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6" r:id="rId3"/>
    <p:sldId id="258" r:id="rId4"/>
    <p:sldId id="263" r:id="rId5"/>
    <p:sldId id="259" r:id="rId6"/>
    <p:sldId id="265" r:id="rId7"/>
    <p:sldId id="268" r:id="rId8"/>
    <p:sldId id="260" r:id="rId9"/>
    <p:sldId id="269" r:id="rId10"/>
    <p:sldId id="264" r:id="rId11"/>
    <p:sldId id="270" r:id="rId12"/>
    <p:sldId id="267" r:id="rId13"/>
    <p:sldId id="261" r:id="rId14"/>
    <p:sldId id="26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0167" autoAdjust="0"/>
  </p:normalViewPr>
  <p:slideViewPr>
    <p:cSldViewPr>
      <p:cViewPr varScale="1">
        <p:scale>
          <a:sx n="63" d="100"/>
          <a:sy n="63" d="100"/>
        </p:scale>
        <p:origin x="-159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3AB5DD-2500-44F8-A77E-B04C1EF3514F}" type="datetimeFigureOut">
              <a:rPr lang="en-US" smtClean="0"/>
              <a:pPr/>
              <a:t>5/13/2013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DEBA56-2BEF-41BE-95B2-4666DBE8833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Continuant, </a:t>
            </a:r>
            <a:r>
              <a:rPr lang="en-US" dirty="0" err="1" smtClean="0"/>
              <a:t>occurrent</a:t>
            </a:r>
            <a:r>
              <a:rPr lang="en-US" dirty="0" smtClean="0"/>
              <a:t>, at</a:t>
            </a:r>
            <a:r>
              <a:rPr lang="en-US" baseline="0" dirty="0" smtClean="0"/>
              <a:t> some time/at all time </a:t>
            </a:r>
            <a:endParaRPr lang="en-US" dirty="0"/>
          </a:p>
        </p:txBody>
      </p:sp>
      <p:sp>
        <p:nvSpPr>
          <p:cNvPr id="4" name="Slide Number Placeholder 3"/>
          <p:cNvSpPr>
            <a:spLocks noGrp="1"/>
          </p:cNvSpPr>
          <p:nvPr>
            <p:ph type="sldNum" sz="quarter" idx="10"/>
          </p:nvPr>
        </p:nvSpPr>
        <p:spPr/>
        <p:txBody>
          <a:bodyPr/>
          <a:lstStyle/>
          <a:p>
            <a:fld id="{32DEBA56-2BEF-41BE-95B2-4666DBE8833F}"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DEBA56-2BEF-41BE-95B2-4666DBE8833F}" type="slidenum">
              <a:rPr lang="en-US" smtClean="0"/>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Planned process, same issue, assay</a:t>
            </a:r>
            <a:r>
              <a:rPr lang="en-US" baseline="0" dirty="0" smtClean="0"/>
              <a:t> terms</a:t>
            </a:r>
          </a:p>
          <a:p>
            <a:endParaRPr lang="en-US" baseline="0" dirty="0" smtClean="0"/>
          </a:p>
          <a:p>
            <a:r>
              <a:rPr lang="en-US" baseline="0" dirty="0" smtClean="0"/>
              <a:t>Histology:</a:t>
            </a:r>
          </a:p>
          <a:p>
            <a:r>
              <a:rPr lang="en-US" dirty="0" smtClean="0"/>
              <a:t>'has </a:t>
            </a:r>
            <a:r>
              <a:rPr lang="en-US" dirty="0" err="1" smtClean="0"/>
              <a:t>occurrent</a:t>
            </a:r>
            <a:r>
              <a:rPr lang="en-US" dirty="0" smtClean="0"/>
              <a:t> part' some </a:t>
            </a:r>
          </a:p>
          <a:p>
            <a:r>
              <a:rPr lang="en-US" dirty="0" smtClean="0"/>
              <a:t>('imaging assay' and 'histological sample preparation' and staining and 'collecting specimen from organism')</a:t>
            </a:r>
          </a:p>
          <a:p>
            <a:endParaRPr lang="en-US" dirty="0" smtClean="0"/>
          </a:p>
          <a:p>
            <a:r>
              <a:rPr lang="en-US" dirty="0" smtClean="0"/>
              <a:t>Does</a:t>
            </a:r>
            <a:r>
              <a:rPr lang="en-US" baseline="0" dirty="0" smtClean="0"/>
              <a:t> it correct? Some of these terms are disjoint. Intersection should be null.</a:t>
            </a:r>
          </a:p>
          <a:p>
            <a:endParaRPr lang="en-US" baseline="0" dirty="0" smtClean="0"/>
          </a:p>
          <a:p>
            <a:r>
              <a:rPr lang="en-US" baseline="0" dirty="0" smtClean="0"/>
              <a:t>investigation agent role</a:t>
            </a:r>
          </a:p>
          <a:p>
            <a:r>
              <a:rPr lang="en-US" dirty="0" smtClean="0"/>
              <a:t>role and ('inheres in at all times' some </a:t>
            </a:r>
          </a:p>
          <a:p>
            <a:r>
              <a:rPr lang="en-US" dirty="0" smtClean="0"/>
              <a:t>(('Homo sapiens' or organization) and ('bearer of at some time' some ('concretizes at some time' some </a:t>
            </a:r>
          </a:p>
          <a:p>
            <a:r>
              <a:rPr lang="en-US" dirty="0" smtClean="0"/>
              <a:t>('objective specification' and (</a:t>
            </a:r>
            <a:r>
              <a:rPr lang="en-US" dirty="0" err="1" smtClean="0"/>
              <a:t>objective_achieved_by</a:t>
            </a:r>
            <a:r>
              <a:rPr lang="en-US" dirty="0" smtClean="0"/>
              <a:t> some </a:t>
            </a:r>
          </a:p>
          <a:p>
            <a:r>
              <a:rPr lang="en-US" dirty="0" smtClean="0"/>
              <a:t>('planned process' and ('part of continuant at all times' some investigation))))))))</a:t>
            </a:r>
          </a:p>
          <a:p>
            <a:r>
              <a:rPr lang="en-US" dirty="0" smtClean="0"/>
              <a:t>Should be ‘part of </a:t>
            </a:r>
            <a:r>
              <a:rPr lang="en-US" dirty="0" err="1" smtClean="0"/>
              <a:t>occurrent</a:t>
            </a:r>
            <a:r>
              <a:rPr lang="en-US" dirty="0" smtClean="0"/>
              <a:t>’</a:t>
            </a:r>
          </a:p>
        </p:txBody>
      </p:sp>
      <p:sp>
        <p:nvSpPr>
          <p:cNvPr id="4" name="Slide Number Placeholder 3"/>
          <p:cNvSpPr>
            <a:spLocks noGrp="1"/>
          </p:cNvSpPr>
          <p:nvPr>
            <p:ph type="sldNum" sz="quarter" idx="10"/>
          </p:nvPr>
        </p:nvSpPr>
        <p:spPr/>
        <p:txBody>
          <a:bodyPr/>
          <a:lstStyle/>
          <a:p>
            <a:fld id="{32DEBA56-2BEF-41BE-95B2-4666DBE8833F}"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4386A00E-4BAC-42C9-9C13-D0544C422942}" type="datetimeFigureOut">
              <a:rPr lang="en-US" smtClean="0"/>
              <a:pPr/>
              <a:t>5/13/2013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A75C2D5D-EACF-45F1-AF55-B68005733CC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86A00E-4BAC-42C9-9C13-D0544C422942}" type="datetimeFigureOut">
              <a:rPr lang="en-US" smtClean="0"/>
              <a:pPr/>
              <a:t>5/13/2013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5C2D5D-EACF-45F1-AF55-B68005733CC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4386A00E-4BAC-42C9-9C13-D0544C422942}" type="datetimeFigureOut">
              <a:rPr lang="en-US" smtClean="0"/>
              <a:pPr/>
              <a:t>5/13/2013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A75C2D5D-EACF-45F1-AF55-B68005733CC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386A00E-4BAC-42C9-9C13-D0544C422942}" type="datetimeFigureOut">
              <a:rPr lang="en-US" smtClean="0"/>
              <a:pPr/>
              <a:t>5/13/2013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A75C2D5D-EACF-45F1-AF55-B68005733CC5}"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4386A00E-4BAC-42C9-9C13-D0544C422942}" type="datetimeFigureOut">
              <a:rPr lang="en-US" smtClean="0"/>
              <a:pPr/>
              <a:t>5/13/2013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A75C2D5D-EACF-45F1-AF55-B68005733CC5}"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4386A00E-4BAC-42C9-9C13-D0544C422942}" type="datetimeFigureOut">
              <a:rPr lang="en-US" smtClean="0"/>
              <a:pPr/>
              <a:t>5/13/2013</a:t>
            </a:fld>
            <a:endParaRPr lang="en-US"/>
          </a:p>
        </p:txBody>
      </p:sp>
      <p:sp>
        <p:nvSpPr>
          <p:cNvPr id="10" name="Slide Number Placeholder 9"/>
          <p:cNvSpPr>
            <a:spLocks noGrp="1"/>
          </p:cNvSpPr>
          <p:nvPr>
            <p:ph type="sldNum" sz="quarter" idx="16"/>
          </p:nvPr>
        </p:nvSpPr>
        <p:spPr/>
        <p:txBody>
          <a:bodyPr rtlCol="0"/>
          <a:lstStyle/>
          <a:p>
            <a:fld id="{A75C2D5D-EACF-45F1-AF55-B68005733CC5}"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4386A00E-4BAC-42C9-9C13-D0544C422942}" type="datetimeFigureOut">
              <a:rPr lang="en-US" smtClean="0"/>
              <a:pPr/>
              <a:t>5/13/2013</a:t>
            </a:fld>
            <a:endParaRPr lang="en-US"/>
          </a:p>
        </p:txBody>
      </p:sp>
      <p:sp>
        <p:nvSpPr>
          <p:cNvPr id="12" name="Slide Number Placeholder 11"/>
          <p:cNvSpPr>
            <a:spLocks noGrp="1"/>
          </p:cNvSpPr>
          <p:nvPr>
            <p:ph type="sldNum" sz="quarter" idx="16"/>
          </p:nvPr>
        </p:nvSpPr>
        <p:spPr/>
        <p:txBody>
          <a:bodyPr rtlCol="0"/>
          <a:lstStyle/>
          <a:p>
            <a:fld id="{A75C2D5D-EACF-45F1-AF55-B68005733CC5}"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386A00E-4BAC-42C9-9C13-D0544C422942}" type="datetimeFigureOut">
              <a:rPr lang="en-US" smtClean="0"/>
              <a:pPr/>
              <a:t>5/13/2013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A75C2D5D-EACF-45F1-AF55-B68005733CC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86A00E-4BAC-42C9-9C13-D0544C422942}" type="datetimeFigureOut">
              <a:rPr lang="en-US" smtClean="0"/>
              <a:pPr/>
              <a:t>5/13/2013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A75C2D5D-EACF-45F1-AF55-B68005733CC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386A00E-4BAC-42C9-9C13-D0544C422942}" type="datetimeFigureOut">
              <a:rPr lang="en-US" smtClean="0"/>
              <a:pPr/>
              <a:t>5/13/2013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A75C2D5D-EACF-45F1-AF55-B68005733CC5}"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4386A00E-4BAC-42C9-9C13-D0544C422942}" type="datetimeFigureOut">
              <a:rPr lang="en-US" smtClean="0"/>
              <a:pPr/>
              <a:t>5/13/2013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A75C2D5D-EACF-45F1-AF55-B68005733CC5}"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4386A00E-4BAC-42C9-9C13-D0544C422942}" type="datetimeFigureOut">
              <a:rPr lang="en-US" smtClean="0"/>
              <a:pPr/>
              <a:t>5/13/2013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A75C2D5D-EACF-45F1-AF55-B68005733CC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purl.obolibrary.org/obo/IAO_0000039"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hyperlink" Target="http://purl.obolibrary.org/obo/OBI_0000645"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bcgo-ontology.googlecode.com/svn/trunk/release/20130214/bcgo_basis_bfo2.ow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purl.obolibrary.org/obo/bfo.owl" TargetMode="External"/><Relationship Id="rId2" Type="http://schemas.openxmlformats.org/officeDocument/2006/relationships/hyperlink" Target="http://www.ifomis.org/bfo/1.1" TargetMode="External"/><Relationship Id="rId1" Type="http://schemas.openxmlformats.org/officeDocument/2006/relationships/slideLayout" Target="../slideLayouts/slideLayout2.xml"/><Relationship Id="rId6" Type="http://schemas.openxmlformats.org/officeDocument/2006/relationships/hyperlink" Target="http://purl.obolibrary.org/obo/ro.owl" TargetMode="External"/><Relationship Id="rId5" Type="http://schemas.openxmlformats.org/officeDocument/2006/relationships/hyperlink" Target="http://www.obofoundry.org/ro/ro.owl" TargetMode="External"/><Relationship Id="rId4" Type="http://schemas.openxmlformats.org/officeDocument/2006/relationships/hyperlink" Target="http://purl.org/obo/owl/OBO_RE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purl.obolibrary.org/obo/BFO_0000002" TargetMode="External"/><Relationship Id="rId2" Type="http://schemas.openxmlformats.org/officeDocument/2006/relationships/hyperlink" Target="http://www.ifomis.org/bfo/1.1/snap" TargetMode="External"/><Relationship Id="rId1" Type="http://schemas.openxmlformats.org/officeDocument/2006/relationships/slideLayout" Target="../slideLayouts/slideLayout2.xml"/><Relationship Id="rId4" Type="http://schemas.openxmlformats.org/officeDocument/2006/relationships/hyperlink" Target="http://www.obofoundry.org/ro/ro.ow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obi.svn.sourceforge.net/svnroot/obi/trunk/src/ontology/obi-view/obi-bfo2/TermsMapping-BFO2.xls" TargetMode="External"/><Relationship Id="rId2" Type="http://schemas.openxmlformats.org/officeDocument/2006/relationships/hyperlink" Target="http://bfoconvert.hegroup.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bcgo-ontology.googlecode.com/svn/trunk/ogms/ogms_BFO2_v1.ow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code.google.com/p/bcgo-ontolog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47800"/>
            <a:ext cx="8077200" cy="1470025"/>
          </a:xfrm>
        </p:spPr>
        <p:txBody>
          <a:bodyPr>
            <a:normAutofit/>
          </a:bodyPr>
          <a:lstStyle/>
          <a:p>
            <a:pPr algn="ctr"/>
            <a:r>
              <a:rPr lang="en-US" sz="3600" dirty="0" smtClean="0"/>
              <a:t>Transition from BFO 1.1 to BFO 2.0</a:t>
            </a:r>
            <a:br>
              <a:rPr lang="en-US" sz="3600" dirty="0" smtClean="0"/>
            </a:br>
            <a:r>
              <a:rPr lang="en-US" sz="3600" dirty="0" smtClean="0"/>
              <a:t>(OWL Format)</a:t>
            </a:r>
            <a:endParaRPr lang="en-US" sz="3600" dirty="0"/>
          </a:p>
        </p:txBody>
      </p:sp>
      <p:sp>
        <p:nvSpPr>
          <p:cNvPr id="3" name="Subtitle 2"/>
          <p:cNvSpPr>
            <a:spLocks noGrp="1"/>
          </p:cNvSpPr>
          <p:nvPr>
            <p:ph type="subTitle" idx="1"/>
          </p:nvPr>
        </p:nvSpPr>
        <p:spPr>
          <a:xfrm>
            <a:off x="1600200" y="3810000"/>
            <a:ext cx="6705600" cy="1981200"/>
          </a:xfrm>
        </p:spPr>
        <p:txBody>
          <a:bodyPr>
            <a:normAutofit/>
          </a:bodyPr>
          <a:lstStyle/>
          <a:p>
            <a:pPr algn="ctr"/>
            <a:r>
              <a:rPr lang="en-US" dirty="0" err="1" smtClean="0"/>
              <a:t>Jie</a:t>
            </a:r>
            <a:r>
              <a:rPr lang="en-US" dirty="0" smtClean="0"/>
              <a:t> </a:t>
            </a:r>
            <a:r>
              <a:rPr lang="en-US" dirty="0" err="1" smtClean="0"/>
              <a:t>Zheng</a:t>
            </a:r>
            <a:endParaRPr lang="en-US" dirty="0" smtClean="0"/>
          </a:p>
          <a:p>
            <a:pPr algn="ctr"/>
            <a:r>
              <a:rPr lang="en-US" dirty="0" smtClean="0"/>
              <a:t>Department of Genetics</a:t>
            </a:r>
          </a:p>
          <a:p>
            <a:pPr algn="ctr"/>
            <a:r>
              <a:rPr lang="en-US" dirty="0" smtClean="0"/>
              <a:t>University of Pennsylvania</a:t>
            </a:r>
          </a:p>
          <a:p>
            <a:pPr algn="ctr"/>
            <a:r>
              <a:rPr lang="en-US" dirty="0" smtClean="0"/>
              <a:t>May 13</a:t>
            </a:r>
            <a:r>
              <a:rPr lang="en-US" baseline="30000" dirty="0" smtClean="0"/>
              <a:t>th</a:t>
            </a:r>
            <a:r>
              <a:rPr lang="en-US" dirty="0" smtClean="0"/>
              <a:t>, 2013</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200"/>
            <a:ext cx="8153400" cy="5257800"/>
          </a:xfrm>
        </p:spPr>
        <p:txBody>
          <a:bodyPr>
            <a:normAutofit fontScale="85000" lnSpcReduction="20000"/>
          </a:bodyPr>
          <a:lstStyle/>
          <a:p>
            <a:r>
              <a:rPr lang="en-US" dirty="0" smtClean="0"/>
              <a:t>Separate </a:t>
            </a:r>
            <a:r>
              <a:rPr lang="en-US" dirty="0" err="1" smtClean="0"/>
              <a:t>part_of</a:t>
            </a:r>
            <a:r>
              <a:rPr lang="en-US" dirty="0" smtClean="0"/>
              <a:t>/</a:t>
            </a:r>
            <a:r>
              <a:rPr lang="en-US" dirty="0" err="1" smtClean="0"/>
              <a:t>has_part</a:t>
            </a:r>
            <a:r>
              <a:rPr lang="en-US" dirty="0" smtClean="0"/>
              <a:t> based on continuant and </a:t>
            </a:r>
            <a:r>
              <a:rPr lang="en-US" dirty="0" err="1" smtClean="0"/>
              <a:t>occurrent</a:t>
            </a:r>
            <a:endParaRPr lang="en-US" dirty="0" smtClean="0"/>
          </a:p>
          <a:p>
            <a:pPr lvl="1"/>
            <a:r>
              <a:rPr lang="en-US" dirty="0" smtClean="0"/>
              <a:t>Converter does not work well since it walks through classes and check continuant/</a:t>
            </a:r>
            <a:r>
              <a:rPr lang="en-US" dirty="0" err="1" smtClean="0"/>
              <a:t>occurrent</a:t>
            </a:r>
            <a:r>
              <a:rPr lang="en-US" dirty="0" smtClean="0"/>
              <a:t> of left node of an axiom, cannot handle:</a:t>
            </a:r>
          </a:p>
          <a:p>
            <a:pPr lvl="2"/>
            <a:r>
              <a:rPr lang="en-US" dirty="0" smtClean="0"/>
              <a:t> </a:t>
            </a:r>
            <a:r>
              <a:rPr lang="en-US" dirty="0" err="1" smtClean="0"/>
              <a:t>ChIP-seq</a:t>
            </a:r>
            <a:r>
              <a:rPr lang="en-US" dirty="0" smtClean="0"/>
              <a:t> assay, </a:t>
            </a:r>
          </a:p>
          <a:p>
            <a:pPr lvl="3"/>
            <a:r>
              <a:rPr lang="en-US" dirty="0" err="1" smtClean="0"/>
              <a:t>has_specified_input</a:t>
            </a:r>
            <a:r>
              <a:rPr lang="en-US" dirty="0" smtClean="0"/>
              <a:t> some (specimen and ('has part' some 'deoxyribonucleic acid')</a:t>
            </a:r>
          </a:p>
          <a:p>
            <a:pPr lvl="3"/>
            <a:r>
              <a:rPr lang="en-US" dirty="0" err="1" smtClean="0"/>
              <a:t>has_specified_input</a:t>
            </a:r>
            <a:r>
              <a:rPr lang="en-US" dirty="0" smtClean="0"/>
              <a:t> some (specimen and ('has </a:t>
            </a:r>
            <a:r>
              <a:rPr lang="en-US" dirty="0" err="1" smtClean="0"/>
              <a:t>occurrent</a:t>
            </a:r>
            <a:r>
              <a:rPr lang="en-US" dirty="0" smtClean="0"/>
              <a:t> part' some 'deoxyribonucleic acid')  </a:t>
            </a:r>
          </a:p>
          <a:p>
            <a:pPr lvl="3"/>
            <a:r>
              <a:rPr lang="en-US" dirty="0" err="1" smtClean="0"/>
              <a:t>has_specified_input</a:t>
            </a:r>
            <a:r>
              <a:rPr lang="en-US" dirty="0" smtClean="0"/>
              <a:t> some (specimen and (‘has continuant part at all times' some 'deoxyribonucleic acid')</a:t>
            </a:r>
          </a:p>
          <a:p>
            <a:pPr lvl="1"/>
            <a:r>
              <a:rPr lang="en-US" dirty="0" err="1" smtClean="0"/>
              <a:t>subproperties</a:t>
            </a:r>
            <a:r>
              <a:rPr lang="en-US" dirty="0" smtClean="0"/>
              <a:t> of </a:t>
            </a:r>
            <a:r>
              <a:rPr lang="en-US" dirty="0" err="1" smtClean="0"/>
              <a:t>part_of</a:t>
            </a:r>
            <a:r>
              <a:rPr lang="en-US" dirty="0" smtClean="0"/>
              <a:t>/</a:t>
            </a:r>
            <a:r>
              <a:rPr lang="en-US" dirty="0" err="1" smtClean="0"/>
              <a:t>has_part</a:t>
            </a:r>
            <a:r>
              <a:rPr lang="en-US" dirty="0" smtClean="0"/>
              <a:t> defined in external ontologies</a:t>
            </a:r>
          </a:p>
          <a:p>
            <a:pPr lvl="2"/>
            <a:r>
              <a:rPr lang="en-US" dirty="0" smtClean="0">
                <a:hlinkClick r:id="rId3"/>
              </a:rPr>
              <a:t>http://purl.obolibrary.org/obo/IAO_0000039</a:t>
            </a:r>
            <a:r>
              <a:rPr lang="en-US" dirty="0" smtClean="0"/>
              <a:t> has measurement unit label (</a:t>
            </a:r>
            <a:r>
              <a:rPr lang="en-US" dirty="0" err="1" smtClean="0"/>
              <a:t>subproperty</a:t>
            </a:r>
            <a:r>
              <a:rPr lang="en-US" dirty="0" smtClean="0"/>
              <a:t> of </a:t>
            </a:r>
            <a:r>
              <a:rPr lang="en-US" dirty="0" err="1" smtClean="0"/>
              <a:t>has_part</a:t>
            </a:r>
            <a:r>
              <a:rPr lang="en-US" dirty="0" smtClean="0"/>
              <a:t>)</a:t>
            </a:r>
          </a:p>
          <a:p>
            <a:pPr lvl="2"/>
            <a:r>
              <a:rPr lang="en-US" dirty="0" smtClean="0">
                <a:hlinkClick r:id="rId4"/>
              </a:rPr>
              <a:t>http://purl.obolibrary.org/obo/OBI_0000645</a:t>
            </a:r>
            <a:r>
              <a:rPr lang="en-US" dirty="0" smtClean="0"/>
              <a:t>  is grain of (</a:t>
            </a:r>
            <a:r>
              <a:rPr lang="en-US" dirty="0" err="1" smtClean="0"/>
              <a:t>subproperty</a:t>
            </a:r>
            <a:r>
              <a:rPr lang="en-US" dirty="0" smtClean="0"/>
              <a:t> of </a:t>
            </a:r>
            <a:r>
              <a:rPr lang="en-US" dirty="0" err="1" smtClean="0"/>
              <a:t>part_of</a:t>
            </a:r>
            <a:r>
              <a:rPr lang="en-US" dirty="0" smtClean="0"/>
              <a:t>)</a:t>
            </a:r>
          </a:p>
          <a:p>
            <a:r>
              <a:rPr lang="en-US" dirty="0" smtClean="0"/>
              <a:t>Temporal relations: need to review case by case manually</a:t>
            </a:r>
          </a:p>
        </p:txBody>
      </p:sp>
      <p:pic>
        <p:nvPicPr>
          <p:cNvPr id="1028" name="Picture 4" descr="https://encrypted-tbn0.gstatic.com/images?q=tbn:ANd9GcQZ_93kpN6J7xtbi9OQEkqNIKgZBW877gDhAxeySp6VBeMC11xbxA"/>
          <p:cNvPicPr>
            <a:picLocks noChangeAspect="1" noChangeArrowheads="1"/>
          </p:cNvPicPr>
          <p:nvPr/>
        </p:nvPicPr>
        <p:blipFill>
          <a:blip r:embed="rId5" cstate="print"/>
          <a:srcRect/>
          <a:stretch>
            <a:fillRect/>
          </a:stretch>
        </p:blipFill>
        <p:spPr bwMode="auto">
          <a:xfrm>
            <a:off x="1390454" y="4419601"/>
            <a:ext cx="393068" cy="381000"/>
          </a:xfrm>
          <a:prstGeom prst="rect">
            <a:avLst/>
          </a:prstGeom>
          <a:noFill/>
        </p:spPr>
      </p:pic>
      <p:sp>
        <p:nvSpPr>
          <p:cNvPr id="2" name="Title 1"/>
          <p:cNvSpPr>
            <a:spLocks noGrp="1"/>
          </p:cNvSpPr>
          <p:nvPr>
            <p:ph type="title"/>
          </p:nvPr>
        </p:nvSpPr>
        <p:spPr/>
        <p:txBody>
          <a:bodyPr/>
          <a:lstStyle/>
          <a:p>
            <a:r>
              <a:rPr lang="en-US" dirty="0" smtClean="0"/>
              <a:t>Manual Intervention</a:t>
            </a:r>
            <a:endParaRPr lang="en-US" dirty="0"/>
          </a:p>
        </p:txBody>
      </p:sp>
      <p:pic>
        <p:nvPicPr>
          <p:cNvPr id="1026" name="Picture 2" descr="https://encrypted-tbn0.gstatic.com/images?q=tbn:ANd9GcQROeZtxRACZilq7USRRrpZDbdX8XI-QhyflAo84kDYrFeiiYrRfg"/>
          <p:cNvPicPr>
            <a:picLocks noChangeAspect="1" noChangeArrowheads="1"/>
          </p:cNvPicPr>
          <p:nvPr/>
        </p:nvPicPr>
        <p:blipFill>
          <a:blip r:embed="rId6" cstate="print"/>
          <a:srcRect/>
          <a:stretch>
            <a:fillRect/>
          </a:stretch>
        </p:blipFill>
        <p:spPr bwMode="auto">
          <a:xfrm>
            <a:off x="1371600" y="4038600"/>
            <a:ext cx="381000" cy="259136"/>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BFO 2.0 Graz release compatible BCGO</a:t>
            </a:r>
            <a:endParaRPr lang="en-US" dirty="0"/>
          </a:p>
        </p:txBody>
      </p:sp>
      <p:sp>
        <p:nvSpPr>
          <p:cNvPr id="3" name="内容占位符 2"/>
          <p:cNvSpPr>
            <a:spLocks noGrp="1"/>
          </p:cNvSpPr>
          <p:nvPr>
            <p:ph sz="quarter" idx="1"/>
          </p:nvPr>
        </p:nvSpPr>
        <p:spPr/>
        <p:txBody>
          <a:bodyPr/>
          <a:lstStyle/>
          <a:p>
            <a:r>
              <a:rPr lang="en-US" dirty="0" smtClean="0"/>
              <a:t>BFO 2.0 Graz release compatible BCGO is available on: </a:t>
            </a:r>
          </a:p>
          <a:p>
            <a:pPr lvl="1"/>
            <a:r>
              <a:rPr lang="en-US" dirty="0" smtClean="0">
                <a:hlinkClick r:id="rId2"/>
              </a:rPr>
              <a:t>https://bcgo-ontology.googlecode.com/svn/trunk/release/20130214/bcgo_basis_bfo2.owl</a:t>
            </a:r>
            <a:r>
              <a:rPr lang="en-US" dirty="0" smtClean="0"/>
              <a:t>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
          </p:nvPr>
        </p:nvSpPr>
        <p:spPr/>
        <p:txBody>
          <a:bodyPr/>
          <a:lstStyle/>
          <a:p>
            <a:r>
              <a:rPr lang="en-US" dirty="0" smtClean="0"/>
              <a:t>Transition from BFO 1.1 to BFO 2.0 can be done semi-automatically</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sz="quarter" idx="1"/>
          </p:nvPr>
        </p:nvSpPr>
        <p:spPr/>
        <p:txBody>
          <a:bodyPr/>
          <a:lstStyle/>
          <a:p>
            <a:r>
              <a:rPr lang="en-US" dirty="0" smtClean="0"/>
              <a:t>Better converter</a:t>
            </a:r>
          </a:p>
          <a:p>
            <a:pPr lvl="1"/>
            <a:r>
              <a:rPr lang="en-US" dirty="0" smtClean="0"/>
              <a:t>IRI replacement </a:t>
            </a:r>
            <a:r>
              <a:rPr lang="en-US" dirty="0" smtClean="0"/>
              <a:t>– using OWL-API/Jena rather than string replacement</a:t>
            </a:r>
          </a:p>
          <a:p>
            <a:pPr lvl="1"/>
            <a:r>
              <a:rPr lang="en-US" dirty="0" smtClean="0"/>
              <a:t>Separate </a:t>
            </a:r>
            <a:r>
              <a:rPr lang="en-US" dirty="0" err="1" smtClean="0"/>
              <a:t>part_of</a:t>
            </a:r>
            <a:r>
              <a:rPr lang="en-US" dirty="0" smtClean="0"/>
              <a:t>/</a:t>
            </a:r>
            <a:r>
              <a:rPr lang="en-US" dirty="0" err="1" smtClean="0"/>
              <a:t>has_part</a:t>
            </a:r>
            <a:r>
              <a:rPr lang="en-US" dirty="0" smtClean="0"/>
              <a:t> based on continuant and </a:t>
            </a:r>
            <a:r>
              <a:rPr lang="en-US" dirty="0" err="1" smtClean="0"/>
              <a:t>occurrent</a:t>
            </a:r>
            <a:r>
              <a:rPr lang="en-US" dirty="0" smtClean="0"/>
              <a:t> – using Jena ?</a:t>
            </a:r>
          </a:p>
          <a:p>
            <a:pPr lvl="1"/>
            <a:r>
              <a:rPr lang="en-US" dirty="0" err="1" smtClean="0"/>
              <a:t>Subproperties</a:t>
            </a:r>
            <a:r>
              <a:rPr lang="en-US" dirty="0" smtClean="0"/>
              <a:t> of </a:t>
            </a:r>
            <a:r>
              <a:rPr lang="en-US" dirty="0" err="1" smtClean="0"/>
              <a:t>part_of</a:t>
            </a:r>
            <a:r>
              <a:rPr lang="en-US" dirty="0" smtClean="0"/>
              <a:t>/</a:t>
            </a:r>
            <a:r>
              <a:rPr lang="en-US" dirty="0" err="1" smtClean="0"/>
              <a:t>has_part</a:t>
            </a:r>
            <a:r>
              <a:rPr lang="en-US" dirty="0" smtClean="0"/>
              <a:t>, with defined domain/range might be handled by script</a:t>
            </a:r>
          </a:p>
          <a:p>
            <a:r>
              <a:rPr lang="en-US" dirty="0" smtClean="0"/>
              <a:t>Need ‘precedes/preceded by’ in BFO</a:t>
            </a:r>
          </a:p>
          <a:p>
            <a:pPr lvl="1"/>
            <a:r>
              <a:rPr lang="en-US" dirty="0" smtClean="0"/>
              <a:t>Have been submitted to BFO-OWL issue tracker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a:t>
            </a:r>
            <a:endParaRPr lang="en-US" dirty="0"/>
          </a:p>
        </p:txBody>
      </p:sp>
      <p:sp>
        <p:nvSpPr>
          <p:cNvPr id="3" name="Content Placeholder 2"/>
          <p:cNvSpPr>
            <a:spLocks noGrp="1"/>
          </p:cNvSpPr>
          <p:nvPr>
            <p:ph sz="quarter" idx="1"/>
          </p:nvPr>
        </p:nvSpPr>
        <p:spPr>
          <a:xfrm>
            <a:off x="612648" y="1600200"/>
            <a:ext cx="7921752" cy="4495800"/>
          </a:xfrm>
        </p:spPr>
        <p:txBody>
          <a:bodyPr/>
          <a:lstStyle/>
          <a:p>
            <a:r>
              <a:rPr lang="en-US" dirty="0" smtClean="0"/>
              <a:t>Chris </a:t>
            </a:r>
            <a:r>
              <a:rPr lang="en-US" dirty="0" err="1" smtClean="0"/>
              <a:t>Stoeckert</a:t>
            </a:r>
            <a:endParaRPr lang="en-US" dirty="0" smtClean="0"/>
          </a:p>
          <a:p>
            <a:r>
              <a:rPr lang="en-US" dirty="0" smtClean="0"/>
              <a:t>Alan </a:t>
            </a:r>
            <a:r>
              <a:rPr lang="en-US" dirty="0" err="1" smtClean="0"/>
              <a:t>Ruttenburg</a:t>
            </a:r>
            <a:endParaRPr lang="en-US" dirty="0" smtClean="0"/>
          </a:p>
          <a:p>
            <a:r>
              <a:rPr lang="en-US" dirty="0" smtClean="0"/>
              <a:t>Allen (</a:t>
            </a:r>
            <a:r>
              <a:rPr lang="en-US" dirty="0" err="1" smtClean="0"/>
              <a:t>Zuoshuang</a:t>
            </a:r>
            <a:r>
              <a:rPr lang="en-US" dirty="0" smtClean="0"/>
              <a:t>) Xiang</a:t>
            </a:r>
          </a:p>
          <a:p>
            <a:r>
              <a:rPr lang="en-US" dirty="0" smtClean="0"/>
              <a:t>Oliver (</a:t>
            </a:r>
            <a:r>
              <a:rPr lang="en-US" dirty="0" err="1" smtClean="0"/>
              <a:t>Yongqun</a:t>
            </a:r>
            <a:r>
              <a:rPr lang="en-US" dirty="0" smtClean="0"/>
              <a:t>) He</a:t>
            </a:r>
          </a:p>
          <a:p>
            <a:r>
              <a:rPr lang="en-US" dirty="0" smtClean="0"/>
              <a:t>James Overton</a:t>
            </a:r>
          </a:p>
          <a:p>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 of BFO1.1 to BFO2.0</a:t>
            </a:r>
            <a:endParaRPr lang="en-US" dirty="0"/>
          </a:p>
        </p:txBody>
      </p:sp>
      <p:sp>
        <p:nvSpPr>
          <p:cNvPr id="3" name="Content Placeholder 2"/>
          <p:cNvSpPr>
            <a:spLocks noGrp="1"/>
          </p:cNvSpPr>
          <p:nvPr>
            <p:ph sz="quarter" idx="1"/>
          </p:nvPr>
        </p:nvSpPr>
        <p:spPr/>
        <p:txBody>
          <a:bodyPr/>
          <a:lstStyle/>
          <a:p>
            <a:r>
              <a:rPr lang="en-US" dirty="0" smtClean="0"/>
              <a:t>For consistent and widespread adoption of BFO 2.0, need (semi-)automatic conversion</a:t>
            </a:r>
          </a:p>
          <a:p>
            <a:endParaRPr lang="en-US" dirty="0" smtClean="0"/>
          </a:p>
          <a:p>
            <a:r>
              <a:rPr lang="en-US" dirty="0" smtClean="0"/>
              <a:t>Transition of BFO1.1 to BFO2.0</a:t>
            </a:r>
          </a:p>
          <a:p>
            <a:pPr lvl="1"/>
            <a:r>
              <a:rPr lang="en-US" dirty="0" smtClean="0"/>
              <a:t>Ontology metadata update/clean up</a:t>
            </a:r>
          </a:p>
          <a:p>
            <a:pPr lvl="1"/>
            <a:r>
              <a:rPr lang="en-US" dirty="0" smtClean="0"/>
              <a:t>Term’s IRI </a:t>
            </a:r>
            <a:r>
              <a:rPr lang="en-US" dirty="0" smtClean="0"/>
              <a:t>update</a:t>
            </a:r>
          </a:p>
          <a:p>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Ontology Metadata Update/Clean Up</a:t>
            </a:r>
            <a:endParaRPr lang="en-US" dirty="0"/>
          </a:p>
        </p:txBody>
      </p:sp>
      <p:sp>
        <p:nvSpPr>
          <p:cNvPr id="3" name="Content Placeholder 2"/>
          <p:cNvSpPr>
            <a:spLocks noGrp="1"/>
          </p:cNvSpPr>
          <p:nvPr>
            <p:ph sz="quarter" idx="1"/>
          </p:nvPr>
        </p:nvSpPr>
        <p:spPr>
          <a:xfrm>
            <a:off x="228600" y="1676400"/>
            <a:ext cx="8763000" cy="4876800"/>
          </a:xfrm>
        </p:spPr>
        <p:txBody>
          <a:bodyPr>
            <a:normAutofit/>
          </a:bodyPr>
          <a:lstStyle/>
          <a:p>
            <a:r>
              <a:rPr lang="en-US" dirty="0" smtClean="0"/>
              <a:t>URI of Ontologies (used in </a:t>
            </a:r>
            <a:r>
              <a:rPr lang="en-US" b="1" dirty="0" err="1" smtClean="0"/>
              <a:t>OWL:imports</a:t>
            </a:r>
            <a:r>
              <a:rPr lang="en-US" dirty="0" smtClean="0"/>
              <a:t> and </a:t>
            </a:r>
            <a:r>
              <a:rPr lang="en-US" b="1" dirty="0" err="1" smtClean="0"/>
              <a:t>xmlns</a:t>
            </a:r>
            <a:r>
              <a:rPr lang="en-US" dirty="0" smtClean="0"/>
              <a:t>)</a:t>
            </a:r>
          </a:p>
          <a:p>
            <a:pPr lvl="1"/>
            <a:r>
              <a:rPr lang="en-US" dirty="0" smtClean="0"/>
              <a:t>BFO1.1: </a:t>
            </a:r>
            <a:r>
              <a:rPr lang="en-US" dirty="0" smtClean="0">
                <a:hlinkClick r:id="rId2"/>
              </a:rPr>
              <a:t>http://www.ifomis.org/bfo/1.1</a:t>
            </a:r>
            <a:endParaRPr lang="en-US" dirty="0" smtClean="0"/>
          </a:p>
          <a:p>
            <a:pPr lvl="1">
              <a:buNone/>
            </a:pPr>
            <a:r>
              <a:rPr lang="en-US" dirty="0" smtClean="0"/>
              <a:t>	BFO2.0: </a:t>
            </a:r>
            <a:r>
              <a:rPr lang="en-US" dirty="0" smtClean="0">
                <a:hlinkClick r:id="rId3"/>
              </a:rPr>
              <a:t>http://purl.obolibrary.org/obo/bfo.owl</a:t>
            </a:r>
            <a:r>
              <a:rPr lang="en-US" dirty="0" smtClean="0"/>
              <a:t> </a:t>
            </a:r>
          </a:p>
          <a:p>
            <a:pPr lvl="1"/>
            <a:r>
              <a:rPr lang="en-US" dirty="0" smtClean="0"/>
              <a:t>OBO-REL: </a:t>
            </a:r>
            <a:r>
              <a:rPr lang="en-US" dirty="0" smtClean="0">
                <a:hlinkClick r:id="rId4"/>
              </a:rPr>
              <a:t>http://purl.org/obo/owl/OBO_REL</a:t>
            </a:r>
            <a:r>
              <a:rPr lang="en-US" dirty="0" smtClean="0"/>
              <a:t> </a:t>
            </a:r>
          </a:p>
          <a:p>
            <a:pPr lvl="1">
              <a:buNone/>
            </a:pPr>
            <a:r>
              <a:rPr lang="en-US" dirty="0" smtClean="0"/>
              <a:t>		merged to BFO2.0, need to be removed</a:t>
            </a:r>
          </a:p>
          <a:p>
            <a:pPr lvl="1"/>
            <a:r>
              <a:rPr lang="en-US" dirty="0" smtClean="0"/>
              <a:t>RO old version: </a:t>
            </a:r>
            <a:r>
              <a:rPr lang="en-US" dirty="0" smtClean="0">
                <a:hlinkClick r:id="rId5"/>
              </a:rPr>
              <a:t>http://www.obofoundry.org/ro/ro.owl</a:t>
            </a:r>
            <a:r>
              <a:rPr lang="en-US" dirty="0" smtClean="0"/>
              <a:t> </a:t>
            </a:r>
          </a:p>
          <a:p>
            <a:pPr lvl="1">
              <a:buNone/>
            </a:pPr>
            <a:r>
              <a:rPr lang="en-US" dirty="0" smtClean="0"/>
              <a:t>	RO current version: </a:t>
            </a:r>
            <a:r>
              <a:rPr lang="en-US" dirty="0" smtClean="0">
                <a:hlinkClick r:id="rId6"/>
              </a:rPr>
              <a:t>http://purl.obolibrary.org/obo/ro.owl</a:t>
            </a:r>
            <a:r>
              <a:rPr lang="en-US" dirty="0" smtClean="0"/>
              <a:t> </a:t>
            </a:r>
          </a:p>
          <a:p>
            <a:pPr lvl="1"/>
            <a:r>
              <a:rPr lang="en-US" dirty="0" smtClean="0"/>
              <a:t>Old URI format: http://purl.org/obo/owl/</a:t>
            </a:r>
            <a:r>
              <a:rPr lang="en-US" dirty="0" smtClean="0">
                <a:solidFill>
                  <a:schemeClr val="bg1">
                    <a:lumMod val="75000"/>
                  </a:schemeClr>
                </a:solidFill>
              </a:rPr>
              <a:t>GO#</a:t>
            </a:r>
          </a:p>
          <a:p>
            <a:pPr lvl="1">
              <a:buNone/>
            </a:pPr>
            <a:r>
              <a:rPr lang="en-US" dirty="0" smtClean="0">
                <a:solidFill>
                  <a:schemeClr val="bg1">
                    <a:lumMod val="75000"/>
                  </a:schemeClr>
                </a:solidFill>
              </a:rPr>
              <a:t>	</a:t>
            </a:r>
            <a:r>
              <a:rPr lang="en-US" dirty="0" smtClean="0"/>
              <a:t>Current URI format: http://purl.obolibrary.org/obo/</a:t>
            </a:r>
            <a:r>
              <a:rPr lang="en-US" dirty="0" smtClean="0">
                <a:solidFill>
                  <a:schemeClr val="bg1">
                    <a:lumMod val="65000"/>
                  </a:schemeClr>
                </a:solidFill>
              </a:rPr>
              <a:t>go.owl</a:t>
            </a:r>
            <a:r>
              <a:rPr lang="en-US" dirty="0" smtClean="0"/>
              <a:t> </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 IRI </a:t>
            </a:r>
            <a:r>
              <a:rPr lang="en-US" dirty="0" smtClean="0"/>
              <a:t>Update</a:t>
            </a:r>
            <a:endParaRPr lang="en-US" dirty="0"/>
          </a:p>
        </p:txBody>
      </p:sp>
      <p:sp>
        <p:nvSpPr>
          <p:cNvPr id="3" name="Content Placeholder 2"/>
          <p:cNvSpPr>
            <a:spLocks noGrp="1"/>
          </p:cNvSpPr>
          <p:nvPr>
            <p:ph sz="quarter" idx="1"/>
          </p:nvPr>
        </p:nvSpPr>
        <p:spPr>
          <a:xfrm>
            <a:off x="612648" y="1600200"/>
            <a:ext cx="8531352" cy="4495800"/>
          </a:xfrm>
        </p:spPr>
        <p:txBody>
          <a:bodyPr>
            <a:normAutofit fontScale="85000" lnSpcReduction="20000"/>
          </a:bodyPr>
          <a:lstStyle/>
          <a:p>
            <a:r>
              <a:rPr lang="en-US" dirty="0" smtClean="0"/>
              <a:t>1 to 1 mapping</a:t>
            </a:r>
          </a:p>
          <a:p>
            <a:pPr lvl="1"/>
            <a:r>
              <a:rPr lang="en-US" dirty="0" smtClean="0">
                <a:hlinkClick r:id="rId2"/>
              </a:rPr>
              <a:t>http://www.ifomis.org/bfo/1.1/snap#Continuant</a:t>
            </a:r>
            <a:endParaRPr lang="en-US" dirty="0" smtClean="0"/>
          </a:p>
          <a:p>
            <a:pPr lvl="1"/>
            <a:r>
              <a:rPr lang="en-US" dirty="0" smtClean="0">
                <a:hlinkClick r:id="rId3"/>
              </a:rPr>
              <a:t>http://purl.obolibrary.org/obo/BFO_0000002</a:t>
            </a:r>
            <a:r>
              <a:rPr lang="en-US" dirty="0" smtClean="0"/>
              <a:t>  continuant </a:t>
            </a:r>
          </a:p>
          <a:p>
            <a:r>
              <a:rPr lang="en-US" dirty="0" smtClean="0"/>
              <a:t>Temporal relations</a:t>
            </a:r>
          </a:p>
          <a:p>
            <a:r>
              <a:rPr lang="en-US" dirty="0" smtClean="0"/>
              <a:t>Term split</a:t>
            </a:r>
          </a:p>
          <a:p>
            <a:pPr lvl="1"/>
            <a:r>
              <a:rPr lang="en-US" dirty="0" smtClean="0">
                <a:hlinkClick r:id="rId4"/>
              </a:rPr>
              <a:t>http://www.obofoundry.org/ro/ro.owl#part_of</a:t>
            </a:r>
            <a:r>
              <a:rPr lang="en-US" dirty="0" smtClean="0"/>
              <a:t>  </a:t>
            </a:r>
          </a:p>
          <a:p>
            <a:pPr lvl="1"/>
            <a:r>
              <a:rPr lang="en-US" dirty="0" smtClean="0"/>
              <a:t>part of continuant at some time, part of continuant at all times</a:t>
            </a:r>
          </a:p>
          <a:p>
            <a:pPr lvl="1"/>
            <a:r>
              <a:rPr lang="en-US" dirty="0" smtClean="0"/>
              <a:t>part of </a:t>
            </a:r>
            <a:r>
              <a:rPr lang="en-US" dirty="0" err="1" smtClean="0"/>
              <a:t>occurrent</a:t>
            </a:r>
            <a:r>
              <a:rPr lang="en-US" dirty="0" smtClean="0"/>
              <a:t> … </a:t>
            </a:r>
          </a:p>
          <a:p>
            <a:r>
              <a:rPr lang="en-US" dirty="0" smtClean="0"/>
              <a:t>Incorporate relations from OBI, such as concretized by</a:t>
            </a:r>
          </a:p>
          <a:p>
            <a:pPr lvl="1"/>
            <a:r>
              <a:rPr lang="en-US" dirty="0" smtClean="0"/>
              <a:t>Need to deprecate the relations in original ontology</a:t>
            </a:r>
          </a:p>
          <a:p>
            <a:r>
              <a:rPr lang="en-US" dirty="0" smtClean="0"/>
              <a:t>Old URI format: http://purl.org/obo/owl/</a:t>
            </a:r>
            <a:r>
              <a:rPr lang="en-US" dirty="0" smtClean="0">
                <a:solidFill>
                  <a:schemeClr val="bg1">
                    <a:lumMod val="75000"/>
                  </a:schemeClr>
                </a:solidFill>
              </a:rPr>
              <a:t>GO#</a:t>
            </a:r>
          </a:p>
          <a:p>
            <a:pPr>
              <a:buNone/>
            </a:pPr>
            <a:r>
              <a:rPr lang="en-US" dirty="0" smtClean="0">
                <a:solidFill>
                  <a:schemeClr val="bg1">
                    <a:lumMod val="75000"/>
                  </a:schemeClr>
                </a:solidFill>
              </a:rPr>
              <a:t>	</a:t>
            </a:r>
            <a:r>
              <a:rPr lang="en-US" dirty="0" smtClean="0"/>
              <a:t>Current URI format: http://purl.obolibrary.org/obo/</a:t>
            </a:r>
            <a:r>
              <a:rPr lang="en-US" dirty="0" smtClean="0">
                <a:solidFill>
                  <a:schemeClr val="bg1">
                    <a:lumMod val="65000"/>
                  </a:schemeClr>
                </a:solidFill>
              </a:rPr>
              <a:t>go.owl</a:t>
            </a:r>
            <a:r>
              <a:rPr lang="en-US" dirty="0" smtClean="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Transition</a:t>
            </a:r>
            <a:endParaRPr lang="en-US" dirty="0"/>
          </a:p>
        </p:txBody>
      </p:sp>
      <p:sp>
        <p:nvSpPr>
          <p:cNvPr id="3" name="Content Placeholder 2"/>
          <p:cNvSpPr>
            <a:spLocks noGrp="1"/>
          </p:cNvSpPr>
          <p:nvPr>
            <p:ph sz="quarter" idx="1"/>
          </p:nvPr>
        </p:nvSpPr>
        <p:spPr>
          <a:xfrm>
            <a:off x="612648" y="1600200"/>
            <a:ext cx="8074152" cy="5105400"/>
          </a:xfrm>
        </p:spPr>
        <p:txBody>
          <a:bodyPr>
            <a:normAutofit fontScale="92500" lnSpcReduction="10000"/>
          </a:bodyPr>
          <a:lstStyle/>
          <a:p>
            <a:r>
              <a:rPr lang="en-US" dirty="0" smtClean="0">
                <a:hlinkClick r:id="rId2"/>
              </a:rPr>
              <a:t>http://bfoconvert.hegroup.org/</a:t>
            </a:r>
            <a:endParaRPr lang="en-US" dirty="0" smtClean="0"/>
          </a:p>
          <a:p>
            <a:pPr lvl="1"/>
            <a:r>
              <a:rPr lang="en-US" dirty="0" smtClean="0"/>
              <a:t>Developed by He group</a:t>
            </a:r>
          </a:p>
          <a:p>
            <a:pPr lvl="1"/>
            <a:r>
              <a:rPr lang="en-US" dirty="0" smtClean="0"/>
              <a:t>Clean up ontology metadata</a:t>
            </a:r>
          </a:p>
          <a:p>
            <a:pPr lvl="1"/>
            <a:r>
              <a:rPr lang="en-US" dirty="0" smtClean="0"/>
              <a:t>Using string replace to update BFO/RO URI (1 to 1 mapping)</a:t>
            </a:r>
          </a:p>
          <a:p>
            <a:pPr lvl="2"/>
            <a:r>
              <a:rPr lang="en-US" dirty="0" smtClean="0"/>
              <a:t>Temporal relation: choose either at some time or at all time</a:t>
            </a:r>
          </a:p>
          <a:p>
            <a:pPr lvl="1"/>
            <a:r>
              <a:rPr lang="en-US" dirty="0" smtClean="0"/>
              <a:t>Mapping file</a:t>
            </a:r>
          </a:p>
          <a:p>
            <a:pPr lvl="1">
              <a:buNone/>
            </a:pPr>
            <a:r>
              <a:rPr lang="en-US" dirty="0" smtClean="0"/>
              <a:t>	</a:t>
            </a:r>
            <a:r>
              <a:rPr lang="en-US" dirty="0" smtClean="0">
                <a:hlinkClick r:id="rId3"/>
              </a:rPr>
              <a:t>https://obi.svn.sourceforge.net/svnroot/obi/trunk/src/ontology/obi-view/obi-bfo2/TermsMapping-BFO2.xls</a:t>
            </a:r>
            <a:r>
              <a:rPr lang="en-US" dirty="0" smtClean="0"/>
              <a:t> </a:t>
            </a:r>
          </a:p>
          <a:p>
            <a:r>
              <a:rPr lang="en-US" dirty="0" smtClean="0"/>
              <a:t>BFO converter using OWL-API developed by Allen Xiang </a:t>
            </a:r>
          </a:p>
          <a:p>
            <a:pPr lvl="1"/>
            <a:r>
              <a:rPr lang="en-US" dirty="0" smtClean="0"/>
              <a:t>Take care of continuant and </a:t>
            </a:r>
            <a:r>
              <a:rPr lang="en-US" dirty="0" err="1" smtClean="0"/>
              <a:t>occurrent</a:t>
            </a:r>
            <a:r>
              <a:rPr lang="en-US" dirty="0" smtClean="0"/>
              <a:t> </a:t>
            </a:r>
            <a:r>
              <a:rPr lang="en-US" dirty="0" err="1" smtClean="0"/>
              <a:t>part_of</a:t>
            </a:r>
            <a:r>
              <a:rPr lang="en-US" dirty="0" smtClean="0"/>
              <a:t>, </a:t>
            </a:r>
            <a:r>
              <a:rPr lang="en-US" dirty="0" err="1" smtClean="0"/>
              <a:t>has_part</a:t>
            </a: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 OGMS (easy case)</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Imports</a:t>
            </a:r>
          </a:p>
          <a:p>
            <a:pPr lvl="1"/>
            <a:r>
              <a:rPr lang="en-US" dirty="0" smtClean="0"/>
              <a:t>BFO 1.1</a:t>
            </a:r>
          </a:p>
          <a:p>
            <a:pPr lvl="1"/>
            <a:r>
              <a:rPr lang="en-US" dirty="0" smtClean="0"/>
              <a:t>IAO ontology metadata</a:t>
            </a:r>
          </a:p>
          <a:p>
            <a:r>
              <a:rPr lang="en-US" dirty="0" smtClean="0"/>
              <a:t>The imported ontology should be BFO 2.0 Graz compatible too</a:t>
            </a:r>
          </a:p>
          <a:p>
            <a:r>
              <a:rPr lang="en-US" dirty="0" smtClean="0"/>
              <a:t>Simple case, not use </a:t>
            </a:r>
            <a:r>
              <a:rPr lang="en-US" dirty="0" err="1" smtClean="0"/>
              <a:t>part_of</a:t>
            </a:r>
            <a:r>
              <a:rPr lang="en-US" dirty="0" smtClean="0"/>
              <a:t>/</a:t>
            </a:r>
            <a:r>
              <a:rPr lang="en-US" dirty="0" err="1" smtClean="0"/>
              <a:t>has_part</a:t>
            </a:r>
            <a:r>
              <a:rPr lang="en-US" dirty="0" smtClean="0"/>
              <a:t> in logical axioms</a:t>
            </a:r>
          </a:p>
          <a:p>
            <a:r>
              <a:rPr lang="en-US" dirty="0" smtClean="0"/>
              <a:t>The BFO 2.0 Graz release compatible OGMS is available on:</a:t>
            </a:r>
          </a:p>
          <a:p>
            <a:pPr>
              <a:buNone/>
            </a:pPr>
            <a:r>
              <a:rPr lang="en-US" dirty="0" smtClean="0"/>
              <a:t>	</a:t>
            </a:r>
            <a:r>
              <a:rPr lang="en-US" dirty="0" smtClean="0">
                <a:hlinkClick r:id="rId2"/>
              </a:rPr>
              <a:t>https://bcgo-ontology.googlecode.com/svn/trunk/ogms/ogms_BFO2_v1.owl</a:t>
            </a:r>
            <a:r>
              <a:rPr lang="en-US" dirty="0" smtClean="0"/>
              <a:t>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sz="quarter"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304800" y="228600"/>
            <a:ext cx="8609135" cy="5715000"/>
          </a:xfrm>
          <a:prstGeom prst="rect">
            <a:avLst/>
          </a:prstGeom>
          <a:noFill/>
          <a:ln w="9525">
            <a:noFill/>
            <a:miter lim="800000"/>
            <a:headEnd/>
            <a:tailEnd/>
          </a:ln>
          <a:effectLst/>
        </p:spPr>
      </p:pic>
      <p:sp>
        <p:nvSpPr>
          <p:cNvPr id="5" name="TextBox 4"/>
          <p:cNvSpPr txBox="1"/>
          <p:nvPr/>
        </p:nvSpPr>
        <p:spPr>
          <a:xfrm>
            <a:off x="1905000" y="6324600"/>
            <a:ext cx="4553234" cy="369332"/>
          </a:xfrm>
          <a:prstGeom prst="rect">
            <a:avLst/>
          </a:prstGeom>
          <a:noFill/>
        </p:spPr>
        <p:txBody>
          <a:bodyPr wrap="none" rtlCol="0">
            <a:spAutoFit/>
          </a:bodyPr>
          <a:lstStyle/>
          <a:p>
            <a:pPr marL="0" lvl="1"/>
            <a:r>
              <a:rPr lang="en-US" dirty="0" smtClean="0"/>
              <a:t>Imported IAO </a:t>
            </a:r>
            <a:r>
              <a:rPr lang="en-US" dirty="0" smtClean="0"/>
              <a:t>ontology </a:t>
            </a:r>
            <a:r>
              <a:rPr lang="en-US" dirty="0" smtClean="0"/>
              <a:t>metadata using BFO1.1</a:t>
            </a: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 BCGO (hard case)</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Beta Cell Genomics Ontology (BCGO)</a:t>
            </a:r>
          </a:p>
          <a:p>
            <a:pPr lvl="1"/>
            <a:r>
              <a:rPr lang="en-US" dirty="0" smtClean="0">
                <a:hlinkClick r:id="rId3"/>
              </a:rPr>
              <a:t>http://code.google.com/p/bcgo-ontology/</a:t>
            </a:r>
            <a:r>
              <a:rPr lang="en-US" dirty="0" smtClean="0"/>
              <a:t> </a:t>
            </a:r>
          </a:p>
          <a:p>
            <a:pPr lvl="1"/>
            <a:r>
              <a:rPr lang="en-US" dirty="0" smtClean="0"/>
              <a:t>An application ontology built for the Beta Cell Genomics database. The ontology is developed using Basic Formal Ontology (BFO) as upper ontology, Ontology for Biomedical Investigations (OBI) as ontology framework and integrated subsets of multiple OBO Foundry (candidate) ontologies. </a:t>
            </a:r>
          </a:p>
          <a:p>
            <a:pPr lvl="1"/>
            <a:r>
              <a:rPr lang="en-US" dirty="0" smtClean="0"/>
              <a:t>Referencing to 24 various OBO Foundry ontologies (BFO, 20 reference ontologies, and 3 application ontologies). </a:t>
            </a:r>
          </a:p>
          <a:p>
            <a:pPr lvl="1"/>
            <a:r>
              <a:rPr lang="en-US" dirty="0" smtClean="0"/>
              <a:t>Including logical axioms defined in OBI, CL, UBERON, PATO</a:t>
            </a:r>
          </a:p>
          <a:p>
            <a:pPr lvl="1"/>
            <a:r>
              <a:rPr lang="en-US" dirty="0" smtClean="0"/>
              <a:t>OBI: contains complicated logical axioms</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OBO Terms Reused in BCGO</a:t>
            </a:r>
            <a:endParaRPr lang="en-US" dirty="0"/>
          </a:p>
        </p:txBody>
      </p:sp>
      <p:sp>
        <p:nvSpPr>
          <p:cNvPr id="3" name="内容占位符 2"/>
          <p:cNvSpPr>
            <a:spLocks noGrp="1"/>
          </p:cNvSpPr>
          <p:nvPr>
            <p:ph sz="quarter"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609600" y="1600200"/>
            <a:ext cx="7744409" cy="45720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788</TotalTime>
  <Words>678</Words>
  <Application>Microsoft Office PowerPoint</Application>
  <PresentationFormat>全屏显示(4:3)</PresentationFormat>
  <Paragraphs>108</Paragraphs>
  <Slides>14</Slides>
  <Notes>3</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Median</vt:lpstr>
      <vt:lpstr>Transition from BFO 1.1 to BFO 2.0 (OWL Format)</vt:lpstr>
      <vt:lpstr>Transition of BFO1.1 to BFO2.0</vt:lpstr>
      <vt:lpstr>Ontology Metadata Update/Clean Up</vt:lpstr>
      <vt:lpstr>Term’s IRI Update</vt:lpstr>
      <vt:lpstr>Automated Transition</vt:lpstr>
      <vt:lpstr>Example 1 – OGMS (easy case)</vt:lpstr>
      <vt:lpstr>幻灯片 7</vt:lpstr>
      <vt:lpstr>Example 2 – BCGO (hard case)</vt:lpstr>
      <vt:lpstr>OBO Terms Reused in BCGO</vt:lpstr>
      <vt:lpstr>Manual Intervention</vt:lpstr>
      <vt:lpstr>BFO 2.0 Graz release compatible BCGO</vt:lpstr>
      <vt:lpstr>Conclusion</vt:lpstr>
      <vt:lpstr>Future Work</vt:lpstr>
      <vt:lpstr>Acknowledgement</vt:lpstr>
    </vt:vector>
  </TitlesOfParts>
  <Company>UPHS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Jie</dc:creator>
  <cp:lastModifiedBy>Jie</cp:lastModifiedBy>
  <cp:revision>79</cp:revision>
  <dcterms:created xsi:type="dcterms:W3CDTF">2013-05-03T16:09:30Z</dcterms:created>
  <dcterms:modified xsi:type="dcterms:W3CDTF">2013-05-13T15:54:56Z</dcterms:modified>
</cp:coreProperties>
</file>