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7" r:id="rId4"/>
    <p:sldId id="258" r:id="rId5"/>
    <p:sldId id="259" r:id="rId6"/>
    <p:sldId id="268" r:id="rId7"/>
    <p:sldId id="260" r:id="rId8"/>
    <p:sldId id="262" r:id="rId9"/>
    <p:sldId id="261" r:id="rId10"/>
    <p:sldId id="263" r:id="rId11"/>
    <p:sldId id="264" r:id="rId12"/>
    <p:sldId id="265" r:id="rId13"/>
    <p:sldId id="269" r:id="rId14"/>
    <p:sldId id="266" r:id="rId15"/>
    <p:sldId id="270" r:id="rId16"/>
    <p:sldId id="276" r:id="rId17"/>
    <p:sldId id="271" r:id="rId18"/>
    <p:sldId id="272" r:id="rId19"/>
    <p:sldId id="273" r:id="rId20"/>
    <p:sldId id="274" r:id="rId21"/>
    <p:sldId id="275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5" d="100"/>
          <a:sy n="55" d="100"/>
        </p:scale>
        <p:origin x="-103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6327-2219-7E46-B9FF-1B42BDA83378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12AE-61DA-434A-9CFD-142CD6B601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2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</a:t>
            </a:r>
            <a:r>
              <a:rPr lang="en-US" baseline="0" dirty="0" smtClean="0"/>
              <a:t> that there is a mistake:  CLIF files ARE  FOL.  The difference is their notation or "format."  "WE have attempted to produce" FOL files in standard notation and in CLIF (Common Logic format) notation.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wrote and ran a parser and grammar checker</a:t>
            </a:r>
            <a:r>
              <a:rPr lang="en-US" baseline="0" dirty="0" smtClean="0"/>
              <a:t> on the CLIF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wrote and ran a parser and grammar checker</a:t>
            </a:r>
            <a:r>
              <a:rPr lang="en-US" baseline="0" dirty="0" smtClean="0"/>
              <a:t> on the CLIF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wrote and ran a parser and grammar checker</a:t>
            </a:r>
            <a:r>
              <a:rPr lang="en-US" baseline="0" dirty="0" smtClean="0"/>
              <a:t> on the CLIF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wrote and ran a parser and grammar checker</a:t>
            </a:r>
            <a:r>
              <a:rPr lang="en-US" baseline="0" dirty="0" smtClean="0"/>
              <a:t> on the CLIF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wrote and ran a parser and grammar checker</a:t>
            </a:r>
            <a:r>
              <a:rPr lang="en-US" baseline="0" dirty="0" smtClean="0"/>
              <a:t> on the CLIF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RD wrote and ran a parser and grammar checker</a:t>
            </a:r>
            <a:r>
              <a:rPr lang="en-US" baseline="0" dirty="0" smtClean="0"/>
              <a:t> on the CLIF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"major experts":   Michael </a:t>
            </a:r>
            <a:r>
              <a:rPr lang="en-US" dirty="0" err="1" smtClean="0"/>
              <a:t>Gruninger</a:t>
            </a:r>
            <a:r>
              <a:rPr lang="en-US" dirty="0" smtClean="0"/>
              <a:t>, Pat Hayes,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C912AE-61DA-434A-9CFD-142CD6B601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89115-4890-9B4F-B284-6EC19C9FE5B4}" type="datetimeFigureOut">
              <a:rPr lang="en-US" smtClean="0"/>
              <a:pPr/>
              <a:t>5/14/2013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2045C-BD52-8541-B2D6-9B152D4F0D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60655"/>
            <a:ext cx="7772400" cy="3039796"/>
          </a:xfrm>
        </p:spPr>
        <p:txBody>
          <a:bodyPr>
            <a:normAutofit/>
          </a:bodyPr>
          <a:lstStyle/>
          <a:p>
            <a:r>
              <a:rPr lang="en-US" dirty="0" smtClean="0"/>
              <a:t>Moving Toward Common Logic (CLIF) and standard FOPL (quantificational logic) versions of BFO 2.0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Randall R. Dipert</a:t>
            </a:r>
          </a:p>
          <a:p>
            <a:r>
              <a:rPr lang="en-US" dirty="0" smtClean="0"/>
              <a:t>University at Buffalo</a:t>
            </a:r>
          </a:p>
          <a:p>
            <a:r>
              <a:rPr lang="en-US" dirty="0" smtClean="0"/>
              <a:t>"Interim Chair, Working Group for  First Order Logic Versions of BFO 2.0"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8766"/>
            <a:ext cx="8229600" cy="48673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Issue 2:</a:t>
            </a:r>
          </a:p>
          <a:p>
            <a:pPr>
              <a:buNone/>
            </a:pPr>
            <a:r>
              <a:rPr lang="en-US" sz="1800" dirty="0" smtClean="0"/>
              <a:t>OWL     FOL</a:t>
            </a:r>
            <a:r>
              <a:rPr lang="en-US" sz="1800" dirty="0"/>
              <a:t>/CLIF  </a:t>
            </a:r>
            <a:r>
              <a:rPr lang="en-US" sz="1800" dirty="0" smtClean="0"/>
              <a:t>differences  E.g.</a:t>
            </a:r>
          </a:p>
          <a:p>
            <a:pPr>
              <a:buNone/>
            </a:pPr>
            <a:r>
              <a:rPr lang="en-US" sz="1800" dirty="0" smtClean="0"/>
              <a:t>To:			(</a:t>
            </a:r>
            <a:r>
              <a:rPr lang="en-US" sz="1800" dirty="0" err="1" smtClean="0"/>
              <a:t>iff</a:t>
            </a:r>
            <a:r>
              <a:rPr lang="en-US" sz="1800" dirty="0" smtClean="0"/>
              <a:t> 	(</a:t>
            </a:r>
            <a:r>
              <a:rPr lang="en-US" sz="1800" dirty="0" err="1" smtClean="0"/>
              <a:t>IndependentContinuant</a:t>
            </a:r>
            <a:r>
              <a:rPr lang="en-US" sz="1800" dirty="0" smtClean="0"/>
              <a:t> a)</a:t>
            </a:r>
          </a:p>
          <a:p>
            <a:pPr>
              <a:buNone/>
            </a:pPr>
            <a:r>
              <a:rPr lang="en-US" sz="1800" dirty="0" smtClean="0"/>
              <a:t>    				(and 	(Continuant a)</a:t>
            </a:r>
          </a:p>
          <a:p>
            <a:pPr>
              <a:buNone/>
            </a:pPr>
            <a:r>
              <a:rPr lang="en-US" sz="1800" dirty="0" smtClean="0"/>
              <a:t>        				(not (exists (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dirty="0" smtClean="0"/>
              <a:t>) (</a:t>
            </a:r>
            <a:r>
              <a:rPr lang="en-US" sz="1800" dirty="0" err="1" smtClean="0"/>
              <a:t>specificallyDependsOnAt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>									a 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dirty="0" smtClean="0"/>
              <a:t>)))))</a:t>
            </a:r>
          </a:p>
          <a:p>
            <a:pPr>
              <a:buNone/>
            </a:pPr>
            <a:r>
              <a:rPr lang="en-US" sz="1800" dirty="0" smtClean="0"/>
              <a:t>Add: 	(the "range"—co-domain of third argument position--of </a:t>
            </a:r>
            <a:br>
              <a:rPr lang="en-US" sz="1800" dirty="0" smtClean="0"/>
            </a:br>
            <a:r>
              <a:rPr lang="en-US" sz="1800" dirty="0" smtClean="0"/>
              <a:t>		</a:t>
            </a:r>
            <a:r>
              <a:rPr lang="en-US" sz="1800" dirty="0" err="1" smtClean="0"/>
              <a:t>specificallyDependsOnAt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forall</a:t>
            </a:r>
            <a:r>
              <a:rPr lang="en-US" sz="1800" dirty="0" smtClean="0"/>
              <a:t> (a 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dirty="0" smtClean="0"/>
              <a:t>) (if	(</a:t>
            </a:r>
            <a:r>
              <a:rPr lang="en-US" sz="1800" dirty="0" err="1" smtClean="0"/>
              <a:t>specificallyDependsOnAt</a:t>
            </a:r>
            <a:r>
              <a:rPr lang="en-US" sz="1800" dirty="0" smtClean="0"/>
              <a:t> a </a:t>
            </a:r>
            <a:r>
              <a:rPr lang="en-US" sz="1800" dirty="0" err="1" smtClean="0"/>
              <a:t>b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				(</a:t>
            </a:r>
            <a:r>
              <a:rPr lang="en-US" sz="1800" dirty="0" err="1" smtClean="0"/>
              <a:t>TemporalEntity</a:t>
            </a:r>
            <a:r>
              <a:rPr lang="en-US" sz="1800" dirty="0" smtClean="0"/>
              <a:t> </a:t>
            </a:r>
            <a:r>
              <a:rPr lang="en-US" sz="1800" dirty="0" err="1" smtClean="0"/>
              <a:t>t</a:t>
            </a:r>
            <a:r>
              <a:rPr lang="en-US" sz="1800" dirty="0" smtClean="0"/>
              <a:t> ) ) )</a:t>
            </a:r>
          </a:p>
          <a:p>
            <a:pPr>
              <a:buNone/>
            </a:pPr>
            <a:r>
              <a:rPr lang="en-US" sz="1800" dirty="0" err="1" smtClean="0">
                <a:sym typeface="Symbol"/>
              </a:rPr>
              <a:t>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a,b,t</a:t>
            </a:r>
            <a:r>
              <a:rPr lang="en-US" sz="1800" dirty="0" smtClean="0">
                <a:sym typeface="Symbol"/>
              </a:rPr>
              <a:t>  (</a:t>
            </a:r>
            <a:r>
              <a:rPr lang="en-US" sz="1800" dirty="0" err="1" smtClean="0"/>
              <a:t>specificallyDependsOnAt</a:t>
            </a:r>
            <a:r>
              <a:rPr lang="en-US" sz="1800" dirty="0" err="1"/>
              <a:t>(</a:t>
            </a:r>
            <a:r>
              <a:rPr lang="en-US" sz="1800" dirty="0" err="1" smtClean="0"/>
              <a:t>a</a:t>
            </a:r>
            <a:r>
              <a:rPr lang="en-US" sz="1800" dirty="0" smtClean="0"/>
              <a:t>,  </a:t>
            </a:r>
            <a:r>
              <a:rPr lang="en-US" sz="1800" dirty="0" err="1" smtClean="0"/>
              <a:t>b</a:t>
            </a:r>
            <a:r>
              <a:rPr lang="en-US" sz="1800" dirty="0" smtClean="0"/>
              <a:t>,  </a:t>
            </a:r>
            <a:r>
              <a:rPr lang="en-US" sz="1800" dirty="0" err="1" smtClean="0"/>
              <a:t>t</a:t>
            </a:r>
            <a:r>
              <a:rPr lang="en-US" sz="1800" dirty="0" smtClean="0"/>
              <a:t>) 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 smtClean="0">
                <a:sym typeface="Symbol"/>
              </a:rPr>
              <a:t></a:t>
            </a:r>
            <a:r>
              <a:rPr lang="en-US" sz="1800" dirty="0" smtClean="0">
                <a:sym typeface="Symbol"/>
              </a:rPr>
              <a:t> </a:t>
            </a:r>
            <a:r>
              <a:rPr lang="en-US" sz="1800" dirty="0">
                <a:sym typeface="Symbol"/>
              </a:rPr>
              <a:t> </a:t>
            </a:r>
            <a:r>
              <a:rPr lang="en-US" sz="1800" dirty="0" err="1" smtClean="0"/>
              <a:t>TemporalEntity</a:t>
            </a:r>
            <a:r>
              <a:rPr lang="en-US" sz="1800" dirty="0" err="1"/>
              <a:t>(</a:t>
            </a:r>
            <a:r>
              <a:rPr lang="en-US" sz="1800" dirty="0" err="1" smtClean="0"/>
              <a:t>t</a:t>
            </a:r>
            <a:r>
              <a:rPr lang="en-US" sz="1800" dirty="0" smtClean="0"/>
              <a:t>)  )</a:t>
            </a:r>
          </a:p>
          <a:p>
            <a:pPr>
              <a:buNone/>
            </a:pPr>
            <a:r>
              <a:rPr lang="en-US" sz="1800" dirty="0" smtClean="0"/>
              <a:t>Where:</a:t>
            </a:r>
          </a:p>
          <a:p>
            <a:pPr>
              <a:buNone/>
            </a:pPr>
            <a:r>
              <a:rPr lang="en-US" sz="1800" dirty="0" smtClean="0"/>
              <a:t>	(</a:t>
            </a:r>
            <a:r>
              <a:rPr lang="en-US" sz="1800" dirty="0" err="1" smtClean="0"/>
              <a:t>iff</a:t>
            </a:r>
            <a:r>
              <a:rPr lang="en-US" sz="1800" dirty="0" smtClean="0"/>
              <a:t>	(</a:t>
            </a:r>
            <a:r>
              <a:rPr lang="en-US" sz="1800" dirty="0" err="1" smtClean="0"/>
              <a:t>TemporalEntity</a:t>
            </a:r>
            <a:r>
              <a:rPr lang="en-US" sz="1800" dirty="0" smtClean="0"/>
              <a:t>  </a:t>
            </a:r>
            <a:r>
              <a:rPr lang="en-US" sz="1800" dirty="0" err="1" smtClean="0"/>
              <a:t>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		(or	(</a:t>
            </a:r>
            <a:r>
              <a:rPr lang="en-US" sz="1800" dirty="0" err="1" smtClean="0"/>
              <a:t>TemporalInstant</a:t>
            </a:r>
            <a:r>
              <a:rPr lang="en-US" sz="1800" dirty="0" smtClean="0"/>
              <a:t>  </a:t>
            </a:r>
            <a:r>
              <a:rPr lang="en-US" sz="1800" dirty="0" err="1" smtClean="0"/>
              <a:t>t</a:t>
            </a:r>
            <a:r>
              <a:rPr lang="en-US" sz="1800" dirty="0" smtClean="0"/>
              <a:t>)</a:t>
            </a:r>
          </a:p>
          <a:p>
            <a:pPr>
              <a:buNone/>
            </a:pPr>
            <a:r>
              <a:rPr lang="en-US" sz="1800" dirty="0" smtClean="0"/>
              <a:t>				(</a:t>
            </a:r>
            <a:r>
              <a:rPr lang="en-US" sz="1800" dirty="0" err="1" smtClean="0"/>
              <a:t>TemporalInterval</a:t>
            </a:r>
            <a:r>
              <a:rPr lang="en-US" sz="1800" dirty="0" smtClean="0"/>
              <a:t>  </a:t>
            </a:r>
            <a:r>
              <a:rPr lang="en-US" sz="1800" dirty="0" err="1" smtClean="0"/>
              <a:t>t</a:t>
            </a:r>
            <a:r>
              <a:rPr lang="en-US" sz="1800" dirty="0" smtClean="0"/>
              <a:t>)  ) )</a:t>
            </a:r>
            <a:r>
              <a:rPr lang="en-US" sz="2000" dirty="0" smtClean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dirty="0"/>
              <a:t>Issue 3  Comments	Now: unread by CLIF processor</a:t>
            </a:r>
            <a:r>
              <a:rPr lang="en-US" sz="2200" dirty="0" smtClean="0"/>
              <a:t>	</a:t>
            </a:r>
          </a:p>
          <a:p>
            <a:pPr>
              <a:buNone/>
            </a:pPr>
            <a:r>
              <a:rPr lang="en-US" sz="2200" dirty="0" smtClean="0"/>
              <a:t>					% </a:t>
            </a:r>
            <a:r>
              <a:rPr lang="en-US" sz="2200" dirty="0"/>
              <a:t>...		Ignore rest of line</a:t>
            </a:r>
            <a:br>
              <a:rPr lang="en-US" sz="2200" dirty="0"/>
            </a:br>
            <a:r>
              <a:rPr lang="en-US" sz="2200" dirty="0"/>
              <a:t> 		</a:t>
            </a:r>
            <a:r>
              <a:rPr lang="en-US" sz="2200" dirty="0" smtClean="0"/>
              <a:t>	</a:t>
            </a:r>
            <a:r>
              <a:rPr lang="en-US" sz="2200" dirty="0"/>
              <a:t>	</a:t>
            </a:r>
            <a:r>
              <a:rPr lang="en-US" sz="2200" dirty="0" smtClean="0"/>
              <a:t>/</a:t>
            </a:r>
            <a:r>
              <a:rPr lang="en-US" sz="2200" dirty="0"/>
              <a:t>* ... */		Ignore multiline section</a:t>
            </a:r>
            <a:r>
              <a:rPr lang="en-US" sz="2200" dirty="0" smtClean="0"/>
              <a:t/>
            </a:r>
            <a:br>
              <a:rPr lang="en-US" sz="2200" dirty="0" smtClean="0"/>
            </a:br>
            <a:endParaRPr lang="en-US" sz="2200" dirty="0" smtClean="0"/>
          </a:p>
          <a:p>
            <a:pPr>
              <a:buNone/>
            </a:pPr>
            <a:r>
              <a:rPr lang="en-US" sz="2200" dirty="0" smtClean="0"/>
              <a:t>Proposal </a:t>
            </a:r>
            <a:r>
              <a:rPr lang="en-US" sz="2200" dirty="0"/>
              <a:t>A:	Use CLIF:			</a:t>
            </a:r>
            <a:r>
              <a:rPr lang="en-US" sz="2200" dirty="0" smtClean="0"/>
              <a:t>(</a:t>
            </a:r>
            <a:r>
              <a:rPr lang="en-US" sz="2200" dirty="0" err="1" smtClean="0"/>
              <a:t>cl:comment</a:t>
            </a:r>
            <a:r>
              <a:rPr lang="en-US" sz="2200" dirty="0" smtClean="0"/>
              <a:t> </a:t>
            </a:r>
            <a:r>
              <a:rPr lang="en-US" sz="2200" dirty="0"/>
              <a:t>..</a:t>
            </a:r>
            <a:r>
              <a:rPr lang="en-US" sz="2200" dirty="0" smtClean="0"/>
              <a:t>.)</a:t>
            </a:r>
          </a:p>
          <a:p>
            <a:pPr>
              <a:buNone/>
            </a:pPr>
            <a:r>
              <a:rPr lang="en-US" sz="2200" dirty="0" smtClean="0"/>
              <a:t>Proposal </a:t>
            </a:r>
            <a:r>
              <a:rPr lang="en-US" sz="2200" dirty="0"/>
              <a:t>B:	Structure comments		E.g</a:t>
            </a:r>
            <a:r>
              <a:rPr lang="en-US" sz="2200" dirty="0" smtClean="0"/>
              <a:t>.,  </a:t>
            </a:r>
          </a:p>
          <a:p>
            <a:pPr>
              <a:buNone/>
            </a:pPr>
            <a:r>
              <a:rPr lang="en-US" sz="2200" dirty="0"/>
              <a:t>	</a:t>
            </a:r>
            <a:r>
              <a:rPr lang="en-US" sz="2200" dirty="0" smtClean="0"/>
              <a:t>(</a:t>
            </a:r>
            <a:r>
              <a:rPr lang="en-US" sz="2200" dirty="0" err="1" smtClean="0"/>
              <a:t>cl</a:t>
            </a:r>
            <a:r>
              <a:rPr lang="en-US" sz="2200" dirty="0" smtClean="0"/>
              <a:t>: comment  '(Definition [28-001] Vers.04/02/2013)'  </a:t>
            </a:r>
          </a:p>
          <a:p>
            <a:pPr>
              <a:buNone/>
            </a:pPr>
            <a:r>
              <a:rPr lang="en-US" sz="2200" dirty="0" smtClean="0"/>
              <a:t>			&lt;CLIF axiom&gt;) </a:t>
            </a:r>
          </a:p>
          <a:p>
            <a:pPr>
              <a:buNone/>
            </a:pPr>
            <a:r>
              <a:rPr lang="en-US" sz="2200" dirty="0" smtClean="0"/>
              <a:t> 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Issue 4   Definitions</a:t>
            </a:r>
            <a:r>
              <a:rPr lang="en-US" dirty="0" smtClean="0"/>
              <a:t>	</a:t>
            </a:r>
            <a:endParaRPr lang="en-US" dirty="0"/>
          </a:p>
          <a:p>
            <a:pPr>
              <a:buNone/>
            </a:pPr>
            <a:r>
              <a:rPr lang="en-US" dirty="0" smtClean="0"/>
              <a:t>Now:</a:t>
            </a:r>
          </a:p>
          <a:p>
            <a:pPr>
              <a:buNone/>
            </a:pPr>
            <a:r>
              <a:rPr lang="en-US" dirty="0" smtClean="0"/>
              <a:t>		FOPL	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	CLIF: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iff</a:t>
            </a:r>
            <a:r>
              <a:rPr lang="en-US" dirty="0" smtClean="0"/>
              <a:t>		(</a:t>
            </a:r>
            <a:r>
              <a:rPr lang="en-US" dirty="0" err="1"/>
              <a:t>DefinedPred</a:t>
            </a:r>
            <a:r>
              <a:rPr lang="en-US" dirty="0"/>
              <a:t> </a:t>
            </a:r>
            <a:r>
              <a:rPr lang="en-US" dirty="0" smtClean="0"/>
              <a:t> FreeVar1 FreeVar2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			</a:t>
            </a:r>
            <a:r>
              <a:rPr lang="en-US" dirty="0" smtClean="0"/>
              <a:t>	( </a:t>
            </a:r>
            <a:r>
              <a:rPr lang="en-US" dirty="0" err="1"/>
              <a:t>forall</a:t>
            </a:r>
            <a:r>
              <a:rPr lang="en-US" dirty="0"/>
              <a:t>/exists (Var3 ... 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				&lt;</a:t>
            </a:r>
            <a:r>
              <a:rPr lang="en-US" dirty="0" err="1" smtClean="0"/>
              <a:t>DefiningExpression</a:t>
            </a:r>
            <a:r>
              <a:rPr lang="en-US" dirty="0" smtClean="0"/>
              <a:t>&gt;  FreeVar1  FreeVar2 						Var3 </a:t>
            </a:r>
            <a:r>
              <a:rPr lang="en-US" dirty="0"/>
              <a:t>...&gt;</a:t>
            </a:r>
            <a:r>
              <a:rPr lang="en-US" dirty="0" smtClean="0"/>
              <a:t> </a:t>
            </a:r>
            <a:r>
              <a:rPr lang="en-US" dirty="0"/>
              <a:t>]</a:t>
            </a:r>
            <a:endParaRPr lang="en-US" dirty="0" smtClean="0"/>
          </a:p>
          <a:p>
            <a:pPr>
              <a:buNone/>
            </a:pPr>
            <a:r>
              <a:rPr lang="en-US" dirty="0"/>
              <a:t>Proposal:		(def-</a:t>
            </a:r>
            <a:r>
              <a:rPr lang="en-US" dirty="0" err="1"/>
              <a:t>iff</a:t>
            </a:r>
            <a:r>
              <a:rPr lang="en-US" dirty="0"/>
              <a:t>  ...    )</a:t>
            </a:r>
            <a:br>
              <a:rPr lang="en-US" dirty="0"/>
            </a:br>
            <a:r>
              <a:rPr lang="en-US" dirty="0"/>
              <a:t>+	Parsing tool/translator to replace ‘def-</a:t>
            </a:r>
            <a:r>
              <a:rPr lang="en-US" dirty="0" err="1"/>
              <a:t>iff</a:t>
            </a:r>
            <a:r>
              <a:rPr lang="en-US" dirty="0"/>
              <a:t>’ with ‘</a:t>
            </a:r>
            <a:r>
              <a:rPr lang="en-US" dirty="0" err="1" smtClean="0"/>
              <a:t>iff</a:t>
            </a:r>
            <a:r>
              <a:rPr lang="en-US" dirty="0" smtClean="0"/>
              <a:t>’</a:t>
            </a:r>
            <a:endParaRPr lang="en-US" dirty="0"/>
          </a:p>
          <a:p>
            <a:pPr>
              <a:buNone/>
            </a:pPr>
            <a:r>
              <a:rPr lang="en-US" dirty="0" smtClean="0"/>
              <a:t>Also:</a:t>
            </a:r>
            <a:r>
              <a:rPr lang="en-US" dirty="0"/>
              <a:t>	</a:t>
            </a:r>
            <a:r>
              <a:rPr lang="en-US" dirty="0" smtClean="0"/>
              <a:t>Leave </a:t>
            </a:r>
            <a:r>
              <a:rPr lang="en-US" dirty="0"/>
              <a:t>Var1 Var2 ...  [in Defined Expression] </a:t>
            </a:r>
            <a:r>
              <a:rPr lang="en-US" dirty="0" err="1" smtClean="0"/>
              <a:t>unquantified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		Quantify them if pure FOPL desired.</a:t>
            </a:r>
            <a:br>
              <a:rPr lang="en-US" dirty="0" smtClean="0"/>
            </a:br>
            <a:r>
              <a:rPr lang="en-US" dirty="0" smtClean="0"/>
              <a:t>  	Problem:  variable </a:t>
            </a:r>
            <a:r>
              <a:rPr lang="en-US" dirty="0" err="1" smtClean="0"/>
              <a:t>vs</a:t>
            </a:r>
            <a:r>
              <a:rPr lang="en-US" dirty="0" smtClean="0"/>
              <a:t> individual constant.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4083" y="2311268"/>
            <a:ext cx="31877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Issue 5a:  Lack of Theorem </a:t>
            </a:r>
            <a:r>
              <a:rPr lang="en-US" dirty="0" err="1" smtClean="0"/>
              <a:t>Provers</a:t>
            </a:r>
            <a:r>
              <a:rPr lang="en-US" dirty="0" smtClean="0"/>
              <a:t> or </a:t>
            </a:r>
            <a:r>
              <a:rPr lang="en-US" dirty="0" err="1" smtClean="0"/>
              <a:t>Reasoners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As of 5/1/2013:</a:t>
            </a:r>
          </a:p>
          <a:p>
            <a:pPr>
              <a:buNone/>
            </a:pPr>
            <a:r>
              <a:rPr lang="en-US" dirty="0" smtClean="0"/>
              <a:t>	No "native" CLIF logical tools.</a:t>
            </a:r>
          </a:p>
          <a:p>
            <a:pPr>
              <a:buNone/>
            </a:pPr>
            <a:r>
              <a:rPr lang="en-US" dirty="0" smtClean="0"/>
              <a:t>Translate into notation for:</a:t>
            </a:r>
            <a:br>
              <a:rPr lang="en-US" dirty="0" smtClean="0"/>
            </a:br>
            <a:r>
              <a:rPr lang="en-US" dirty="0" smtClean="0"/>
              <a:t>		Prover9</a:t>
            </a:r>
            <a:br>
              <a:rPr lang="en-US" dirty="0" smtClean="0"/>
            </a:br>
            <a:r>
              <a:rPr lang="en-US" dirty="0" smtClean="0"/>
              <a:t>		Isabelle</a:t>
            </a:r>
            <a:br>
              <a:rPr lang="en-US" dirty="0" smtClean="0"/>
            </a:br>
            <a:r>
              <a:rPr lang="en-US" dirty="0" smtClean="0"/>
              <a:t>		SNARK (KIF) ...</a:t>
            </a:r>
          </a:p>
          <a:p>
            <a:pPr>
              <a:buNone/>
            </a:pPr>
            <a:r>
              <a:rPr lang="en-US" dirty="0" smtClean="0"/>
              <a:t>HETS Project (University of Bremen)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u="sng" dirty="0" smtClean="0"/>
              <a:t>He</a:t>
            </a:r>
            <a:r>
              <a:rPr lang="en-US" dirty="0" smtClean="0"/>
              <a:t>terogeneous </a:t>
            </a:r>
            <a:r>
              <a:rPr lang="en-US" u="sng" dirty="0" smtClean="0"/>
              <a:t>T</a:t>
            </a:r>
            <a:r>
              <a:rPr lang="en-US" dirty="0" smtClean="0"/>
              <a:t>ool </a:t>
            </a:r>
            <a:r>
              <a:rPr lang="en-US" u="sng" dirty="0" smtClean="0"/>
              <a:t>S</a:t>
            </a:r>
            <a:r>
              <a:rPr lang="en-US" dirty="0" smtClean="0"/>
              <a:t>et</a:t>
            </a:r>
          </a:p>
          <a:p>
            <a:pPr>
              <a:buNone/>
            </a:pPr>
            <a:r>
              <a:rPr lang="en-US" dirty="0" smtClean="0"/>
              <a:t>Chris </a:t>
            </a:r>
            <a:r>
              <a:rPr lang="en-US" dirty="0" err="1" smtClean="0"/>
              <a:t>Mungall's</a:t>
            </a:r>
            <a:r>
              <a:rPr lang="en-US" dirty="0" smtClean="0"/>
              <a:t> Prolog code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Issue 5a (continued)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08" y="2368477"/>
            <a:ext cx="7354438" cy="3993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Issue 5b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Grammar and consistency checking.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Pause for Questions/Clarification</a:t>
            </a:r>
          </a:p>
          <a:p>
            <a:pPr>
              <a:buNone/>
            </a:pPr>
            <a:r>
              <a:rPr lang="en-US" dirty="0" smtClean="0"/>
              <a:t>Issues:</a:t>
            </a:r>
          </a:p>
          <a:p>
            <a:pPr>
              <a:buNone/>
            </a:pPr>
            <a:r>
              <a:rPr lang="en-US" dirty="0" smtClean="0"/>
              <a:t>	1.	Organization of effort.</a:t>
            </a:r>
            <a:br>
              <a:rPr lang="en-US" dirty="0" smtClean="0"/>
            </a:br>
            <a:r>
              <a:rPr lang="en-US" dirty="0" smtClean="0"/>
              <a:t>2.	OWL/CLIF-FOPL differences</a:t>
            </a:r>
          </a:p>
          <a:p>
            <a:pPr>
              <a:buNone/>
            </a:pPr>
            <a:r>
              <a:rPr lang="en-US" dirty="0" smtClean="0"/>
              <a:t>	3.	Comments</a:t>
            </a:r>
          </a:p>
          <a:p>
            <a:pPr>
              <a:buNone/>
            </a:pPr>
            <a:r>
              <a:rPr lang="en-US" dirty="0" smtClean="0"/>
              <a:t>	4.	Definitions</a:t>
            </a:r>
          </a:p>
          <a:p>
            <a:pPr>
              <a:buNone/>
            </a:pPr>
            <a:r>
              <a:rPr lang="en-US" dirty="0" smtClean="0"/>
              <a:t>	5.    	Logical tools:  theorem </a:t>
            </a:r>
            <a:r>
              <a:rPr lang="en-US" dirty="0" err="1" smtClean="0"/>
              <a:t>provers</a:t>
            </a:r>
            <a:r>
              <a:rPr lang="en-US" dirty="0" smtClean="0"/>
              <a:t>, reasoning,</a:t>
            </a:r>
          </a:p>
          <a:p>
            <a:pPr>
              <a:buNone/>
            </a:pPr>
            <a:r>
              <a:rPr lang="en-US" dirty="0" smtClean="0"/>
              <a:t>			consistency and grammar checking, independence of</a:t>
            </a:r>
            <a:br>
              <a:rPr lang="en-US" dirty="0" smtClean="0"/>
            </a:br>
            <a:r>
              <a:rPr lang="en-US" dirty="0" smtClean="0"/>
              <a:t> 		axioms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Issue 6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Develop Lemmon-style Natural Deduction Theorem </a:t>
            </a:r>
            <a:r>
              <a:rPr lang="en-US" dirty="0" err="1" smtClean="0"/>
              <a:t>Prover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Issue 7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Move BFO 2.0 from a relatively trivial axiom/definition set to a robust one: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err="1" smtClean="0"/>
              <a:t>mereology</a:t>
            </a:r>
            <a:r>
              <a:rPr lang="en-US" dirty="0" smtClean="0"/>
              <a:t> in CLIF  (</a:t>
            </a:r>
            <a:r>
              <a:rPr lang="en-US" dirty="0" err="1" smtClean="0"/>
              <a:t>Gruninger</a:t>
            </a:r>
            <a:r>
              <a:rPr lang="en-US" dirty="0" smtClean="0"/>
              <a:t>, Bittner)</a:t>
            </a:r>
          </a:p>
          <a:p>
            <a:endParaRPr lang="en-US" dirty="0" smtClean="0"/>
          </a:p>
          <a:p>
            <a:r>
              <a:rPr lang="en-US" dirty="0" smtClean="0"/>
              <a:t>Add a time calculus (Allen), agnostic about continuous </a:t>
            </a:r>
            <a:r>
              <a:rPr lang="en-US" dirty="0" err="1" smtClean="0"/>
              <a:t>vs</a:t>
            </a:r>
            <a:r>
              <a:rPr lang="en-US" dirty="0" smtClean="0"/>
              <a:t> dense/discrete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Issue 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Reduce or "bracket off" axiom that induce problems with computational tractability</a:t>
            </a:r>
          </a:p>
          <a:p>
            <a:pPr>
              <a:buNone/>
            </a:pPr>
            <a:r>
              <a:rPr lang="en-US" dirty="0" smtClean="0"/>
              <a:t>			(a)  Decidability:  Use only decidable</a:t>
            </a:r>
            <a:br>
              <a:rPr lang="en-US" dirty="0" smtClean="0"/>
            </a:br>
            <a:r>
              <a:rPr lang="en-US" dirty="0" smtClean="0"/>
              <a:t> 				fragments of FOPL</a:t>
            </a:r>
          </a:p>
          <a:p>
            <a:pPr>
              <a:buNone/>
            </a:pPr>
            <a:r>
              <a:rPr lang="en-US" dirty="0" smtClean="0"/>
              <a:t>			(</a:t>
            </a:r>
            <a:r>
              <a:rPr lang="en-US" dirty="0" err="1" smtClean="0"/>
              <a:t>b</a:t>
            </a:r>
            <a:r>
              <a:rPr lang="en-US" dirty="0" smtClean="0"/>
              <a:t>)  Reduce computational Complexity</a:t>
            </a:r>
          </a:p>
          <a:p>
            <a:pPr>
              <a:buNone/>
            </a:pPr>
            <a:r>
              <a:rPr lang="en-US" dirty="0" smtClean="0"/>
              <a:t>					</a:t>
            </a:r>
            <a:r>
              <a:rPr lang="en-US" dirty="0" err="1" smtClean="0"/>
              <a:t>i</a:t>
            </a:r>
            <a:r>
              <a:rPr lang="en-US" dirty="0" smtClean="0"/>
              <a:t>.	Use guarded/restricted  quantifiers </a:t>
            </a:r>
            <a:br>
              <a:rPr lang="en-US" dirty="0" smtClean="0"/>
            </a:br>
            <a:r>
              <a:rPr lang="en-US" dirty="0" smtClean="0"/>
              <a:t>					(or multi-sorted).</a:t>
            </a:r>
          </a:p>
          <a:p>
            <a:pPr>
              <a:buNone/>
            </a:pPr>
            <a:r>
              <a:rPr lang="en-US" dirty="0" smtClean="0"/>
              <a:t>					ii.   More careful introduction of 2-place</a:t>
            </a:r>
            <a:br>
              <a:rPr lang="en-US" dirty="0" smtClean="0"/>
            </a:br>
            <a:r>
              <a:rPr lang="en-US" dirty="0" smtClean="0"/>
              <a:t>					and 2+ place relations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3973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BFO 2.0 Specification (04/02/2013), 0.1: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66953" y="2894805"/>
            <a:ext cx="68301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"While we have attempted to produce OWL, FOL and CLIF files reflecting the current BFO2 specification document, there may be issues or bugs that will be fixed in subsequent releases."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Issue 9</a:t>
            </a:r>
          </a:p>
          <a:p>
            <a:pPr>
              <a:buNone/>
            </a:pPr>
            <a:r>
              <a:rPr lang="en-US" dirty="0" smtClean="0"/>
              <a:t>BFO 2.0 specification has changed since April 2012.</a:t>
            </a:r>
          </a:p>
          <a:p>
            <a:pPr>
              <a:buNone/>
            </a:pPr>
            <a:r>
              <a:rPr lang="en-US" dirty="0" smtClean="0"/>
              <a:t>Revise CLIF and standard FOPL versions</a:t>
            </a:r>
          </a:p>
          <a:p>
            <a:pPr>
              <a:buNone/>
            </a:pPr>
            <a:r>
              <a:rPr lang="en-US" dirty="0" smtClean="0"/>
              <a:t>Carefully examine specification for:</a:t>
            </a:r>
            <a:br>
              <a:rPr lang="en-US" dirty="0" smtClean="0"/>
            </a:br>
            <a:r>
              <a:rPr lang="en-US" dirty="0" smtClean="0"/>
              <a:t>		a.	ambiguities/lack of specificity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dirty="0" err="1" smtClean="0"/>
              <a:t>b</a:t>
            </a:r>
            <a:r>
              <a:rPr lang="en-US" dirty="0" smtClean="0"/>
              <a:t>.	"Gaps"  (missing axioms)</a:t>
            </a:r>
          </a:p>
          <a:p>
            <a:pPr>
              <a:buNone/>
            </a:pPr>
            <a:r>
              <a:rPr lang="en-US" dirty="0" smtClean="0"/>
              <a:t>Automate page number 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Issue 10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Develop tools for manipulating a "higher order" language, e.g.</a:t>
            </a:r>
          </a:p>
          <a:p>
            <a:pPr>
              <a:buNone/>
            </a:pPr>
            <a:r>
              <a:rPr lang="en-US" dirty="0" smtClean="0"/>
              <a:t>Prolog-CLIF</a:t>
            </a:r>
          </a:p>
          <a:p>
            <a:pPr>
              <a:buNone/>
            </a:pPr>
            <a:r>
              <a:rPr lang="en-US" dirty="0" smtClean="0"/>
              <a:t>			Generates FOPL  (Done)</a:t>
            </a:r>
            <a:br>
              <a:rPr lang="en-US" dirty="0" smtClean="0"/>
            </a:br>
            <a:r>
              <a:rPr lang="en-US" dirty="0" smtClean="0"/>
              <a:t>		Generates correctly formatted </a:t>
            </a:r>
            <a:r>
              <a:rPr lang="en-US" dirty="0" err="1" smtClean="0"/>
              <a:t>TeX</a:t>
            </a:r>
            <a:r>
              <a:rPr lang="en-US" dirty="0" smtClean="0"/>
              <a:t> FOPL</a:t>
            </a:r>
            <a:br>
              <a:rPr lang="en-US" dirty="0" smtClean="0"/>
            </a:br>
            <a:r>
              <a:rPr lang="en-US" dirty="0" smtClean="0"/>
              <a:t>		Generates CLIF (Done)</a:t>
            </a:r>
          </a:p>
          <a:p>
            <a:pPr>
              <a:buNone/>
            </a:pPr>
            <a:r>
              <a:rPr lang="en-US" dirty="0" smtClean="0"/>
              <a:t>			Generates formulas for Prover9 etc.</a:t>
            </a:r>
          </a:p>
          <a:p>
            <a:pPr>
              <a:buNone/>
            </a:pPr>
            <a:r>
              <a:rPr lang="en-US" dirty="0" smtClean="0"/>
              <a:t>				[or use a tool like HETS]</a:t>
            </a:r>
          </a:p>
          <a:p>
            <a:pPr>
              <a:buNone/>
            </a:pPr>
            <a:r>
              <a:rPr lang="en-US" dirty="0" smtClean="0"/>
              <a:t>			Converts into variants with different features, </a:t>
            </a:r>
          </a:p>
          <a:p>
            <a:pPr>
              <a:buNone/>
            </a:pPr>
            <a:r>
              <a:rPr lang="en-US" dirty="0" smtClean="0"/>
              <a:t>				e.g.		allows free variables in definitions, </a:t>
            </a:r>
          </a:p>
          <a:p>
            <a:pPr>
              <a:buNone/>
            </a:pPr>
            <a:r>
              <a:rPr lang="en-US" dirty="0" smtClean="0"/>
              <a:t>						'def-</a:t>
            </a:r>
            <a:r>
              <a:rPr lang="en-US" dirty="0" err="1" smtClean="0"/>
              <a:t>iff</a:t>
            </a:r>
            <a:r>
              <a:rPr lang="en-US" dirty="0" smtClean="0"/>
              <a:t>' becomes '</a:t>
            </a:r>
            <a:r>
              <a:rPr lang="en-US" dirty="0" err="1" smtClean="0"/>
              <a:t>iff</a:t>
            </a:r>
            <a:r>
              <a:rPr lang="en-US" dirty="0" smtClean="0"/>
              <a:t>', etc.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Pause for Questions/Clarification</a:t>
            </a:r>
          </a:p>
          <a:p>
            <a:pPr>
              <a:buNone/>
            </a:pPr>
            <a:r>
              <a:rPr lang="en-US" dirty="0" smtClean="0"/>
              <a:t>Issues:</a:t>
            </a:r>
          </a:p>
          <a:p>
            <a:pPr>
              <a:buNone/>
            </a:pPr>
            <a:r>
              <a:rPr lang="en-US" dirty="0" smtClean="0"/>
              <a:t>	6.	Natural Deduction Theorem </a:t>
            </a:r>
            <a:r>
              <a:rPr lang="en-US" dirty="0" err="1" smtClean="0"/>
              <a:t>Provers/reasoners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7.	Add </a:t>
            </a:r>
            <a:r>
              <a:rPr lang="en-US" dirty="0" err="1" smtClean="0"/>
              <a:t>mereology</a:t>
            </a:r>
            <a:r>
              <a:rPr lang="en-US" dirty="0" smtClean="0"/>
              <a:t>, calculus of time</a:t>
            </a:r>
          </a:p>
          <a:p>
            <a:pPr>
              <a:buNone/>
            </a:pPr>
            <a:r>
              <a:rPr lang="en-US" dirty="0" smtClean="0"/>
              <a:t>	8.	Issues of computational complexity</a:t>
            </a:r>
          </a:p>
          <a:p>
            <a:pPr>
              <a:buNone/>
            </a:pPr>
            <a:r>
              <a:rPr lang="en-US" dirty="0" smtClean="0"/>
              <a:t>	9.	Update FOPL/CLIF versions to current</a:t>
            </a:r>
            <a:br>
              <a:rPr lang="en-US" dirty="0" smtClean="0"/>
            </a:br>
            <a:r>
              <a:rPr lang="en-US" dirty="0" smtClean="0"/>
              <a:t>		specification of BFO 2.0</a:t>
            </a:r>
          </a:p>
          <a:p>
            <a:pPr>
              <a:buNone/>
            </a:pPr>
            <a:r>
              <a:rPr lang="en-US" dirty="0" smtClean="0"/>
              <a:t>	10.	Develop wide array of tools.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3973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At end of summer 2012: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" y="2178050"/>
            <a:ext cx="8928100" cy="2501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6953" y="5148863"/>
            <a:ext cx="6830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group and others (but mainly Mark </a:t>
            </a:r>
            <a:r>
              <a:rPr lang="en-US" dirty="0" err="1" smtClean="0"/>
              <a:t>Ressler</a:t>
            </a:r>
            <a:r>
              <a:rPr lang="en-US" dirty="0" smtClean="0"/>
              <a:t>) produced:</a:t>
            </a:r>
          </a:p>
          <a:p>
            <a:pPr>
              <a:buFont typeface="Arial"/>
              <a:buChar char="•"/>
            </a:pPr>
            <a:r>
              <a:rPr lang="en-US" dirty="0" smtClean="0"/>
              <a:t>  Common Logic Interchange Format (CLIF) version of BFO 2.0</a:t>
            </a:r>
          </a:p>
          <a:p>
            <a:pPr>
              <a:buFont typeface="Arial"/>
              <a:buChar char="•"/>
            </a:pPr>
            <a:r>
              <a:rPr lang="en-US" dirty="0" smtClean="0"/>
              <a:t>  Source </a:t>
            </a:r>
            <a:r>
              <a:rPr lang="en-US" dirty="0" err="1" smtClean="0"/>
              <a:t>TeX</a:t>
            </a:r>
            <a:r>
              <a:rPr lang="en-US" dirty="0" smtClean="0"/>
              <a:t> file of FOPL version in standard logical notation</a:t>
            </a:r>
          </a:p>
          <a:p>
            <a:pPr>
              <a:buFont typeface="Arial"/>
              <a:buChar char="•"/>
            </a:pPr>
            <a:r>
              <a:rPr lang="en-US" dirty="0" smtClean="0"/>
              <a:t>  PDF version of FOPL version in standard logical notation (</a:t>
            </a:r>
            <a:r>
              <a:rPr lang="en-US" dirty="0" err="1" smtClean="0"/>
              <a:t>TeX</a:t>
            </a:r>
            <a:r>
              <a:rPr lang="en-US" dirty="0" smtClean="0"/>
              <a:t> output)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39732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FOPL excerpt: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0" y="1417638"/>
            <a:ext cx="8623300" cy="4660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9" y="1270105"/>
            <a:ext cx="8706391" cy="54463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CLIF excerpt (beginning of file):</a:t>
            </a:r>
          </a:p>
          <a:p>
            <a:pPr>
              <a:buNone/>
            </a:pPr>
            <a:r>
              <a:rPr lang="en-US" sz="1400" dirty="0"/>
              <a:t>/*</a:t>
            </a:r>
          </a:p>
          <a:p>
            <a:pPr>
              <a:buNone/>
            </a:pPr>
            <a:r>
              <a:rPr lang="en-US" sz="1400" dirty="0"/>
              <a:t>[...]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section{Formalization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 smtClean="0"/>
              <a:t> BFO</a:t>
            </a:r>
            <a:r>
              <a:rPr lang="en-US" sz="1400" dirty="0"/>
              <a:t>-FOL is an extension of classical first-order formal logic with identity. It can be represented using any </a:t>
            </a:r>
            <a:r>
              <a:rPr lang="en-US" sz="1400" dirty="0" smtClean="0"/>
              <a:t>standard</a:t>
            </a:r>
            <a:br>
              <a:rPr lang="en-US" sz="1400" dirty="0" smtClean="0"/>
            </a:br>
            <a:r>
              <a:rPr lang="en-US" sz="1400" dirty="0" err="1" smtClean="0"/>
              <a:t>axiomatization</a:t>
            </a:r>
            <a:r>
              <a:rPr lang="en-US" sz="1400" dirty="0" smtClean="0"/>
              <a:t> </a:t>
            </a:r>
            <a:r>
              <a:rPr lang="en-US" sz="1400" dirty="0"/>
              <a:t>of the logical calculus.  The formalization presented here uses the following symbols for negation, conjunction, disjunction, material implication, </a:t>
            </a:r>
            <a:r>
              <a:rPr lang="en-US" sz="1400" dirty="0" err="1"/>
              <a:t>biconditional</a:t>
            </a:r>
            <a:r>
              <a:rPr lang="en-US" sz="1400" dirty="0"/>
              <a:t> implication, universal and particular quantification, respectively: ${\</a:t>
            </a:r>
            <a:r>
              <a:rPr lang="en-US" sz="1400" dirty="0" err="1"/>
              <a:t>neg</a:t>
            </a:r>
            <a:r>
              <a:rPr lang="en-US" sz="1400" dirty="0"/>
              <a:t>,}\ {\wedge,}\ {\</a:t>
            </a:r>
            <a:r>
              <a:rPr lang="en-US" sz="1400" dirty="0" err="1"/>
              <a:t>vee</a:t>
            </a:r>
            <a:r>
              <a:rPr lang="en-US" sz="1400" dirty="0"/>
              <a:t>,}\ {\</a:t>
            </a:r>
            <a:r>
              <a:rPr lang="en-US" sz="1400" dirty="0" err="1"/>
              <a:t>supset</a:t>
            </a:r>
            <a:r>
              <a:rPr lang="en-US" sz="1400" dirty="0"/>
              <a:t>,}\ {\equiv,}\ {\</a:t>
            </a:r>
            <a:r>
              <a:rPr lang="en-US" sz="1400" dirty="0" err="1"/>
              <a:t>forall</a:t>
            </a:r>
            <a:r>
              <a:rPr lang="en-US" sz="1400" dirty="0"/>
              <a:t>,}\ {\exists}$.</a:t>
            </a:r>
          </a:p>
          <a:p>
            <a:pPr>
              <a:buNone/>
            </a:pPr>
            <a:r>
              <a:rPr lang="en-US" sz="1400" dirty="0" smtClean="0"/>
              <a:t> \</a:t>
            </a:r>
            <a:r>
              <a:rPr lang="en-US" sz="1400" dirty="0" err="1"/>
              <a:t>section{Predicates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 smtClean="0"/>
              <a:t> The </a:t>
            </a:r>
            <a:r>
              <a:rPr lang="en-US" sz="1400" dirty="0"/>
              <a:t>predicates of BFO-FOL are divided into </a:t>
            </a:r>
            <a:r>
              <a:rPr lang="en-US" sz="1400" dirty="0" err="1"/>
              <a:t>categorial</a:t>
            </a:r>
            <a:r>
              <a:rPr lang="en-US" sz="1400" dirty="0"/>
              <a:t> predicates, which are intended to represent categories or universals, and relational predicates, which are intended to represent relations that hold between individuals within those categories.  </a:t>
            </a:r>
          </a:p>
          <a:p>
            <a:pPr>
              <a:buNone/>
            </a:pPr>
            <a:r>
              <a:rPr lang="en-US" sz="1400" dirty="0"/>
              <a:t>[...]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subsection{Primitive</a:t>
            </a:r>
            <a:r>
              <a:rPr lang="en-US" sz="1400" dirty="0"/>
              <a:t> </a:t>
            </a:r>
            <a:r>
              <a:rPr lang="en-US" sz="1400" dirty="0" err="1"/>
              <a:t>Categorial</a:t>
            </a:r>
            <a:r>
              <a:rPr lang="en-US" sz="1400" dirty="0"/>
              <a:t> Predicates}</a:t>
            </a:r>
          </a:p>
          <a:p>
            <a:pPr>
              <a:buNone/>
            </a:pPr>
            <a:r>
              <a:rPr lang="en-US" sz="1400" dirty="0"/>
              <a:t>The following </a:t>
            </a:r>
            <a:r>
              <a:rPr lang="en-US" sz="1400" dirty="0" err="1"/>
              <a:t>categorial</a:t>
            </a:r>
            <a:r>
              <a:rPr lang="en-US" sz="1400" dirty="0"/>
              <a:t> predicates are taken as primitive: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begin{description</a:t>
            </a:r>
            <a:r>
              <a:rPr lang="en-US" sz="1400" dirty="0"/>
              <a:t>}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item[Entity(a</a:t>
            </a:r>
            <a:r>
              <a:rPr lang="en-US" sz="1400" dirty="0"/>
              <a:t>)] --- Intended interpretation: ``$a$ is an entity''. [001-001]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item[Continuant(a</a:t>
            </a:r>
            <a:r>
              <a:rPr lang="en-US" sz="1400" dirty="0"/>
              <a:t>)] --- ``$a$ is a continuant''. [008-002]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item[MaterialEntity(a</a:t>
            </a:r>
            <a:r>
              <a:rPr lang="en-US" sz="1400" dirty="0"/>
              <a:t>)] --- ``$a$ is a material entity''. [019-002]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item[Object(a</a:t>
            </a:r>
            <a:r>
              <a:rPr lang="en-US" sz="1400" dirty="0"/>
              <a:t>)] --- ``$a$ is an object''. [024-001]</a:t>
            </a:r>
          </a:p>
          <a:p>
            <a:pPr>
              <a:buNone/>
            </a:pPr>
            <a:r>
              <a:rPr lang="en-US" sz="1400" dirty="0"/>
              <a:t>[...]</a:t>
            </a:r>
          </a:p>
          <a:p>
            <a:pPr>
              <a:buNone/>
            </a:pPr>
            <a:r>
              <a:rPr lang="en-US" sz="1400" dirty="0"/>
              <a:t>\</a:t>
            </a:r>
            <a:r>
              <a:rPr lang="en-US" sz="1400" dirty="0" err="1"/>
              <a:t>end{description</a:t>
            </a:r>
            <a:r>
              <a:rPr lang="en-US" sz="1400" dirty="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9" y="1270105"/>
            <a:ext cx="8706391" cy="544630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 smtClean="0"/>
              <a:t>CLIF excerpt (beginning of file):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r>
              <a:rPr lang="en-US" sz="1400" dirty="0" smtClean="0"/>
              <a:t>% NOTE: CLIF does not seem to have specific support for defined predicates, so</a:t>
            </a:r>
          </a:p>
          <a:p>
            <a:pPr>
              <a:buNone/>
            </a:pPr>
            <a:r>
              <a:rPr lang="en-US" sz="1400" dirty="0" smtClean="0"/>
              <a:t>%       for the defined predicates below, '\equiv' should be replaced by the </a:t>
            </a:r>
          </a:p>
          <a:p>
            <a:pPr>
              <a:buNone/>
            </a:pPr>
            <a:r>
              <a:rPr lang="en-US" sz="1400" dirty="0" smtClean="0"/>
              <a:t>%       defined '\DF' command for the final </a:t>
            </a:r>
            <a:r>
              <a:rPr lang="en-US" sz="1400" dirty="0" err="1" smtClean="0"/>
              <a:t>LaTeX</a:t>
            </a:r>
            <a:r>
              <a:rPr lang="en-US" sz="1400" dirty="0" smtClean="0"/>
              <a:t> compilation, but only in the</a:t>
            </a:r>
          </a:p>
          <a:p>
            <a:pPr>
              <a:buNone/>
            </a:pPr>
            <a:r>
              <a:rPr lang="en-US" sz="1400" dirty="0" smtClean="0"/>
              <a:t>%       defined predicates sections. Further, the letter arguments should be</a:t>
            </a:r>
          </a:p>
          <a:p>
            <a:pPr>
              <a:buNone/>
            </a:pPr>
            <a:r>
              <a:rPr lang="en-US" sz="1400" dirty="0" smtClean="0"/>
              <a:t>%       replaced by their Greek equivalents, e.g. 'a' replaced by '$\alpha$'</a:t>
            </a:r>
          </a:p>
          <a:p>
            <a:pPr>
              <a:buNone/>
            </a:pPr>
            <a:r>
              <a:rPr lang="en-US" sz="1400" dirty="0" smtClean="0"/>
              <a:t>%       to make clear that these arguments are used in definitional schemata, </a:t>
            </a:r>
          </a:p>
          <a:p>
            <a:pPr>
              <a:buNone/>
            </a:pPr>
            <a:r>
              <a:rPr lang="en-US" sz="1400" dirty="0" smtClean="0"/>
              <a:t>%       not as individual names in the system.</a:t>
            </a:r>
          </a:p>
          <a:p>
            <a:pPr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9" y="1600200"/>
            <a:ext cx="8706391" cy="511620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CLIF excerpt (excerpt of CLIF content):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/*</a:t>
            </a:r>
          </a:p>
          <a:p>
            <a:pPr>
              <a:buNone/>
            </a:pPr>
            <a:r>
              <a:rPr lang="en-US" dirty="0"/>
              <a:t>\</a:t>
            </a:r>
            <a:r>
              <a:rPr lang="en-US" dirty="0" err="1"/>
              <a:t>item[ImmaterialEntity(a</a:t>
            </a:r>
            <a:r>
              <a:rPr lang="en-US" dirty="0"/>
              <a:t>)] --- ``$a$ is an immaterial entity''. [028-001]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[RD:]  	</a:t>
            </a:r>
            <a:r>
              <a:rPr lang="en-US" i="1" dirty="0"/>
              <a:t>a</a:t>
            </a:r>
            <a:r>
              <a:rPr lang="en-US" dirty="0"/>
              <a:t> is an Immaterial entity if and only if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an independent continuant</a:t>
            </a:r>
            <a:r>
              <a:rPr lang="en-US" dirty="0" smtClean="0"/>
              <a:t>  and</a:t>
            </a:r>
          </a:p>
          <a:p>
            <a:pPr>
              <a:buNone/>
            </a:pPr>
            <a:r>
              <a:rPr lang="en-US" dirty="0" smtClean="0"/>
              <a:t>				there </a:t>
            </a:r>
            <a:r>
              <a:rPr lang="en-US" dirty="0"/>
              <a:t>does not exist a material entity </a:t>
            </a:r>
            <a:r>
              <a:rPr lang="en-US" i="1" dirty="0" err="1"/>
              <a:t>b</a:t>
            </a:r>
            <a:r>
              <a:rPr lang="en-US" dirty="0"/>
              <a:t> and a </a:t>
            </a:r>
            <a:r>
              <a:rPr lang="en-US" i="1" dirty="0" err="1"/>
              <a:t>t</a:t>
            </a:r>
            <a:endParaRPr lang="en-US" dirty="0"/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				</a:t>
            </a:r>
            <a:r>
              <a:rPr lang="en-US" dirty="0" smtClean="0"/>
              <a:t>such </a:t>
            </a:r>
            <a:r>
              <a:rPr lang="en-US" dirty="0"/>
              <a:t>that </a:t>
            </a:r>
            <a:r>
              <a:rPr lang="en-US" i="1" dirty="0" err="1"/>
              <a:t>b</a:t>
            </a:r>
            <a:r>
              <a:rPr lang="en-US" dirty="0"/>
              <a:t> is a</a:t>
            </a:r>
            <a:r>
              <a:rPr lang="en-US" dirty="0" smtClean="0"/>
              <a:t> continuant-part </a:t>
            </a:r>
            <a:r>
              <a:rPr lang="en-US" dirty="0"/>
              <a:t>of </a:t>
            </a:r>
            <a:r>
              <a:rPr lang="en-US" i="1" dirty="0"/>
              <a:t>a</a:t>
            </a:r>
            <a:r>
              <a:rPr lang="en-US" dirty="0"/>
              <a:t> at [time] </a:t>
            </a:r>
            <a:r>
              <a:rPr lang="en-US" i="1" dirty="0" err="1"/>
              <a:t>t</a:t>
            </a:r>
            <a:r>
              <a:rPr lang="en-US" dirty="0"/>
              <a:t>.</a:t>
            </a:r>
            <a:r>
              <a:rPr lang="en-US" dirty="0" smtClean="0"/>
              <a:t> 			*</a:t>
            </a: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iff</a:t>
            </a:r>
            <a:r>
              <a:rPr lang="en-US" dirty="0"/>
              <a:t> 	(</a:t>
            </a:r>
            <a:r>
              <a:rPr lang="en-US" dirty="0" err="1"/>
              <a:t>ImmaterialEntity</a:t>
            </a:r>
            <a:r>
              <a:rPr lang="en-US" dirty="0"/>
              <a:t> a)</a:t>
            </a:r>
          </a:p>
          <a:p>
            <a:pPr>
              <a:buNone/>
            </a:pPr>
            <a:r>
              <a:rPr lang="en-US" dirty="0"/>
              <a:t>    	(and 	(</a:t>
            </a:r>
            <a:r>
              <a:rPr lang="en-US" dirty="0" err="1"/>
              <a:t>IndependentContinuant</a:t>
            </a:r>
            <a:r>
              <a:rPr lang="en-US" dirty="0"/>
              <a:t> a)</a:t>
            </a:r>
          </a:p>
          <a:p>
            <a:pPr>
              <a:buNone/>
            </a:pPr>
            <a:r>
              <a:rPr lang="en-US" dirty="0"/>
              <a:t>        		(not (exists (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/>
              <a:t>) 	(and 	(</a:t>
            </a:r>
            <a:r>
              <a:rPr lang="en-US" dirty="0" err="1"/>
              <a:t>MaterialEntity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                            			</a:t>
            </a:r>
            <a:r>
              <a:rPr lang="en-US" dirty="0" smtClean="0"/>
              <a:t>			(</a:t>
            </a:r>
            <a:r>
              <a:rPr lang="en-US" dirty="0" err="1"/>
              <a:t>continuantPartOfAt</a:t>
            </a:r>
            <a:r>
              <a:rPr lang="en-US" dirty="0"/>
              <a:t> </a:t>
            </a:r>
            <a:r>
              <a:rPr lang="en-US" dirty="0" err="1"/>
              <a:t>b</a:t>
            </a:r>
            <a:r>
              <a:rPr lang="en-US" dirty="0"/>
              <a:t> a </a:t>
            </a:r>
            <a:r>
              <a:rPr lang="en-US" dirty="0" err="1"/>
              <a:t>t</a:t>
            </a:r>
            <a:r>
              <a:rPr lang="en-US" dirty="0"/>
              <a:t>)))))))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CLIF/FOPL Version of BFO 2.0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459" y="1600200"/>
            <a:ext cx="8706391" cy="511620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CLIF (excerpt of CLIF content):</a:t>
            </a:r>
          </a:p>
          <a:p>
            <a:pPr>
              <a:buNone/>
            </a:pPr>
            <a:r>
              <a:rPr lang="en-US" sz="2240" dirty="0"/>
              <a:t>\</a:t>
            </a:r>
            <a:r>
              <a:rPr lang="en-US" sz="2240" dirty="0" err="1"/>
              <a:t>subsection{Defined</a:t>
            </a:r>
            <a:r>
              <a:rPr lang="en-US" sz="2240" dirty="0"/>
              <a:t> </a:t>
            </a:r>
            <a:r>
              <a:rPr lang="en-US" sz="2240" dirty="0" err="1"/>
              <a:t>Categorial</a:t>
            </a:r>
            <a:r>
              <a:rPr lang="en-US" sz="2240" dirty="0"/>
              <a:t> Predicates}</a:t>
            </a:r>
          </a:p>
          <a:p>
            <a:pPr>
              <a:buNone/>
            </a:pPr>
            <a:r>
              <a:rPr lang="en-US" sz="2240" dirty="0"/>
              <a:t>The following </a:t>
            </a:r>
            <a:r>
              <a:rPr lang="en-US" sz="2240" dirty="0" err="1"/>
              <a:t>categorial</a:t>
            </a:r>
            <a:r>
              <a:rPr lang="en-US" sz="2240" dirty="0"/>
              <a:t> predicates are defined as indicated:</a:t>
            </a:r>
          </a:p>
          <a:p>
            <a:pPr>
              <a:buNone/>
            </a:pPr>
            <a:r>
              <a:rPr lang="en-US" sz="2240" dirty="0"/>
              <a:t>\</a:t>
            </a:r>
            <a:r>
              <a:rPr lang="en-US" sz="2240" dirty="0" err="1"/>
              <a:t>begin{description</a:t>
            </a:r>
            <a:r>
              <a:rPr lang="en-US" sz="2240" dirty="0"/>
              <a:t>}</a:t>
            </a:r>
          </a:p>
          <a:p>
            <a:pPr>
              <a:buNone/>
            </a:pPr>
            <a:r>
              <a:rPr lang="en-US" sz="2240" dirty="0"/>
              <a:t>\</a:t>
            </a:r>
            <a:r>
              <a:rPr lang="en-US" sz="2240" dirty="0" err="1"/>
              <a:t>item[IndependentContinuant(a</a:t>
            </a:r>
            <a:r>
              <a:rPr lang="en-US" sz="2240" dirty="0"/>
              <a:t>)] --- ``$a$ is an independent continuant''.  [017-002]</a:t>
            </a:r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[RD:  	</a:t>
            </a:r>
            <a:r>
              <a:rPr lang="en-US" i="1" dirty="0"/>
              <a:t>a</a:t>
            </a:r>
            <a:r>
              <a:rPr lang="en-US" dirty="0"/>
              <a:t> is an independent continuant if and only if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			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  <a:r>
              <a:rPr lang="en-US" dirty="0"/>
              <a:t>is an independent continuant and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it is </a:t>
            </a:r>
            <a:r>
              <a:rPr lang="en-US" dirty="0"/>
              <a:t>not the case that there exists a [continuant] </a:t>
            </a:r>
            <a:r>
              <a:rPr lang="en-US" i="1" dirty="0" err="1"/>
              <a:t>b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				such </a:t>
            </a:r>
            <a:r>
              <a:rPr lang="en-US" dirty="0"/>
              <a:t>that </a:t>
            </a:r>
            <a:r>
              <a:rPr lang="en-US" i="1" dirty="0"/>
              <a:t>a</a:t>
            </a:r>
            <a:r>
              <a:rPr lang="en-US" dirty="0"/>
              <a:t> specifically depends </a:t>
            </a:r>
            <a:r>
              <a:rPr lang="en-US" dirty="0" smtClean="0"/>
              <a:t>on</a:t>
            </a:r>
          </a:p>
          <a:p>
            <a:pPr>
              <a:buNone/>
            </a:pPr>
            <a:r>
              <a:rPr lang="en-US" i="1" dirty="0" smtClean="0"/>
              <a:t>					</a:t>
            </a:r>
            <a:r>
              <a:rPr lang="en-US" i="1" dirty="0" err="1" smtClean="0"/>
              <a:t>b</a:t>
            </a:r>
            <a:r>
              <a:rPr lang="en-US" dirty="0" smtClean="0"/>
              <a:t> </a:t>
            </a:r>
            <a:r>
              <a:rPr lang="en-US" dirty="0"/>
              <a:t>at [time] </a:t>
            </a:r>
            <a:r>
              <a:rPr lang="en-US" i="1" dirty="0" err="1"/>
              <a:t>t</a:t>
            </a:r>
            <a:r>
              <a:rPr lang="en-US" dirty="0"/>
              <a:t>. </a:t>
            </a:r>
            <a:r>
              <a:rPr lang="en-US" dirty="0" smtClean="0"/>
              <a:t>]                                                       *</a:t>
            </a:r>
            <a:r>
              <a:rPr lang="en-US" dirty="0"/>
              <a:t>/</a:t>
            </a:r>
          </a:p>
          <a:p>
            <a:pPr>
              <a:buNone/>
            </a:pPr>
            <a:r>
              <a:rPr lang="en-US" dirty="0"/>
              <a:t>(</a:t>
            </a:r>
            <a:r>
              <a:rPr lang="en-US" dirty="0" err="1"/>
              <a:t>iff</a:t>
            </a:r>
            <a:r>
              <a:rPr lang="en-US" dirty="0"/>
              <a:t> 	(</a:t>
            </a:r>
            <a:r>
              <a:rPr lang="en-US" dirty="0" err="1"/>
              <a:t>IndependentContinuant</a:t>
            </a:r>
            <a:r>
              <a:rPr lang="en-US" dirty="0"/>
              <a:t> a)</a:t>
            </a:r>
          </a:p>
          <a:p>
            <a:pPr>
              <a:buNone/>
            </a:pPr>
            <a:r>
              <a:rPr lang="en-US" dirty="0"/>
              <a:t>    	(and 	(Continuant a)</a:t>
            </a:r>
          </a:p>
          <a:p>
            <a:pPr>
              <a:buNone/>
            </a:pPr>
            <a:r>
              <a:rPr lang="en-US" dirty="0"/>
              <a:t>        		(not (exists (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/>
              <a:t>) (</a:t>
            </a:r>
            <a:r>
              <a:rPr lang="en-US" dirty="0" err="1"/>
              <a:t>specificallyDependsOnAt</a:t>
            </a:r>
            <a:r>
              <a:rPr lang="en-US" dirty="0"/>
              <a:t> a </a:t>
            </a:r>
            <a:r>
              <a:rPr lang="en-US" dirty="0" err="1"/>
              <a:t>b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dirty="0"/>
              <a:t>)))))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Issues and Tentative Proposals (RD)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027" dirty="0"/>
              <a:t>Issue 1	Organizational Problems</a:t>
            </a:r>
            <a:br>
              <a:rPr lang="en-US" sz="3027" dirty="0"/>
            </a:br>
            <a:r>
              <a:rPr lang="en-US" sz="3027" dirty="0"/>
              <a:t>Proposal: Organization of Two Committees to revise/approve FOL/CLIF version of BFO 2.0</a:t>
            </a:r>
            <a:br>
              <a:rPr lang="en-US" sz="3027" dirty="0"/>
            </a:br>
            <a:r>
              <a:rPr lang="en-US" sz="3027" dirty="0"/>
              <a:t> 	A.	Voting Committee (3</a:t>
            </a:r>
            <a:r>
              <a:rPr lang="en-US" sz="3027" dirty="0" smtClean="0"/>
              <a:t>): </a:t>
            </a:r>
            <a:r>
              <a:rPr lang="en-US" sz="3027" dirty="0"/>
              <a:t>	</a:t>
            </a:r>
            <a:r>
              <a:rPr lang="en-US" sz="3027" dirty="0" smtClean="0"/>
              <a:t>R. Dipert</a:t>
            </a:r>
            <a:br>
              <a:rPr lang="en-US" sz="3027" dirty="0" smtClean="0"/>
            </a:br>
            <a:r>
              <a:rPr lang="en-US" sz="3027" dirty="0"/>
              <a:t> 				</a:t>
            </a:r>
            <a:r>
              <a:rPr lang="en-US" sz="3027" dirty="0" smtClean="0"/>
              <a:t>						F. </a:t>
            </a:r>
            <a:r>
              <a:rPr lang="en-US" sz="3027" dirty="0" err="1" smtClean="0"/>
              <a:t>Neuhaus</a:t>
            </a:r>
            <a:r>
              <a:rPr lang="en-US" sz="3027" dirty="0" smtClean="0"/>
              <a:t/>
            </a:r>
            <a:br>
              <a:rPr lang="en-US" sz="3027" dirty="0" smtClean="0"/>
            </a:br>
            <a:r>
              <a:rPr lang="en-US" sz="3027" dirty="0"/>
              <a:t> 				</a:t>
            </a:r>
            <a:r>
              <a:rPr lang="en-US" sz="3027" dirty="0" smtClean="0"/>
              <a:t>						C. </a:t>
            </a:r>
            <a:r>
              <a:rPr lang="en-US" sz="3027" dirty="0" err="1" smtClean="0"/>
              <a:t>Mungle</a:t>
            </a:r>
            <a:r>
              <a:rPr lang="en-US" sz="3027" dirty="0" smtClean="0"/>
              <a:t/>
            </a:r>
            <a:br>
              <a:rPr lang="en-US" sz="3027" dirty="0" smtClean="0"/>
            </a:br>
            <a:r>
              <a:rPr lang="en-US" sz="3027" dirty="0"/>
              <a:t> 	B.	Consulting </a:t>
            </a:r>
            <a:r>
              <a:rPr lang="en-US" sz="3027" dirty="0" smtClean="0"/>
              <a:t>Committee: 	</a:t>
            </a:r>
          </a:p>
          <a:p>
            <a:pPr>
              <a:buNone/>
            </a:pPr>
            <a:r>
              <a:rPr lang="en-US" sz="3027" dirty="0" smtClean="0"/>
              <a:t>			B. Andersen		P. </a:t>
            </a:r>
            <a:r>
              <a:rPr lang="en-US" sz="3027" dirty="0" err="1" smtClean="0"/>
              <a:t>Grenon</a:t>
            </a:r>
            <a:r>
              <a:rPr lang="en-US" sz="3027" dirty="0" smtClean="0"/>
              <a:t>	A. </a:t>
            </a:r>
            <a:r>
              <a:rPr lang="en-US" sz="3027" dirty="0" err="1" smtClean="0"/>
              <a:t>Ruttenberg</a:t>
            </a:r>
            <a:r>
              <a:rPr lang="en-US" sz="3027" dirty="0" smtClean="0"/>
              <a:t/>
            </a:r>
            <a:br>
              <a:rPr lang="en-US" sz="3027" dirty="0" smtClean="0"/>
            </a:br>
            <a:r>
              <a:rPr lang="en-US" sz="3027" dirty="0"/>
              <a:t>	</a:t>
            </a:r>
            <a:r>
              <a:rPr lang="en-US" sz="3027" dirty="0" smtClean="0"/>
              <a:t>	T. Bittner			B. </a:t>
            </a:r>
            <a:r>
              <a:rPr lang="en-US" sz="3027" dirty="0" err="1" smtClean="0"/>
              <a:t>Horgan</a:t>
            </a:r>
            <a:r>
              <a:rPr lang="en-US" sz="3027" dirty="0" smtClean="0"/>
              <a:t>	...</a:t>
            </a:r>
            <a:br>
              <a:rPr lang="en-US" sz="3027" dirty="0" smtClean="0"/>
            </a:br>
            <a:r>
              <a:rPr lang="en-US" sz="3027" dirty="0" smtClean="0"/>
              <a:t>		M. </a:t>
            </a:r>
            <a:r>
              <a:rPr lang="en-US" sz="3027" dirty="0" err="1" smtClean="0"/>
              <a:t>Brochhausen</a:t>
            </a:r>
            <a:r>
              <a:rPr lang="en-US" sz="3027" dirty="0"/>
              <a:t>	</a:t>
            </a:r>
            <a:r>
              <a:rPr lang="en-US" sz="3027" dirty="0" smtClean="0"/>
              <a:t>L. </a:t>
            </a:r>
            <a:r>
              <a:rPr lang="en-US" sz="3027" dirty="0" err="1" smtClean="0"/>
              <a:t>Jacuzzo</a:t>
            </a:r>
            <a:r>
              <a:rPr lang="en-US" sz="3027" dirty="0" smtClean="0"/>
              <a:t/>
            </a:r>
            <a:br>
              <a:rPr lang="en-US" sz="3027" dirty="0" smtClean="0"/>
            </a:br>
            <a:r>
              <a:rPr lang="en-US" sz="3027" dirty="0" smtClean="0"/>
              <a:t>	C.  Hired graduate student help.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763</Words>
  <Application>Microsoft Office PowerPoint</Application>
  <PresentationFormat>On-screen Show (4:3)</PresentationFormat>
  <Paragraphs>220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Moving Toward Common Logic (CLIF) and standard FOPL (quantificational logic) versions of BFO 2.0</vt:lpstr>
      <vt:lpstr>CLIF/FOPL Version of BFO 2.0</vt:lpstr>
      <vt:lpstr>CLIF/FOPL Version of BFO 2.0</vt:lpstr>
      <vt:lpstr>CLIF/FOPL Version of BFO 2.0</vt:lpstr>
      <vt:lpstr>CLIF/FOPL Version of BFO 2.0</vt:lpstr>
      <vt:lpstr>CLIF/FOPL Version of BFO 2.0</vt:lpstr>
      <vt:lpstr>CLIF/FOPL Version of BFO 2.0</vt:lpstr>
      <vt:lpstr>CLIF/FOPL Version of BFO 2.0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  <vt:lpstr>Issues and Tentative Proposals (RD)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 Toward a Common Logic (CLIF) and standard FOPL (quantificational logic) version of BFO 2.0</dc:title>
  <dc:creator>Randall Dipert</dc:creator>
  <cp:lastModifiedBy>phismithApril2</cp:lastModifiedBy>
  <cp:revision>9</cp:revision>
  <dcterms:created xsi:type="dcterms:W3CDTF">2013-05-14T11:00:17Z</dcterms:created>
  <dcterms:modified xsi:type="dcterms:W3CDTF">2013-05-14T12:49:25Z</dcterms:modified>
</cp:coreProperties>
</file>