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71" r:id="rId3"/>
    <p:sldId id="269" r:id="rId4"/>
    <p:sldId id="268" r:id="rId5"/>
    <p:sldId id="270" r:id="rId6"/>
    <p:sldId id="272" r:id="rId7"/>
    <p:sldId id="274" r:id="rId8"/>
    <p:sldId id="273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3" autoAdjust="0"/>
  </p:normalViewPr>
  <p:slideViewPr>
    <p:cSldViewPr>
      <p:cViewPr varScale="1">
        <p:scale>
          <a:sx n="107" d="100"/>
          <a:sy n="107" d="100"/>
        </p:scale>
        <p:origin x="-16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E5A9-7278-4B84-9E31-90610B320254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E5A9-7278-4B84-9E31-90610B320254}" type="datetimeFigureOut">
              <a:rPr lang="de-DE" smtClean="0"/>
              <a:pPr/>
              <a:t>14.05.2013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3F67-A723-4E0B-B5FB-711226A046F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Temporally qualified continuants for BFO 2 OWL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 bottom-up view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268688"/>
            <a:ext cx="7376864" cy="1752600"/>
          </a:xfrm>
        </p:spPr>
        <p:txBody>
          <a:bodyPr/>
          <a:lstStyle/>
          <a:p>
            <a:r>
              <a:rPr lang="en-GB" dirty="0" smtClean="0"/>
              <a:t>Stefan Schulz, Janna Hastings, </a:t>
            </a:r>
            <a:r>
              <a:rPr lang="en-GB" dirty="0" err="1" smtClean="0"/>
              <a:t>Fabian</a:t>
            </a:r>
            <a:r>
              <a:rPr lang="en-GB" dirty="0" smtClean="0"/>
              <a:t> </a:t>
            </a:r>
            <a:r>
              <a:rPr lang="en-GB" dirty="0" err="1" smtClean="0"/>
              <a:t>Neuhaus</a:t>
            </a:r>
            <a:endParaRPr lang="en-GB" dirty="0" smtClean="0"/>
          </a:p>
          <a:p>
            <a:r>
              <a:rPr lang="en-GB" dirty="0"/>
              <a:t>May </a:t>
            </a:r>
            <a:r>
              <a:rPr lang="en-GB" dirty="0" smtClean="0"/>
              <a:t>14, </a:t>
            </a:r>
            <a:r>
              <a:rPr lang="en-GB"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, Class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Autofit/>
          </a:bodyPr>
          <a:lstStyle/>
          <a:p>
            <a:endParaRPr lang="en-GB" sz="2000" dirty="0" smtClean="0"/>
          </a:p>
          <a:p>
            <a:pPr marL="0" lvl="1" indent="0">
              <a:buNone/>
            </a:pPr>
            <a:r>
              <a:rPr lang="en-GB" sz="2000" dirty="0" smtClean="0"/>
              <a:t>"Each city is always part of </a:t>
            </a:r>
            <a:br>
              <a:rPr lang="en-GB" sz="2000" dirty="0" smtClean="0"/>
            </a:br>
            <a:r>
              <a:rPr lang="en-GB" sz="2000" dirty="0" smtClean="0"/>
              <a:t>some country"</a:t>
            </a:r>
            <a:br>
              <a:rPr lang="en-GB" sz="2000" dirty="0" smtClean="0"/>
            </a:b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(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/>
                <a:ea typeface="Calibri"/>
              </a:rPr>
              <a:t>Country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part of³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endParaRPr lang="en-GB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lvl="1" indent="0">
              <a:buNone/>
            </a:pPr>
            <a:r>
              <a:rPr lang="en-GB" sz="2000" dirty="0" smtClean="0">
                <a:sym typeface="Wingdings" pitchFamily="2" charset="2"/>
              </a:rPr>
              <a:t>"Each medieval city has had a</a:t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 smtClean="0">
                <a:sym typeface="Wingdings" pitchFamily="2" charset="2"/>
              </a:rPr>
              <a:t>  city </a:t>
            </a:r>
            <a:r>
              <a:rPr lang="en-GB" sz="2000" dirty="0" smtClean="0">
                <a:sym typeface="Wingdings" pitchFamily="2" charset="2"/>
              </a:rPr>
              <a:t>gate at some time"</a:t>
            </a:r>
            <a:r>
              <a:rPr lang="en-GB" sz="2000" dirty="0" smtClean="0">
                <a:sym typeface="Wingdings" pitchFamily="2" charset="2"/>
              </a:rPr>
              <a:t/>
            </a:r>
            <a:br>
              <a:rPr lang="en-GB" sz="2000" dirty="0" smtClean="0">
                <a:sym typeface="Wingdings" pitchFamily="2" charset="2"/>
              </a:rPr>
            </a:b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1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/>
                <a:ea typeface="Calibri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                  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err="1">
                <a:solidFill>
                  <a:schemeClr val="tx2"/>
                </a:solidFill>
                <a:latin typeface="Times New Roman"/>
                <a:ea typeface="Calibri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b: (</a:t>
            </a:r>
            <a:r>
              <a:rPr lang="en-GB" sz="2000" dirty="0" err="1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/>
                <a:ea typeface="Calibri"/>
              </a:rPr>
              <a:t>CGate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  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hasPart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(x,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y,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))</a:t>
            </a:r>
            <a:endParaRPr lang="en-GB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000" dirty="0">
              <a:sym typeface="Wingdings" pitchFamily="2" charset="2"/>
            </a:endParaRPr>
          </a:p>
          <a:p>
            <a:pPr marL="0" indent="0">
              <a:buNone/>
            </a:pPr>
            <a:endParaRPr lang="en-GB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/>
            </a:r>
            <a:br>
              <a:rPr lang="en-US" sz="2000" dirty="0" smtClean="0">
                <a:sym typeface="Wingdings" pitchFamily="2" charset="2"/>
              </a:rPr>
            </a:br>
            <a:endParaRPr lang="en-GB" sz="2000" dirty="0" smtClean="0">
              <a:sym typeface="Wingdings" pitchFamily="2" charset="2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0" y="1988840"/>
            <a:ext cx="4536504" cy="448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pPr marL="0" indent="0">
              <a:buNone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Domain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TQC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Range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TQC </a:t>
            </a:r>
          </a:p>
          <a:p>
            <a:pPr>
              <a:buFont typeface="Wingdings"/>
              <a:buChar char="à"/>
            </a:pP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cs typeface="Times New Roman" pitchFamily="18" charset="0"/>
              </a:rPr>
              <a:t>and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GB" sz="2000" dirty="0" smtClean="0"/>
              <a:t>classified as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TQC</a:t>
            </a:r>
          </a:p>
          <a:p>
            <a:pPr>
              <a:buFont typeface="Wingdings"/>
              <a:buChar char="à"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hasTQC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(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CGate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/>
              <a:buChar char="à"/>
            </a:pP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CGate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/>
              <a:t>are classified as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TQC</a:t>
            </a:r>
          </a:p>
          <a:p>
            <a:pPr marL="0" indent="0">
              <a:buNone/>
            </a:pPr>
            <a:endParaRPr lang="en-GB" sz="20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3707904" y="206084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rechts 6"/>
          <p:cNvSpPr/>
          <p:nvPr/>
        </p:nvSpPr>
        <p:spPr>
          <a:xfrm>
            <a:off x="3707904" y="4005064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23528" y="1340768"/>
            <a:ext cx="8784976" cy="5472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pPr marL="0" indent="0">
              <a:buNone/>
            </a:pP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Continent</a:t>
            </a: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Continent</a:t>
            </a:r>
            <a:endParaRPr lang="en-GB" sz="20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hasTQC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(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CityGateDoor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dirty="0" smtClean="0"/>
              <a:t>Does not entail that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CityGateDoor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/>
              <a:t>is part of </a:t>
            </a:r>
            <a:r>
              <a:rPr lang="en-GB" sz="2000" dirty="0" smtClean="0"/>
              <a:t>a city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CellNucleolus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CellNucleus</a:t>
            </a:r>
            <a:endParaRPr lang="en-GB" sz="20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CellNucleus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endParaRPr lang="en-GB" sz="20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CellNucleolus</a:t>
            </a:r>
            <a:r>
              <a:rPr lang="en-GB" sz="20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endParaRPr lang="en-GB" sz="20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dirty="0" smtClean="0"/>
              <a:t> </a:t>
            </a:r>
            <a:endParaRPr lang="en-GB" sz="1000" dirty="0"/>
          </a:p>
          <a:p>
            <a:pPr marL="0" indent="0">
              <a:buNone/>
            </a:pP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 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hasTQC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AppleTree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AppleSeed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subClassOf </a:t>
            </a:r>
            <a:r>
              <a:rPr lang="en-GB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hasTQC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en-GB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GB" sz="2000" dirty="0"/>
              <a:t>Does not entail </a:t>
            </a:r>
            <a:r>
              <a:rPr lang="en-GB" sz="2000" dirty="0" smtClean="0"/>
              <a:t>that part Apple seeds are parts of apple trees</a:t>
            </a:r>
            <a:endParaRPr lang="en-GB" sz="2000" dirty="0"/>
          </a:p>
          <a:p>
            <a:pPr marL="0" indent="0">
              <a:buNone/>
            </a:pPr>
            <a:endParaRPr lang="en-GB" sz="2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95536" y="198884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feil nach rechts 3"/>
          <p:cNvSpPr/>
          <p:nvPr/>
        </p:nvSpPr>
        <p:spPr>
          <a:xfrm flipH="1">
            <a:off x="6372199" y="1445732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 smtClean="0">
                <a:solidFill>
                  <a:prstClr val="black"/>
                </a:solidFill>
              </a:rPr>
              <a:t>Permanent generic 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 flipH="1">
            <a:off x="6372200" y="2276872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Temporary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 flipH="1">
            <a:off x="6372200" y="2708920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Permanent generic 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395536" y="311433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flipH="1">
            <a:off x="6372200" y="4725144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Temporary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" name="Pfeil nach rechts 14"/>
          <p:cNvSpPr/>
          <p:nvPr/>
        </p:nvSpPr>
        <p:spPr>
          <a:xfrm flipH="1">
            <a:off x="6372200" y="5157192"/>
            <a:ext cx="2736304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Temporary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6" name="Pfeil nach rechts 15"/>
          <p:cNvSpPr/>
          <p:nvPr/>
        </p:nvSpPr>
        <p:spPr>
          <a:xfrm flipH="1">
            <a:off x="6372200" y="3429000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Permanent generic 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 flipH="1">
            <a:off x="6372200" y="3861048"/>
            <a:ext cx="2736303" cy="576064"/>
          </a:xfrm>
          <a:prstGeom prst="rightArrow">
            <a:avLst>
              <a:gd name="adj1" fmla="val 50000"/>
              <a:gd name="adj2" fmla="val 453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Permanent generic  relatedness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395536" y="4221088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5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540217" y="2060848"/>
            <a:ext cx="554462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rechts 6"/>
          <p:cNvSpPr/>
          <p:nvPr/>
        </p:nvSpPr>
        <p:spPr>
          <a:xfrm>
            <a:off x="3563888" y="206084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6875031" y="1952344"/>
            <a:ext cx="554462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285477" y="2492896"/>
            <a:ext cx="670899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101655" y="2060356"/>
            <a:ext cx="737989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865410" y="2060848"/>
            <a:ext cx="554462" cy="216024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7135340" y="2213248"/>
            <a:ext cx="609908" cy="216024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6997445" y="1700808"/>
            <a:ext cx="554462" cy="216024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Consistency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A-boxes</a:t>
            </a:r>
            <a:endParaRPr lang="en-US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r0: partOf</a:t>
            </a:r>
            <a:r>
              <a:rPr lang="en-GB" sz="1800" dirty="0" smtClean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Austria, 1900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/>
              <a:t>One ternary relation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(a, b, t) </a:t>
            </a:r>
            <a:r>
              <a:rPr lang="en-GB" sz="1800" dirty="0" smtClean="0"/>
              <a:t> is translated into a set of five binary relations.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/>
              <a:t>   </a:t>
            </a: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0" y="1412777"/>
            <a:ext cx="4186808" cy="17281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r1: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(Lviv@1900, Austria@1900)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r2: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(Lviv@1900, 1900)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r3: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hasCont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Lviv@1900,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r4: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(Austria@1900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1900)</a:t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r5: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hasCont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Austria@1900, Austria)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467544" y="3933057"/>
            <a:ext cx="7992888" cy="2592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r1: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(a @ t, b @ t)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r2: 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(a @ t,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t)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r3: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hasCont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 @ t, a)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r4: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(b @ t , t)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r5: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hasCont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 @ t, b)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>
                <a:sym typeface="Wingdings" pitchFamily="2" charset="2"/>
              </a:rPr>
              <a:t>OWL </a:t>
            </a:r>
            <a:r>
              <a:rPr lang="en-GB" sz="1800" dirty="0" smtClean="0">
                <a:sym typeface="Wingdings" pitchFamily="2" charset="2"/>
              </a:rPr>
              <a:t>Rule for consistency checking: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TemporallyQualifiedContinuant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(?x), </a:t>
            </a: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TemporallyQualifiedContinuant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(?y), 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(?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x,?t1), </a:t>
            </a: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(?y,?t2), </a:t>
            </a:r>
            <a:r>
              <a:rPr lang="fr-FR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topObjectProperty</a:t>
            </a:r>
            <a:r>
              <a:rPr lang="fr-F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</a:t>
            </a: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x,?y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- &gt; </a:t>
            </a:r>
            <a:r>
              <a:rPr lang="fr-FR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fr-F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(?t1,?t2)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511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www.emersonkent.com/images/austria_hungary_191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2"/>
          <a:stretch/>
        </p:blipFill>
        <p:spPr>
          <a:xfrm>
            <a:off x="209999" y="15875"/>
            <a:ext cx="8738549" cy="687446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86000" y="2690336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Львів</a:t>
            </a:r>
          </a:p>
          <a:p>
            <a:r>
              <a:rPr lang="en-GB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Lviv  </a:t>
            </a:r>
          </a:p>
          <a:p>
            <a:r>
              <a:rPr lang="en-GB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L’viv, </a:t>
            </a:r>
          </a:p>
          <a:p>
            <a:r>
              <a:rPr lang="en-GB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Lwów</a:t>
            </a:r>
          </a:p>
          <a:p>
            <a:r>
              <a:rPr lang="en-GB" sz="16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Lemberg</a:t>
            </a: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308304" y="1052736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Legende 6"/>
          <p:cNvSpPr/>
          <p:nvPr/>
        </p:nvSpPr>
        <p:spPr>
          <a:xfrm>
            <a:off x="7092280" y="476672"/>
            <a:ext cx="1368152" cy="576064"/>
          </a:xfrm>
          <a:prstGeom prst="wedgeEllipseCallout">
            <a:avLst>
              <a:gd name="adj1" fmla="val -31215"/>
              <a:gd name="adj2" fmla="val 62500"/>
            </a:avLst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en-GB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Львів, Lviv, L’viv, Lwów, לעמבערג</a:t>
            </a:r>
          </a:p>
          <a:p>
            <a:pPr algn="ctr">
              <a:lnSpc>
                <a:spcPts val="900"/>
              </a:lnSpc>
            </a:pPr>
            <a:r>
              <a:rPr lang="en-GB" sz="1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Lemberg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Relations between continuants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Binary relations between </a:t>
            </a:r>
            <a:r>
              <a:rPr lang="en-GB" dirty="0" err="1" smtClean="0"/>
              <a:t>occurrents</a:t>
            </a:r>
            <a:r>
              <a:rPr lang="en-GB" dirty="0" smtClean="0"/>
              <a:t> non-ambiguous: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Battle_of_Stalingrad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Second_World_War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GB" dirty="0" smtClean="0"/>
              <a:t>Binary relations between continuants ambiguous: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Poland) </a:t>
            </a:r>
          </a:p>
          <a:p>
            <a:r>
              <a:rPr lang="en-GB" dirty="0" smtClean="0"/>
              <a:t>Ternary relations between continuants non-ambiguous: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Austria, 1900)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Poland, 1925)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URSS, 1950)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Ukraine, 2000)</a:t>
            </a:r>
          </a:p>
          <a:p>
            <a:pPr marL="400050" lvl="2" indent="0"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51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Problem: only binary relations in OWL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24604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Instantiation:</a:t>
            </a:r>
          </a:p>
          <a:p>
            <a:pPr lvl="1"/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rdf:type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</a:p>
          <a:p>
            <a:pPr lvl="1"/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Ukraine </a:t>
            </a:r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rdf:type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</a:p>
          <a:p>
            <a:r>
              <a:rPr lang="en-GB" sz="2800" dirty="0" smtClean="0"/>
              <a:t>Relations	</a:t>
            </a:r>
          </a:p>
          <a:p>
            <a:pPr lvl="1"/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URSS</a:t>
            </a:r>
          </a:p>
          <a:p>
            <a:pPr lvl="1"/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Austria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 smtClean="0"/>
              <a:t>Assertion that </a:t>
            </a:r>
            <a:br>
              <a:rPr lang="en-GB" sz="2400" dirty="0" smtClean="0"/>
            </a:br>
            <a:r>
              <a:rPr lang="en-GB" sz="2400" dirty="0" smtClean="0"/>
              <a:t>URSS and Austria</a:t>
            </a:r>
            <a:br>
              <a:rPr lang="en-GB" sz="2400" dirty="0" smtClean="0"/>
            </a:br>
            <a:r>
              <a:rPr lang="en-GB" sz="2400" dirty="0" smtClean="0"/>
              <a:t>don't overlap:</a:t>
            </a:r>
            <a:br>
              <a:rPr lang="en-GB" sz="2400" dirty="0" smtClean="0"/>
            </a:br>
            <a:r>
              <a:rPr lang="en-GB" sz="2400" dirty="0" smtClean="0"/>
              <a:t>Inconsistency </a:t>
            </a:r>
            <a:r>
              <a:rPr lang="en-GB" sz="2400" dirty="0" smtClean="0">
                <a:sym typeface="Wingdings" pitchFamily="2" charset="2"/>
              </a:rPr>
              <a:t></a:t>
            </a:r>
            <a:endParaRPr lang="en-GB" sz="2400" dirty="0" smtClean="0"/>
          </a:p>
          <a:p>
            <a:pPr lvl="1"/>
            <a:endParaRPr lang="en-GB" sz="2400" dirty="0" smtClean="0"/>
          </a:p>
          <a:p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453" y="4486355"/>
            <a:ext cx="5493035" cy="232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2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3933056"/>
            <a:ext cx="8784976" cy="115212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r>
              <a:rPr lang="en-GB" sz="2800" dirty="0" smtClean="0"/>
              <a:t>How to interpret</a:t>
            </a:r>
          </a:p>
          <a:p>
            <a:pPr marL="457200" lvl="1" indent="0">
              <a:buNone/>
            </a:pP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subClassOf </a:t>
            </a:r>
            <a:r>
              <a:rPr lang="en-GB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some 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GB" sz="2400" i="1" dirty="0" smtClean="0"/>
              <a:t>   ?</a:t>
            </a:r>
          </a:p>
          <a:p>
            <a:pPr lvl="1"/>
            <a:r>
              <a:rPr lang="en-GB" sz="2400" dirty="0" smtClean="0"/>
              <a:t>Temporary relatedness: every city is part of some country at least at some time</a:t>
            </a:r>
            <a:br>
              <a:rPr lang="en-GB" sz="2400" dirty="0" smtClean="0"/>
            </a:b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 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b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</a:b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                           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b: 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inst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2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rel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))</a:t>
            </a:r>
            <a:endParaRPr lang="en-GB" sz="2000" dirty="0" smtClean="0">
              <a:solidFill>
                <a:schemeClr val="tx2"/>
              </a:solidFill>
            </a:endParaRPr>
          </a:p>
          <a:p>
            <a:pPr lvl="1"/>
            <a:r>
              <a:rPr lang="en-GB" sz="2400" dirty="0" smtClean="0"/>
              <a:t>Permanent generic relatedness: at all times, every city is part of some country</a:t>
            </a:r>
            <a:br>
              <a:rPr lang="en-GB" sz="2400" dirty="0" smtClean="0"/>
            </a:b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err="1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dirty="0" err="1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err="1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t³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r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endParaRPr lang="en-GB" sz="2400" dirty="0" smtClean="0">
              <a:solidFill>
                <a:schemeClr val="tx2"/>
              </a:solidFill>
            </a:endParaRPr>
          </a:p>
          <a:p>
            <a:pPr lvl="1"/>
            <a:r>
              <a:rPr lang="en-GB" sz="2400" dirty="0" smtClean="0"/>
              <a:t>Permanent specific relatedness: at all times, every city is part of the same country</a:t>
            </a:r>
            <a:br>
              <a:rPr lang="en-GB" sz="2400" dirty="0" smtClean="0"/>
            </a:br>
            <a:r>
              <a:rPr lang="de-DE" sz="2000" dirty="0" smtClean="0">
                <a:latin typeface="Symbol"/>
                <a:ea typeface="Symbol"/>
                <a:cs typeface="Symbol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a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baseline="-25000" dirty="0" smtClean="0">
                <a:solidFill>
                  <a:schemeClr val="tx2"/>
                </a:solidFill>
                <a:latin typeface="Times New Roman"/>
                <a:ea typeface="Calibri"/>
              </a:rPr>
              <a:t>1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[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$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b: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(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t)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r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</a:t>
            </a:r>
          </a:p>
          <a:p>
            <a:pPr marL="457200" lvl="1" indent="0">
              <a:buNone/>
            </a:pP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                </a:t>
            </a:r>
            <a:r>
              <a:rPr lang="en-GB" sz="2000" dirty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"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t: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 (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t)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® (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r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el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(a,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b,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 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Calibri"/>
              </a:rPr>
              <a:t>t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) </a:t>
            </a:r>
            <a:r>
              <a:rPr lang="en-GB" sz="2000" dirty="0" smtClean="0">
                <a:solidFill>
                  <a:schemeClr val="tx2"/>
                </a:solidFill>
                <a:latin typeface="Symbol"/>
                <a:ea typeface="Symbol"/>
                <a:cs typeface="Symbol"/>
              </a:rPr>
              <a:t>Ù 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i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n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Calibri"/>
              </a:rPr>
              <a:t>s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t</a:t>
            </a:r>
            <a:r>
              <a:rPr lang="en-GB" sz="20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2000" dirty="0" smtClean="0">
                <a:solidFill>
                  <a:schemeClr val="tx2"/>
                </a:solidFill>
                <a:latin typeface="Times New Roman"/>
                <a:ea typeface="Times New Roman"/>
              </a:rPr>
              <a:t> (b, B, t))))]</a:t>
            </a:r>
            <a:endParaRPr lang="en-GB" sz="2000" dirty="0" smtClean="0">
              <a:solidFill>
                <a:schemeClr val="tx2"/>
              </a:solidFill>
            </a:endParaRPr>
          </a:p>
          <a:p>
            <a:endParaRPr lang="en-GB" sz="2800" i="1" dirty="0" smtClean="0"/>
          </a:p>
          <a:p>
            <a:endParaRPr lang="en-GB" sz="28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Class level axioms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solutions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Use binary relations and interpret them as permanent generically related</a:t>
            </a:r>
            <a:r>
              <a:rPr lang="en-GB" sz="2400" dirty="0" smtClean="0"/>
              <a:t> (as most of DL community has done for decades): may be acceptable as long no non-rigid classes and no instances are used  (?)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Reify ternary relations</a:t>
            </a:r>
            <a:r>
              <a:rPr lang="en-GB" sz="2400" dirty="0" smtClean="0"/>
              <a:t>: Overly complicated, user-unfriendly and difficult to get transitivity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Use temporalized relations </a:t>
            </a:r>
            <a:r>
              <a:rPr lang="en-GB" sz="2400" dirty="0" smtClean="0"/>
              <a:t>(as in BFO 2 OWL Graz version): works only for temporary relatedness and permanent specific relatedness, but not for permanent generic relatedness. </a:t>
            </a: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Four-</a:t>
            </a:r>
            <a:r>
              <a:rPr lang="en-GB" sz="2400" b="1" dirty="0" err="1" smtClean="0"/>
              <a:t>dimensionalism</a:t>
            </a:r>
            <a:r>
              <a:rPr lang="en-GB" sz="2400" b="1" dirty="0" smtClean="0"/>
              <a:t> (?)</a:t>
            </a:r>
            <a:r>
              <a:rPr lang="en-GB" sz="2400" dirty="0" smtClean="0"/>
              <a:t>: represent histories instead of objects</a:t>
            </a: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Use temporally qualified continuants</a:t>
            </a:r>
            <a:r>
              <a:rPr lang="en-GB" sz="2400" dirty="0" smtClean="0"/>
              <a:t>. See following slides 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Temporally qualified continuants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Temporally qualified continuants (TQCs) are continuants which were referred to a some time</a:t>
            </a:r>
            <a:endParaRPr lang="en-GB" dirty="0"/>
          </a:p>
          <a:p>
            <a:r>
              <a:rPr lang="en-GB" dirty="0"/>
              <a:t>TQCs have no ontological commitment </a:t>
            </a:r>
          </a:p>
          <a:p>
            <a:r>
              <a:rPr lang="en-GB" dirty="0"/>
              <a:t>Technical "</a:t>
            </a:r>
            <a:r>
              <a:rPr lang="en-GB" dirty="0" err="1"/>
              <a:t>façon</a:t>
            </a:r>
            <a:r>
              <a:rPr lang="en-GB" dirty="0"/>
              <a:t> de </a:t>
            </a:r>
            <a:r>
              <a:rPr lang="en-GB" dirty="0" err="1"/>
              <a:t>parler</a:t>
            </a:r>
            <a:r>
              <a:rPr lang="en-GB" dirty="0"/>
              <a:t>", no instance of universal</a:t>
            </a:r>
          </a:p>
          <a:p>
            <a:r>
              <a:rPr lang="en-GB" dirty="0" smtClean="0"/>
              <a:t>Examples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Lviv@1913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Ukraine@1Feb1995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myLeftThumb@14May2013</a:t>
            </a:r>
            <a:endParaRPr lang="en-GB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TQC: additional entities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Classes: </a:t>
            </a:r>
          </a:p>
          <a:p>
            <a:pPr lvl="1"/>
            <a:r>
              <a:rPr lang="en-GB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TQC</a:t>
            </a:r>
            <a:r>
              <a:rPr lang="en-GB" dirty="0" smtClean="0"/>
              <a:t>: continuants referred to in a temporal context</a:t>
            </a:r>
          </a:p>
          <a:p>
            <a:r>
              <a:rPr lang="en-GB" dirty="0" smtClean="0"/>
              <a:t>Relations:</a:t>
            </a:r>
          </a:p>
          <a:p>
            <a:pPr lvl="1"/>
            <a:r>
              <a:rPr lang="en-GB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dirty="0" smtClean="0"/>
              <a:t>: relates a temporally qualified continuant to the temporal region at which a temporally relevant assertion is made</a:t>
            </a:r>
          </a:p>
          <a:p>
            <a:pPr lvl="1"/>
            <a:r>
              <a:rPr lang="en-GB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hasCont</a:t>
            </a:r>
            <a:r>
              <a:rPr lang="en-GB" dirty="0" smtClean="0"/>
              <a:t>: </a:t>
            </a:r>
            <a:r>
              <a:rPr lang="en-US" dirty="0"/>
              <a:t>Relates </a:t>
            </a:r>
            <a:r>
              <a:rPr lang="en-US" dirty="0" smtClean="0"/>
              <a:t>a temporally </a:t>
            </a:r>
            <a:r>
              <a:rPr lang="en-US" dirty="0"/>
              <a:t>qualified </a:t>
            </a:r>
            <a:r>
              <a:rPr lang="en-US" dirty="0" smtClean="0"/>
              <a:t>continuants to continuant (function); inverse </a:t>
            </a:r>
            <a:r>
              <a:rPr lang="en-GB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hasTQC</a:t>
            </a:r>
            <a:endParaRPr lang="en-US" dirty="0" smtClean="0"/>
          </a:p>
          <a:p>
            <a:r>
              <a:rPr lang="de-DE" dirty="0" smtClean="0"/>
              <a:t>Axioms: </a:t>
            </a:r>
          </a:p>
          <a:p>
            <a:pPr lvl="1"/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relations</a:t>
            </a:r>
            <a:r>
              <a:rPr lang="de-DE" dirty="0" smtClean="0"/>
              <a:t> </a:t>
            </a: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err="1" smtClean="0"/>
              <a:t>domains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smtClean="0"/>
              <a:t>TQCs, e.g. </a:t>
            </a:r>
            <a:r>
              <a:rPr lang="de-DE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optional </a:t>
            </a:r>
            <a:r>
              <a:rPr lang="de-DE" dirty="0" err="1" smtClean="0"/>
              <a:t>relation</a:t>
            </a:r>
            <a:r>
              <a:rPr lang="de-DE" dirty="0" smtClean="0"/>
              <a:t> </a:t>
            </a:r>
            <a:r>
              <a:rPr lang="de-DE" dirty="0" err="1" smtClean="0"/>
              <a:t>chains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temporalized</a:t>
            </a:r>
            <a:r>
              <a:rPr lang="de-DE" dirty="0" smtClean="0"/>
              <a:t> </a:t>
            </a:r>
            <a:r>
              <a:rPr lang="de-DE" dirty="0" err="1" smtClean="0"/>
              <a:t>relations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hasTQC</a:t>
            </a:r>
            <a:r>
              <a:rPr lang="de-DE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de-DE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subpropertyOf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hasPartAtSomeTime</a:t>
            </a:r>
            <a:endParaRPr lang="en-GB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, Instance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196752"/>
            <a:ext cx="4186808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Austria, 1900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Poland, 1925) </a:t>
            </a: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instanceOf</a:t>
            </a:r>
            <a:r>
              <a:rPr lang="en-GB" sz="18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Settlement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1100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instanceOf</a:t>
            </a:r>
            <a:r>
              <a:rPr lang="en-GB" sz="1800" dirty="0">
                <a:solidFill>
                  <a:schemeClr val="tx2"/>
                </a:solidFill>
                <a:latin typeface="Times New Roman"/>
                <a:ea typeface="Times New Roman"/>
              </a:rPr>
              <a:t>³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Lviv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City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1925) 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0" y="1412777"/>
            <a:ext cx="4186808" cy="50642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(Lviv@1900, Austria@1900)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(Lviv@1900, 1900)</a:t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hasCont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Lviv@1900,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(Austria@1900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1900)</a:t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Austria@1900, Austria)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partOf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Lviv@1925,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Poland@1925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Lviv@1925,1925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hasCont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Lviv@1925,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(Poland@1925,1925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</a:t>
            </a: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Poland@1925, Poland)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Lviv@1100 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rdf:Type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Settlement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Lviv@1100, 1100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hasCont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Lviv@1100,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Lviv@1925 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rdf:Type </a:t>
            </a:r>
            <a: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City</a:t>
            </a:r>
            <a:br>
              <a:rPr lang="en-GB" sz="18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GB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hasTime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(Lviv@1925, 1925)</a:t>
            </a:r>
            <a:b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hasCont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(</a:t>
            </a: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Lviv@1925, </a:t>
            </a:r>
            <a:r>
              <a:rPr lang="en-GB" sz="1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Lviv</a:t>
            </a:r>
            <a:r>
              <a:rPr lang="en-GB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GB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18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GB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3707904" y="1844824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 nach rechts 5"/>
          <p:cNvSpPr/>
          <p:nvPr/>
        </p:nvSpPr>
        <p:spPr>
          <a:xfrm>
            <a:off x="3707904" y="314096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rechts 6"/>
          <p:cNvSpPr/>
          <p:nvPr/>
        </p:nvSpPr>
        <p:spPr>
          <a:xfrm>
            <a:off x="3707904" y="4581128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 nach rechts 7"/>
          <p:cNvSpPr/>
          <p:nvPr/>
        </p:nvSpPr>
        <p:spPr>
          <a:xfrm>
            <a:off x="3707904" y="5949280"/>
            <a:ext cx="864096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Bildschirmpräsentation (4:3)</PresentationFormat>
  <Paragraphs>135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Temporally qualified continuants for BFO 2 OWL  A bottom-up view </vt:lpstr>
      <vt:lpstr>PowerPoint-Präsentation</vt:lpstr>
      <vt:lpstr>Relations between continuants</vt:lpstr>
      <vt:lpstr>Problem: only binary relations in OWL</vt:lpstr>
      <vt:lpstr> </vt:lpstr>
      <vt:lpstr>Possible solutions</vt:lpstr>
      <vt:lpstr>Temporally qualified continuants </vt:lpstr>
      <vt:lpstr>TQC: additional entities</vt:lpstr>
      <vt:lpstr>Examples, Instance level</vt:lpstr>
      <vt:lpstr>Examples, Class level</vt:lpstr>
      <vt:lpstr>Examples</vt:lpstr>
      <vt:lpstr>Consistency of A-boxes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Issues in BFO2OWL</dc:title>
  <dc:creator>schulz</dc:creator>
  <cp:lastModifiedBy>stschulz</cp:lastModifiedBy>
  <cp:revision>119</cp:revision>
  <dcterms:created xsi:type="dcterms:W3CDTF">2012-02-06T19:45:02Z</dcterms:created>
  <dcterms:modified xsi:type="dcterms:W3CDTF">2013-05-14T16:47:04Z</dcterms:modified>
</cp:coreProperties>
</file>