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6"/>
  </p:notesMasterIdLst>
  <p:sldIdLst>
    <p:sldId id="256" r:id="rId4"/>
    <p:sldId id="264" r:id="rId5"/>
    <p:sldId id="265" r:id="rId6"/>
    <p:sldId id="319" r:id="rId7"/>
    <p:sldId id="266" r:id="rId8"/>
    <p:sldId id="267" r:id="rId9"/>
    <p:sldId id="268" r:id="rId10"/>
    <p:sldId id="269" r:id="rId11"/>
    <p:sldId id="315" r:id="rId12"/>
    <p:sldId id="31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317" r:id="rId25"/>
    <p:sldId id="316" r:id="rId26"/>
    <p:sldId id="283" r:id="rId27"/>
    <p:sldId id="304" r:id="rId28"/>
    <p:sldId id="320" r:id="rId29"/>
    <p:sldId id="306" r:id="rId30"/>
    <p:sldId id="309" r:id="rId31"/>
    <p:sldId id="311" r:id="rId32"/>
    <p:sldId id="312" r:id="rId33"/>
    <p:sldId id="313" r:id="rId34"/>
    <p:sldId id="322" r:id="rId35"/>
    <p:sldId id="321" r:id="rId36"/>
    <p:sldId id="323" r:id="rId37"/>
    <p:sldId id="257" r:id="rId38"/>
    <p:sldId id="263" r:id="rId39"/>
    <p:sldId id="258" r:id="rId40"/>
    <p:sldId id="260" r:id="rId41"/>
    <p:sldId id="262" r:id="rId42"/>
    <p:sldId id="325" r:id="rId43"/>
    <p:sldId id="324" r:id="rId44"/>
    <p:sldId id="32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3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21B3-BFF4-4B8B-ACE6-BD6CF2C6A03D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DF245-1225-4976-9EF4-FBB9C0947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2D667B-B3AA-4578-941B-D37D48EFD79C}" type="slidenum">
              <a:rPr lang="en-US">
                <a:solidFill>
                  <a:prstClr val="black"/>
                </a:solidFill>
              </a:rPr>
              <a:pPr eaLnBrk="1" hangingPunct="1"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7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There is no species called ‘non-rabbit’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2E8A54-4164-4F60-80FE-2F76A824E0FF}" type="slidenum">
              <a:rPr lang="en-US">
                <a:solidFill>
                  <a:prstClr val="black"/>
                </a:solidFill>
              </a:rPr>
              <a:pPr eaLnBrk="1" hangingPunct="1"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8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There is no biological species: unknown rabbit. See discussion below.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21BD-F8D9-4BA5-A63D-8548C382452A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BAD1-E552-4857-B7E7-EDE00FE1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21BD-F8D9-4BA5-A63D-8548C382452A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BAD1-E552-4857-B7E7-EDE00FE1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8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21BD-F8D9-4BA5-A63D-8548C382452A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BAD1-E552-4857-B7E7-EDE00FE1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41CA-B70F-4F1D-B30D-3C1953A8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A8BB-45E5-47FE-8DE8-6C1E669771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70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41CA-B70F-4F1D-B30D-3C1953A8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A8BB-45E5-47FE-8DE8-6C1E669771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36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41CA-B70F-4F1D-B30D-3C1953A8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A8BB-45E5-47FE-8DE8-6C1E669771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413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41CA-B70F-4F1D-B30D-3C1953A8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A8BB-45E5-47FE-8DE8-6C1E669771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77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41CA-B70F-4F1D-B30D-3C1953A8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A8BB-45E5-47FE-8DE8-6C1E669771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159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41CA-B70F-4F1D-B30D-3C1953A8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A8BB-45E5-47FE-8DE8-6C1E669771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650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41CA-B70F-4F1D-B30D-3C1953A8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A8BB-45E5-47FE-8DE8-6C1E669771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3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41CA-B70F-4F1D-B30D-3C1953A8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A8BB-45E5-47FE-8DE8-6C1E669771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42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21BD-F8D9-4BA5-A63D-8548C382452A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BAD1-E552-4857-B7E7-EDE00FE1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3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41CA-B70F-4F1D-B30D-3C1953A8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A8BB-45E5-47FE-8DE8-6C1E669771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313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41CA-B70F-4F1D-B30D-3C1953A8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A8BB-45E5-47FE-8DE8-6C1E669771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315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41CA-B70F-4F1D-B30D-3C1953A8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A8BB-45E5-47FE-8DE8-6C1E669771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993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66B18F07-DA60-49CC-B43E-A60F625E6685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26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12E82EEF-0546-42A2-BB82-1A46AE562DA4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91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52F95CA1-64C1-457B-A967-2FFFC8FD86C0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62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41529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057400"/>
            <a:ext cx="41529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8F560500-5B00-4E6D-9458-B6914D286553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84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CA911DA0-67BB-48EB-9EFC-9CF6020558A2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761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929C32E3-1D5A-4B3E-B13E-198E31409218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59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90F3016A-28E8-45CE-99AE-FCFA64945D5D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7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21BD-F8D9-4BA5-A63D-8548C382452A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BAD1-E552-4857-B7E7-EDE00FE1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40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757B45FC-A95C-465E-B1E1-2BF9BF03C875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86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E32DFA33-FB99-4730-8AD0-F7E031A5E6D5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978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0E4CAD47-2A0E-4E55-BC77-5B939038C4A4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086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914400"/>
            <a:ext cx="21145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912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7DF4A939-8F75-4F9A-A9D5-45AE52728713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4676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41529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2057400"/>
            <a:ext cx="41529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4305300"/>
            <a:ext cx="41529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5CEED68D-5AA5-4886-ABCA-0188886F2728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591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057400"/>
            <a:ext cx="41529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057400"/>
            <a:ext cx="41529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3BF6C2CF-8D6F-41DE-A971-F2E133578EE5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665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914400"/>
            <a:ext cx="84582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AE23BD17-FFB7-4622-90E4-C115B29FE04D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78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81000" y="2057400"/>
            <a:ext cx="415290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2057400"/>
            <a:ext cx="41529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9B034F2E-5EE8-499D-B717-4A9D510CD276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114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2057400"/>
            <a:ext cx="845820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556B7296-00F3-4232-8629-DD6A33F02D60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4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21BD-F8D9-4BA5-A63D-8548C382452A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BAD1-E552-4857-B7E7-EDE00FE1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0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21BD-F8D9-4BA5-A63D-8548C382452A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BAD1-E552-4857-B7E7-EDE00FE1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21BD-F8D9-4BA5-A63D-8548C382452A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BAD1-E552-4857-B7E7-EDE00FE1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21BD-F8D9-4BA5-A63D-8548C382452A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BAD1-E552-4857-B7E7-EDE00FE1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2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21BD-F8D9-4BA5-A63D-8548C382452A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BAD1-E552-4857-B7E7-EDE00FE1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3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21BD-F8D9-4BA5-A63D-8548C382452A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BBAD1-E552-4857-B7E7-EDE00FE1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2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21BD-F8D9-4BA5-A63D-8548C382452A}" type="datetimeFigureOut">
              <a:rPr lang="en-US" smtClean="0"/>
              <a:t>5/17/2012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BBAD1-E552-4857-B7E7-EDE00FE10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241CA-B70F-4F1D-B30D-3C1953A823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A8BB-45E5-47FE-8DE8-6C1E6697715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17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763000" y="6553200"/>
            <a:ext cx="381000" cy="3048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057400"/>
            <a:ext cx="8458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6789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3pPr lvl="2" algn="r">
              <a:defRPr sz="1400">
                <a:latin typeface="Arial" pitchFamily="34" charset="0"/>
              </a:defRPr>
            </a:lvl3pPr>
          </a:lstStyle>
          <a:p>
            <a:pPr lvl="2" fontAlgn="base">
              <a:spcBef>
                <a:spcPct val="0"/>
              </a:spcBef>
              <a:spcAft>
                <a:spcPct val="0"/>
              </a:spcAft>
              <a:defRPr/>
            </a:pPr>
            <a:fld id="{D2998960-45C1-4B25-801A-0761019BBDB7}" type="slidenum">
              <a:rPr lang="en-US">
                <a:solidFill>
                  <a:srgbClr val="000000"/>
                </a:solidFill>
              </a:rPr>
              <a:pPr lvl="2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09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dc/terms/date" TargetMode="External"/><Relationship Id="rId2" Type="http://schemas.openxmlformats.org/officeDocument/2006/relationships/hyperlink" Target="http://purl.org/dc/terms/dateCopyrighted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rs.tdwg.org/dwc/terms/history/index.htm" TargetMode="External"/><Relationship Id="rId2" Type="http://schemas.openxmlformats.org/officeDocument/2006/relationships/hyperlink" Target="http://code.google.com/p/darwincore/wiki/Occurrence" TargetMode="Externa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rs.tdwg.org/dwc/terms/history/index.htm" TargetMode="External"/><Relationship Id="rId2" Type="http://schemas.openxmlformats.org/officeDocument/2006/relationships/hyperlink" Target="http://code.google.com/p/darwincore/wiki/Occurrenc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rs.tdwg.org/dwc/terms/history/index.htm" TargetMode="External"/><Relationship Id="rId2" Type="http://schemas.openxmlformats.org/officeDocument/2006/relationships/hyperlink" Target="http://code.google.com/p/darwincore/wiki/Tax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rs.tdwg.org/dwc/terms/history/index.htm" TargetMode="External"/><Relationship Id="rId2" Type="http://schemas.openxmlformats.org/officeDocument/2006/relationships/hyperlink" Target="http://code.google.com/p/darwincore/wiki/Occurr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s.tdwg.org/dwc/terms/history/index.htm" TargetMode="External"/><Relationship Id="rId2" Type="http://schemas.openxmlformats.org/officeDocument/2006/relationships/hyperlink" Target="http://code.google.com/p/darwincore/wiki/Even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s.tdwg.org/dwc/terms/history/index.htm" TargetMode="External"/><Relationship Id="rId2" Type="http://schemas.openxmlformats.org/officeDocument/2006/relationships/hyperlink" Target="http://code.google.com/p/darwincore/wiki/Identifica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obofoundry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rg/dc/terms/alternative" TargetMode="External"/><Relationship Id="rId2" Type="http://schemas.openxmlformats.org/officeDocument/2006/relationships/hyperlink" Target="http://purl.org/dc/terms/available" TargetMode="Externa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Wrap-Up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Barry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3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Dublin Core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14804"/>
              </p:ext>
            </p:extLst>
          </p:nvPr>
        </p:nvGraphicFramePr>
        <p:xfrm>
          <a:off x="381000" y="1905000"/>
          <a:ext cx="8229600" cy="13716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 gridSpan="2"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Term Name: </a:t>
                      </a:r>
                      <a:r>
                        <a:rPr lang="en-US" u="sng" dirty="0" err="1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dateCopyrighted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URI: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rgbClr val="666666"/>
                          </a:solidFill>
                          <a:effectLst/>
                          <a:hlinkClick r:id="rId2"/>
                        </a:rPr>
                        <a:t>http://purl.org/dc/terms/dateCopyrighted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Label: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Date Copyrighted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805473"/>
              </p:ext>
            </p:extLst>
          </p:nvPr>
        </p:nvGraphicFramePr>
        <p:xfrm>
          <a:off x="381000" y="4267200"/>
          <a:ext cx="8229600" cy="20116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 gridSpan="2"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Verdana"/>
                        </a:rPr>
                        <a:t>Term Name: date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URI: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rgbClr val="666666"/>
                          </a:solidFill>
                          <a:effectLst/>
                          <a:hlinkClick r:id="rId3"/>
                        </a:rPr>
                        <a:t>http://purl.org/dc/terms/date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Label: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Definition: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point or period of time associated with an event in the lifecycle of the resource.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203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/>
            <a:fld id="{26DDF781-2E05-493F-8009-A251A80F2DA4}" type="slidenum">
              <a:rPr lang="en-US" smtClean="0">
                <a:solidFill>
                  <a:srgbClr val="000000"/>
                </a:solidFill>
              </a:rPr>
              <a:pPr lvl="2" eaLnBrk="1" hangingPunct="1"/>
              <a:t>11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715963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The Problem of Circularity</a:t>
            </a:r>
          </a:p>
        </p:txBody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A Person =def. A person with an identity document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Hemolysis =def. The causes of hemolysis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Allergy event  = def. Allergy event recorded in Microsoft </a:t>
            </a:r>
            <a:r>
              <a:rPr lang="en-US" dirty="0" err="1" smtClean="0"/>
              <a:t>Healthvault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4945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/>
            <a:fld id="{B7EDA8D6-1F62-4DCC-8973-62D9AB999D1D}" type="slidenum">
              <a:rPr lang="en-US" smtClean="0">
                <a:solidFill>
                  <a:srgbClr val="000000"/>
                </a:solidFill>
              </a:rPr>
              <a:pPr lvl="2" eaLnBrk="1" hangingPunct="1"/>
              <a:t>12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Principle of non-circularity</a:t>
            </a:r>
          </a:p>
        </p:txBody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57400"/>
            <a:ext cx="77724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The term defined should not appear in its own definition</a:t>
            </a:r>
          </a:p>
        </p:txBody>
      </p:sp>
    </p:spTree>
    <p:extLst>
      <p:ext uri="{BB962C8B-B14F-4D97-AF65-F5344CB8AC3E}">
        <p14:creationId xmlns:p14="http://schemas.microsoft.com/office/powerpoint/2010/main" val="3215423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/>
            <a:fld id="{6DA28365-B732-463B-87C3-DA479DC04668}" type="slidenum">
              <a:rPr lang="en-US" smtClean="0">
                <a:solidFill>
                  <a:srgbClr val="000000"/>
                </a:solidFill>
              </a:rPr>
              <a:pPr lvl="2" eaLnBrk="1" hangingPunct="1"/>
              <a:t>13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Principle of increase in understandability</a:t>
            </a:r>
          </a:p>
        </p:txBody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	A definition should use only terms which are easier to understand than the term defined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	Definitions should not make simple things more difficult than they are</a:t>
            </a:r>
          </a:p>
        </p:txBody>
      </p:sp>
    </p:spTree>
    <p:extLst>
      <p:ext uri="{BB962C8B-B14F-4D97-AF65-F5344CB8AC3E}">
        <p14:creationId xmlns:p14="http://schemas.microsoft.com/office/powerpoint/2010/main" val="1878582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/>
            <a:fld id="{3CE37A2F-D9E1-4EDB-B58B-C7E4B13D12BB}" type="slidenum">
              <a:rPr lang="en-US" smtClean="0">
                <a:solidFill>
                  <a:srgbClr val="000000"/>
                </a:solidFill>
              </a:rPr>
              <a:pPr lvl="2" eaLnBrk="1" hangingPunct="1"/>
              <a:t>14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Principle of acknowledging primitives</a:t>
            </a:r>
          </a:p>
        </p:txBody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724400"/>
          </a:xfrm>
        </p:spPr>
        <p:txBody>
          <a:bodyPr/>
          <a:lstStyle/>
          <a:p>
            <a:pPr eaLnBrk="1" hangingPunct="1"/>
            <a:r>
              <a:rPr lang="en-US" smtClean="0"/>
              <a:t>	In every ontology some terms and some relations are </a:t>
            </a:r>
            <a:r>
              <a:rPr lang="en-US" b="1" smtClean="0">
                <a:solidFill>
                  <a:schemeClr val="hlink"/>
                </a:solidFill>
              </a:rPr>
              <a:t>primitive </a:t>
            </a:r>
            <a:r>
              <a:rPr lang="en-US" smtClean="0"/>
              <a:t>= they cannot be defined (on pain of infinite regress)</a:t>
            </a:r>
          </a:p>
          <a:p>
            <a:pPr eaLnBrk="1" hangingPunct="1"/>
            <a:r>
              <a:rPr lang="en-US" smtClean="0"/>
              <a:t>Examples of primitive relations:</a:t>
            </a:r>
          </a:p>
          <a:p>
            <a:pPr lvl="1" eaLnBrk="1" hangingPunct="1"/>
            <a:r>
              <a:rPr lang="en-US" sz="3200" smtClean="0"/>
              <a:t>identity</a:t>
            </a:r>
          </a:p>
          <a:p>
            <a:pPr lvl="1" eaLnBrk="1" hangingPunct="1"/>
            <a:r>
              <a:rPr lang="en-US" sz="3200" smtClean="0"/>
              <a:t>instance_of</a:t>
            </a:r>
          </a:p>
          <a:p>
            <a:pPr lvl="1" eaLnBrk="1" hangingPunct="1"/>
            <a:r>
              <a:rPr lang="en-US" sz="3200" smtClean="0"/>
              <a:t>	</a:t>
            </a:r>
            <a:endParaRPr lang="en-US" sz="3200" b="1" smtClean="0"/>
          </a:p>
        </p:txBody>
      </p:sp>
    </p:spTree>
    <p:extLst>
      <p:ext uri="{BB962C8B-B14F-4D97-AF65-F5344CB8AC3E}">
        <p14:creationId xmlns:p14="http://schemas.microsoft.com/office/powerpoint/2010/main" val="1501588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/>
            <a:fld id="{E2499713-B61C-4CCF-9045-8F87D8BD526D}" type="slidenum">
              <a:rPr lang="en-US" smtClean="0">
                <a:solidFill>
                  <a:srgbClr val="000000"/>
                </a:solidFill>
              </a:rPr>
              <a:pPr lvl="2" eaLnBrk="1" hangingPunct="1"/>
              <a:t>15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Principle of Aristotelian ( two-part) definitions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Use two-part definitions</a:t>
            </a:r>
          </a:p>
          <a:p>
            <a:pPr eaLnBrk="1" hangingPunct="1"/>
            <a:endParaRPr lang="en-US" dirty="0" smtClean="0"/>
          </a:p>
          <a:p>
            <a:pPr algn="ctr" eaLnBrk="1" hangingPunct="1"/>
            <a:r>
              <a:rPr lang="en-US" dirty="0" smtClean="0"/>
              <a:t>An A is a B which C’s.</a:t>
            </a:r>
          </a:p>
          <a:p>
            <a:pPr algn="ctr" eaLnBrk="1" hangingPunct="1"/>
            <a:endParaRPr lang="en-US" dirty="0" smtClean="0"/>
          </a:p>
          <a:p>
            <a:pPr algn="ctr" eaLnBrk="1" hangingPunct="1"/>
            <a:r>
              <a:rPr lang="en-US" dirty="0" smtClean="0"/>
              <a:t>A human being is an animal which is rational</a:t>
            </a:r>
          </a:p>
          <a:p>
            <a:pPr algn="ctr" eaLnBrk="1" hangingPunct="1"/>
            <a:r>
              <a:rPr lang="en-US" dirty="0" smtClean="0"/>
              <a:t>Here A is the child term, B is its immediate parent in the ontology </a:t>
            </a:r>
            <a:r>
              <a:rPr lang="en-US" i="1" dirty="0" smtClean="0"/>
              <a:t>is_a </a:t>
            </a:r>
            <a:r>
              <a:rPr lang="en-US" dirty="0" smtClean="0"/>
              <a:t>hierarchy</a:t>
            </a:r>
          </a:p>
        </p:txBody>
      </p:sp>
    </p:spTree>
    <p:extLst>
      <p:ext uri="{BB962C8B-B14F-4D97-AF65-F5344CB8AC3E}">
        <p14:creationId xmlns:p14="http://schemas.microsoft.com/office/powerpoint/2010/main" val="3051858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/>
            <a:fld id="{98154CB5-4B99-49A5-B951-499A2AC76A6F}" type="slidenum">
              <a:rPr lang="en-US" smtClean="0">
                <a:solidFill>
                  <a:srgbClr val="000000"/>
                </a:solidFill>
              </a:rPr>
              <a:pPr lvl="2" eaLnBrk="1" hangingPunct="1"/>
              <a:t>16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Principle of positivity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3459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Complements of types are not themselves types. 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Terms such as </a:t>
            </a:r>
          </a:p>
          <a:p>
            <a:pPr eaLnBrk="1" hangingPunct="1">
              <a:lnSpc>
                <a:spcPct val="90000"/>
              </a:lnSpc>
            </a:pPr>
            <a:r>
              <a:rPr lang="en-US" sz="1200" i="1" smtClean="0"/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	non-mammal</a:t>
            </a:r>
            <a:r>
              <a:rPr 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	non-membrane</a:t>
            </a:r>
            <a:r>
              <a:rPr 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i="1" smtClean="0"/>
              <a:t>	other metalworker in New Zealand</a:t>
            </a:r>
            <a:r>
              <a:rPr 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12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do not designate types in reality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426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/>
            <a:fld id="{0C5959AC-5BD5-43EA-BC22-1AE79D3C4916}" type="slidenum">
              <a:rPr lang="en-US" smtClean="0">
                <a:solidFill>
                  <a:srgbClr val="000000"/>
                </a:solidFill>
              </a:rPr>
              <a:pPr lvl="2" eaLnBrk="1" hangingPunct="1"/>
              <a:t>17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Generalized Anti-Boolean Principle</a:t>
            </a:r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95800"/>
          </a:xfrm>
        </p:spPr>
        <p:txBody>
          <a:bodyPr/>
          <a:lstStyle/>
          <a:p>
            <a:pPr eaLnBrk="1" hangingPunct="1"/>
            <a:r>
              <a:rPr lang="en-US" smtClean="0"/>
              <a:t>There are no conjunctive and disjunctive types: 	</a:t>
            </a:r>
          </a:p>
          <a:p>
            <a:pPr eaLnBrk="1" hangingPunct="1"/>
            <a:endParaRPr lang="en-US" smtClean="0"/>
          </a:p>
          <a:p>
            <a:pPr eaLnBrk="1" hangingPunct="1">
              <a:spcAft>
                <a:spcPct val="30000"/>
              </a:spcAft>
            </a:pPr>
            <a:r>
              <a:rPr lang="en-US" smtClean="0"/>
              <a:t>	</a:t>
            </a:r>
            <a:r>
              <a:rPr lang="en-US" i="1" smtClean="0"/>
              <a:t>anatomic structure, system, or substance</a:t>
            </a:r>
          </a:p>
          <a:p>
            <a:pPr eaLnBrk="1" hangingPunct="1">
              <a:spcAft>
                <a:spcPct val="30000"/>
              </a:spcAft>
            </a:pPr>
            <a:r>
              <a:rPr lang="en-US" i="1" smtClean="0"/>
              <a:t>	musculoskeletal and connective tissue disorder</a:t>
            </a:r>
          </a:p>
          <a:p>
            <a:pPr eaLnBrk="1" hangingPunct="1">
              <a:spcAft>
                <a:spcPct val="30000"/>
              </a:spcAft>
            </a:pPr>
            <a:r>
              <a:rPr lang="en-US" i="1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8160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/>
            <a:fld id="{C259A83A-5B97-4B98-88DD-40E85648B327}" type="slidenum">
              <a:rPr lang="en-US" smtClean="0">
                <a:solidFill>
                  <a:srgbClr val="000000"/>
                </a:solidFill>
              </a:rPr>
              <a:pPr lvl="2" eaLnBrk="1" hangingPunct="1"/>
              <a:t>18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Objectivity</a:t>
            </a:r>
          </a:p>
        </p:txBody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Which types exist in reality is not a function of our knowledge.</a:t>
            </a:r>
          </a:p>
          <a:p>
            <a:pPr eaLnBrk="1" hangingPunct="1"/>
            <a:r>
              <a:rPr lang="en-US" smtClean="0"/>
              <a:t>Terms such as</a:t>
            </a:r>
            <a:r>
              <a:rPr lang="en-US" i="1" smtClean="0"/>
              <a:t>	</a:t>
            </a:r>
          </a:p>
          <a:p>
            <a:pPr eaLnBrk="1" hangingPunct="1"/>
            <a:r>
              <a:rPr lang="en-US" i="1" smtClean="0"/>
              <a:t>	unknown</a:t>
            </a:r>
          </a:p>
          <a:p>
            <a:pPr eaLnBrk="1" hangingPunct="1"/>
            <a:r>
              <a:rPr lang="en-US" i="1" smtClean="0"/>
              <a:t>	unclassified</a:t>
            </a:r>
          </a:p>
          <a:p>
            <a:pPr eaLnBrk="1" hangingPunct="1"/>
            <a:r>
              <a:rPr lang="en-US" smtClean="0"/>
              <a:t>	</a:t>
            </a:r>
            <a:r>
              <a:rPr lang="en-US" i="1" smtClean="0"/>
              <a:t>unlocalized</a:t>
            </a:r>
            <a:endParaRPr lang="en-US" smtClean="0"/>
          </a:p>
          <a:p>
            <a:pPr eaLnBrk="1" hangingPunct="1"/>
            <a:r>
              <a:rPr lang="en-US" smtClean="0"/>
              <a:t>	</a:t>
            </a:r>
            <a:r>
              <a:rPr lang="en-US" i="1" smtClean="0"/>
              <a:t>arthropathies not otherwise specified</a:t>
            </a:r>
            <a:endParaRPr lang="en-US" smtClean="0"/>
          </a:p>
          <a:p>
            <a:pPr eaLnBrk="1" hangingPunct="1"/>
            <a:r>
              <a:rPr lang="en-US" smtClean="0"/>
              <a:t>do not designate types in reality.</a:t>
            </a:r>
          </a:p>
        </p:txBody>
      </p:sp>
    </p:spTree>
    <p:extLst>
      <p:ext uri="{BB962C8B-B14F-4D97-AF65-F5344CB8AC3E}">
        <p14:creationId xmlns:p14="http://schemas.microsoft.com/office/powerpoint/2010/main" val="1166294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/>
            <a:fld id="{AE0310FC-D0DC-429F-A05A-130EB76B1F61}" type="slidenum">
              <a:rPr lang="en-US" smtClean="0">
                <a:solidFill>
                  <a:srgbClr val="000000"/>
                </a:solidFill>
              </a:rPr>
              <a:pPr lvl="2" eaLnBrk="1" hangingPunct="1"/>
              <a:t>19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Keep Epistemology Separate from Ontology</a:t>
            </a:r>
            <a:endParaRPr lang="de-DE" sz="4000" smtClean="0"/>
          </a:p>
        </p:txBody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52613"/>
            <a:ext cx="8686800" cy="4548187"/>
          </a:xfrm>
        </p:spPr>
        <p:txBody>
          <a:bodyPr/>
          <a:lstStyle/>
          <a:p>
            <a:pPr eaLnBrk="1" hangingPunct="1"/>
            <a:r>
              <a:rPr lang="en-US" smtClean="0"/>
              <a:t>If you want to say that </a:t>
            </a:r>
          </a:p>
          <a:p>
            <a:pPr eaLnBrk="1" hangingPunct="1"/>
            <a:r>
              <a:rPr lang="en-US" smtClean="0"/>
              <a:t>	</a:t>
            </a:r>
            <a:r>
              <a:rPr lang="en-US" b="1" smtClean="0"/>
              <a:t>We do not know where </a:t>
            </a:r>
            <a:r>
              <a:rPr lang="en-US" b="1" i="1" smtClean="0"/>
              <a:t>A’</a:t>
            </a:r>
            <a:r>
              <a:rPr lang="en-US" b="1" smtClean="0"/>
              <a:t>s</a:t>
            </a:r>
            <a:r>
              <a:rPr lang="en-US" b="1" i="1" smtClean="0"/>
              <a:t> </a:t>
            </a:r>
            <a:r>
              <a:rPr lang="en-US" b="1" smtClean="0"/>
              <a:t>are located</a:t>
            </a:r>
          </a:p>
          <a:p>
            <a:pPr eaLnBrk="1" hangingPunct="1"/>
            <a:r>
              <a:rPr lang="en-US" smtClean="0"/>
              <a:t>do not invent a new class of </a:t>
            </a:r>
          </a:p>
          <a:p>
            <a:pPr eaLnBrk="1" hangingPunct="1"/>
            <a:r>
              <a:rPr lang="en-US" smtClean="0"/>
              <a:t>	</a:t>
            </a:r>
            <a:r>
              <a:rPr lang="en-US" b="1" i="1" smtClean="0"/>
              <a:t>A’s with unknown locations</a:t>
            </a:r>
          </a:p>
          <a:p>
            <a:pPr eaLnBrk="1" hangingPunct="1"/>
            <a:r>
              <a:rPr lang="en-US" smtClean="0"/>
              <a:t>	(A well-constructed ontology should grow linearly; it should not need to </a:t>
            </a:r>
            <a:r>
              <a:rPr lang="en-US" i="1" smtClean="0"/>
              <a:t>delete </a:t>
            </a:r>
            <a:r>
              <a:rPr lang="en-US" smtClean="0"/>
              <a:t>classes or relations because of </a:t>
            </a:r>
            <a:r>
              <a:rPr lang="en-US" i="1" smtClean="0"/>
              <a:t>increases </a:t>
            </a:r>
            <a:r>
              <a:rPr lang="en-US" smtClean="0"/>
              <a:t>in knowledge)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967565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Principles of Ontology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3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/>
            <a:fld id="{6A32E07E-4CBC-4029-98C1-F85A18CB299C}" type="slidenum">
              <a:rPr lang="en-US" smtClean="0">
                <a:solidFill>
                  <a:srgbClr val="000000"/>
                </a:solidFill>
              </a:rPr>
              <a:pPr lvl="2" eaLnBrk="1" hangingPunct="1"/>
              <a:t>20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If you want to say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	</a:t>
            </a:r>
            <a:r>
              <a:rPr lang="en-US" i="1" dirty="0" smtClean="0"/>
              <a:t>I surmise that this is a case of pneumonia</a:t>
            </a: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do not invent a new class of </a:t>
            </a:r>
            <a:r>
              <a:rPr lang="en-US" i="1" dirty="0" smtClean="0"/>
              <a:t>surmised pneumonias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</p:txBody>
      </p:sp>
      <p:sp>
        <p:nvSpPr>
          <p:cNvPr id="891910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Keep Sentences Separate from Terms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833690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/>
            <a:fld id="{B1AC255D-A3B7-4CA3-87C0-DD820B7F66ED}" type="slidenum">
              <a:rPr lang="en-US" smtClean="0">
                <a:solidFill>
                  <a:srgbClr val="000000"/>
                </a:solidFill>
              </a:rPr>
              <a:pPr lvl="2" eaLnBrk="1" hangingPunct="1"/>
              <a:t>21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Principle: avoid the use-mention confusion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	Avoid confusing between words and things</a:t>
            </a:r>
          </a:p>
          <a:p>
            <a:pPr eaLnBrk="1" hangingPunct="1"/>
            <a:r>
              <a:rPr lang="en-US" smtClean="0"/>
              <a:t>	Avoid confusing between concepts in our minds and entities in reality</a:t>
            </a:r>
          </a:p>
          <a:p>
            <a:pPr eaLnBrk="1" hangingPunct="1"/>
            <a:r>
              <a:rPr lang="en-US" smtClean="0"/>
              <a:t>	</a:t>
            </a:r>
          </a:p>
          <a:p>
            <a:pPr eaLnBrk="1" hangingPunct="1"/>
            <a:r>
              <a:rPr lang="en-US" smtClean="0"/>
              <a:t>	Recommendation: avoid the word ‘concept’ entirely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8749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Do not confuse data (words, information artifacts) with entities in reality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Use-mention confusion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Swimming is healthy and has two vowels.</a:t>
            </a:r>
          </a:p>
        </p:txBody>
      </p:sp>
    </p:spTree>
    <p:extLst>
      <p:ext uri="{BB962C8B-B14F-4D97-AF65-F5344CB8AC3E}">
        <p14:creationId xmlns:p14="http://schemas.microsoft.com/office/powerpoint/2010/main" val="170264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confuse thing with information about a thing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171542"/>
              </p:ext>
            </p:extLst>
          </p:nvPr>
        </p:nvGraphicFramePr>
        <p:xfrm>
          <a:off x="228600" y="1828800"/>
          <a:ext cx="8458200" cy="4053908"/>
        </p:xfrm>
        <a:graphic>
          <a:graphicData uri="http://schemas.openxmlformats.org/drawingml/2006/table">
            <a:tbl>
              <a:tblPr/>
              <a:tblGrid>
                <a:gridCol w="2362200"/>
                <a:gridCol w="6096000"/>
              </a:tblGrid>
              <a:tr h="261299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3600" dirty="0" smtClean="0">
                          <a:effectLst/>
                          <a:latin typeface="Verdana"/>
                        </a:rPr>
                        <a:t>DARWIN CORE</a:t>
                      </a:r>
                      <a:endParaRPr lang="en-US" sz="1300" dirty="0">
                        <a:effectLst/>
                        <a:latin typeface="Verdana"/>
                      </a:endParaRPr>
                    </a:p>
                  </a:txBody>
                  <a:tcPr marL="65325" marR="65325" marT="32662" marB="326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299">
                <a:tc gridSpan="2"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Verdana"/>
                        </a:rPr>
                        <a:t>Term Name: Occurrence</a:t>
                      </a:r>
                    </a:p>
                  </a:txBody>
                  <a:tcPr marL="65325" marR="65325" marT="32662" marB="326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29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Identifier:</a:t>
                      </a:r>
                    </a:p>
                  </a:txBody>
                  <a:tcPr marL="65325" marR="65325" marT="32662" marB="326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http://rs.tdwg.org/dwc/terms/Occurrence</a:t>
                      </a:r>
                    </a:p>
                  </a:txBody>
                  <a:tcPr marL="65325" marR="65325" marT="32662" marB="326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9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Class:</a:t>
                      </a:r>
                    </a:p>
                  </a:txBody>
                  <a:tcPr marL="65325" marR="65325" marT="32662" marB="326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</a:txBody>
                  <a:tcPr marL="65325" marR="65325" marT="32662" marB="326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248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Definition:</a:t>
                      </a:r>
                    </a:p>
                  </a:txBody>
                  <a:tcPr marL="65325" marR="65325" marT="32662" marB="326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The category of information pertaining to evidence of an occurrence in nature, in a collection, or in a dataset (specimen, observation, etc.).</a:t>
                      </a:r>
                    </a:p>
                  </a:txBody>
                  <a:tcPr marL="65325" marR="65325" marT="32662" marB="326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248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Comment:</a:t>
                      </a:r>
                    </a:p>
                  </a:txBody>
                  <a:tcPr marL="65325" marR="65325" marT="32662" marB="326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For discussion see </a:t>
                      </a:r>
                      <a:r>
                        <a:rPr lang="en-US" sz="2000" u="sng">
                          <a:solidFill>
                            <a:srgbClr val="666666"/>
                          </a:solidFill>
                          <a:effectLst/>
                          <a:hlinkClick r:id="rId2"/>
                        </a:rPr>
                        <a:t>http://code.google.com/p/darwincore/wiki/Occurrence</a:t>
                      </a:r>
                      <a:endParaRPr lang="en-US" sz="2000">
                        <a:effectLst/>
                      </a:endParaRPr>
                    </a:p>
                  </a:txBody>
                  <a:tcPr marL="65325" marR="65325" marT="32662" marB="326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29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Details:</a:t>
                      </a:r>
                    </a:p>
                  </a:txBody>
                  <a:tcPr marL="65325" marR="65325" marT="32662" marB="326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dirty="0">
                          <a:solidFill>
                            <a:srgbClr val="666666"/>
                          </a:solidFill>
                          <a:effectLst/>
                          <a:hlinkClick r:id="rId3"/>
                        </a:rPr>
                        <a:t>Occurrence</a:t>
                      </a:r>
                      <a:endParaRPr lang="en-US" sz="2000" dirty="0">
                        <a:effectLst/>
                      </a:endParaRPr>
                    </a:p>
                  </a:txBody>
                  <a:tcPr marL="65325" marR="65325" marT="32662" marB="3266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2">
              <a:defRPr/>
            </a:pPr>
            <a:fld id="{12E82EEF-0546-42A2-BB82-1A46AE562DA4}" type="slidenum">
              <a:rPr lang="en-US" smtClean="0">
                <a:solidFill>
                  <a:srgbClr val="000000"/>
                </a:solidFill>
              </a:rPr>
              <a:pPr lvl="2"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905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Characteristic: Name in OBOE-</a:t>
            </a:r>
            <a:r>
              <a:rPr lang="en-US" dirty="0" err="1" smtClean="0"/>
              <a:t>sbc</a:t>
            </a:r>
            <a:r>
              <a:rPr lang="en-US" dirty="0" smtClean="0"/>
              <a:t> </a:t>
            </a:r>
            <a:r>
              <a:rPr lang="en-US" sz="4000" dirty="0" smtClean="0"/>
              <a:t>(OBOE Santa Barbara Coastal Extension)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 </a:t>
            </a:r>
          </a:p>
          <a:p>
            <a:r>
              <a:rPr lang="en-US" dirty="0" err="1" smtClean="0"/>
              <a:t>oboe:Name</a:t>
            </a:r>
            <a:endParaRPr lang="en-US" dirty="0" smtClean="0"/>
          </a:p>
          <a:p>
            <a:pPr lvl="1"/>
            <a:r>
              <a:rPr lang="en-US" dirty="0" err="1" smtClean="0"/>
              <a:t>oboe-sbc:SBCSiteName</a:t>
            </a:r>
            <a:endParaRPr lang="en-US" dirty="0"/>
          </a:p>
          <a:p>
            <a:pPr lvl="1"/>
            <a:r>
              <a:rPr lang="en-US" dirty="0" err="1" smtClean="0"/>
              <a:t>oboe-sbc:TaggedFish</a:t>
            </a:r>
            <a:endParaRPr lang="en-US" dirty="0"/>
          </a:p>
          <a:p>
            <a:pPr lvl="1"/>
            <a:r>
              <a:rPr lang="en-US" dirty="0" err="1" smtClean="0"/>
              <a:t>oboe-sbc:TaggedKelpFrond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282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vs. Information about X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169421"/>
              </p:ext>
            </p:extLst>
          </p:nvPr>
        </p:nvGraphicFramePr>
        <p:xfrm>
          <a:off x="457200" y="1371600"/>
          <a:ext cx="8229600" cy="2850240"/>
        </p:xfrm>
        <a:graphic>
          <a:graphicData uri="http://schemas.openxmlformats.org/drawingml/2006/table">
            <a:tbl>
              <a:tblPr/>
              <a:tblGrid>
                <a:gridCol w="1143000"/>
                <a:gridCol w="7086600"/>
              </a:tblGrid>
              <a:tr h="304800"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Verdana"/>
                        </a:rPr>
                        <a:t>Term Name: behavior</a:t>
                      </a: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423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Identifier:</a:t>
                      </a: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http://rs.tdwg.org/dwc/terms/behavior</a:t>
                      </a: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23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Class:</a:t>
                      </a: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http://rs.tdwg.org/dwc/terms/Occurrence</a:t>
                      </a: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59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Definition:</a:t>
                      </a: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u="sng" dirty="0">
                          <a:effectLst/>
                        </a:rPr>
                        <a:t>A description of the behavior </a:t>
                      </a:r>
                      <a:r>
                        <a:rPr lang="en-US" sz="1800" dirty="0">
                          <a:effectLst/>
                        </a:rPr>
                        <a:t>shown by the subject at the time the Occurrence was recorded. Recommended best practice is to use a controlled vocabulary.</a:t>
                      </a: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91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Comment:</a:t>
                      </a: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Examples: "roosting", "foraging", "running". For discussion see </a:t>
                      </a:r>
                      <a:r>
                        <a:rPr lang="en-US" sz="1800" u="sng">
                          <a:solidFill>
                            <a:srgbClr val="666666"/>
                          </a:solidFill>
                          <a:effectLst/>
                          <a:hlinkClick r:id="rId2"/>
                        </a:rPr>
                        <a:t>http://code.google.com/p/darwincore/wiki/Occurrence</a:t>
                      </a:r>
                      <a:endParaRPr lang="en-US" sz="1800">
                        <a:effectLst/>
                      </a:endParaRP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23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Details:</a:t>
                      </a: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u="sng" dirty="0">
                          <a:solidFill>
                            <a:srgbClr val="666666"/>
                          </a:solidFill>
                          <a:effectLst/>
                          <a:hlinkClick r:id="rId3"/>
                        </a:rPr>
                        <a:t>behavior</a:t>
                      </a:r>
                      <a:endParaRPr lang="en-US" sz="1800" dirty="0">
                        <a:effectLst/>
                      </a:endParaRP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782141"/>
              </p:ext>
            </p:extLst>
          </p:nvPr>
        </p:nvGraphicFramePr>
        <p:xfrm>
          <a:off x="457200" y="4419600"/>
          <a:ext cx="8229600" cy="1900160"/>
        </p:xfrm>
        <a:graphic>
          <a:graphicData uri="http://schemas.openxmlformats.org/drawingml/2006/table">
            <a:tbl>
              <a:tblPr/>
              <a:tblGrid>
                <a:gridCol w="1143000"/>
                <a:gridCol w="7086600"/>
              </a:tblGrid>
              <a:tr h="254237">
                <a:tc gridSpan="2"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Verdana"/>
                        </a:rPr>
                        <a:t>Term Name: </a:t>
                      </a:r>
                      <a:r>
                        <a:rPr lang="en-US" sz="1800" dirty="0" err="1">
                          <a:effectLst/>
                          <a:latin typeface="Verdana"/>
                        </a:rPr>
                        <a:t>establishmentMeans</a:t>
                      </a:r>
                      <a:endParaRPr lang="en-US" sz="1800" dirty="0">
                        <a:effectLst/>
                        <a:latin typeface="Verdana"/>
                      </a:endParaRP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423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Identifier:</a:t>
                      </a: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http://rs.tdwg.org/dwc/terms/establishmentMeans</a:t>
                      </a: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237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Class:</a:t>
                      </a: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http://rs.tdwg.org/dwc/terms/Occurrence</a:t>
                      </a: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59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Definition:</a:t>
                      </a: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u="sng" dirty="0">
                          <a:effectLst/>
                        </a:rPr>
                        <a:t>The process by which </a:t>
                      </a:r>
                      <a:r>
                        <a:rPr lang="en-US" sz="1800" u="none" dirty="0">
                          <a:effectLst/>
                        </a:rPr>
                        <a:t>the </a:t>
                      </a:r>
                      <a:r>
                        <a:rPr lang="en-US" sz="1800" dirty="0">
                          <a:effectLst/>
                        </a:rPr>
                        <a:t>biological individual(s) represented in the Occurrence became established at the location. Recommended best practice is to use a controlled vocabulary.</a:t>
                      </a:r>
                    </a:p>
                  </a:txBody>
                  <a:tcPr marL="63559" marR="63559" marT="31780" marB="3178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872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402308"/>
              </p:ext>
            </p:extLst>
          </p:nvPr>
        </p:nvGraphicFramePr>
        <p:xfrm>
          <a:off x="457200" y="2539538"/>
          <a:ext cx="8229600" cy="2466110"/>
        </p:xfrm>
        <a:graphic>
          <a:graphicData uri="http://schemas.openxmlformats.org/drawingml/2006/table">
            <a:tbl>
              <a:tblPr/>
              <a:tblGrid>
                <a:gridCol w="1524000"/>
                <a:gridCol w="6705600"/>
              </a:tblGrid>
              <a:tr h="22529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Identifier</a:t>
                      </a:r>
                      <a:r>
                        <a:rPr lang="en-US" sz="2000" dirty="0">
                          <a:effectLst/>
                        </a:rPr>
                        <a:t>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http://rs.tdwg.org/dwc/terms/class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Class: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http://rs.tdwg.org/dwc/terms/Taxon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513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Definition: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The full scientific name of the class in which the taxon is classified.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513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Comment: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Example: "Mammalia", "Hepaticopsida". For discussion see </a:t>
                      </a:r>
                      <a:r>
                        <a:rPr lang="en-US" sz="2000" u="sng">
                          <a:solidFill>
                            <a:srgbClr val="666666"/>
                          </a:solidFill>
                          <a:effectLst/>
                          <a:hlinkClick r:id="rId2"/>
                        </a:rPr>
                        <a:t>http://code.google.com/p/darwincore/wiki/Taxon</a:t>
                      </a:r>
                      <a:endParaRPr lang="en-US" sz="2000">
                        <a:effectLst/>
                      </a:endParaRP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Details: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dirty="0">
                          <a:solidFill>
                            <a:srgbClr val="666666"/>
                          </a:solidFill>
                          <a:effectLst/>
                          <a:hlinkClick r:id="rId3"/>
                        </a:rPr>
                        <a:t>class</a:t>
                      </a:r>
                      <a:endParaRPr lang="en-US" sz="2000" dirty="0">
                        <a:effectLst/>
                      </a:endParaRP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57251"/>
              </p:ext>
            </p:extLst>
          </p:nvPr>
        </p:nvGraphicFramePr>
        <p:xfrm>
          <a:off x="457200" y="1905000"/>
          <a:ext cx="8229600" cy="615142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465513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Verdana"/>
                        </a:rPr>
                        <a:t/>
                      </a:r>
                      <a:br>
                        <a:rPr lang="en-US" sz="1800" dirty="0">
                          <a:effectLst/>
                          <a:latin typeface="Verdana"/>
                        </a:rPr>
                      </a:br>
                      <a:r>
                        <a:rPr lang="en-US" sz="1800" dirty="0">
                          <a:effectLst/>
                          <a:latin typeface="Verdana"/>
                        </a:rPr>
                        <a:t>Term Name: </a:t>
                      </a:r>
                      <a:r>
                        <a:rPr lang="en-US" sz="1800" dirty="0" smtClean="0">
                          <a:effectLst/>
                          <a:latin typeface="Verdana"/>
                        </a:rPr>
                        <a:t>class</a:t>
                      </a:r>
                      <a:endParaRPr lang="en-US" sz="1800" dirty="0">
                        <a:solidFill>
                          <a:srgbClr val="C00000"/>
                        </a:solidFill>
                        <a:effectLst/>
                        <a:latin typeface="Verdana"/>
                      </a:endParaRP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Category: Taxon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09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Darwin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categories</a:t>
            </a:r>
            <a:r>
              <a:rPr lang="en-US" dirty="0" smtClean="0"/>
              <a:t> correspond to Darwin Core terms that are classes </a:t>
            </a:r>
          </a:p>
          <a:p>
            <a:r>
              <a:rPr lang="en-US" b="1" dirty="0" smtClean="0"/>
              <a:t>Classes</a:t>
            </a:r>
            <a:r>
              <a:rPr lang="en-US" dirty="0" smtClean="0"/>
              <a:t> = terms that have other terms to describe them. </a:t>
            </a:r>
          </a:p>
          <a:p>
            <a:r>
              <a:rPr lang="en-US" dirty="0" smtClean="0"/>
              <a:t>The terms that describe a given class (the class properties) appear in the list immediately below the name of the category in the index.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8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260765"/>
              </p:ext>
            </p:extLst>
          </p:nvPr>
        </p:nvGraphicFramePr>
        <p:xfrm>
          <a:off x="533400" y="2209800"/>
          <a:ext cx="8229600" cy="2094808"/>
        </p:xfrm>
        <a:graphic>
          <a:graphicData uri="http://schemas.openxmlformats.org/drawingml/2006/table">
            <a:tbl>
              <a:tblPr/>
              <a:tblGrid>
                <a:gridCol w="1524000"/>
                <a:gridCol w="6705600"/>
              </a:tblGrid>
              <a:tr h="266007">
                <a:tc gridSpan="2"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Verdana"/>
                        </a:rPr>
                        <a:t>Term Name: </a:t>
                      </a:r>
                      <a:r>
                        <a:rPr lang="en-US" sz="2000" dirty="0" err="1" smtClean="0">
                          <a:effectLst/>
                          <a:latin typeface="Verdana"/>
                        </a:rPr>
                        <a:t>dcterms:type</a:t>
                      </a:r>
                      <a:r>
                        <a:rPr lang="en-US" sz="2000" dirty="0" smtClean="0">
                          <a:effectLst/>
                          <a:latin typeface="Verdana"/>
                        </a:rPr>
                        <a:t> </a:t>
                      </a:r>
                      <a:endParaRPr lang="en-US" sz="2000" dirty="0" smtClean="0">
                        <a:solidFill>
                          <a:srgbClr val="C00000"/>
                        </a:solidFill>
                        <a:effectLst/>
                        <a:latin typeface="Verdana"/>
                      </a:endParaRP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00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Identifier: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http://purl.org/dc/terms/type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Class: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all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5018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Definition: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The nature or genre of the resource. For Darwin Core, recommended best practice is to use the name of the class that defines the root of the record.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Category: Record-level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84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Category: Occurrence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987523"/>
              </p:ext>
            </p:extLst>
          </p:nvPr>
        </p:nvGraphicFramePr>
        <p:xfrm>
          <a:off x="533400" y="1905000"/>
          <a:ext cx="8229600" cy="3904212"/>
        </p:xfrm>
        <a:graphic>
          <a:graphicData uri="http://schemas.openxmlformats.org/drawingml/2006/table">
            <a:tbl>
              <a:tblPr/>
              <a:tblGrid>
                <a:gridCol w="1524000"/>
                <a:gridCol w="6705600"/>
              </a:tblGrid>
              <a:tr h="510903">
                <a:tc gridSpan="2"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Verdana"/>
                        </a:rPr>
                        <a:t>Term Name: </a:t>
                      </a:r>
                      <a:r>
                        <a:rPr lang="en-US" sz="2000" dirty="0" err="1">
                          <a:effectLst/>
                          <a:latin typeface="Verdana"/>
                        </a:rPr>
                        <a:t>individualCount</a:t>
                      </a:r>
                      <a:endParaRPr lang="en-US" sz="2000" dirty="0">
                        <a:effectLst/>
                        <a:latin typeface="Verdana"/>
                      </a:endParaRP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090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Identifier: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http://rs.tdwg.org/dwc/terms/individualCount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903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Class: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http://rs.tdwg.org/dwc/terms/Occurrence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03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Definition: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The number of individuals represented present at the time of the Occurrence.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030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Comment: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Examples: "1", "25". For discussion see </a:t>
                      </a:r>
                      <a:r>
                        <a:rPr lang="en-US" sz="2000" u="sng" dirty="0">
                          <a:solidFill>
                            <a:srgbClr val="666666"/>
                          </a:solidFill>
                          <a:effectLst/>
                          <a:hlinkClick r:id="rId2"/>
                        </a:rPr>
                        <a:t>http://code.google.com/p/darwincore/wiki/Occurrence</a:t>
                      </a:r>
                      <a:endParaRPr lang="en-US" sz="2000" dirty="0">
                        <a:effectLst/>
                      </a:endParaRP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903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Details: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dirty="0" err="1">
                          <a:solidFill>
                            <a:srgbClr val="666666"/>
                          </a:solidFill>
                          <a:effectLst/>
                          <a:hlinkClick r:id="rId3"/>
                        </a:rPr>
                        <a:t>individualCount</a:t>
                      </a:r>
                      <a:endParaRPr lang="en-US" sz="2000" dirty="0">
                        <a:effectLst/>
                      </a:endParaRP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81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/>
            <a:fld id="{893BD597-626A-4B8A-8642-973B2A437B4F}" type="slidenum">
              <a:rPr lang="en-US" smtClean="0">
                <a:solidFill>
                  <a:srgbClr val="000000"/>
                </a:solidFill>
              </a:rPr>
              <a:pPr lvl="2" eaLnBrk="1" hangingPunct="1"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Principle of singular nouns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2296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Terms in ontologies represent types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Goal: Each term in an ontology should represent exactly one type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Thus every term should be a singular noun</a:t>
            </a:r>
          </a:p>
        </p:txBody>
      </p:sp>
    </p:spTree>
    <p:extLst>
      <p:ext uri="{BB962C8B-B14F-4D97-AF65-F5344CB8AC3E}">
        <p14:creationId xmlns:p14="http://schemas.microsoft.com/office/powerpoint/2010/main" val="447522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Category: Event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443566"/>
              </p:ext>
            </p:extLst>
          </p:nvPr>
        </p:nvGraphicFramePr>
        <p:xfrm>
          <a:off x="304800" y="1676400"/>
          <a:ext cx="8229600" cy="2837412"/>
        </p:xfrm>
        <a:graphic>
          <a:graphicData uri="http://schemas.openxmlformats.org/drawingml/2006/table">
            <a:tbl>
              <a:tblPr/>
              <a:tblGrid>
                <a:gridCol w="1295400"/>
                <a:gridCol w="6934200"/>
              </a:tblGrid>
              <a:tr h="266007">
                <a:tc gridSpan="2"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Verdana"/>
                        </a:rPr>
                        <a:t>Term Name: Event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00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Identifier: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http://rs.tdwg.org/dwc/terms/Event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7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Class: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51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Definition: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The category of information pertaining to an event (an action that occurs at a place and during a period of time).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5513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Comment: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For discussion see </a:t>
                      </a:r>
                      <a:r>
                        <a:rPr lang="en-US" sz="2000" u="sng" dirty="0">
                          <a:solidFill>
                            <a:srgbClr val="666666"/>
                          </a:solidFill>
                          <a:effectLst/>
                          <a:hlinkClick r:id="rId2"/>
                        </a:rPr>
                        <a:t>http://code.google.com/p/darwincore/wiki/Event</a:t>
                      </a:r>
                      <a:endParaRPr lang="en-US" sz="2000" dirty="0">
                        <a:effectLst/>
                      </a:endParaRP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Details:</a:t>
                      </a: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dirty="0">
                          <a:solidFill>
                            <a:srgbClr val="666666"/>
                          </a:solidFill>
                          <a:effectLst/>
                          <a:hlinkClick r:id="rId3"/>
                        </a:rPr>
                        <a:t>Event</a:t>
                      </a:r>
                      <a:endParaRPr lang="en-US" sz="2000" dirty="0">
                        <a:effectLst/>
                      </a:endParaRPr>
                    </a:p>
                  </a:txBody>
                  <a:tcPr marL="66502" marR="66502" marT="33251" marB="3325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92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Category: Identification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409921"/>
              </p:ext>
            </p:extLst>
          </p:nvPr>
        </p:nvGraphicFramePr>
        <p:xfrm>
          <a:off x="609600" y="1905000"/>
          <a:ext cx="7412236" cy="2907780"/>
        </p:xfrm>
        <a:graphic>
          <a:graphicData uri="http://schemas.openxmlformats.org/drawingml/2006/table">
            <a:tbl>
              <a:tblPr/>
              <a:tblGrid>
                <a:gridCol w="1210240"/>
                <a:gridCol w="6201996"/>
              </a:tblGrid>
              <a:tr h="109720">
                <a:tc gridSpan="2"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Verdana"/>
                        </a:rPr>
                        <a:t>Term Name: Identification</a:t>
                      </a:r>
                    </a:p>
                  </a:txBody>
                  <a:tcPr marL="27430" marR="27430" marT="13715" marB="13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972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Identifier:</a:t>
                      </a:r>
                    </a:p>
                  </a:txBody>
                  <a:tcPr marL="27430" marR="27430" marT="13715" marB="13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http://rs.tdwg.org/dwc/terms/Identification</a:t>
                      </a:r>
                    </a:p>
                  </a:txBody>
                  <a:tcPr marL="27430" marR="27430" marT="13715" marB="13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2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Class:</a:t>
                      </a:r>
                    </a:p>
                  </a:txBody>
                  <a:tcPr marL="27430" marR="27430" marT="13715" marB="13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</a:txBody>
                  <a:tcPr marL="27430" marR="27430" marT="13715" marB="13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1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Definition:</a:t>
                      </a:r>
                    </a:p>
                  </a:txBody>
                  <a:tcPr marL="27430" marR="27430" marT="13715" marB="13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The category of information pertaining to taxonomic determinations (the assignment of a scientific name).</a:t>
                      </a:r>
                    </a:p>
                  </a:txBody>
                  <a:tcPr marL="27430" marR="27430" marT="13715" marB="13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01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Comment:</a:t>
                      </a:r>
                    </a:p>
                  </a:txBody>
                  <a:tcPr marL="27430" marR="27430" marT="13715" marB="13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For discussion see </a:t>
                      </a:r>
                      <a:r>
                        <a:rPr lang="en-US" sz="2000" u="sng" dirty="0">
                          <a:solidFill>
                            <a:srgbClr val="666666"/>
                          </a:solidFill>
                          <a:effectLst/>
                          <a:hlinkClick r:id="rId2"/>
                        </a:rPr>
                        <a:t>http://code.google.com/p/darwincore/wiki/Identification</a:t>
                      </a:r>
                      <a:endParaRPr lang="en-US" sz="2000" dirty="0">
                        <a:effectLst/>
                      </a:endParaRPr>
                    </a:p>
                  </a:txBody>
                  <a:tcPr marL="27430" marR="27430" marT="13715" marB="13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72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Details:</a:t>
                      </a:r>
                    </a:p>
                  </a:txBody>
                  <a:tcPr marL="27430" marR="27430" marT="13715" marB="13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u="sng" dirty="0">
                          <a:solidFill>
                            <a:srgbClr val="666666"/>
                          </a:solidFill>
                          <a:effectLst/>
                          <a:hlinkClick r:id="rId3"/>
                        </a:rPr>
                        <a:t>Identification</a:t>
                      </a:r>
                      <a:endParaRPr lang="en-US" sz="2000" dirty="0">
                        <a:effectLst/>
                      </a:endParaRPr>
                    </a:p>
                  </a:txBody>
                  <a:tcPr marL="27430" marR="27430" marT="13715" marB="13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74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Form a community of those who agree on the principle of reusing ontology modules</a:t>
            </a:r>
          </a:p>
          <a:p>
            <a:pPr marL="514350" indent="-514350">
              <a:buAutoNum type="arabicPeriod"/>
            </a:pPr>
            <a:r>
              <a:rPr lang="en-US" dirty="0" smtClean="0"/>
              <a:t>Homesteading principle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consortium (Environment, Collection, </a:t>
            </a:r>
            <a:r>
              <a:rPr lang="en-US" dirty="0" err="1"/>
              <a:t>G</a:t>
            </a:r>
            <a:r>
              <a:rPr lang="en-US" dirty="0" err="1" smtClean="0"/>
              <a:t>ermplasm</a:t>
            </a:r>
            <a:r>
              <a:rPr lang="en-US" dirty="0" smtClean="0"/>
              <a:t>, 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Coordinating Board, one representative from each ontology, plus ontology expert(s)</a:t>
            </a:r>
          </a:p>
          <a:p>
            <a:pPr marL="514350" indent="-514350">
              <a:buAutoNum type="arabicPeriod"/>
            </a:pPr>
            <a:r>
              <a:rPr lang="en-US" dirty="0" smtClean="0"/>
              <a:t>Reuse as far as possible existing ontologies, e.g. from OBO Foundry, e.g. in definitions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73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Darwin Core Semantic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2-part definitions of all Darwin Core terms via downward population from BFO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a reasoner to classify the result and to identify classification errors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Redefine problematic terms and repeat as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69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Ontologies of relevance for potential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BFO</a:t>
            </a:r>
          </a:p>
          <a:p>
            <a:r>
              <a:rPr lang="en-US" dirty="0" err="1" smtClean="0"/>
              <a:t>EnvO</a:t>
            </a:r>
            <a:r>
              <a:rPr lang="en-US" dirty="0" smtClean="0"/>
              <a:t> (GSC) + GAZ</a:t>
            </a:r>
          </a:p>
          <a:p>
            <a:r>
              <a:rPr lang="en-US" dirty="0" smtClean="0"/>
              <a:t>IDO</a:t>
            </a:r>
          </a:p>
          <a:p>
            <a:r>
              <a:rPr lang="en-US" dirty="0" smtClean="0"/>
              <a:t>Plant Ontology</a:t>
            </a:r>
          </a:p>
          <a:p>
            <a:r>
              <a:rPr lang="en-US" dirty="0" err="1" smtClean="0"/>
              <a:t>Uberon</a:t>
            </a:r>
            <a:r>
              <a:rPr lang="en-US" dirty="0" smtClean="0"/>
              <a:t> (cross-species anatomy ontology)</a:t>
            </a:r>
          </a:p>
          <a:p>
            <a:r>
              <a:rPr lang="en-US" dirty="0" smtClean="0"/>
              <a:t>Ontology for Biomedical Investigations</a:t>
            </a:r>
          </a:p>
          <a:p>
            <a:r>
              <a:rPr lang="en-US" dirty="0" smtClean="0"/>
              <a:t>Information Artifact Ontology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6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Ontologies of 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IDO </a:t>
            </a:r>
          </a:p>
          <a:p>
            <a:r>
              <a:rPr lang="en-US" dirty="0"/>
              <a:t>e</a:t>
            </a:r>
            <a:r>
              <a:rPr lang="en-US" dirty="0" smtClean="0"/>
              <a:t>stablishment</a:t>
            </a:r>
            <a:endParaRPr lang="en-US" dirty="0"/>
          </a:p>
          <a:p>
            <a:r>
              <a:rPr lang="en-US" dirty="0" smtClean="0"/>
              <a:t>invasiveness</a:t>
            </a:r>
          </a:p>
          <a:p>
            <a:r>
              <a:rPr lang="en-US" dirty="0" smtClean="0"/>
              <a:t>harmful</a:t>
            </a:r>
          </a:p>
          <a:p>
            <a:r>
              <a:rPr lang="en-US" dirty="0" smtClean="0"/>
              <a:t>introduced</a:t>
            </a:r>
          </a:p>
        </p:txBody>
      </p:sp>
    </p:spTree>
    <p:extLst>
      <p:ext uri="{BB962C8B-B14F-4D97-AF65-F5344CB8AC3E}">
        <p14:creationId xmlns:p14="http://schemas.microsoft.com/office/powerpoint/2010/main" val="335586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Crop Ontology </a:t>
            </a:r>
            <a:r>
              <a:rPr lang="en-US" dirty="0" smtClean="0">
                <a:sym typeface="Wingdings" pitchFamily="2" charset="2"/>
              </a:rPr>
              <a:t> Plant Ontology</a:t>
            </a:r>
            <a:endParaRPr lang="en-US" dirty="0" smtClean="0"/>
          </a:p>
          <a:p>
            <a:r>
              <a:rPr lang="en-US" dirty="0" smtClean="0"/>
              <a:t>Plant Trait Ontology, </a:t>
            </a:r>
          </a:p>
          <a:p>
            <a:r>
              <a:rPr lang="en-US" dirty="0" smtClean="0"/>
              <a:t>Plant Disease Ontology</a:t>
            </a:r>
          </a:p>
          <a:p>
            <a:pPr lvl="1"/>
            <a:r>
              <a:rPr lang="en-US" dirty="0" smtClean="0"/>
              <a:t>Resistance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Needed</a:t>
            </a:r>
          </a:p>
          <a:p>
            <a:r>
              <a:rPr lang="en-US" dirty="0" smtClean="0"/>
              <a:t>Plant </a:t>
            </a:r>
            <a:r>
              <a:rPr lang="en-US" dirty="0" err="1" smtClean="0"/>
              <a:t>EnvO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08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Artifact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Scientific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8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http://obofoundry.org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See especially under </a:t>
            </a:r>
            <a:r>
              <a:rPr lang="en-US" smtClean="0"/>
              <a:t>‘Participate’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6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OBI (Ontology for Biomedical Investigations)</a:t>
            </a:r>
          </a:p>
          <a:p>
            <a:pPr marL="0" indent="0">
              <a:buNone/>
            </a:pPr>
            <a:r>
              <a:rPr lang="en-US" dirty="0" smtClean="0"/>
              <a:t>Protégé </a:t>
            </a:r>
          </a:p>
          <a:p>
            <a:pPr marL="0" indent="0">
              <a:buNone/>
            </a:pPr>
            <a:r>
              <a:rPr lang="en-US" dirty="0" smtClean="0"/>
              <a:t>BFO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27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Dublin Core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549306"/>
              </p:ext>
            </p:extLst>
          </p:nvPr>
        </p:nvGraphicFramePr>
        <p:xfrm>
          <a:off x="457200" y="1600200"/>
          <a:ext cx="8229600" cy="10972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 gridSpan="2"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Term Name: available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URI: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rgbClr val="666666"/>
                          </a:solidFill>
                          <a:effectLst/>
                          <a:hlinkClick r:id="rId2"/>
                        </a:rPr>
                        <a:t>http://purl.org/dc/terms/available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Label: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Date Available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314541"/>
          <a:ext cx="8229600" cy="10972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 gridSpan="2"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Verdana"/>
                        </a:rPr>
                        <a:t>Term Name: alternative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URI: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rgbClr val="666666"/>
                          </a:solidFill>
                          <a:effectLst/>
                          <a:hlinkClick r:id="rId3"/>
                        </a:rPr>
                        <a:t>http://purl.org/dc/terms/alternative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Label: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Alternative Title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47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Protégé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4" r="18009" b="10625"/>
          <a:stretch/>
        </p:blipFill>
        <p:spPr bwMode="auto">
          <a:xfrm>
            <a:off x="0" y="1600200"/>
            <a:ext cx="9168255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78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37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http://ontology.buffalo.edu/smith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1371600"/>
            <a:ext cx="129540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61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Count vs. mass nouns</a:t>
            </a:r>
            <a:endParaRPr lang="en-US" dirty="0"/>
          </a:p>
        </p:txBody>
      </p:sp>
      <p:sp>
        <p:nvSpPr>
          <p:cNvPr id="190467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953000"/>
          </a:xfrm>
        </p:spPr>
        <p:txBody>
          <a:bodyPr/>
          <a:lstStyle/>
          <a:p>
            <a:r>
              <a:rPr lang="en-US" u="sng" dirty="0" smtClean="0"/>
              <a:t>Count</a:t>
            </a:r>
          </a:p>
          <a:p>
            <a:r>
              <a:rPr lang="en-US" dirty="0" smtClean="0"/>
              <a:t>		suitcase</a:t>
            </a:r>
          </a:p>
          <a:p>
            <a:r>
              <a:rPr lang="en-US" dirty="0" smtClean="0"/>
              <a:t>		cow</a:t>
            </a:r>
          </a:p>
          <a:p>
            <a:r>
              <a:rPr lang="en-US" dirty="0" smtClean="0"/>
              <a:t>		datum</a:t>
            </a:r>
          </a:p>
          <a:p>
            <a:r>
              <a:rPr lang="en-US" u="sng" dirty="0" smtClean="0"/>
              <a:t>Mass</a:t>
            </a:r>
          </a:p>
          <a:p>
            <a:r>
              <a:rPr lang="en-US" dirty="0" smtClean="0"/>
              <a:t>		luggage</a:t>
            </a:r>
          </a:p>
          <a:p>
            <a:r>
              <a:rPr lang="en-US" dirty="0" smtClean="0"/>
              <a:t>		beef</a:t>
            </a:r>
          </a:p>
          <a:p>
            <a:r>
              <a:rPr lang="en-US" dirty="0" smtClean="0"/>
              <a:t>		information</a:t>
            </a: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/>
            <a:fld id="{27299220-D7CC-4E86-9786-AC50F5775F74}" type="slidenum">
              <a:rPr lang="en-US" smtClean="0">
                <a:solidFill>
                  <a:srgbClr val="000000"/>
                </a:solidFill>
              </a:rPr>
              <a:pPr lvl="2" eaLnBrk="1" hangingPunct="1"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88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Principle: Avoid mass nouns</a:t>
            </a:r>
            <a:endParaRPr lang="en-US" dirty="0"/>
          </a:p>
        </p:txBody>
      </p:sp>
      <p:sp>
        <p:nvSpPr>
          <p:cNvPr id="191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Brenda Tissue Ontology</a:t>
            </a:r>
          </a:p>
          <a:p>
            <a:endParaRPr lang="en-US" smtClean="0"/>
          </a:p>
          <a:p>
            <a:r>
              <a:rPr lang="en-US" smtClean="0"/>
              <a:t>blood is_a hematopoietic system</a:t>
            </a:r>
          </a:p>
          <a:p>
            <a:r>
              <a:rPr lang="en-US" smtClean="0"/>
              <a:t>hematopoietic system is_a whole body</a:t>
            </a:r>
          </a:p>
          <a:p>
            <a:r>
              <a:rPr lang="en-US" smtClean="0"/>
              <a:t>whole_body is_a animal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/>
            <a:fld id="{8E62E748-5791-4417-9CEA-6DA1B5525535}" type="slidenum">
              <a:rPr lang="en-US" smtClean="0">
                <a:solidFill>
                  <a:srgbClr val="000000"/>
                </a:solidFill>
              </a:rPr>
              <a:pPr lvl="2" eaLnBrk="1" hangingPunct="1"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89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/>
            <a:fld id="{53F6FDF1-D452-417D-A9BF-1EC7B33110A1}" type="slidenum">
              <a:rPr lang="en-US" smtClean="0">
                <a:solidFill>
                  <a:srgbClr val="000000"/>
                </a:solidFill>
              </a:rPr>
              <a:pPr lvl="2" eaLnBrk="1" hangingPunct="1"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Principle: Supply definitions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Supply definitions for every term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dirty="0" smtClean="0"/>
              <a:t>human-understandable natural language definition</a:t>
            </a: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dirty="0" smtClean="0"/>
              <a:t>an equivalent formal definition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637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2" eaLnBrk="1" hangingPunct="1"/>
            <a:fld id="{DBC1B9A0-01BA-4D42-9AB0-92209736B31D}" type="slidenum">
              <a:rPr lang="en-US" smtClean="0">
                <a:solidFill>
                  <a:srgbClr val="000000"/>
                </a:solidFill>
              </a:rPr>
              <a:pPr lvl="2" eaLnBrk="1" hangingPunct="1"/>
              <a:t>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Principle: definitions must be unique</a:t>
            </a:r>
          </a:p>
        </p:txBody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Each term should have exactly one definition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sz="3600" dirty="0" smtClean="0"/>
              <a:t>it may have both natural-language and formal versions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r>
              <a:rPr lang="en-US" sz="3600" dirty="0" smtClean="0"/>
              <a:t>(issue with ontologies which exist with different levels of expressivity)</a:t>
            </a:r>
          </a:p>
        </p:txBody>
      </p:sp>
    </p:spTree>
    <p:extLst>
      <p:ext uri="{BB962C8B-B14F-4D97-AF65-F5344CB8AC3E}">
        <p14:creationId xmlns:p14="http://schemas.microsoft.com/office/powerpoint/2010/main" val="2173318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secondary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ontology should be built on the basis of the assumption that it will have unanticipated secondary uses</a:t>
            </a:r>
          </a:p>
          <a:p>
            <a:r>
              <a:rPr lang="en-US" dirty="0" smtClean="0"/>
              <a:t>Thus general terms (‘cell’, ‘water’, ‘part of’) should not be defined with more specific or local meanings </a:t>
            </a:r>
          </a:p>
          <a:p>
            <a:endParaRPr lang="en-US" sz="1200" dirty="0"/>
          </a:p>
          <a:p>
            <a:r>
              <a:rPr lang="en-US" dirty="0" smtClean="0"/>
              <a:t>Do not focus your ontology on just your local use-case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2">
              <a:defRPr/>
            </a:pPr>
            <a:fld id="{12E82EEF-0546-42A2-BB82-1A46AE562DA4}" type="slidenum">
              <a:rPr lang="en-US" smtClean="0">
                <a:solidFill>
                  <a:srgbClr val="000000"/>
                </a:solidFill>
              </a:rPr>
              <a:pPr lvl="2"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9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1105</Words>
  <Application>Microsoft Office PowerPoint</Application>
  <PresentationFormat>On-screen Show (4:3)</PresentationFormat>
  <Paragraphs>295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Office Theme</vt:lpstr>
      <vt:lpstr>1_Office Theme</vt:lpstr>
      <vt:lpstr>1_Default Design</vt:lpstr>
      <vt:lpstr>Wrap-Up</vt:lpstr>
      <vt:lpstr>Principles of Ontology Development</vt:lpstr>
      <vt:lpstr>Principle of singular nouns</vt:lpstr>
      <vt:lpstr>Dublin Core</vt:lpstr>
      <vt:lpstr>Count vs. mass nouns</vt:lpstr>
      <vt:lpstr>Principle: Avoid mass nouns</vt:lpstr>
      <vt:lpstr>Principle: Supply definitions</vt:lpstr>
      <vt:lpstr>Principle: definitions must be unique</vt:lpstr>
      <vt:lpstr>Principle of secondary use</vt:lpstr>
      <vt:lpstr>Dublin Core</vt:lpstr>
      <vt:lpstr>The Problem of Circularity</vt:lpstr>
      <vt:lpstr>Principle of non-circularity</vt:lpstr>
      <vt:lpstr>Principle of increase in understandability</vt:lpstr>
      <vt:lpstr>Principle of acknowledging primitives</vt:lpstr>
      <vt:lpstr>Principle of Aristotelian ( two-part) definitions</vt:lpstr>
      <vt:lpstr>Principle of positivity</vt:lpstr>
      <vt:lpstr>Generalized Anti-Boolean Principle</vt:lpstr>
      <vt:lpstr>Objectivity</vt:lpstr>
      <vt:lpstr>Keep Epistemology Separate from Ontology</vt:lpstr>
      <vt:lpstr>Keep Sentences Separate from Terms</vt:lpstr>
      <vt:lpstr>Principle: avoid the use-mention confusion</vt:lpstr>
      <vt:lpstr>Do not confuse data (words, information artifacts) with entities in reality</vt:lpstr>
      <vt:lpstr>Do not confuse thing with information about a thing</vt:lpstr>
      <vt:lpstr>Characteristic: Name in OBOE-sbc (OBOE Santa Barbara Coastal Extension)</vt:lpstr>
      <vt:lpstr>X vs. Information about X</vt:lpstr>
      <vt:lpstr>Category: Taxon</vt:lpstr>
      <vt:lpstr>Darwin Core</vt:lpstr>
      <vt:lpstr>Category: Record-level terms</vt:lpstr>
      <vt:lpstr>Category: Occurrence</vt:lpstr>
      <vt:lpstr>Category: Event</vt:lpstr>
      <vt:lpstr>Category: Identification</vt:lpstr>
      <vt:lpstr>The strategy</vt:lpstr>
      <vt:lpstr>Darwin Core Semantic Layer</vt:lpstr>
      <vt:lpstr>Ontologies of relevance for potential reuse</vt:lpstr>
      <vt:lpstr>Ontologies of Relevance</vt:lpstr>
      <vt:lpstr>Plant Ontology</vt:lpstr>
      <vt:lpstr>Information Artifact Ontology</vt:lpstr>
      <vt:lpstr>OBO Governance</vt:lpstr>
      <vt:lpstr>Education</vt:lpstr>
      <vt:lpstr>Protégé website</vt:lpstr>
      <vt:lpstr>PowerPoint Presentation</vt:lpstr>
      <vt:lpstr>http://ontology.buffalo.edu/smith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up</dc:title>
  <dc:creator>phismith</dc:creator>
  <cp:lastModifiedBy>phismith</cp:lastModifiedBy>
  <cp:revision>15</cp:revision>
  <dcterms:created xsi:type="dcterms:W3CDTF">2012-05-17T02:00:39Z</dcterms:created>
  <dcterms:modified xsi:type="dcterms:W3CDTF">2012-05-17T21:55:22Z</dcterms:modified>
</cp:coreProperties>
</file>