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416" r:id="rId3"/>
    <p:sldId id="402" r:id="rId4"/>
    <p:sldId id="396" r:id="rId5"/>
    <p:sldId id="413" r:id="rId6"/>
    <p:sldId id="404" r:id="rId7"/>
    <p:sldId id="411" r:id="rId8"/>
    <p:sldId id="401" r:id="rId9"/>
    <p:sldId id="366" r:id="rId10"/>
    <p:sldId id="398" r:id="rId11"/>
    <p:sldId id="417" r:id="rId12"/>
    <p:sldId id="408" r:id="rId13"/>
    <p:sldId id="415" r:id="rId14"/>
    <p:sldId id="41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78FF"/>
    <a:srgbClr val="F084FF"/>
    <a:srgbClr val="C7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504" y="-7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748F3-676D-46A7-9937-5F3853884F66}" type="datetimeFigureOut">
              <a:rPr lang="en-US" smtClean="0"/>
              <a:pPr/>
              <a:t>2/10/13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133B3-B774-4368-8E40-F488A7379C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52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w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w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w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w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w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w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w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w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w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w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w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5417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8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3810000"/>
            <a:ext cx="9144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UAMS-logo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6349" y="76200"/>
            <a:ext cx="2173451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7924800" y="0"/>
            <a:ext cx="1219200" cy="6858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86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7086600" cy="4525963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810F0-4AF3-4873-80E7-5904319AD4BB}" type="datetime1">
              <a:rPr lang="en-US" smtClean="0"/>
              <a:pPr/>
              <a:t>2/10/13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11A90494-F17E-48AB-A999-561DF39FEB4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UAMS-logo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18475" y="6172200"/>
            <a:ext cx="1030125" cy="5778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7924800" y="0"/>
            <a:ext cx="1219200" cy="6858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19800" y="274638"/>
            <a:ext cx="18288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486400" cy="58515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29149-0471-4DB3-A7F2-23DFA7BCA031}" type="datetime1">
              <a:rPr lang="en-US" smtClean="0"/>
              <a:pPr/>
              <a:t>2/10/13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11A90494-F17E-48AB-A999-561DF39FEB4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UAMS-logo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18475" y="6172200"/>
            <a:ext cx="1030125" cy="5778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7924800" y="0"/>
            <a:ext cx="1219200" cy="6858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15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7315200" cy="4525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324600"/>
            <a:ext cx="838200" cy="365125"/>
          </a:xfrm>
          <a:solidFill>
            <a:srgbClr val="C00000"/>
          </a:solidFill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11A90494-F17E-48AB-A999-561DF39FEB4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UAMS-logo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18475" y="6172200"/>
            <a:ext cx="1030125" cy="577850"/>
          </a:xfrm>
          <a:prstGeom prst="rect">
            <a:avLst/>
          </a:prstGeom>
        </p:spPr>
      </p:pic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29EF70-387D-4433-8647-A545ACF9879A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2/10/13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7924800" y="0"/>
            <a:ext cx="1219200" cy="6858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05008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050087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EF70-387D-4433-8647-A545ACF9879A}" type="datetime1">
              <a:rPr lang="en-US" smtClean="0"/>
              <a:pPr/>
              <a:t>2/10/13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11A90494-F17E-48AB-A999-561DF39FEB4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UAMS-logo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18475" y="6172200"/>
            <a:ext cx="1030125" cy="5778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7924800" y="0"/>
            <a:ext cx="1219200" cy="6858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1628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276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000" y="1600200"/>
            <a:ext cx="3276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F432-CD78-4401-B2AD-B21F15E98B9B}" type="datetime1">
              <a:rPr lang="en-US" smtClean="0"/>
              <a:pPr/>
              <a:t>2/10/13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11A90494-F17E-48AB-A999-561DF39FEB4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UAMS-logo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18475" y="6172200"/>
            <a:ext cx="1030125" cy="5778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7924800" y="0"/>
            <a:ext cx="1219200" cy="6858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10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3528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352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14801" y="1524000"/>
            <a:ext cx="33528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14800" y="2220912"/>
            <a:ext cx="3352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EC616-2893-47C7-9625-2BC7B0A23D97}" type="datetime1">
              <a:rPr lang="en-US" smtClean="0"/>
              <a:pPr/>
              <a:t>2/10/13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11A90494-F17E-48AB-A999-561DF39FEB4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UAMS-logo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18475" y="6172200"/>
            <a:ext cx="1030125" cy="5778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7924800" y="0"/>
            <a:ext cx="1219200" cy="6858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10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744C4-6D5F-4F8D-8DA7-9BA97BB0960F}" type="datetime1">
              <a:rPr lang="en-US" smtClean="0"/>
              <a:pPr/>
              <a:t>2/10/13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11A90494-F17E-48AB-A999-561DF39FEB4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UAMS-logo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18475" y="6172200"/>
            <a:ext cx="1030125" cy="5778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F593-7C79-4EDD-B9B5-BE176CEE2FB4}" type="datetime1">
              <a:rPr lang="en-US" smtClean="0"/>
              <a:pPr/>
              <a:t>2/10/13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UAMS-logo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18475" y="6172200"/>
            <a:ext cx="1030125" cy="57785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7924800" y="0"/>
            <a:ext cx="1219200" cy="6858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11A90494-F17E-48AB-A999-561DF39FEB4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7924800" y="0"/>
            <a:ext cx="1219200" cy="6858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42735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585F8-3B8D-4DED-889E-0A8E2C7700D5}" type="datetime1">
              <a:rPr lang="en-US" smtClean="0"/>
              <a:pPr/>
              <a:t>2/10/13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11A90494-F17E-48AB-A999-561DF39FEB4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UAMS-logo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18475" y="6172200"/>
            <a:ext cx="1030125" cy="5778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7924800" y="0"/>
            <a:ext cx="1219200" cy="6858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95400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B0C5-949F-4A90-836D-98EBAB85CED9}" type="datetime1">
              <a:rPr lang="en-US" smtClean="0"/>
              <a:pPr/>
              <a:t>2/10/13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11A90494-F17E-48AB-A999-561DF39FEB4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UAMS-logo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18475" y="6172200"/>
            <a:ext cx="1030125" cy="57785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9475D-3852-44C7-8F78-C8FD695B3F2B}" type="datetime1">
              <a:rPr lang="en-US" smtClean="0"/>
              <a:pPr/>
              <a:t>2/10/13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90494-F17E-48AB-A999-561DF39FEB4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url.obolibrary.org/obo/omiabis.ow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2775"/>
            <a:ext cx="76200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Enabling semantic integration of </a:t>
            </a:r>
            <a:r>
              <a:rPr lang="en-US" dirty="0" err="1"/>
              <a:t>biobank</a:t>
            </a:r>
            <a:r>
              <a:rPr lang="en-US" dirty="0"/>
              <a:t> administrative data using OMIABIS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962400"/>
            <a:ext cx="8686800" cy="2590800"/>
          </a:xfrm>
        </p:spPr>
        <p:txBody>
          <a:bodyPr>
            <a:normAutofit/>
          </a:bodyPr>
          <a:lstStyle/>
          <a:p>
            <a:r>
              <a:rPr lang="en-US" dirty="0" smtClean="0"/>
              <a:t>M Brochhausen</a:t>
            </a:r>
          </a:p>
          <a:p>
            <a:endParaRPr lang="en-US" baseline="30000" dirty="0" smtClean="0"/>
          </a:p>
          <a:p>
            <a:r>
              <a:rPr lang="en-US" sz="2400" dirty="0" smtClean="0"/>
              <a:t>Orlando Feb 11, 2013 </a:t>
            </a:r>
            <a:r>
              <a:rPr lang="en-US" sz="2400" baseline="30000" dirty="0" smtClean="0"/>
              <a:t>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1A90494-F17E-48AB-A999-561DF39FEB4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4670264" y="299155"/>
            <a:ext cx="1979917" cy="564444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u="sng" dirty="0" smtClean="0">
                <a:solidFill>
                  <a:srgbClr val="000000"/>
                </a:solidFill>
              </a:rPr>
              <a:t>Study Participant</a:t>
            </a:r>
          </a:p>
          <a:p>
            <a:endParaRPr lang="en-US" b="1" u="sng" dirty="0">
              <a:solidFill>
                <a:srgbClr val="000000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1600" i="1" dirty="0" smtClean="0">
                <a:solidFill>
                  <a:srgbClr val="000000"/>
                </a:solidFill>
              </a:rPr>
              <a:t>Participant Sex</a:t>
            </a:r>
          </a:p>
          <a:p>
            <a:pPr>
              <a:spcAft>
                <a:spcPts val="600"/>
              </a:spcAft>
            </a:pPr>
            <a:r>
              <a:rPr lang="en-US" sz="1600" i="1" dirty="0" smtClean="0">
                <a:solidFill>
                  <a:srgbClr val="000000"/>
                </a:solidFill>
              </a:rPr>
              <a:t>Participant Name</a:t>
            </a:r>
          </a:p>
          <a:p>
            <a:pPr>
              <a:spcAft>
                <a:spcPts val="600"/>
              </a:spcAft>
            </a:pPr>
            <a:r>
              <a:rPr lang="en-US" sz="1600" i="1" dirty="0" smtClean="0">
                <a:solidFill>
                  <a:srgbClr val="000000"/>
                </a:solidFill>
              </a:rPr>
              <a:t>Participant’s Main Diagnosis</a:t>
            </a:r>
          </a:p>
          <a:p>
            <a:pPr>
              <a:spcAft>
                <a:spcPts val="600"/>
              </a:spcAft>
            </a:pPr>
            <a:r>
              <a:rPr lang="en-US" sz="1600" i="1" dirty="0" smtClean="0">
                <a:solidFill>
                  <a:srgbClr val="000000"/>
                </a:solidFill>
              </a:rPr>
              <a:t>Participant’s Comorbidity</a:t>
            </a:r>
          </a:p>
          <a:p>
            <a:pPr>
              <a:spcAft>
                <a:spcPts val="600"/>
              </a:spcAft>
            </a:pPr>
            <a:r>
              <a:rPr lang="en-US" sz="1600" i="1" dirty="0" smtClean="0">
                <a:solidFill>
                  <a:srgbClr val="000000"/>
                </a:solidFill>
              </a:rPr>
              <a:t>Categories Of Data Collected</a:t>
            </a:r>
          </a:p>
          <a:p>
            <a:pPr>
              <a:spcAft>
                <a:spcPts val="600"/>
              </a:spcAft>
            </a:pPr>
            <a:r>
              <a:rPr lang="en-US" sz="1600" i="1" dirty="0" smtClean="0">
                <a:solidFill>
                  <a:srgbClr val="000000"/>
                </a:solidFill>
              </a:rPr>
              <a:t>Register Or Survey Data</a:t>
            </a:r>
            <a:endParaRPr lang="en-US" sz="1600" i="1" dirty="0">
              <a:solidFill>
                <a:srgbClr val="00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894272" y="299155"/>
            <a:ext cx="1979917" cy="564444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u="sng" dirty="0" smtClean="0">
                <a:solidFill>
                  <a:srgbClr val="000000"/>
                </a:solidFill>
              </a:rPr>
              <a:t>Specimen    </a:t>
            </a:r>
          </a:p>
          <a:p>
            <a:endParaRPr lang="en-US" b="1" u="sng" dirty="0">
              <a:solidFill>
                <a:srgbClr val="000000"/>
              </a:solidFill>
            </a:endParaRPr>
          </a:p>
          <a:p>
            <a:endParaRPr lang="en-US" b="1" u="sng" dirty="0" smtClean="0">
              <a:solidFill>
                <a:srgbClr val="000000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1600" i="1" dirty="0" smtClean="0">
                <a:solidFill>
                  <a:srgbClr val="000000"/>
                </a:solidFill>
              </a:rPr>
              <a:t>Material Type</a:t>
            </a:r>
          </a:p>
          <a:p>
            <a:pPr>
              <a:spcAft>
                <a:spcPts val="600"/>
              </a:spcAft>
            </a:pPr>
            <a:r>
              <a:rPr lang="en-US" sz="1600" i="1" dirty="0" err="1" smtClean="0">
                <a:solidFill>
                  <a:srgbClr val="000000"/>
                </a:solidFill>
              </a:rPr>
              <a:t>Omics</a:t>
            </a:r>
            <a:r>
              <a:rPr lang="en-US" sz="1600" i="1" dirty="0" smtClean="0">
                <a:solidFill>
                  <a:srgbClr val="000000"/>
                </a:solidFill>
              </a:rPr>
              <a:t> Experiments</a:t>
            </a:r>
          </a:p>
          <a:p>
            <a:pPr>
              <a:spcAft>
                <a:spcPts val="600"/>
              </a:spcAft>
            </a:pPr>
            <a:r>
              <a:rPr lang="en-US" sz="1600" i="1" dirty="0" smtClean="0">
                <a:solidFill>
                  <a:srgbClr val="000000"/>
                </a:solidFill>
              </a:rPr>
              <a:t>Storage Temperature</a:t>
            </a:r>
          </a:p>
          <a:p>
            <a:pPr>
              <a:spcAft>
                <a:spcPts val="600"/>
              </a:spcAft>
            </a:pPr>
            <a:r>
              <a:rPr lang="en-US" sz="1600" i="1" dirty="0" smtClean="0">
                <a:solidFill>
                  <a:srgbClr val="000000"/>
                </a:solidFill>
              </a:rPr>
              <a:t>Hosting </a:t>
            </a:r>
            <a:r>
              <a:rPr lang="en-US" sz="1600" i="1" dirty="0" err="1" smtClean="0">
                <a:solidFill>
                  <a:srgbClr val="000000"/>
                </a:solidFill>
              </a:rPr>
              <a:t>Biobank</a:t>
            </a:r>
            <a:endParaRPr lang="en-US" sz="1600" i="1" dirty="0">
              <a:solidFill>
                <a:srgbClr val="00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449986" y="299155"/>
            <a:ext cx="1979917" cy="564444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u="sng" dirty="0" smtClean="0">
                <a:solidFill>
                  <a:srgbClr val="000000"/>
                </a:solidFill>
              </a:rPr>
              <a:t>Study Information</a:t>
            </a:r>
          </a:p>
          <a:p>
            <a:endParaRPr lang="en-US" b="1" u="sng" dirty="0">
              <a:solidFill>
                <a:srgbClr val="000000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1600" i="1" dirty="0" smtClean="0">
                <a:solidFill>
                  <a:srgbClr val="000000"/>
                </a:solidFill>
              </a:rPr>
              <a:t>Study ID</a:t>
            </a:r>
          </a:p>
          <a:p>
            <a:pPr>
              <a:spcAft>
                <a:spcPts val="600"/>
              </a:spcAft>
            </a:pPr>
            <a:r>
              <a:rPr lang="en-US" sz="1600" i="1" dirty="0" smtClean="0">
                <a:solidFill>
                  <a:srgbClr val="000000"/>
                </a:solidFill>
              </a:rPr>
              <a:t>Study Name</a:t>
            </a:r>
          </a:p>
          <a:p>
            <a:pPr>
              <a:spcAft>
                <a:spcPts val="600"/>
              </a:spcAft>
            </a:pPr>
            <a:r>
              <a:rPr lang="en-US" sz="1600" i="1" dirty="0" smtClean="0">
                <a:solidFill>
                  <a:srgbClr val="000000"/>
                </a:solidFill>
              </a:rPr>
              <a:t>Study Description</a:t>
            </a:r>
          </a:p>
          <a:p>
            <a:pPr>
              <a:spcAft>
                <a:spcPts val="600"/>
              </a:spcAft>
            </a:pPr>
            <a:r>
              <a:rPr lang="en-US" sz="1600" i="1" dirty="0" smtClean="0">
                <a:solidFill>
                  <a:srgbClr val="000000"/>
                </a:solidFill>
              </a:rPr>
              <a:t>Principal Investigator</a:t>
            </a:r>
          </a:p>
          <a:p>
            <a:pPr>
              <a:spcAft>
                <a:spcPts val="600"/>
              </a:spcAft>
            </a:pPr>
            <a:r>
              <a:rPr lang="en-US" sz="1600" i="1" dirty="0" smtClean="0">
                <a:solidFill>
                  <a:srgbClr val="000000"/>
                </a:solidFill>
              </a:rPr>
              <a:t>Study Contact Person</a:t>
            </a:r>
          </a:p>
          <a:p>
            <a:pPr>
              <a:spcAft>
                <a:spcPts val="600"/>
              </a:spcAft>
            </a:pPr>
            <a:r>
              <a:rPr lang="en-US" sz="1600" i="1" dirty="0" smtClean="0">
                <a:solidFill>
                  <a:srgbClr val="000000"/>
                </a:solidFill>
              </a:rPr>
              <a:t>Study Contact Phone</a:t>
            </a:r>
          </a:p>
          <a:p>
            <a:pPr>
              <a:spcAft>
                <a:spcPts val="600"/>
              </a:spcAft>
            </a:pPr>
            <a:r>
              <a:rPr lang="en-US" sz="1600" i="1" dirty="0" smtClean="0">
                <a:solidFill>
                  <a:srgbClr val="000000"/>
                </a:solidFill>
              </a:rPr>
              <a:t>Study Contact Email</a:t>
            </a:r>
          </a:p>
          <a:p>
            <a:pPr>
              <a:spcAft>
                <a:spcPts val="600"/>
              </a:spcAft>
            </a:pPr>
            <a:r>
              <a:rPr lang="en-US" sz="1600" i="1" dirty="0" smtClean="0">
                <a:solidFill>
                  <a:srgbClr val="000000"/>
                </a:solidFill>
              </a:rPr>
              <a:t>Study Contact Department</a:t>
            </a:r>
          </a:p>
          <a:p>
            <a:pPr>
              <a:spcAft>
                <a:spcPts val="600"/>
              </a:spcAft>
            </a:pPr>
            <a:r>
              <a:rPr lang="en-US" sz="1600" i="1" dirty="0" smtClean="0">
                <a:solidFill>
                  <a:srgbClr val="000000"/>
                </a:solidFill>
              </a:rPr>
              <a:t>Study Contact Address</a:t>
            </a:r>
          </a:p>
          <a:p>
            <a:pPr>
              <a:spcAft>
                <a:spcPts val="600"/>
              </a:spcAft>
            </a:pPr>
            <a:r>
              <a:rPr lang="en-US" sz="1600" i="1" dirty="0" smtClean="0">
                <a:solidFill>
                  <a:srgbClr val="000000"/>
                </a:solidFill>
              </a:rPr>
              <a:t>…</a:t>
            </a:r>
            <a:endParaRPr lang="en-US" sz="1600" i="1" dirty="0">
              <a:solidFill>
                <a:srgbClr val="000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94525" y="299155"/>
            <a:ext cx="1979917" cy="564444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u="sng" dirty="0" err="1" smtClean="0">
                <a:solidFill>
                  <a:srgbClr val="000000"/>
                </a:solidFill>
              </a:rPr>
              <a:t>Biobank</a:t>
            </a:r>
            <a:r>
              <a:rPr lang="en-US" b="1" u="sng" dirty="0" smtClean="0">
                <a:solidFill>
                  <a:srgbClr val="000000"/>
                </a:solidFill>
              </a:rPr>
              <a:t> Information</a:t>
            </a:r>
          </a:p>
          <a:p>
            <a:endParaRPr lang="en-US" b="1" u="sng" dirty="0">
              <a:solidFill>
                <a:srgbClr val="000000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1600" i="1" dirty="0" err="1" smtClean="0">
                <a:solidFill>
                  <a:srgbClr val="000000"/>
                </a:solidFill>
              </a:rPr>
              <a:t>Biobank</a:t>
            </a:r>
            <a:r>
              <a:rPr lang="en-US" sz="1600" i="1" dirty="0" smtClean="0">
                <a:solidFill>
                  <a:srgbClr val="000000"/>
                </a:solidFill>
              </a:rPr>
              <a:t> ID</a:t>
            </a:r>
          </a:p>
          <a:p>
            <a:pPr>
              <a:spcAft>
                <a:spcPts val="600"/>
              </a:spcAft>
            </a:pPr>
            <a:r>
              <a:rPr lang="en-US" sz="1600" i="1" dirty="0" err="1" smtClean="0">
                <a:solidFill>
                  <a:srgbClr val="000000"/>
                </a:solidFill>
              </a:rPr>
              <a:t>Biobank</a:t>
            </a:r>
            <a:r>
              <a:rPr lang="en-US" sz="1600" i="1" dirty="0" smtClean="0">
                <a:solidFill>
                  <a:srgbClr val="000000"/>
                </a:solidFill>
              </a:rPr>
              <a:t> Name</a:t>
            </a:r>
          </a:p>
          <a:p>
            <a:pPr>
              <a:spcAft>
                <a:spcPts val="600"/>
              </a:spcAft>
            </a:pPr>
            <a:r>
              <a:rPr lang="en-US" sz="1600" i="1" dirty="0" err="1" smtClean="0">
                <a:solidFill>
                  <a:srgbClr val="000000"/>
                </a:solidFill>
              </a:rPr>
              <a:t>Biobank</a:t>
            </a:r>
            <a:r>
              <a:rPr lang="en-US" sz="1600" i="1" dirty="0" smtClean="0">
                <a:solidFill>
                  <a:srgbClr val="000000"/>
                </a:solidFill>
              </a:rPr>
              <a:t> Organization</a:t>
            </a:r>
          </a:p>
          <a:p>
            <a:pPr>
              <a:spcAft>
                <a:spcPts val="600"/>
              </a:spcAft>
            </a:pPr>
            <a:r>
              <a:rPr lang="en-US" sz="1600" i="1" dirty="0" err="1" smtClean="0">
                <a:solidFill>
                  <a:srgbClr val="000000"/>
                </a:solidFill>
              </a:rPr>
              <a:t>Biobank</a:t>
            </a:r>
            <a:r>
              <a:rPr lang="en-US" sz="1600" i="1" dirty="0" smtClean="0">
                <a:solidFill>
                  <a:srgbClr val="000000"/>
                </a:solidFill>
              </a:rPr>
              <a:t> URL</a:t>
            </a:r>
          </a:p>
          <a:p>
            <a:pPr>
              <a:spcAft>
                <a:spcPts val="600"/>
              </a:spcAft>
            </a:pPr>
            <a:r>
              <a:rPr lang="en-US" sz="1600" i="1" dirty="0" err="1" smtClean="0">
                <a:solidFill>
                  <a:srgbClr val="000000"/>
                </a:solidFill>
              </a:rPr>
              <a:t>Biobank</a:t>
            </a:r>
            <a:r>
              <a:rPr lang="en-US" sz="1600" i="1" dirty="0" smtClean="0">
                <a:solidFill>
                  <a:srgbClr val="000000"/>
                </a:solidFill>
              </a:rPr>
              <a:t> Country Code</a:t>
            </a:r>
          </a:p>
          <a:p>
            <a:pPr>
              <a:spcAft>
                <a:spcPts val="600"/>
              </a:spcAft>
            </a:pPr>
            <a:r>
              <a:rPr lang="en-US" sz="1600" i="1" dirty="0" err="1" smtClean="0">
                <a:solidFill>
                  <a:srgbClr val="000000"/>
                </a:solidFill>
              </a:rPr>
              <a:t>Biobank</a:t>
            </a:r>
            <a:r>
              <a:rPr lang="en-US" sz="1600" i="1" dirty="0" smtClean="0">
                <a:solidFill>
                  <a:srgbClr val="000000"/>
                </a:solidFill>
              </a:rPr>
              <a:t> Contact Person</a:t>
            </a:r>
          </a:p>
          <a:p>
            <a:pPr>
              <a:spcAft>
                <a:spcPts val="600"/>
              </a:spcAft>
            </a:pPr>
            <a:r>
              <a:rPr lang="en-US" sz="1600" i="1" dirty="0" err="1" smtClean="0">
                <a:solidFill>
                  <a:srgbClr val="000000"/>
                </a:solidFill>
              </a:rPr>
              <a:t>Biobank</a:t>
            </a:r>
            <a:r>
              <a:rPr lang="en-US" sz="1600" i="1" dirty="0" smtClean="0">
                <a:solidFill>
                  <a:srgbClr val="000000"/>
                </a:solidFill>
              </a:rPr>
              <a:t> Contact Phone</a:t>
            </a:r>
          </a:p>
          <a:p>
            <a:pPr>
              <a:spcAft>
                <a:spcPts val="600"/>
              </a:spcAft>
            </a:pPr>
            <a:r>
              <a:rPr lang="en-US" sz="1600" i="1" dirty="0" err="1" smtClean="0">
                <a:solidFill>
                  <a:srgbClr val="000000"/>
                </a:solidFill>
              </a:rPr>
              <a:t>Biobank</a:t>
            </a:r>
            <a:r>
              <a:rPr lang="en-US" sz="1600" i="1" dirty="0" smtClean="0">
                <a:solidFill>
                  <a:srgbClr val="000000"/>
                </a:solidFill>
              </a:rPr>
              <a:t> Contact Email</a:t>
            </a:r>
          </a:p>
          <a:p>
            <a:pPr>
              <a:spcAft>
                <a:spcPts val="600"/>
              </a:spcAft>
            </a:pPr>
            <a:r>
              <a:rPr lang="en-US" sz="1600" i="1" dirty="0" err="1" smtClean="0">
                <a:solidFill>
                  <a:srgbClr val="000000"/>
                </a:solidFill>
              </a:rPr>
              <a:t>Biobank</a:t>
            </a:r>
            <a:r>
              <a:rPr lang="en-US" sz="1600" i="1" dirty="0" smtClean="0">
                <a:solidFill>
                  <a:srgbClr val="000000"/>
                </a:solidFill>
              </a:rPr>
              <a:t> </a:t>
            </a:r>
            <a:r>
              <a:rPr lang="en-US" sz="1600" i="1" smtClean="0">
                <a:solidFill>
                  <a:srgbClr val="000000"/>
                </a:solidFill>
              </a:rPr>
              <a:t>Contact Department</a:t>
            </a:r>
            <a:endParaRPr lang="en-US" sz="1600" i="1" dirty="0" smtClean="0">
              <a:solidFill>
                <a:srgbClr val="000000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1600" i="1" dirty="0" smtClean="0">
                <a:solidFill>
                  <a:srgbClr val="000000"/>
                </a:solidFill>
              </a:rPr>
              <a:t>…</a:t>
            </a:r>
          </a:p>
          <a:p>
            <a:endParaRPr lang="en-US" b="1" u="sng" dirty="0">
              <a:solidFill>
                <a:srgbClr val="000000"/>
              </a:solidFill>
            </a:endParaRPr>
          </a:p>
          <a:p>
            <a:endParaRPr lang="en-US" b="1" u="sng" dirty="0">
              <a:solidFill>
                <a:srgbClr val="0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53400" y="6324600"/>
            <a:ext cx="838200" cy="365125"/>
          </a:xfrm>
        </p:spPr>
        <p:txBody>
          <a:bodyPr/>
          <a:lstStyle/>
          <a:p>
            <a:fld id="{11A90494-F17E-48AB-A999-561DF39FEB4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81800" y="6096000"/>
            <a:ext cx="106680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52400" y="152400"/>
            <a:ext cx="4343400" cy="6477000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0" y="152400"/>
            <a:ext cx="4343400" cy="647700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24400" y="6019800"/>
            <a:ext cx="134664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to do…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277688" y="6019800"/>
            <a:ext cx="117011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done!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24655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0494-F17E-48AB-A999-561DF39FEB4D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3" name="Picture 2" descr="Fig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584200"/>
            <a:ext cx="5047724" cy="567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317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600" dirty="0"/>
              <a:t>4</a:t>
            </a:r>
            <a:r>
              <a:rPr lang="en-US" sz="3600" dirty="0" smtClean="0"/>
              <a:t>. Next steps</a:t>
            </a:r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7162800" cy="525780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dirty="0" smtClean="0"/>
              <a:t>Complete representation of MIABIS</a:t>
            </a:r>
          </a:p>
          <a:p>
            <a:pPr>
              <a:buFont typeface="Wingdings" charset="2"/>
              <a:buChar char="§"/>
            </a:pPr>
            <a:r>
              <a:rPr lang="en-US" dirty="0" smtClean="0">
                <a:solidFill>
                  <a:srgbClr val="000000"/>
                </a:solidFill>
              </a:rPr>
              <a:t>Putting data into i2b2 using the completed OMIABIS</a:t>
            </a:r>
          </a:p>
          <a:p>
            <a:pPr>
              <a:buFont typeface="Wingdings" charset="2"/>
              <a:buChar char="§"/>
            </a:pPr>
            <a:r>
              <a:rPr lang="en-US" dirty="0" smtClean="0">
                <a:solidFill>
                  <a:srgbClr val="000000"/>
                </a:solidFill>
              </a:rPr>
              <a:t>Set up cooperation with Tissue Bank project at Medical School, University Mainz</a:t>
            </a:r>
          </a:p>
          <a:p>
            <a:pPr>
              <a:buFont typeface="Wingdings" charset="2"/>
              <a:buChar char="§"/>
            </a:pPr>
            <a:r>
              <a:rPr lang="en-US" b="1" dirty="0" smtClean="0">
                <a:solidFill>
                  <a:srgbClr val="FF0000"/>
                </a:solidFill>
              </a:rPr>
              <a:t>Look for more use-cases, collaborators, etc.!!!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53400" y="6324600"/>
            <a:ext cx="838200" cy="365125"/>
          </a:xfrm>
        </p:spPr>
        <p:txBody>
          <a:bodyPr/>
          <a:lstStyle/>
          <a:p>
            <a:fld id="{11A90494-F17E-48AB-A999-561DF39FEB4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81800" y="6096000"/>
            <a:ext cx="106680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387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5</a:t>
            </a:r>
            <a:r>
              <a:rPr lang="en-US" sz="3600" smtClean="0"/>
              <a:t>. </a:t>
            </a:r>
            <a:r>
              <a:rPr lang="en-US" sz="3600" dirty="0" smtClean="0"/>
              <a:t>Collaborators: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0" y="1798637"/>
            <a:ext cx="4724400" cy="4525963"/>
          </a:xfrm>
        </p:spPr>
        <p:txBody>
          <a:bodyPr/>
          <a:lstStyle/>
          <a:p>
            <a:r>
              <a:rPr lang="en-US" sz="2400" dirty="0" smtClean="0"/>
              <a:t>M. </a:t>
            </a:r>
            <a:r>
              <a:rPr lang="en-US" sz="2400" dirty="0"/>
              <a:t>Brochhausen, </a:t>
            </a:r>
            <a:r>
              <a:rPr lang="en-US" sz="2400" dirty="0" smtClean="0"/>
              <a:t>N. </a:t>
            </a:r>
            <a:r>
              <a:rPr lang="en-US" sz="2400" dirty="0" err="1" smtClean="0"/>
              <a:t>Kanaskar</a:t>
            </a:r>
            <a:r>
              <a:rPr lang="en-US" sz="2400" dirty="0" smtClean="0"/>
              <a:t>, U. </a:t>
            </a:r>
            <a:r>
              <a:rPr lang="en-US" sz="2400" dirty="0" err="1"/>
              <a:t>Topaloglu</a:t>
            </a:r>
            <a:r>
              <a:rPr lang="en-US" sz="2400" dirty="0"/>
              <a:t>,</a:t>
            </a:r>
            <a:r>
              <a:rPr lang="en-US" sz="2400" baseline="30000" dirty="0"/>
              <a:t> </a:t>
            </a:r>
            <a:r>
              <a:rPr lang="en-US" sz="2400" dirty="0" smtClean="0"/>
              <a:t>W.R. Hogan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M.N. </a:t>
            </a:r>
            <a:r>
              <a:rPr lang="en-US" sz="2400" dirty="0" err="1"/>
              <a:t>Fransson</a:t>
            </a:r>
            <a:r>
              <a:rPr lang="en-US" sz="2400" dirty="0"/>
              <a:t>, </a:t>
            </a:r>
            <a:r>
              <a:rPr lang="en-US" sz="2400" dirty="0" smtClean="0"/>
              <a:t>M. </a:t>
            </a:r>
            <a:r>
              <a:rPr lang="en-US" sz="2400" dirty="0"/>
              <a:t>Eriksson, </a:t>
            </a:r>
            <a:r>
              <a:rPr lang="en-US" sz="2400" dirty="0" smtClean="0"/>
              <a:t>R. </a:t>
            </a:r>
            <a:r>
              <a:rPr lang="en-US" sz="2400" dirty="0"/>
              <a:t>Merino-Martinez, </a:t>
            </a:r>
            <a:r>
              <a:rPr lang="en-US" sz="2400" dirty="0" smtClean="0"/>
              <a:t>L. </a:t>
            </a:r>
            <a:r>
              <a:rPr lang="en-US" sz="2400" dirty="0" err="1"/>
              <a:t>Norlin</a:t>
            </a:r>
            <a:r>
              <a:rPr lang="en-US" sz="2400" dirty="0"/>
              <a:t>, </a:t>
            </a:r>
            <a:r>
              <a:rPr lang="en-US" sz="2400" dirty="0" smtClean="0"/>
              <a:t>S. </a:t>
            </a:r>
            <a:r>
              <a:rPr lang="en-US" sz="2400" dirty="0" err="1"/>
              <a:t>Kjellqvist</a:t>
            </a:r>
            <a:r>
              <a:rPr lang="en-US" sz="2400" dirty="0"/>
              <a:t>, </a:t>
            </a:r>
            <a:r>
              <a:rPr lang="en-US" sz="2400" dirty="0" smtClean="0"/>
              <a:t>M. </a:t>
            </a:r>
            <a:r>
              <a:rPr lang="en-US" sz="2400" dirty="0" err="1"/>
              <a:t>Hortlund</a:t>
            </a:r>
            <a:r>
              <a:rPr lang="en-US" sz="2400" dirty="0" smtClean="0"/>
              <a:t>, J.E. Litton</a:t>
            </a:r>
          </a:p>
          <a:p>
            <a:endParaRPr lang="en-US" sz="2400" dirty="0"/>
          </a:p>
          <a:p>
            <a:r>
              <a:rPr lang="en-US" sz="2400" dirty="0" smtClean="0"/>
              <a:t>C. Brochhausen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0494-F17E-48AB-A999-561DF39FEB4D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 descr="KI-Logo_plommon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106737"/>
            <a:ext cx="2882900" cy="1435100"/>
          </a:xfrm>
          <a:prstGeom prst="rect">
            <a:avLst/>
          </a:prstGeom>
        </p:spPr>
      </p:pic>
      <p:pic>
        <p:nvPicPr>
          <p:cNvPr id="8" name="Picture 7" descr="UAMS 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70037"/>
            <a:ext cx="2395359" cy="1371600"/>
          </a:xfrm>
          <a:prstGeom prst="rect">
            <a:avLst/>
          </a:prstGeom>
        </p:spPr>
      </p:pic>
      <p:pic>
        <p:nvPicPr>
          <p:cNvPr id="9" name="Picture 8" descr="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618037"/>
            <a:ext cx="2615821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14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6</a:t>
            </a:r>
            <a:r>
              <a:rPr lang="en-US" sz="3600" dirty="0" smtClean="0"/>
              <a:t>. Other ontology projects at UAMS: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637"/>
            <a:ext cx="7315200" cy="4525963"/>
          </a:xfrm>
        </p:spPr>
        <p:txBody>
          <a:bodyPr>
            <a:normAutofit/>
          </a:bodyPr>
          <a:lstStyle/>
          <a:p>
            <a:pPr>
              <a:spcBef>
                <a:spcPts val="1872"/>
              </a:spcBef>
            </a:pPr>
            <a:r>
              <a:rPr lang="en-US" sz="2800" dirty="0" smtClean="0"/>
              <a:t>Drug Ontology</a:t>
            </a:r>
            <a:endParaRPr lang="en-US" sz="2800" dirty="0"/>
          </a:p>
          <a:p>
            <a:pPr>
              <a:spcBef>
                <a:spcPts val="1872"/>
              </a:spcBef>
            </a:pPr>
            <a:r>
              <a:rPr lang="en-US" sz="2800" dirty="0" smtClean="0"/>
              <a:t>National Children's Study MDES Improvement (collaboration with Northwestern University)</a:t>
            </a:r>
            <a:endParaRPr lang="en-US" sz="2800" dirty="0"/>
          </a:p>
          <a:p>
            <a:pPr>
              <a:spcBef>
                <a:spcPts val="1872"/>
              </a:spcBef>
            </a:pPr>
            <a:r>
              <a:rPr lang="en-US" sz="2800" dirty="0" smtClean="0"/>
              <a:t>Social Ontology </a:t>
            </a:r>
            <a:r>
              <a:rPr lang="en-US" sz="2800" dirty="0" smtClean="0"/>
              <a:t>for Biomedicine (collaboration with </a:t>
            </a:r>
            <a:r>
              <a:rPr lang="en-US" sz="2800" dirty="0"/>
              <a:t>Cornell </a:t>
            </a:r>
            <a:r>
              <a:rPr lang="en-US" sz="2800" dirty="0" smtClean="0"/>
              <a:t>University, Oregon Health </a:t>
            </a:r>
            <a:r>
              <a:rPr lang="en-US" sz="2800" smtClean="0"/>
              <a:t>Science University, </a:t>
            </a:r>
            <a:r>
              <a:rPr lang="en-US" sz="2800" dirty="0" smtClean="0"/>
              <a:t>University at Buffalo)</a:t>
            </a:r>
            <a:endParaRPr lang="en-US" sz="2800" dirty="0" smtClean="0"/>
          </a:p>
          <a:p>
            <a:pPr>
              <a:spcBef>
                <a:spcPts val="1872"/>
              </a:spcBef>
            </a:pPr>
            <a:r>
              <a:rPr lang="en-US" sz="2800" dirty="0" smtClean="0"/>
              <a:t>Epidemic Simulation Ontology (collaboration with University of Pittsburgh)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0494-F17E-48AB-A999-561DF39FEB4D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37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600" dirty="0" smtClean="0"/>
              <a:t>1.1 Starting point: BBMRI</a:t>
            </a:r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828800"/>
            <a:ext cx="6858000" cy="41148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European </a:t>
            </a:r>
            <a:r>
              <a:rPr lang="en-US" dirty="0" err="1"/>
              <a:t>Biobanking</a:t>
            </a:r>
            <a:r>
              <a:rPr lang="en-US" dirty="0"/>
              <a:t> and </a:t>
            </a:r>
            <a:r>
              <a:rPr lang="en-US" dirty="0" err="1"/>
              <a:t>Biomolecular</a:t>
            </a:r>
            <a:r>
              <a:rPr lang="en-US" dirty="0"/>
              <a:t> Resources Research Infrastructure </a:t>
            </a:r>
            <a:r>
              <a:rPr lang="en-US" dirty="0" smtClean="0"/>
              <a:t>(BBMRI)</a:t>
            </a:r>
            <a:endParaRPr lang="en-US" dirty="0" smtClean="0">
              <a:solidFill>
                <a:srgbClr val="000000"/>
              </a:solidFill>
            </a:endParaRPr>
          </a:p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000000"/>
                </a:solidFill>
              </a:rPr>
              <a:t>P</a:t>
            </a:r>
            <a:r>
              <a:rPr lang="en-US" dirty="0" smtClean="0">
                <a:solidFill>
                  <a:srgbClr val="000000"/>
                </a:solidFill>
              </a:rPr>
              <a:t>reparation of the construction of a pan-European research infrastructure</a:t>
            </a:r>
          </a:p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000000"/>
                </a:solidFill>
              </a:rPr>
              <a:t>I</a:t>
            </a:r>
            <a:r>
              <a:rPr lang="en-US" dirty="0" smtClean="0">
                <a:solidFill>
                  <a:srgbClr val="000000"/>
                </a:solidFill>
              </a:rPr>
              <a:t>ntegrating technical, ethical, social and financial aspects of the endeavor</a:t>
            </a:r>
          </a:p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000000"/>
                </a:solidFill>
              </a:rPr>
              <a:t>I</a:t>
            </a:r>
            <a:r>
              <a:rPr lang="en-US" dirty="0" smtClean="0">
                <a:solidFill>
                  <a:srgbClr val="000000"/>
                </a:solidFill>
              </a:rPr>
              <a:t>ncreasing scientific excellence </a:t>
            </a:r>
            <a:r>
              <a:rPr lang="en-US" smtClean="0">
                <a:solidFill>
                  <a:srgbClr val="000000"/>
                </a:solidFill>
              </a:rPr>
              <a:t>and efficacy</a:t>
            </a:r>
            <a:endParaRPr lang="en-US" dirty="0" smtClean="0">
              <a:solidFill>
                <a:srgbClr val="000000"/>
              </a:solidFill>
            </a:endParaRPr>
          </a:p>
          <a:p>
            <a:pPr>
              <a:buFont typeface="Wingdings" charset="2"/>
              <a:buChar char="§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53400" y="6324600"/>
            <a:ext cx="838200" cy="365125"/>
          </a:xfrm>
        </p:spPr>
        <p:txBody>
          <a:bodyPr/>
          <a:lstStyle/>
          <a:p>
            <a:fld id="{11A90494-F17E-48AB-A999-561DF39FEB4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81800" y="6096000"/>
            <a:ext cx="106680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BBMRI 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00" y="0"/>
            <a:ext cx="24638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410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600" dirty="0" smtClean="0"/>
              <a:t>1.2 Starting point: MIABIS</a:t>
            </a:r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7162800" cy="5105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Minimum Information About </a:t>
            </a:r>
            <a:r>
              <a:rPr lang="en-US" dirty="0" err="1" smtClean="0"/>
              <a:t>Biobank</a:t>
            </a:r>
            <a:r>
              <a:rPr lang="en-US" dirty="0" smtClean="0"/>
              <a:t> data </a:t>
            </a:r>
            <a:r>
              <a:rPr lang="en-US" dirty="0"/>
              <a:t>Sharing </a:t>
            </a:r>
            <a:endParaRPr lang="en-US" dirty="0" smtClean="0"/>
          </a:p>
          <a:p>
            <a:pPr>
              <a:buFont typeface="Wingdings" charset="2"/>
              <a:buChar char="§"/>
            </a:pPr>
            <a:r>
              <a:rPr lang="en-US" dirty="0" smtClean="0">
                <a:solidFill>
                  <a:srgbClr val="000000"/>
                </a:solidFill>
              </a:rPr>
              <a:t>52 attributes</a:t>
            </a:r>
          </a:p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dirty="0" smtClean="0">
                <a:solidFill>
                  <a:srgbClr val="000000"/>
                </a:solidFill>
              </a:rPr>
              <a:t>ased on existing standards ( etc. SPREC, ICD 10, etc.)</a:t>
            </a:r>
          </a:p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000000"/>
                </a:solidFill>
              </a:rPr>
              <a:t>U</a:t>
            </a:r>
            <a:r>
              <a:rPr lang="en-US" dirty="0" smtClean="0">
                <a:solidFill>
                  <a:srgbClr val="000000"/>
                </a:solidFill>
              </a:rPr>
              <a:t>sed in a Scandinavian survey to gather data on </a:t>
            </a:r>
            <a:r>
              <a:rPr lang="en-US" dirty="0" err="1" smtClean="0">
                <a:solidFill>
                  <a:srgbClr val="000000"/>
                </a:solidFill>
              </a:rPr>
              <a:t>biobanks</a:t>
            </a:r>
            <a:endParaRPr lang="en-US" dirty="0" smtClean="0">
              <a:solidFill>
                <a:srgbClr val="000000"/>
              </a:solidFill>
            </a:endParaRPr>
          </a:p>
          <a:p>
            <a:pPr>
              <a:buFont typeface="Wingdings" charset="2"/>
              <a:buChar char="§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600" i="1" dirty="0" smtClean="0"/>
              <a:t>L </a:t>
            </a:r>
            <a:r>
              <a:rPr lang="en-US" sz="2600" i="1" dirty="0" err="1"/>
              <a:t>Norlin</a:t>
            </a:r>
            <a:r>
              <a:rPr lang="en-US" sz="2600" i="1" dirty="0"/>
              <a:t>, </a:t>
            </a:r>
            <a:r>
              <a:rPr lang="en-US" sz="2600" i="1" dirty="0" smtClean="0"/>
              <a:t>MN </a:t>
            </a:r>
            <a:r>
              <a:rPr lang="en-US" sz="2600" i="1" dirty="0" err="1"/>
              <a:t>Fransson</a:t>
            </a:r>
            <a:r>
              <a:rPr lang="en-US" sz="2600" i="1" dirty="0"/>
              <a:t>, </a:t>
            </a:r>
            <a:r>
              <a:rPr lang="en-US" sz="2600" i="1" dirty="0" smtClean="0"/>
              <a:t>M </a:t>
            </a:r>
            <a:r>
              <a:rPr lang="en-US" sz="2600" i="1" dirty="0"/>
              <a:t>Eriksson, </a:t>
            </a:r>
            <a:r>
              <a:rPr lang="en-US" sz="2600" i="1" dirty="0" smtClean="0"/>
              <a:t>R </a:t>
            </a:r>
            <a:r>
              <a:rPr lang="en-US" sz="2600" i="1" dirty="0"/>
              <a:t>Merino-Martinez, </a:t>
            </a:r>
            <a:r>
              <a:rPr lang="en-US" sz="2600" i="1" dirty="0" smtClean="0"/>
              <a:t>M </a:t>
            </a:r>
            <a:r>
              <a:rPr lang="en-US" sz="2600" i="1" dirty="0" err="1"/>
              <a:t>Anderberg</a:t>
            </a:r>
            <a:r>
              <a:rPr lang="en-US" sz="2600" i="1" dirty="0"/>
              <a:t>, </a:t>
            </a:r>
            <a:r>
              <a:rPr lang="en-US" sz="2600" i="1" dirty="0" smtClean="0"/>
              <a:t>S </a:t>
            </a:r>
            <a:r>
              <a:rPr lang="en-US" sz="2600" i="1" dirty="0" err="1" smtClean="0"/>
              <a:t>Kurtovic</a:t>
            </a:r>
            <a:r>
              <a:rPr lang="en-US" sz="2600" i="1" dirty="0"/>
              <a:t>, </a:t>
            </a:r>
            <a:r>
              <a:rPr lang="en-US" sz="2600" i="1" dirty="0" smtClean="0"/>
              <a:t>JE </a:t>
            </a:r>
            <a:r>
              <a:rPr lang="en-US" sz="2600" i="1" dirty="0"/>
              <a:t>Litton. </a:t>
            </a:r>
            <a:r>
              <a:rPr lang="en-US" sz="2600" i="1" dirty="0" err="1"/>
              <a:t>Biopreservation</a:t>
            </a:r>
            <a:r>
              <a:rPr lang="en-US" sz="2600" i="1" dirty="0"/>
              <a:t> and </a:t>
            </a:r>
            <a:r>
              <a:rPr lang="en-US" sz="2600" i="1" dirty="0" err="1"/>
              <a:t>Biobanking</a:t>
            </a:r>
            <a:r>
              <a:rPr lang="en-US" sz="2600" i="1" dirty="0"/>
              <a:t>. August 2012, 10(4): 343-348. doi:10.1089/bio.2012.0003.</a:t>
            </a:r>
            <a:endParaRPr lang="en-US" sz="2600" i="1" dirty="0" smtClean="0">
              <a:solidFill>
                <a:srgbClr val="000000"/>
              </a:solidFill>
            </a:endParaRPr>
          </a:p>
          <a:p>
            <a:pPr>
              <a:buFont typeface="Wingdings" charset="2"/>
              <a:buChar char="§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53400" y="6324600"/>
            <a:ext cx="838200" cy="365125"/>
          </a:xfrm>
        </p:spPr>
        <p:txBody>
          <a:bodyPr/>
          <a:lstStyle/>
          <a:p>
            <a:fld id="{11A90494-F17E-48AB-A999-561DF39FEB4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781800" y="6096000"/>
            <a:ext cx="106680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38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600" dirty="0" smtClean="0"/>
              <a:t>2.1 Aims</a:t>
            </a:r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828800"/>
            <a:ext cx="6858000" cy="411480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53400" y="6324600"/>
            <a:ext cx="838200" cy="365125"/>
          </a:xfrm>
        </p:spPr>
        <p:txBody>
          <a:bodyPr/>
          <a:lstStyle/>
          <a:p>
            <a:fld id="{11A90494-F17E-48AB-A999-561DF39FEB4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81800" y="6096000"/>
            <a:ext cx="106680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76400"/>
            <a:ext cx="73152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</a:pPr>
            <a:r>
              <a:rPr lang="en-US" dirty="0" smtClean="0"/>
              <a:t>Provide better semantic Integration for BBMRI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shift from minimum data set to OWL 2.0 ontology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Provide a semantically rich ontology to enter </a:t>
            </a:r>
            <a:r>
              <a:rPr lang="en-US" dirty="0" err="1" smtClean="0"/>
              <a:t>biobanking</a:t>
            </a:r>
            <a:r>
              <a:rPr lang="en-US" dirty="0" smtClean="0"/>
              <a:t> data into i2b2</a:t>
            </a:r>
          </a:p>
        </p:txBody>
      </p:sp>
    </p:spTree>
    <p:extLst>
      <p:ext uri="{BB962C8B-B14F-4D97-AF65-F5344CB8AC3E}">
        <p14:creationId xmlns:p14="http://schemas.microsoft.com/office/powerpoint/2010/main" val="3767387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600" dirty="0" smtClean="0"/>
              <a:t>2.2 BBMRI developmental use-cases</a:t>
            </a:r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53400" y="6324600"/>
            <a:ext cx="838200" cy="365125"/>
          </a:xfrm>
        </p:spPr>
        <p:txBody>
          <a:bodyPr/>
          <a:lstStyle/>
          <a:p>
            <a:fld id="{11A90494-F17E-48AB-A999-561DF39FEB4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81800" y="6096000"/>
            <a:ext cx="106680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162800" cy="5486400"/>
          </a:xfrm>
        </p:spPr>
        <p:txBody>
          <a:bodyPr>
            <a:normAutofit fontScale="85000" lnSpcReduction="20000"/>
          </a:bodyPr>
          <a:lstStyle/>
          <a:p>
            <a:pPr lvl="0">
              <a:buFont typeface="Wingdings" charset="2"/>
              <a:buChar char="§"/>
            </a:pPr>
            <a:r>
              <a:rPr lang="en-US" dirty="0"/>
              <a:t>Search for tissue samples from donors diagnosed with </a:t>
            </a:r>
            <a:r>
              <a:rPr lang="en-US" dirty="0" err="1"/>
              <a:t>nemaline</a:t>
            </a:r>
            <a:r>
              <a:rPr lang="en-US" dirty="0"/>
              <a:t> </a:t>
            </a:r>
            <a:r>
              <a:rPr lang="en-US" dirty="0" err="1" smtClean="0"/>
              <a:t>myopathy</a:t>
            </a:r>
            <a:r>
              <a:rPr lang="en-US" dirty="0" smtClean="0"/>
              <a:t> to determine: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 Age group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Sample </a:t>
            </a:r>
            <a:r>
              <a:rPr lang="en-US" dirty="0"/>
              <a:t>storage </a:t>
            </a:r>
            <a:r>
              <a:rPr lang="en-US" dirty="0" smtClean="0"/>
              <a:t>conditions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Possible </a:t>
            </a:r>
            <a:r>
              <a:rPr lang="en-US" dirty="0"/>
              <a:t>detailed information about the </a:t>
            </a:r>
            <a:r>
              <a:rPr lang="en-US" dirty="0" smtClean="0"/>
              <a:t>biopsies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Whether </a:t>
            </a:r>
            <a:r>
              <a:rPr lang="en-US" dirty="0"/>
              <a:t>myoblast cell cultures have been grown from these </a:t>
            </a:r>
            <a:r>
              <a:rPr lang="en-US" dirty="0" smtClean="0"/>
              <a:t>samples</a:t>
            </a:r>
            <a:endParaRPr lang="en-US" dirty="0"/>
          </a:p>
          <a:p>
            <a:pPr lvl="0">
              <a:buFont typeface="Wingdings" charset="2"/>
              <a:buChar char="§"/>
            </a:pPr>
            <a:r>
              <a:rPr lang="en-US" dirty="0"/>
              <a:t>Search for sample </a:t>
            </a:r>
            <a:r>
              <a:rPr lang="en-US" dirty="0" smtClean="0"/>
              <a:t>collections that have: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At </a:t>
            </a:r>
            <a:r>
              <a:rPr lang="en-US" dirty="0"/>
              <a:t>least 10 cases with tissue from thoracic </a:t>
            </a:r>
            <a:r>
              <a:rPr lang="en-US" dirty="0" smtClean="0"/>
              <a:t>aorta 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Blood</a:t>
            </a:r>
            <a:r>
              <a:rPr lang="en-US" dirty="0"/>
              <a:t>, serum, or plasma from the same donor. </a:t>
            </a:r>
            <a:endParaRPr lang="en-US" dirty="0" smtClean="0"/>
          </a:p>
          <a:p>
            <a:pPr lvl="1">
              <a:buFont typeface="Wingdings" charset="2"/>
              <a:buChar char="§"/>
            </a:pPr>
            <a:r>
              <a:rPr lang="en-US" dirty="0" smtClean="0"/>
              <a:t>Biopsies performed +/- one week in relation to the blood sampling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Possible registered clinical </a:t>
            </a:r>
            <a:r>
              <a:rPr lang="en-US" dirty="0"/>
              <a:t>data </a:t>
            </a:r>
            <a:r>
              <a:rPr lang="en-US" dirty="0" smtClean="0"/>
              <a:t>of the donors 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Possible detailed </a:t>
            </a:r>
            <a:r>
              <a:rPr lang="en-US" dirty="0"/>
              <a:t>information </a:t>
            </a:r>
            <a:r>
              <a:rPr lang="en-US" dirty="0" smtClean="0"/>
              <a:t>of the biopsies </a:t>
            </a:r>
          </a:p>
          <a:p>
            <a:pPr>
              <a:buFont typeface="Wingdings" charset="2"/>
              <a:buChar char="§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62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600" dirty="0" smtClean="0"/>
              <a:t>2.3 Arkansas use-case</a:t>
            </a:r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7162800" cy="525780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53400" y="6324600"/>
            <a:ext cx="838200" cy="365125"/>
          </a:xfrm>
        </p:spPr>
        <p:txBody>
          <a:bodyPr/>
          <a:lstStyle/>
          <a:p>
            <a:fld id="{11A90494-F17E-48AB-A999-561DF39FEB4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81800" y="6096000"/>
            <a:ext cx="106680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600200"/>
            <a:ext cx="71628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</a:pPr>
            <a:r>
              <a:rPr lang="en-US" dirty="0" smtClean="0"/>
              <a:t>Multiple </a:t>
            </a:r>
            <a:r>
              <a:rPr lang="en-US" dirty="0" err="1" smtClean="0"/>
              <a:t>biobanks</a:t>
            </a:r>
            <a:r>
              <a:rPr lang="en-US" dirty="0" smtClean="0"/>
              <a:t> (UAMS, ACHRI)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Integrate data for research purposes, while keeping the facilities independent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Integration with EHR data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Data is stored in EDW, access via i2b2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For integrating data from heterogeneous resources an ontology for the i2b2 Ontology Cell</a:t>
            </a:r>
          </a:p>
          <a:p>
            <a:pPr>
              <a:buFont typeface="Wingdings" charset="2"/>
              <a:buChar char="§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778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600" dirty="0" smtClean="0"/>
              <a:t>2.3 Arkansas use-case</a:t>
            </a:r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53400" y="6324600"/>
            <a:ext cx="838200" cy="365125"/>
          </a:xfrm>
        </p:spPr>
        <p:txBody>
          <a:bodyPr/>
          <a:lstStyle/>
          <a:p>
            <a:fld id="{11A90494-F17E-48AB-A999-561DF39FEB4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81800" y="6096000"/>
            <a:ext cx="106680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 smtClean="0"/>
              <a:t>Currently </a:t>
            </a:r>
            <a:r>
              <a:rPr lang="en-US" dirty="0" err="1" smtClean="0"/>
              <a:t>caTissue</a:t>
            </a:r>
            <a:r>
              <a:rPr lang="en-US" dirty="0" smtClean="0"/>
              <a:t> is used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D</a:t>
            </a:r>
            <a:r>
              <a:rPr lang="en-US" dirty="0" smtClean="0"/>
              <a:t>oes not guarantee integration, due to user-created specimen annotation forms with different data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Incorporation </a:t>
            </a:r>
            <a:r>
              <a:rPr lang="en-US" dirty="0"/>
              <a:t>of OMIABIS into annotation forms for all UAMS/ACHRI </a:t>
            </a:r>
            <a:r>
              <a:rPr lang="en-US" dirty="0" err="1"/>
              <a:t>biobanks</a:t>
            </a:r>
            <a:r>
              <a:rPr lang="en-US" dirty="0"/>
              <a:t> and </a:t>
            </a:r>
            <a:r>
              <a:rPr lang="en-US" dirty="0" err="1"/>
              <a:t>biobank</a:t>
            </a:r>
            <a:r>
              <a:rPr lang="en-US" dirty="0"/>
              <a:t> data </a:t>
            </a:r>
            <a:r>
              <a:rPr lang="en-US" dirty="0" smtClean="0"/>
              <a:t>model 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164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600" dirty="0"/>
              <a:t>3</a:t>
            </a:r>
            <a:r>
              <a:rPr lang="en-US" sz="3600" dirty="0" smtClean="0"/>
              <a:t>.1 Status report</a:t>
            </a:r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7162800" cy="525780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dirty="0" smtClean="0"/>
              <a:t>OMIABIS is written in OWL 2.0.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It contains </a:t>
            </a:r>
            <a:r>
              <a:rPr lang="en-US" dirty="0" smtClean="0">
                <a:solidFill>
                  <a:srgbClr val="000000"/>
                </a:solidFill>
              </a:rPr>
              <a:t>249 classes and 64 object properties (total of 35 new entities).</a:t>
            </a:r>
          </a:p>
          <a:p>
            <a:pPr>
              <a:buFont typeface="Wingdings" charset="2"/>
              <a:buChar char="§"/>
            </a:pPr>
            <a:r>
              <a:rPr lang="en-US" dirty="0" smtClean="0">
                <a:solidFill>
                  <a:srgbClr val="000000"/>
                </a:solidFill>
              </a:rPr>
              <a:t>Initial release can be downloaded from </a:t>
            </a:r>
            <a:r>
              <a:rPr lang="en-US" sz="2800" dirty="0" smtClean="0">
                <a:solidFill>
                  <a:srgbClr val="000000"/>
                </a:solidFill>
                <a:hlinkClick r:id="rId2"/>
              </a:rPr>
              <a:t>http://</a:t>
            </a:r>
            <a:r>
              <a:rPr lang="en-US" sz="2800" dirty="0" err="1" smtClean="0">
                <a:solidFill>
                  <a:srgbClr val="000000"/>
                </a:solidFill>
                <a:hlinkClick r:id="rId2"/>
              </a:rPr>
              <a:t>purl.obolibrary.org</a:t>
            </a:r>
            <a:r>
              <a:rPr lang="en-US" sz="2800" dirty="0" smtClean="0">
                <a:solidFill>
                  <a:srgbClr val="000000"/>
                </a:solidFill>
                <a:hlinkClick r:id="rId2"/>
              </a:rPr>
              <a:t>/obo/</a:t>
            </a:r>
            <a:r>
              <a:rPr lang="en-US" sz="2800" dirty="0" err="1" smtClean="0">
                <a:solidFill>
                  <a:srgbClr val="000000"/>
                </a:solidFill>
                <a:hlinkClick r:id="rId2"/>
              </a:rPr>
              <a:t>omiabis.owl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53400" y="6324600"/>
            <a:ext cx="838200" cy="365125"/>
          </a:xfrm>
        </p:spPr>
        <p:txBody>
          <a:bodyPr/>
          <a:lstStyle/>
          <a:p>
            <a:fld id="{11A90494-F17E-48AB-A999-561DF39FEB4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81800" y="6096000"/>
            <a:ext cx="106680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632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600" dirty="0"/>
              <a:t>3</a:t>
            </a:r>
            <a:r>
              <a:rPr lang="en-US" sz="3600" dirty="0" smtClean="0"/>
              <a:t>.2 Status Report: Re-used ontologies</a:t>
            </a:r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7162800" cy="525780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dirty="0" smtClean="0"/>
              <a:t>Basic Formal Ontology (BFO)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Information Artifact Ontology (IAO)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Proper Name Ontology (PNO)</a:t>
            </a:r>
          </a:p>
          <a:p>
            <a:pPr>
              <a:buFont typeface="Wingdings" charset="2"/>
              <a:buChar char="§"/>
            </a:pPr>
            <a:r>
              <a:rPr lang="en-US" dirty="0" smtClean="0">
                <a:solidFill>
                  <a:srgbClr val="000000"/>
                </a:solidFill>
              </a:rPr>
              <a:t>Ontology of Biomedical Investigations (OBI)</a:t>
            </a:r>
          </a:p>
          <a:p>
            <a:pPr>
              <a:buFont typeface="Wingdings" charset="2"/>
              <a:buChar char="§"/>
            </a:pPr>
            <a:r>
              <a:rPr lang="en-US" dirty="0" smtClean="0">
                <a:solidFill>
                  <a:srgbClr val="000000"/>
                </a:solidFill>
              </a:rPr>
              <a:t>Ontology of Medically Relevant Social Entities (OMRSE)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53400" y="6324600"/>
            <a:ext cx="838200" cy="365125"/>
          </a:xfrm>
        </p:spPr>
        <p:txBody>
          <a:bodyPr/>
          <a:lstStyle/>
          <a:p>
            <a:fld id="{11A90494-F17E-48AB-A999-561DF39FEB4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81800" y="6096000"/>
            <a:ext cx="106680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068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BI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3359</TotalTime>
  <Words>683</Words>
  <Application>Microsoft Macintosh PowerPoint</Application>
  <PresentationFormat>On-screen Show (4:3)</PresentationFormat>
  <Paragraphs>123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DBI</vt:lpstr>
      <vt:lpstr>Enabling semantic integration of biobank administrative data using OMIABIS</vt:lpstr>
      <vt:lpstr>1.1 Starting point: BBMRI</vt:lpstr>
      <vt:lpstr>1.2 Starting point: MIABIS</vt:lpstr>
      <vt:lpstr>2.1 Aims</vt:lpstr>
      <vt:lpstr>2.2 BBMRI developmental use-cases</vt:lpstr>
      <vt:lpstr>2.3 Arkansas use-case</vt:lpstr>
      <vt:lpstr>2.3 Arkansas use-case</vt:lpstr>
      <vt:lpstr>3.1 Status report</vt:lpstr>
      <vt:lpstr>3.2 Status Report: Re-used ontologies</vt:lpstr>
      <vt:lpstr>PowerPoint Presentation</vt:lpstr>
      <vt:lpstr>PowerPoint Presentation</vt:lpstr>
      <vt:lpstr>4. Next steps</vt:lpstr>
      <vt:lpstr>5. Collaborators:</vt:lpstr>
      <vt:lpstr>6. Other ontology projects at UAMS:</vt:lpstr>
    </vt:vector>
  </TitlesOfParts>
  <Manager/>
  <Company>UAMS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UAMS</dc:creator>
  <cp:keywords/>
  <dc:description/>
  <cp:lastModifiedBy>Mathias Brochhausen</cp:lastModifiedBy>
  <cp:revision>207</cp:revision>
  <dcterms:created xsi:type="dcterms:W3CDTF">2012-01-10T23:16:09Z</dcterms:created>
  <dcterms:modified xsi:type="dcterms:W3CDTF">2013-02-11T05:57:27Z</dcterms:modified>
  <cp:category/>
</cp:coreProperties>
</file>