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9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48F3-676D-46A7-9937-5F3853884F66}" type="datetimeFigureOut">
              <a:rPr lang="en-US" smtClean="0"/>
              <a:pPr/>
              <a:t>2/12/13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133B3-B774-4368-8E40-F488A7379C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8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267200"/>
            <a:ext cx="6553200" cy="2209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3657600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52400" y="5638800"/>
            <a:ext cx="1524000" cy="8548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153400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10F0-4AF3-4873-80E7-5904319AD4BB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6" name="Picture 15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153400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10F0-4AF3-4873-80E7-5904319AD4BB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153400" cy="4525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10F0-4AF3-4873-80E7-5904319AD4BB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5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0960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29149-0471-4DB3-A7F2-23DFA7BCA031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8" name="Picture 7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29EF70-387D-4433-8647-A545ACF9879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2/12/13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8882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88828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EF70-387D-4433-8647-A545ACF9879A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pic>
        <p:nvPicPr>
          <p:cNvPr id="16" name="Picture 15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7F432-CD78-4401-B2AD-B21F15E98B9B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20" name="Picture 19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0" y="1524000"/>
            <a:ext cx="3886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C616-2893-47C7-9625-2BC7B0A23D97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720083" y="2286000"/>
            <a:ext cx="3886200" cy="384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3"/>
          </p:nvPr>
        </p:nvSpPr>
        <p:spPr>
          <a:xfrm>
            <a:off x="457199" y="2286000"/>
            <a:ext cx="3886200" cy="3840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21" name="Picture 20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744C4-6D5F-4F8D-8DA7-9BA97BB0960F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5" name="Picture 14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F593-7C79-4EDD-B9B5-BE176CEE2FB4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3352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228600"/>
            <a:ext cx="44958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352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85F8-3B8D-4DED-889E-0A8E2C7700D5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4800600"/>
            <a:ext cx="76383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" y="381000"/>
            <a:ext cx="7924800" cy="4346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5367338"/>
            <a:ext cx="76383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B0C5-949F-4A90-836D-98EBAB85CED9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801100" y="0"/>
            <a:ext cx="342900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8686800" y="6324600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A90494-F17E-48AB-A999-561DF39FEB4D}" type="slidenum">
              <a:rPr lang="en-US" sz="1400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UAMS-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56675" y="6172200"/>
            <a:ext cx="1030125" cy="5778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9475D-3852-44C7-8F78-C8FD695B3F2B}" type="datetime1">
              <a:rPr lang="en-US" smtClean="0"/>
              <a:pPr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90494-F17E-48AB-A999-561DF39FEB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59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Goals and Key Partnerships for the CTSO-AG:</a:t>
            </a:r>
            <a:br>
              <a:rPr lang="en-US" dirty="0" smtClean="0"/>
            </a:br>
            <a:r>
              <a:rPr lang="en-US" dirty="0" smtClean="0"/>
              <a:t>Some Ideas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R. Hogan, 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½ day workshop on ontology at VIVO Conference</a:t>
            </a:r>
          </a:p>
          <a:p>
            <a:pPr lvl="1"/>
            <a:r>
              <a:rPr lang="en-US" dirty="0" smtClean="0"/>
              <a:t>St. Louis, MO</a:t>
            </a:r>
          </a:p>
          <a:p>
            <a:pPr lvl="1"/>
            <a:r>
              <a:rPr lang="en-US" dirty="0" smtClean="0"/>
              <a:t>August 14-16, 2013</a:t>
            </a:r>
          </a:p>
          <a:p>
            <a:pPr lvl="1"/>
            <a:r>
              <a:rPr lang="en-US" dirty="0" smtClean="0"/>
              <a:t>30 CTSAs represented usually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Training/education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0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Extensions?</a:t>
            </a:r>
          </a:p>
          <a:p>
            <a:r>
              <a:rPr lang="en-US" dirty="0" smtClean="0"/>
              <a:t>Incorporation into </a:t>
            </a:r>
            <a:r>
              <a:rPr lang="en-US" smtClean="0"/>
              <a:t>EDC software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Investigators go to Use an Ontology…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7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“Elevator Pitch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To promote and advance the development and usage of standard ontologies as a catalyst for translational science</a:t>
            </a:r>
            <a:endParaRPr lang="en-US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Goal of the Affinity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2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Issues Facing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stakeholders do not understand: </a:t>
            </a:r>
          </a:p>
          <a:p>
            <a:pPr lvl="1"/>
            <a:r>
              <a:rPr lang="en-US" dirty="0" smtClean="0"/>
              <a:t>what an ontology is or does</a:t>
            </a:r>
          </a:p>
          <a:p>
            <a:pPr lvl="1"/>
            <a:r>
              <a:rPr lang="en-US" dirty="0" smtClean="0"/>
              <a:t>the value proposition ontology has to offer</a:t>
            </a:r>
          </a:p>
          <a:p>
            <a:r>
              <a:rPr lang="en-US" dirty="0" smtClean="0"/>
              <a:t>Either the evidence for our value is not sufficient, or it has not been summarized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65125"/>
          </a:xfrm>
        </p:spPr>
        <p:txBody>
          <a:bodyPr/>
          <a:lstStyle/>
          <a:p>
            <a:fld id="{11A90494-F17E-48AB-A999-561DF39FEB4D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purposes in the CTSA Consortium</a:t>
            </a:r>
          </a:p>
          <a:p>
            <a:r>
              <a:rPr lang="en-US" dirty="0" smtClean="0"/>
              <a:t>We need to define our subject matter area so that others do not define us</a:t>
            </a:r>
          </a:p>
          <a:p>
            <a:r>
              <a:rPr lang="en-US" dirty="0" smtClean="0"/>
              <a:t>We then use this definition as a discriminator of what the subject of our group 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Ontology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63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Ontology development</a:t>
            </a:r>
          </a:p>
          <a:p>
            <a:r>
              <a:rPr lang="en-US" dirty="0" smtClean="0"/>
              <a:t>Ontology usage in </a:t>
            </a:r>
          </a:p>
          <a:p>
            <a:pPr lvl="1"/>
            <a:r>
              <a:rPr lang="en-US" dirty="0" smtClean="0"/>
              <a:t>Studies</a:t>
            </a:r>
          </a:p>
          <a:p>
            <a:pPr lvl="1"/>
            <a:r>
              <a:rPr lang="en-US" dirty="0" smtClean="0"/>
              <a:t>Projects</a:t>
            </a:r>
          </a:p>
          <a:p>
            <a:pPr lvl="1"/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Software </a:t>
            </a:r>
          </a:p>
          <a:p>
            <a:pPr lvl="1"/>
            <a:r>
              <a:rPr lang="en-US" dirty="0" smtClean="0"/>
              <a:t>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Existing Efforts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6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repository, like a Wiki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2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existing efforts is prerequisite</a:t>
            </a:r>
          </a:p>
          <a:p>
            <a:r>
              <a:rPr lang="en-US" dirty="0" smtClean="0"/>
              <a:t>Then we need to monitor efforts and have some basis to determine what is a success</a:t>
            </a:r>
          </a:p>
          <a:p>
            <a:r>
              <a:rPr lang="en-US" dirty="0" smtClean="0"/>
              <a:t>And a plan for communicating successes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Promote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0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Periodically occurring</a:t>
            </a:r>
          </a:p>
          <a:p>
            <a:r>
              <a:rPr lang="en-US" dirty="0" smtClean="0"/>
              <a:t>How to finance?</a:t>
            </a:r>
          </a:p>
          <a:p>
            <a:r>
              <a:rPr lang="en-US" dirty="0" smtClean="0"/>
              <a:t>Each one should have clear goal</a:t>
            </a:r>
          </a:p>
          <a:p>
            <a:r>
              <a:rPr lang="en-US" dirty="0" smtClean="0"/>
              <a:t>AG meetings in assoc. w/</a:t>
            </a:r>
          </a:p>
          <a:p>
            <a:pPr lvl="1"/>
            <a:r>
              <a:rPr lang="en-US" dirty="0" smtClean="0"/>
              <a:t>IKFC F2F</a:t>
            </a:r>
          </a:p>
          <a:p>
            <a:pPr lvl="1"/>
            <a:r>
              <a:rPr lang="en-US" dirty="0" smtClean="0"/>
              <a:t>ICBO, etc. (tracks, workshops, tutorials, etc.)</a:t>
            </a:r>
          </a:p>
          <a:p>
            <a:pPr lvl="1"/>
            <a:r>
              <a:rPr lang="en-US" dirty="0" smtClean="0"/>
              <a:t>VIVO conference</a:t>
            </a:r>
          </a:p>
          <a:p>
            <a:pPr lvl="1"/>
            <a:r>
              <a:rPr lang="en-US" dirty="0" smtClean="0"/>
              <a:t>Other KFC (Evaluation especially)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to face meetings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2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Baking ontologies into </a:t>
            </a:r>
            <a:r>
              <a:rPr lang="en-US" dirty="0" err="1" smtClean="0"/>
              <a:t>REDCap</a:t>
            </a:r>
            <a:r>
              <a:rPr lang="en-US" dirty="0" smtClean="0"/>
              <a:t>, other electronic systems for research (i2b2)</a:t>
            </a:r>
          </a:p>
          <a:p>
            <a:r>
              <a:rPr lang="en-US" dirty="0" smtClean="0"/>
              <a:t>New researcher CTSA orientation video on ontology</a:t>
            </a:r>
          </a:p>
          <a:p>
            <a:pPr lvl="1"/>
            <a:r>
              <a:rPr lang="en-US" dirty="0" smtClean="0"/>
              <a:t>Does anything exist?  Very doubtful.</a:t>
            </a:r>
          </a:p>
          <a:p>
            <a:pPr lvl="1"/>
            <a:r>
              <a:rPr lang="en-US" dirty="0" smtClean="0"/>
              <a:t>We should create it!</a:t>
            </a:r>
          </a:p>
          <a:p>
            <a:pPr lvl="1"/>
            <a:r>
              <a:rPr lang="en-US" dirty="0" err="1" smtClean="0"/>
              <a:t>Cheminformatics</a:t>
            </a:r>
            <a:r>
              <a:rPr lang="en-US" dirty="0" smtClean="0"/>
              <a:t> presentation/facilitator model</a:t>
            </a:r>
          </a:p>
          <a:p>
            <a:pPr lvl="1"/>
            <a:r>
              <a:rPr lang="en-US" dirty="0" smtClean="0"/>
              <a:t>Facilitator at each site</a:t>
            </a:r>
          </a:p>
          <a:p>
            <a:pPr lvl="1"/>
            <a:r>
              <a:rPr lang="en-US" dirty="0" err="1" smtClean="0"/>
              <a:t>WEbinars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Step #1, which is key: 60 PowerPoint slides.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2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BI 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DBI 2.potx</Template>
  <TotalTime>147</TotalTime>
  <Words>320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DBI 2</vt:lpstr>
      <vt:lpstr>Identifying Goals and Key Partnerships for the CTSO-AG: Some Ideas</vt:lpstr>
      <vt:lpstr>One Goal of the Affinity Group</vt:lpstr>
      <vt:lpstr>Issues Facing Us</vt:lpstr>
      <vt:lpstr>Define Ontology</vt:lpstr>
      <vt:lpstr>Identify Existing Efforts </vt:lpstr>
      <vt:lpstr>Mechanistically</vt:lpstr>
      <vt:lpstr>Promote Success</vt:lpstr>
      <vt:lpstr>Face to face meetings</vt:lpstr>
      <vt:lpstr>PowerPoint Presentation</vt:lpstr>
      <vt:lpstr>Training/education</vt:lpstr>
      <vt:lpstr>When Investigators go to Use an Ontology…</vt:lpstr>
    </vt:vector>
  </TitlesOfParts>
  <Company>UAMS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UAMS</dc:creator>
  <cp:lastModifiedBy>William Hogan</cp:lastModifiedBy>
  <cp:revision>24</cp:revision>
  <dcterms:created xsi:type="dcterms:W3CDTF">2011-08-02T21:22:25Z</dcterms:created>
  <dcterms:modified xsi:type="dcterms:W3CDTF">2013-02-12T19:29:47Z</dcterms:modified>
</cp:coreProperties>
</file>