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2"/>
  </p:notesMasterIdLst>
  <p:sldIdLst>
    <p:sldId id="256" r:id="rId2"/>
    <p:sldId id="310" r:id="rId3"/>
    <p:sldId id="312" r:id="rId4"/>
    <p:sldId id="313" r:id="rId5"/>
    <p:sldId id="314" r:id="rId6"/>
    <p:sldId id="315" r:id="rId7"/>
    <p:sldId id="316" r:id="rId8"/>
    <p:sldId id="317" r:id="rId9"/>
    <p:sldId id="311" r:id="rId10"/>
    <p:sldId id="30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61" autoAdjust="0"/>
  </p:normalViewPr>
  <p:slideViewPr>
    <p:cSldViewPr>
      <p:cViewPr>
        <p:scale>
          <a:sx n="100" d="100"/>
          <a:sy n="100" d="100"/>
        </p:scale>
        <p:origin x="-420" y="510"/>
      </p:cViewPr>
      <p:guideLst>
        <p:guide orient="horz" pos="81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A4A15-DF3E-814F-BABE-2DC74935E58B}" type="datetimeFigureOut">
              <a:rPr lang="en-US" smtClean="0"/>
              <a:t>2/11/2013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FA38A-6FDD-694B-956D-E838B31D29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59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FA38A-6FDD-694B-956D-E838B31D29C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68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CAFAB-C1B6-8F43-AF9F-90086CE1BACC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3174977" cy="5638801"/>
          </a:xfrm>
          <a:prstGeom prst="rect">
            <a:avLst/>
          </a:prstGeom>
          <a:solidFill>
            <a:srgbClr val="10364F"/>
          </a:solidFill>
          <a:ln>
            <a:noFill/>
          </a:ln>
          <a:effectLst>
            <a:innerShdw blurRad="254000" dist="76200" dir="162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698536"/>
            <a:ext cx="5410200" cy="1470025"/>
          </a:xfrm>
        </p:spPr>
        <p:txBody>
          <a:bodyPr/>
          <a:lstStyle>
            <a:lvl1pPr>
              <a:defRPr>
                <a:solidFill>
                  <a:srgbClr val="1F497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111222"/>
            <a:ext cx="472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February 11, 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5713113"/>
            <a:ext cx="9144000" cy="1144887"/>
          </a:xfrm>
          <a:prstGeom prst="rect">
            <a:avLst/>
          </a:prstGeom>
          <a:solidFill>
            <a:srgbClr val="1036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8600" y="1221910"/>
            <a:ext cx="2743200" cy="683090"/>
          </a:xfrm>
          <a:prstGeom prst="rect">
            <a:avLst/>
          </a:prstGeom>
        </p:spPr>
      </p:pic>
      <p:pic>
        <p:nvPicPr>
          <p:cNvPr id="15" name="Picture 14" descr="interlocking_blue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4371535"/>
            <a:ext cx="1543873" cy="7661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665454" y="4070870"/>
            <a:ext cx="1270000" cy="133933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5"/>
          <a:srcRect r="11043"/>
          <a:stretch/>
        </p:blipFill>
        <p:spPr>
          <a:xfrm>
            <a:off x="7519" y="3111222"/>
            <a:ext cx="3174977" cy="698778"/>
          </a:xfrm>
          <a:prstGeom prst="rect">
            <a:avLst/>
          </a:prstGeom>
        </p:spPr>
      </p:pic>
      <p:pic>
        <p:nvPicPr>
          <p:cNvPr id="8" name="Picture 7" descr="OCTRI_LOGO_1C GrayWh reverse.png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304800" y="152400"/>
            <a:ext cx="2452642" cy="845660"/>
          </a:xfrm>
          <a:prstGeom prst="rect">
            <a:avLst/>
          </a:prstGeom>
        </p:spPr>
      </p:pic>
      <p:pic>
        <p:nvPicPr>
          <p:cNvPr id="19" name="Picture 18" descr="CTSA powerpoint slide.bmp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8800"/>
            <a:ext cx="9144000" cy="11948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57200" y="2162175"/>
            <a:ext cx="2268501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80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92EF-2B98-BB49-B41C-A42ED016E5F8}" type="datetimeFigureOut">
              <a:rPr lang="en-US" smtClean="0"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A71-3BD5-484A-99DC-B164A88BDA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914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92EF-2B98-BB49-B41C-A42ED016E5F8}" type="datetimeFigureOut">
              <a:rPr lang="en-US" smtClean="0"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A71-3BD5-484A-99DC-B164A88BDA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386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92EF-2B98-BB49-B41C-A42ED016E5F8}" type="datetimeFigureOut">
              <a:rPr lang="en-US" smtClean="0"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A71-3BD5-484A-99DC-B164A88BDA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184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79BEB-300E-FE42-8F22-E33947683652}" type="datetimeFigureOut">
              <a:rPr lang="en-US" smtClean="0"/>
              <a:pPr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8AE3D-FA72-0F48-B7CD-3634949D1B0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139300"/>
            <a:ext cx="9144000" cy="718701"/>
          </a:xfrm>
          <a:prstGeom prst="rect">
            <a:avLst/>
          </a:prstGeom>
          <a:solidFill>
            <a:srgbClr val="10364F"/>
          </a:solidFill>
          <a:ln>
            <a:noFill/>
          </a:ln>
          <a:effectLst>
            <a:innerShdw blurRad="254000" dist="76200" dir="162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ubtitle 2"/>
          <p:cNvSpPr txBox="1">
            <a:spLocks/>
          </p:cNvSpPr>
          <p:nvPr userDrawn="1"/>
        </p:nvSpPr>
        <p:spPr>
          <a:xfrm>
            <a:off x="152400" y="62484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200" spc="40" baseline="0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cs typeface="Verdana"/>
              </a:rPr>
              <a:t>www.ctsaconnect.org</a:t>
            </a:r>
            <a:endParaRPr kumimoji="0" lang="en-US" sz="2200" b="0" i="0" u="none" strike="noStrike" kern="1200" cap="none" spc="4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Gill Sans MT" pitchFamily="34" charset="0"/>
              <a:ea typeface="+mn-ea"/>
              <a:cs typeface="Verdana"/>
            </a:endParaRPr>
          </a:p>
        </p:txBody>
      </p:sp>
      <p:sp>
        <p:nvSpPr>
          <p:cNvPr id="12" name="Round Diagonal Corner Rectangle 11"/>
          <p:cNvSpPr/>
          <p:nvPr userDrawn="1"/>
        </p:nvSpPr>
        <p:spPr>
          <a:xfrm flipH="1">
            <a:off x="6010670" y="6248400"/>
            <a:ext cx="2904730" cy="533400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5486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CTSAconnect</a:t>
            </a:r>
            <a:endParaRPr lang="en-US" sz="500" dirty="0">
              <a:effectLst/>
              <a:latin typeface="Verdan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Reveal Connections. </a:t>
            </a:r>
            <a:r>
              <a:rPr lang="en-US" sz="1100" b="1" baseline="0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 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Realize </a:t>
            </a: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Potential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.</a:t>
            </a: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1" dirty="0" smtClean="0">
              <a:solidFill>
                <a:srgbClr val="FFFFFF"/>
              </a:solidFill>
              <a:effectLst/>
              <a:latin typeface="Kaling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900" dirty="0">
              <a:effectLst/>
              <a:latin typeface="Verdana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80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92EF-2B98-BB49-B41C-A42ED016E5F8}" type="datetimeFigureOut">
              <a:rPr lang="en-US" smtClean="0"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A71-3BD5-484A-99DC-B164A88BDA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92EF-2B98-BB49-B41C-A42ED016E5F8}" type="datetimeFigureOut">
              <a:rPr lang="en-US" smtClean="0"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A71-3BD5-484A-99DC-B164A88BDA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487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92EF-2B98-BB49-B41C-A42ED016E5F8}" type="datetimeFigureOut">
              <a:rPr lang="en-US" smtClean="0"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A71-3BD5-484A-99DC-B164A88BDA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165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92EF-2B98-BB49-B41C-A42ED016E5F8}" type="datetimeFigureOut">
              <a:rPr lang="en-US" smtClean="0"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A71-3BD5-484A-99DC-B164A88BDA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351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92EF-2B98-BB49-B41C-A42ED016E5F8}" type="datetimeFigureOut">
              <a:rPr lang="en-US" smtClean="0"/>
              <a:t>2/11/2013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A71-3BD5-484A-99DC-B164A88BDA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14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92EF-2B98-BB49-B41C-A42ED016E5F8}" type="datetimeFigureOut">
              <a:rPr lang="en-US" smtClean="0"/>
              <a:t>2/11/2013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A71-3BD5-484A-99DC-B164A88BDA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8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92EF-2B98-BB49-B41C-A42ED016E5F8}" type="datetimeFigureOut">
              <a:rPr lang="en-US" smtClean="0"/>
              <a:t>2/11/2013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A71-3BD5-484A-99DC-B164A88BDA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3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392EF-2B98-BB49-B41C-A42ED016E5F8}" type="datetimeFigureOut">
              <a:rPr lang="en-US" smtClean="0"/>
              <a:t>2/11/2013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67A71-3BD5-484A-99DC-B164A88BDA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96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392EF-2B98-BB49-B41C-A42ED016E5F8}" type="datetimeFigureOut">
              <a:rPr lang="en-US" smtClean="0"/>
              <a:t>2/11/2013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67A71-3BD5-484A-99DC-B164A88BDA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3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82" r:id="rId1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tsaconnect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code.google.com/p/connect-isf/" TargetMode="External"/><Relationship Id="rId4" Type="http://schemas.openxmlformats.org/officeDocument/2006/relationships/hyperlink" Target="http://bit.ly/clinical-is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1400" y="1044575"/>
            <a:ext cx="5410200" cy="147002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Ontologies and Sustainability</a:t>
            </a:r>
            <a:br>
              <a:rPr lang="en-US" b="1" dirty="0" smtClean="0"/>
            </a:br>
            <a:r>
              <a:rPr lang="en-US" b="1" dirty="0" smtClean="0"/>
              <a:t>Across CTSAs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3505200"/>
            <a:ext cx="472440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Jon Corson-</a:t>
            </a:r>
            <a:r>
              <a:rPr lang="en-US" dirty="0" err="1" smtClean="0"/>
              <a:t>Rikert</a:t>
            </a:r>
            <a:endParaRPr lang="en-US" dirty="0" smtClean="0"/>
          </a:p>
          <a:p>
            <a:r>
              <a:rPr lang="en-US" dirty="0" err="1" smtClean="0"/>
              <a:t>CTSAconnect</a:t>
            </a:r>
            <a:r>
              <a:rPr lang="en-US" dirty="0" smtClean="0"/>
              <a:t> and VIVO</a:t>
            </a:r>
          </a:p>
          <a:p>
            <a:r>
              <a:rPr lang="en-US" dirty="0" smtClean="0"/>
              <a:t>Feb 11,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04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/>
          <p:cNvSpPr>
            <a:spLocks noGrp="1"/>
          </p:cNvSpPr>
          <p:nvPr/>
        </p:nvSpPr>
        <p:spPr>
          <a:xfrm>
            <a:off x="472959" y="1758647"/>
            <a:ext cx="8209387" cy="4525963"/>
          </a:xfrm>
          <a:prstGeom prst="rect">
            <a:avLst/>
          </a:prstGeom>
          <a:effectLst/>
        </p:spPr>
        <p:txBody>
          <a:bodyPr anchor="ctr">
            <a:scene3d>
              <a:camera prst="orthographicFront"/>
              <a:lightRig rig="chilly" dir="t"/>
            </a:scene3d>
            <a:sp3d extrusionH="6350">
              <a:extrusionClr>
                <a:schemeClr val="bg1"/>
              </a:extrusionClr>
            </a:sp3d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SzPct val="80000"/>
              <a:buFont typeface="Wingdings" pitchFamily="2" charset="2"/>
              <a:buChar char="l"/>
              <a:defRPr sz="24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2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20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18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ct val="20000"/>
              </a:spcBef>
              <a:buSzPct val="80000"/>
              <a:buFont typeface="Wingdings" pitchFamily="2" charset="2"/>
              <a:buChar char="l"/>
              <a:defRPr sz="1800" kern="1200">
                <a:gradFill>
                  <a:gsLst>
                    <a:gs pos="5000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4950" indent="-234950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endParaRPr lang="en-US" sz="2600" i="1" dirty="0" smtClean="0">
              <a:solidFill>
                <a:schemeClr val="tx1"/>
              </a:solidFill>
              <a:latin typeface="Trebuchet MS"/>
              <a:ea typeface="ＭＳ Ｐゴシック" pitchFamily="34" charset="-128"/>
              <a:cs typeface="Trebuchet MS"/>
            </a:endParaRPr>
          </a:p>
          <a:p>
            <a:pPr marL="234950" indent="-234950" fontAlgn="auto">
              <a:spcAft>
                <a:spcPts val="0"/>
              </a:spcAft>
              <a:buSzPct val="125000"/>
              <a:buFont typeface="Wingdings" pitchFamily="2" charset="2"/>
              <a:buNone/>
              <a:defRPr/>
            </a:pPr>
            <a:endParaRPr lang="en-US" sz="2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Trebuchet MS"/>
              <a:ea typeface="ＭＳ Ｐゴシック" pitchFamily="34" charset="-128"/>
              <a:cs typeface="Trebuchet M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-152400"/>
            <a:ext cx="37338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1F497D"/>
                </a:solidFill>
                <a:ea typeface="ＭＳ Ｐゴシック" pitchFamily="34" charset="-128"/>
                <a:cs typeface="Arial Bold" pitchFamily="-106" charset="0"/>
              </a:rPr>
              <a:t>Team			</a:t>
            </a:r>
            <a:endParaRPr lang="en-US" sz="4400" b="1" dirty="0" smtClean="0">
              <a:solidFill>
                <a:srgbClr val="1F497D"/>
              </a:solidFill>
              <a:ea typeface="ＭＳ Ｐゴシック" pitchFamily="34" charset="-128"/>
              <a:cs typeface="Arial Bold" pitchFamily="-106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141" y="6172200"/>
            <a:ext cx="289560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CTSA 10-001: 100928SB23</a:t>
            </a:r>
          </a:p>
          <a:p>
            <a:r>
              <a:rPr lang="en-US" b="1" dirty="0">
                <a:solidFill>
                  <a:schemeClr val="tx2"/>
                </a:solidFill>
              </a:rPr>
              <a:t>PROJECT #: 00921-0001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" name="Text Placeholder 2"/>
          <p:cNvSpPr txBox="1">
            <a:spLocks/>
          </p:cNvSpPr>
          <p:nvPr/>
        </p:nvSpPr>
        <p:spPr>
          <a:xfrm>
            <a:off x="0" y="838200"/>
            <a:ext cx="2955479" cy="50292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OHSU: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Melissa </a:t>
            </a:r>
            <a:r>
              <a:rPr lang="en-US" sz="1800" b="1" dirty="0" err="1" smtClean="0">
                <a:solidFill>
                  <a:schemeClr val="tx2"/>
                </a:solidFill>
              </a:rPr>
              <a:t>Haendel</a:t>
            </a:r>
            <a:r>
              <a:rPr lang="en-US" sz="1800" b="1" dirty="0" smtClean="0">
                <a:solidFill>
                  <a:schemeClr val="tx2"/>
                </a:solidFill>
              </a:rPr>
              <a:t>, Carlo Torniai, Nicole </a:t>
            </a:r>
            <a:r>
              <a:rPr lang="en-US" sz="1800" b="1" dirty="0" err="1" smtClean="0">
                <a:solidFill>
                  <a:schemeClr val="tx2"/>
                </a:solidFill>
              </a:rPr>
              <a:t>Vasilevsky</a:t>
            </a:r>
            <a:r>
              <a:rPr lang="en-US" sz="1800" b="1" dirty="0" smtClean="0">
                <a:solidFill>
                  <a:schemeClr val="tx2"/>
                </a:solidFill>
              </a:rPr>
              <a:t>, </a:t>
            </a:r>
            <a:r>
              <a:rPr lang="en-US" sz="1800" b="1" dirty="0" err="1" smtClean="0">
                <a:solidFill>
                  <a:schemeClr val="tx2"/>
                </a:solidFill>
              </a:rPr>
              <a:t>Shahim</a:t>
            </a:r>
            <a:r>
              <a:rPr lang="en-US" sz="1800" b="1" dirty="0" smtClean="0">
                <a:solidFill>
                  <a:schemeClr val="tx2"/>
                </a:solidFill>
              </a:rPr>
              <a:t> </a:t>
            </a:r>
            <a:r>
              <a:rPr lang="en-US" sz="1800" b="1" dirty="0" err="1" smtClean="0">
                <a:solidFill>
                  <a:schemeClr val="tx2"/>
                </a:solidFill>
              </a:rPr>
              <a:t>Essaid</a:t>
            </a:r>
            <a:r>
              <a:rPr lang="en-US" sz="1800" b="1" dirty="0" smtClean="0">
                <a:solidFill>
                  <a:schemeClr val="tx2"/>
                </a:solidFill>
              </a:rPr>
              <a:t>, Eric </a:t>
            </a:r>
            <a:r>
              <a:rPr lang="en-US" sz="1800" b="1" dirty="0" err="1" smtClean="0">
                <a:solidFill>
                  <a:schemeClr val="tx2"/>
                </a:solidFill>
              </a:rPr>
              <a:t>Orwoll</a:t>
            </a:r>
            <a:endParaRPr lang="en-US" sz="1800" b="1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Cornell University: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Jon Corson-</a:t>
            </a:r>
            <a:r>
              <a:rPr lang="en-US" sz="1800" b="1" dirty="0" err="1" smtClean="0">
                <a:solidFill>
                  <a:schemeClr val="tx2"/>
                </a:solidFill>
              </a:rPr>
              <a:t>Rikert</a:t>
            </a:r>
            <a:r>
              <a:rPr lang="en-US" sz="1800" b="1" dirty="0" smtClean="0">
                <a:solidFill>
                  <a:schemeClr val="tx2"/>
                </a:solidFill>
              </a:rPr>
              <a:t>, Dean </a:t>
            </a:r>
            <a:r>
              <a:rPr lang="en-US" sz="1800" b="1" dirty="0" err="1" smtClean="0">
                <a:solidFill>
                  <a:schemeClr val="tx2"/>
                </a:solidFill>
              </a:rPr>
              <a:t>Krafft</a:t>
            </a:r>
            <a:r>
              <a:rPr lang="en-US" sz="1800" b="1" dirty="0" smtClean="0">
                <a:solidFill>
                  <a:schemeClr val="tx2"/>
                </a:solidFill>
              </a:rPr>
              <a:t>, Brian Lowe</a:t>
            </a:r>
          </a:p>
          <a:p>
            <a:pPr marL="0" indent="0">
              <a:buNone/>
            </a:pPr>
            <a:r>
              <a:rPr lang="en-US" sz="1800" b="1" u="sng" dirty="0" smtClean="0">
                <a:solidFill>
                  <a:srgbClr val="000000"/>
                </a:solidFill>
              </a:rPr>
              <a:t>University of Florida: </a:t>
            </a: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2"/>
                </a:solidFill>
              </a:rPr>
              <a:t>Mike Conlon, Chris Barnes, Nicholas </a:t>
            </a:r>
            <a:r>
              <a:rPr lang="en-US" sz="1800" b="1" dirty="0" err="1" smtClean="0">
                <a:solidFill>
                  <a:schemeClr val="tx2"/>
                </a:solidFill>
              </a:rPr>
              <a:t>Rejack</a:t>
            </a:r>
            <a:endParaRPr lang="en-US" sz="1800" b="1" dirty="0" smtClean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10745" y="789086"/>
            <a:ext cx="2441060" cy="4801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0000"/>
                </a:solidFill>
              </a:rPr>
              <a:t>Stony Brook University: </a:t>
            </a:r>
          </a:p>
          <a:p>
            <a:r>
              <a:rPr lang="en-US" b="1" dirty="0" err="1">
                <a:solidFill>
                  <a:schemeClr val="tx2"/>
                </a:solidFill>
              </a:rPr>
              <a:t>Moises</a:t>
            </a:r>
            <a:r>
              <a:rPr lang="en-US" b="1" dirty="0">
                <a:solidFill>
                  <a:schemeClr val="tx2"/>
                </a:solidFill>
              </a:rPr>
              <a:t> Eisenberg, Erich Bremer, Janos </a:t>
            </a:r>
            <a:r>
              <a:rPr lang="en-US" b="1" dirty="0" err="1">
                <a:solidFill>
                  <a:schemeClr val="tx2"/>
                </a:solidFill>
              </a:rPr>
              <a:t>Hajagos</a:t>
            </a:r>
            <a:endParaRPr lang="en-US" b="1" dirty="0">
              <a:solidFill>
                <a:schemeClr val="tx2"/>
              </a:solidFill>
            </a:endParaRP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u="sng" dirty="0" smtClean="0">
                <a:solidFill>
                  <a:srgbClr val="000000"/>
                </a:solidFill>
              </a:rPr>
              <a:t>Harvard University:</a:t>
            </a:r>
            <a:endParaRPr lang="en-US" b="1" u="sng" dirty="0">
              <a:solidFill>
                <a:srgbClr val="000000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Daniela Bourges-</a:t>
            </a:r>
            <a:r>
              <a:rPr lang="en-US" b="1" dirty="0" err="1">
                <a:solidFill>
                  <a:schemeClr val="tx2"/>
                </a:solidFill>
              </a:rPr>
              <a:t>Waldegg</a:t>
            </a:r>
            <a:endParaRPr lang="en-US" b="1" dirty="0">
              <a:solidFill>
                <a:schemeClr val="tx2"/>
              </a:solidFill>
            </a:endParaRPr>
          </a:p>
          <a:p>
            <a:r>
              <a:rPr lang="en-US" b="1" dirty="0">
                <a:solidFill>
                  <a:schemeClr val="tx2"/>
                </a:solidFill>
              </a:rPr>
              <a:t>Sophia Cheng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u="sng" dirty="0">
                <a:solidFill>
                  <a:srgbClr val="000000"/>
                </a:solidFill>
              </a:rPr>
              <a:t>Share Center: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Chris Kelleher, Will Corbett, </a:t>
            </a:r>
            <a:r>
              <a:rPr lang="en-US" b="1" dirty="0" err="1" smtClean="0">
                <a:solidFill>
                  <a:schemeClr val="tx2"/>
                </a:solidFill>
              </a:rPr>
              <a:t>Ranjit</a:t>
            </a:r>
            <a:r>
              <a:rPr lang="en-US" b="1" dirty="0" smtClean="0">
                <a:solidFill>
                  <a:schemeClr val="tx2"/>
                </a:solidFill>
              </a:rPr>
              <a:t> Das, Ben Sharma</a:t>
            </a:r>
          </a:p>
          <a:p>
            <a:endParaRPr lang="en-US" b="1" dirty="0">
              <a:solidFill>
                <a:schemeClr val="tx2"/>
              </a:solidFill>
            </a:endParaRPr>
          </a:p>
          <a:p>
            <a:r>
              <a:rPr lang="en-US" b="1" u="sng" dirty="0">
                <a:solidFill>
                  <a:srgbClr val="000000"/>
                </a:solidFill>
              </a:rPr>
              <a:t>University </a:t>
            </a:r>
            <a:r>
              <a:rPr lang="en-US" b="1" u="sng" dirty="0" smtClean="0">
                <a:solidFill>
                  <a:srgbClr val="000000"/>
                </a:solidFill>
              </a:rPr>
              <a:t>at Buffalo</a:t>
            </a:r>
            <a:r>
              <a:rPr lang="en-US" b="1" u="sng" dirty="0">
                <a:solidFill>
                  <a:srgbClr val="000000"/>
                </a:solidFill>
              </a:rPr>
              <a:t>:</a:t>
            </a:r>
          </a:p>
          <a:p>
            <a:r>
              <a:rPr lang="en-US" b="1" dirty="0">
                <a:solidFill>
                  <a:schemeClr val="tx2"/>
                </a:solidFill>
              </a:rPr>
              <a:t>Barry </a:t>
            </a:r>
            <a:r>
              <a:rPr lang="en-US" b="1" dirty="0" smtClean="0">
                <a:solidFill>
                  <a:schemeClr val="tx2"/>
                </a:solidFill>
              </a:rPr>
              <a:t>Smith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b="1" dirty="0" err="1" smtClean="0">
                <a:solidFill>
                  <a:schemeClr val="tx2"/>
                </a:solidFill>
              </a:rPr>
              <a:t>Dagobert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 err="1" smtClean="0">
                <a:solidFill>
                  <a:schemeClr val="tx2"/>
                </a:solidFill>
              </a:rPr>
              <a:t>Soergel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257800" y="152399"/>
            <a:ext cx="4953000" cy="365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000" dirty="0" smtClean="0"/>
          </a:p>
          <a:p>
            <a:pPr marL="0" indent="0" defTabSz="914400">
              <a:buFont typeface="Arial"/>
              <a:buNone/>
            </a:pPr>
            <a:endParaRPr lang="en-US" sz="1800" b="1" u="sng" dirty="0" smtClean="0">
              <a:solidFill>
                <a:srgbClr val="000000"/>
              </a:solidFill>
            </a:endParaRPr>
          </a:p>
          <a:p>
            <a:pPr marL="0" indent="0" defTabSz="914400">
              <a:buFont typeface="Arial"/>
              <a:buNone/>
            </a:pPr>
            <a:r>
              <a:rPr lang="en-US" sz="1800" b="1" u="sng" dirty="0" err="1" smtClean="0">
                <a:solidFill>
                  <a:srgbClr val="000000"/>
                </a:solidFill>
              </a:rPr>
              <a:t>CTSAconnect</a:t>
            </a:r>
            <a:r>
              <a:rPr lang="en-US" sz="1800" b="1" u="sng" dirty="0" smtClean="0">
                <a:solidFill>
                  <a:srgbClr val="000000"/>
                </a:solidFill>
              </a:rPr>
              <a:t> </a:t>
            </a:r>
            <a:r>
              <a:rPr lang="en-US" sz="1800" b="1" u="sng" dirty="0">
                <a:solidFill>
                  <a:srgbClr val="000000"/>
                </a:solidFill>
              </a:rPr>
              <a:t>project </a:t>
            </a:r>
          </a:p>
          <a:p>
            <a:pPr marL="0" indent="0" defTabSz="914400">
              <a:buFont typeface="Arial"/>
              <a:buNone/>
            </a:pPr>
            <a:r>
              <a:rPr lang="en-US" sz="1800" b="1" u="sng" dirty="0" smtClean="0">
                <a:solidFill>
                  <a:srgbClr val="000000"/>
                </a:solidFill>
                <a:hlinkClick r:id="rId3"/>
              </a:rPr>
              <a:t>ctsaconnect.org</a:t>
            </a:r>
            <a:endParaRPr lang="en-US" sz="1800" b="1" u="sng" dirty="0" smtClean="0">
              <a:solidFill>
                <a:srgbClr val="000000"/>
              </a:solidFill>
            </a:endParaRPr>
          </a:p>
          <a:p>
            <a:pPr marL="0" indent="0" defTabSz="914400">
              <a:buFont typeface="Arial"/>
              <a:buNone/>
            </a:pPr>
            <a:endParaRPr lang="en-US" sz="1800" b="1" u="sng" dirty="0">
              <a:solidFill>
                <a:srgbClr val="000000"/>
              </a:solidFill>
            </a:endParaRPr>
          </a:p>
          <a:p>
            <a:pPr marL="0" indent="0" defTabSz="914400">
              <a:buFont typeface="Arial"/>
              <a:buNone/>
            </a:pPr>
            <a:r>
              <a:rPr lang="en-US" sz="1800" b="1" u="sng" dirty="0">
                <a:solidFill>
                  <a:srgbClr val="000000"/>
                </a:solidFill>
              </a:rPr>
              <a:t>The clinical module source:</a:t>
            </a:r>
          </a:p>
          <a:p>
            <a:pPr marL="0" indent="0" defTabSz="914400">
              <a:buFont typeface="Arial"/>
              <a:buNone/>
            </a:pPr>
            <a:r>
              <a:rPr lang="en-US" sz="1800" b="1" u="sng" dirty="0">
                <a:solidFill>
                  <a:srgbClr val="000000"/>
                </a:solidFill>
              </a:rPr>
              <a:t> </a:t>
            </a:r>
            <a:r>
              <a:rPr lang="en-US" sz="1800" b="1" u="sng" dirty="0">
                <a:solidFill>
                  <a:schemeClr val="tx2"/>
                </a:solidFill>
                <a:hlinkClick r:id="rId4"/>
              </a:rPr>
              <a:t>http://bit.ly/clinical-isf</a:t>
            </a:r>
            <a:endParaRPr lang="en-US" sz="1800" b="1" u="sng" dirty="0">
              <a:solidFill>
                <a:schemeClr val="tx2"/>
              </a:solidFill>
            </a:endParaRPr>
          </a:p>
          <a:p>
            <a:pPr marL="0" indent="0">
              <a:buFont typeface="Arial"/>
              <a:buNone/>
            </a:pPr>
            <a:endParaRPr lang="en-US" sz="2000" dirty="0"/>
          </a:p>
          <a:p>
            <a:pPr marL="0" indent="0" defTabSz="914400">
              <a:buNone/>
            </a:pPr>
            <a:r>
              <a:rPr lang="en-US" sz="1800" b="1" u="sng" dirty="0" err="1">
                <a:solidFill>
                  <a:srgbClr val="000000"/>
                </a:solidFill>
              </a:rPr>
              <a:t>CTSAconnect</a:t>
            </a:r>
            <a:r>
              <a:rPr lang="en-US" sz="1800" b="1" u="sng" dirty="0">
                <a:solidFill>
                  <a:srgbClr val="000000"/>
                </a:solidFill>
              </a:rPr>
              <a:t> ontology </a:t>
            </a:r>
            <a:r>
              <a:rPr lang="en-US" sz="1800" b="1" u="sng" dirty="0" err="1"/>
              <a:t>source</a:t>
            </a:r>
            <a:r>
              <a:rPr lang="en-US" sz="1800" b="1" u="sng" dirty="0" err="1">
                <a:solidFill>
                  <a:srgbClr val="1F497D"/>
                </a:solidFill>
                <a:hlinkClick r:id="rId5"/>
              </a:rPr>
              <a:t>http</a:t>
            </a:r>
            <a:r>
              <a:rPr lang="en-US" sz="1800" b="1" u="sng" dirty="0">
                <a:solidFill>
                  <a:srgbClr val="1F497D"/>
                </a:solidFill>
                <a:hlinkClick r:id="rId5"/>
              </a:rPr>
              <a:t>://code.google.com/p/</a:t>
            </a:r>
            <a:r>
              <a:rPr lang="en-US" sz="1800" b="1" dirty="0">
                <a:solidFill>
                  <a:srgbClr val="1F497D"/>
                </a:solidFill>
                <a:hlinkClick r:id="rId5"/>
              </a:rPr>
              <a:t>connect-isf/</a:t>
            </a:r>
            <a:endParaRPr lang="en-US" sz="1800" b="1" dirty="0">
              <a:solidFill>
                <a:srgbClr val="1F497D"/>
              </a:solidFill>
            </a:endParaRPr>
          </a:p>
          <a:p>
            <a:pPr marL="0" indent="0" defTabSz="914400">
              <a:buFont typeface="Arial"/>
              <a:buNone/>
            </a:pPr>
            <a:endParaRPr lang="en-US" sz="1800" b="1" dirty="0">
              <a:solidFill>
                <a:schemeClr val="tx2"/>
              </a:solidFill>
            </a:endParaRPr>
          </a:p>
          <a:p>
            <a:pPr marL="0" indent="0" defTabSz="914400">
              <a:buFont typeface="Arial"/>
              <a:buNone/>
            </a:pPr>
            <a:endParaRPr lang="en-US" sz="1800" b="1" dirty="0">
              <a:solidFill>
                <a:schemeClr val="tx2"/>
              </a:solidFill>
            </a:endParaRPr>
          </a:p>
          <a:p>
            <a:pPr marL="457200" lvl="1" indent="0">
              <a:buFont typeface="Arial"/>
              <a:buNone/>
            </a:pPr>
            <a:endParaRPr lang="en-US" sz="900" dirty="0" smtClean="0"/>
          </a:p>
          <a:p>
            <a:pPr marL="457200" lvl="1" indent="0">
              <a:buFont typeface="Arial"/>
              <a:buNone/>
            </a:pPr>
            <a:endParaRPr lang="en-US" sz="1600" b="1" dirty="0" smtClean="0"/>
          </a:p>
          <a:p>
            <a:pPr marL="457200" lvl="1" indent="0">
              <a:buFont typeface="Arial"/>
              <a:buNone/>
            </a:pPr>
            <a:endParaRPr lang="en-US" sz="900" dirty="0" smtClean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410200" y="-228600"/>
            <a:ext cx="3733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 smtClean="0">
                <a:solidFill>
                  <a:srgbClr val="1F497D"/>
                </a:solidFill>
                <a:ea typeface="ＭＳ Ｐゴシック" pitchFamily="34" charset="-128"/>
                <a:cs typeface="Arial Bold" pitchFamily="-106" charset="0"/>
              </a:rPr>
              <a:t>Resources			</a:t>
            </a:r>
          </a:p>
        </p:txBody>
      </p:sp>
    </p:spTree>
    <p:extLst>
      <p:ext uri="{BB962C8B-B14F-4D97-AF65-F5344CB8AC3E}">
        <p14:creationId xmlns:p14="http://schemas.microsoft.com/office/powerpoint/2010/main" val="234365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1143000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316037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Aligning VIVO and eagle-</a:t>
            </a:r>
            <a:r>
              <a:rPr lang="en-US" dirty="0" err="1" smtClean="0"/>
              <a:t>i</a:t>
            </a:r>
            <a:r>
              <a:rPr lang="en-US" dirty="0" smtClean="0"/>
              <a:t> data via the Integrated Semantic Framework (ISF)</a:t>
            </a:r>
          </a:p>
          <a:p>
            <a:r>
              <a:rPr lang="en-US" dirty="0" smtClean="0"/>
              <a:t>Further steps toward multi-institutional search leveraging common ontologies</a:t>
            </a:r>
          </a:p>
          <a:p>
            <a:r>
              <a:rPr lang="en-US" dirty="0" smtClean="0"/>
              <a:t>Where and how can these efforts be sustained?</a:t>
            </a:r>
          </a:p>
          <a:p>
            <a:r>
              <a:rPr lang="en-US" dirty="0" smtClean="0"/>
              <a:t>Looking beyond first steps – challenges and opportunities</a:t>
            </a:r>
            <a:endParaRPr lang="en-US" sz="2400" i="1" dirty="0" smtClean="0"/>
          </a:p>
          <a:p>
            <a:pPr marL="0" indent="0"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400" i="1" dirty="0" smtClean="0"/>
              <a:t>Note: The 10 a.m. presentation, “</a:t>
            </a:r>
            <a:r>
              <a:rPr lang="en-US" sz="2400" i="1" dirty="0" err="1" smtClean="0"/>
              <a:t>CTSAconnect</a:t>
            </a:r>
            <a:r>
              <a:rPr lang="en-US" sz="2400" i="1" dirty="0" smtClean="0"/>
              <a:t>: An ontology effort to support linking expertise across CTSAs,”  provides an introduction to the </a:t>
            </a:r>
            <a:r>
              <a:rPr lang="en-US" sz="2400" i="1" dirty="0" err="1" smtClean="0"/>
              <a:t>CTSAconnect</a:t>
            </a:r>
            <a:r>
              <a:rPr lang="en-US" sz="2400" i="1" dirty="0" smtClean="0"/>
              <a:t> Integrated Semantic Framework and its relationship to the eagle-</a:t>
            </a:r>
            <a:r>
              <a:rPr lang="en-US" sz="2400" i="1" dirty="0" err="1" smtClean="0"/>
              <a:t>i</a:t>
            </a:r>
            <a:r>
              <a:rPr lang="en-US" sz="2400" i="1" dirty="0" smtClean="0"/>
              <a:t> and VIVO ontologies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139300"/>
            <a:ext cx="9144000" cy="718701"/>
          </a:xfrm>
          <a:prstGeom prst="rect">
            <a:avLst/>
          </a:prstGeom>
          <a:solidFill>
            <a:srgbClr val="10364F"/>
          </a:solidFill>
          <a:ln>
            <a:noFill/>
          </a:ln>
          <a:effectLst>
            <a:innerShdw blurRad="254000" dist="76200" dir="162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" y="62484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200" spc="40" baseline="0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cs typeface="Verdana"/>
              </a:rPr>
              <a:t>www.ctsaconnect.org</a:t>
            </a:r>
            <a:endParaRPr kumimoji="0" lang="en-US" sz="2200" b="0" i="0" u="none" strike="noStrike" kern="1200" cap="none" spc="4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Gill Sans MT" pitchFamily="34" charset="0"/>
              <a:ea typeface="+mn-ea"/>
              <a:cs typeface="Verdana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 flipH="1">
            <a:off x="6010670" y="6248400"/>
            <a:ext cx="2904730" cy="533400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5486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CTSAconnect</a:t>
            </a:r>
            <a:endParaRPr lang="en-US" sz="500" dirty="0">
              <a:effectLst/>
              <a:latin typeface="Verdan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Reveal Connections. </a:t>
            </a:r>
            <a:r>
              <a:rPr lang="en-US" sz="1100" b="1" baseline="0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 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Realize </a:t>
            </a: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Potential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.</a:t>
            </a: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1" dirty="0" smtClean="0">
              <a:solidFill>
                <a:srgbClr val="FFFFFF"/>
              </a:solidFill>
              <a:effectLst/>
              <a:latin typeface="Kaling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900" dirty="0">
              <a:effectLst/>
              <a:latin typeface="Verdana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9448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en-US" dirty="0" smtClean="0"/>
              <a:t>CTSA recommendations in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ISF continues the path approved by vote of the CTSA Consortium Executive &amp; Steering Committee in October, 2011</a:t>
            </a:r>
          </a:p>
          <a:p>
            <a:pPr lvl="1"/>
            <a:r>
              <a:rPr lang="en-US" dirty="0" smtClean="0"/>
              <a:t>“All CTSAs should encourage their institution(s) to implement research networking tools institution-wide using RDF triples and an ontology compatible with the VIVO ontology”</a:t>
            </a:r>
          </a:p>
          <a:p>
            <a:pPr lvl="1"/>
            <a:r>
              <a:rPr lang="en-US" dirty="0" smtClean="0"/>
              <a:t>Make authoritative information in people profiles publicly available as data, specifically as Linked Open Data</a:t>
            </a:r>
          </a:p>
          <a:p>
            <a:pPr lvl="1"/>
            <a:r>
              <a:rPr lang="en-US" dirty="0" smtClean="0"/>
              <a:t>Continue the monitoring functions of the Research Networking group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39300"/>
            <a:ext cx="9144000" cy="718701"/>
          </a:xfrm>
          <a:prstGeom prst="rect">
            <a:avLst/>
          </a:prstGeom>
          <a:solidFill>
            <a:srgbClr val="10364F"/>
          </a:solidFill>
          <a:ln>
            <a:noFill/>
          </a:ln>
          <a:effectLst>
            <a:innerShdw blurRad="254000" dist="76200" dir="162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" y="62484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200" spc="40" baseline="0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cs typeface="Verdana"/>
              </a:rPr>
              <a:t>www.ctsaconnect.org</a:t>
            </a:r>
            <a:endParaRPr kumimoji="0" lang="en-US" sz="2200" b="0" i="0" u="none" strike="noStrike" kern="1200" cap="none" spc="4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Gill Sans MT" pitchFamily="34" charset="0"/>
              <a:ea typeface="+mn-ea"/>
              <a:cs typeface="Verdana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 flipH="1">
            <a:off x="6010670" y="6248400"/>
            <a:ext cx="2904730" cy="533400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5486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CTSAconnect</a:t>
            </a:r>
            <a:endParaRPr lang="en-US" sz="500" dirty="0">
              <a:effectLst/>
              <a:latin typeface="Verdan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Reveal Connections. </a:t>
            </a:r>
            <a:r>
              <a:rPr lang="en-US" sz="1100" b="1" baseline="0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 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Realize </a:t>
            </a: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Potential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.</a:t>
            </a: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1" dirty="0" smtClean="0">
              <a:solidFill>
                <a:srgbClr val="FFFFFF"/>
              </a:solidFill>
              <a:effectLst/>
              <a:latin typeface="Kaling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900" dirty="0">
              <a:effectLst/>
              <a:latin typeface="Verdana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65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9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the ISF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308100"/>
            <a:ext cx="84582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VIVO and eagle-</a:t>
            </a:r>
            <a:r>
              <a:rPr lang="en-US" dirty="0" err="1" smtClean="0"/>
              <a:t>i</a:t>
            </a:r>
            <a:r>
              <a:rPr lang="en-US" dirty="0" smtClean="0"/>
              <a:t> have a track record of bringing significant investments in data forward</a:t>
            </a:r>
          </a:p>
          <a:p>
            <a:pPr lvl="1"/>
            <a:r>
              <a:rPr lang="en-US" dirty="0" smtClean="0"/>
              <a:t>Reasoning engine rules may facilitate ISF transitions</a:t>
            </a:r>
          </a:p>
          <a:p>
            <a:r>
              <a:rPr lang="en-US" dirty="0" smtClean="0"/>
              <a:t>ISF modularity enables: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elective data population based on local data availability and needs</a:t>
            </a:r>
          </a:p>
          <a:p>
            <a:pPr lvl="1"/>
            <a:r>
              <a:rPr lang="en-US" dirty="0" smtClean="0"/>
              <a:t>Coordinated but independent addition and evolution of modules</a:t>
            </a:r>
          </a:p>
          <a:p>
            <a:pPr lvl="1"/>
            <a:r>
              <a:rPr lang="en-US" dirty="0" smtClean="0"/>
              <a:t>Modules with full logical definitions vs. controlled vocabularies </a:t>
            </a:r>
          </a:p>
          <a:p>
            <a:r>
              <a:rPr lang="en-US" dirty="0" smtClean="0"/>
              <a:t>The ISF must continue to evolve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39300"/>
            <a:ext cx="9144000" cy="718701"/>
          </a:xfrm>
          <a:prstGeom prst="rect">
            <a:avLst/>
          </a:prstGeom>
          <a:solidFill>
            <a:srgbClr val="10364F"/>
          </a:solidFill>
          <a:ln>
            <a:noFill/>
          </a:ln>
          <a:effectLst>
            <a:innerShdw blurRad="254000" dist="76200" dir="162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" y="62484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200" spc="40" baseline="0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cs typeface="Verdana"/>
              </a:rPr>
              <a:t>www.ctsaconnect.org</a:t>
            </a:r>
            <a:endParaRPr kumimoji="0" lang="en-US" sz="2200" b="0" i="0" u="none" strike="noStrike" kern="1200" cap="none" spc="4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Gill Sans MT" pitchFamily="34" charset="0"/>
              <a:ea typeface="+mn-ea"/>
              <a:cs typeface="Verdana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 flipH="1">
            <a:off x="6010670" y="6248400"/>
            <a:ext cx="2904730" cy="533400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5486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CTSAconnect</a:t>
            </a:r>
            <a:endParaRPr lang="en-US" sz="500" dirty="0">
              <a:effectLst/>
              <a:latin typeface="Verdan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Reveal Connections. </a:t>
            </a:r>
            <a:r>
              <a:rPr lang="en-US" sz="1100" b="1" baseline="0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 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Realize </a:t>
            </a: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Potential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.</a:t>
            </a: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1" dirty="0" smtClean="0">
              <a:solidFill>
                <a:srgbClr val="FFFFFF"/>
              </a:solidFill>
              <a:effectLst/>
              <a:latin typeface="Kaling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900" dirty="0">
              <a:effectLst/>
              <a:latin typeface="Verdana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809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49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Extending cross-institutional CTSA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400" y="1295400"/>
            <a:ext cx="8610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Based on 2011 </a:t>
            </a:r>
            <a:r>
              <a:rPr lang="en-US" dirty="0" err="1" smtClean="0"/>
              <a:t>vivosearch.org</a:t>
            </a:r>
            <a:r>
              <a:rPr lang="en-US" dirty="0"/>
              <a:t> </a:t>
            </a:r>
            <a:r>
              <a:rPr lang="en-US" dirty="0" smtClean="0"/>
              <a:t>prototype</a:t>
            </a:r>
          </a:p>
          <a:p>
            <a:pPr lvl="1"/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generation in the technical and business planning stages</a:t>
            </a:r>
          </a:p>
          <a:p>
            <a:pPr lvl="1"/>
            <a:r>
              <a:rPr lang="en-US" dirty="0" smtClean="0"/>
              <a:t>Harvests RDF via standard Linked </a:t>
            </a:r>
            <a:r>
              <a:rPr lang="en-US" dirty="0"/>
              <a:t>O</a:t>
            </a:r>
            <a:r>
              <a:rPr lang="en-US" dirty="0" smtClean="0"/>
              <a:t>pen Data requests</a:t>
            </a:r>
          </a:p>
          <a:p>
            <a:pPr lvl="2"/>
            <a:r>
              <a:rPr lang="en-US" dirty="0" smtClean="0"/>
              <a:t>Independent of software platform that produces it</a:t>
            </a:r>
          </a:p>
          <a:p>
            <a:pPr lvl="2"/>
            <a:r>
              <a:rPr lang="en-US" dirty="0" smtClean="0"/>
              <a:t>Low threshold to entry – RDF in web-accessible directory</a:t>
            </a:r>
          </a:p>
          <a:p>
            <a:pPr lvl="1"/>
            <a:r>
              <a:rPr lang="en-US" dirty="0" smtClean="0"/>
              <a:t>Provides integrated, relevance-ranked results via a shared index</a:t>
            </a:r>
          </a:p>
          <a:p>
            <a:pPr lvl="1"/>
            <a:r>
              <a:rPr lang="en-US" dirty="0" smtClean="0"/>
              <a:t>Leads users back to home institution for full context</a:t>
            </a:r>
          </a:p>
          <a:p>
            <a:pPr lvl="1"/>
            <a:r>
              <a:rPr lang="en-US" dirty="0" smtClean="0"/>
              <a:t>Will be used by other consortia from local to international</a:t>
            </a:r>
          </a:p>
          <a:p>
            <a:r>
              <a:rPr lang="en-US" dirty="0" smtClean="0"/>
              <a:t>The ISF can broaden search to research resources, clinical expertise data, and </a:t>
            </a:r>
            <a:r>
              <a:rPr lang="en-US" dirty="0" err="1" smtClean="0"/>
              <a:t>ShareCenter</a:t>
            </a:r>
            <a:r>
              <a:rPr lang="en-US" dirty="0" smtClean="0"/>
              <a:t> content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139300"/>
            <a:ext cx="9144000" cy="718701"/>
          </a:xfrm>
          <a:prstGeom prst="rect">
            <a:avLst/>
          </a:prstGeom>
          <a:solidFill>
            <a:srgbClr val="10364F"/>
          </a:solidFill>
          <a:ln>
            <a:noFill/>
          </a:ln>
          <a:effectLst>
            <a:innerShdw blurRad="254000" dist="76200" dir="162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" y="62484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200" spc="40" baseline="0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cs typeface="Verdana"/>
              </a:rPr>
              <a:t>www.ctsaconnect.org</a:t>
            </a:r>
            <a:endParaRPr kumimoji="0" lang="en-US" sz="2200" b="0" i="0" u="none" strike="noStrike" kern="1200" cap="none" spc="4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Gill Sans MT" pitchFamily="34" charset="0"/>
              <a:ea typeface="+mn-ea"/>
              <a:cs typeface="Verdana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 flipH="1">
            <a:off x="6010670" y="6248400"/>
            <a:ext cx="2904730" cy="533400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5486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CTSAconnect</a:t>
            </a:r>
            <a:endParaRPr lang="en-US" sz="500" dirty="0">
              <a:effectLst/>
              <a:latin typeface="Verdan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Reveal Connections. </a:t>
            </a:r>
            <a:r>
              <a:rPr lang="en-US" sz="1100" b="1" baseline="0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 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Realize </a:t>
            </a: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Potential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.</a:t>
            </a: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1" dirty="0" smtClean="0">
              <a:solidFill>
                <a:srgbClr val="FFFFFF"/>
              </a:solidFill>
              <a:effectLst/>
              <a:latin typeface="Kaling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900" dirty="0">
              <a:effectLst/>
              <a:latin typeface="Verdana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418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122238"/>
            <a:ext cx="90678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How can these efforts be sustained?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VIVO community has been thinking about this since 2010 – ARRA grants were not renewable</a:t>
            </a:r>
          </a:p>
          <a:p>
            <a:r>
              <a:rPr lang="en-US" dirty="0" smtClean="0"/>
              <a:t>More than just a hosting problem</a:t>
            </a:r>
          </a:p>
          <a:p>
            <a:r>
              <a:rPr lang="en-US" dirty="0" smtClean="0"/>
              <a:t>Enter </a:t>
            </a:r>
            <a:r>
              <a:rPr lang="en-US" dirty="0" err="1" smtClean="0"/>
              <a:t>DuraSpace</a:t>
            </a:r>
            <a:endParaRPr lang="en-US" dirty="0" smtClean="0"/>
          </a:p>
          <a:p>
            <a:pPr lvl="1"/>
            <a:r>
              <a:rPr lang="en-US" dirty="0" smtClean="0"/>
              <a:t>A non-profit created to provide sustainability for open repository platforms and the data in them</a:t>
            </a:r>
          </a:p>
          <a:p>
            <a:pPr lvl="1"/>
            <a:r>
              <a:rPr lang="en-US" dirty="0" smtClean="0"/>
              <a:t>Experience with community-driven projects</a:t>
            </a:r>
          </a:p>
          <a:p>
            <a:pPr lvl="1"/>
            <a:r>
              <a:rPr lang="en-US" dirty="0" smtClean="0"/>
              <a:t>Ready to undertake new challenges</a:t>
            </a:r>
          </a:p>
          <a:p>
            <a:r>
              <a:rPr lang="en-US" dirty="0" smtClean="0"/>
              <a:t>VIVO and </a:t>
            </a:r>
            <a:r>
              <a:rPr lang="en-US" dirty="0" err="1" smtClean="0"/>
              <a:t>DuraSpace</a:t>
            </a:r>
            <a:r>
              <a:rPr lang="en-US" dirty="0" smtClean="0"/>
              <a:t> announced a 2-year incubator project for 2013-2014 at VIVO 2012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139300"/>
            <a:ext cx="9144000" cy="718701"/>
          </a:xfrm>
          <a:prstGeom prst="rect">
            <a:avLst/>
          </a:prstGeom>
          <a:solidFill>
            <a:srgbClr val="10364F"/>
          </a:solidFill>
          <a:ln>
            <a:noFill/>
          </a:ln>
          <a:effectLst>
            <a:innerShdw blurRad="254000" dist="76200" dir="162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" y="62484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200" spc="40" baseline="0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cs typeface="Verdana"/>
              </a:rPr>
              <a:t>www.ctsaconnect.org</a:t>
            </a:r>
            <a:endParaRPr kumimoji="0" lang="en-US" sz="2200" b="0" i="0" u="none" strike="noStrike" kern="1200" cap="none" spc="4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Gill Sans MT" pitchFamily="34" charset="0"/>
              <a:ea typeface="+mn-ea"/>
              <a:cs typeface="Verdana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 flipH="1">
            <a:off x="6010670" y="6248400"/>
            <a:ext cx="2904730" cy="533400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5486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CTSAconnect</a:t>
            </a:r>
            <a:endParaRPr lang="en-US" sz="500" dirty="0">
              <a:effectLst/>
              <a:latin typeface="Verdan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Reveal Connections. </a:t>
            </a:r>
            <a:r>
              <a:rPr lang="en-US" sz="1100" b="1" baseline="0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 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Realize </a:t>
            </a: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Potential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.</a:t>
            </a: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1" dirty="0" smtClean="0">
              <a:solidFill>
                <a:srgbClr val="FFFFFF"/>
              </a:solidFill>
              <a:effectLst/>
              <a:latin typeface="Kaling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900" dirty="0">
              <a:effectLst/>
              <a:latin typeface="Verdana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6291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49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does the VIVO Incubator provide?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08100"/>
            <a:ext cx="85344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DuraSpace</a:t>
            </a:r>
            <a:r>
              <a:rPr lang="en-US" dirty="0" smtClean="0"/>
              <a:t> does not do our work for us</a:t>
            </a:r>
          </a:p>
          <a:p>
            <a:pPr lvl="1"/>
            <a:r>
              <a:rPr lang="en-US" dirty="0" smtClean="0"/>
              <a:t>We raise funds via sponsorships, grants, and services</a:t>
            </a:r>
          </a:p>
          <a:p>
            <a:pPr lvl="1"/>
            <a:r>
              <a:rPr lang="en-US" dirty="0" smtClean="0"/>
              <a:t>We work as a community to move ontologies, software, data and services forward</a:t>
            </a:r>
          </a:p>
          <a:p>
            <a:pPr lvl="1"/>
            <a:r>
              <a:rPr lang="en-US" dirty="0" smtClean="0"/>
              <a:t>They provide mentoring during the incubation period focused on developing viable business models and sustaining community engagement</a:t>
            </a:r>
          </a:p>
          <a:p>
            <a:r>
              <a:rPr lang="en-US" dirty="0" err="1" smtClean="0"/>
              <a:t>DuraSpace</a:t>
            </a:r>
            <a:r>
              <a:rPr lang="en-US" dirty="0" smtClean="0"/>
              <a:t> brokers cloud services</a:t>
            </a:r>
          </a:p>
          <a:p>
            <a:pPr lvl="1"/>
            <a:r>
              <a:rPr lang="en-US" dirty="0" smtClean="0"/>
              <a:t>Neutral ground, neutral namespace, transparent costs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ncluding or extending what’s now prototyped at </a:t>
            </a:r>
            <a:r>
              <a:rPr lang="en-US" dirty="0" err="1" smtClean="0"/>
              <a:t>vivosearch.org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139300"/>
            <a:ext cx="9144000" cy="718701"/>
          </a:xfrm>
          <a:prstGeom prst="rect">
            <a:avLst/>
          </a:prstGeom>
          <a:solidFill>
            <a:srgbClr val="10364F"/>
          </a:solidFill>
          <a:ln>
            <a:noFill/>
          </a:ln>
          <a:effectLst>
            <a:innerShdw blurRad="254000" dist="76200" dir="162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" y="62484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200" spc="40" baseline="0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cs typeface="Verdana"/>
              </a:rPr>
              <a:t>www.ctsaconnect.org</a:t>
            </a:r>
            <a:endParaRPr kumimoji="0" lang="en-US" sz="2200" b="0" i="0" u="none" strike="noStrike" kern="1200" cap="none" spc="4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Gill Sans MT" pitchFamily="34" charset="0"/>
              <a:ea typeface="+mn-ea"/>
              <a:cs typeface="Verdana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 flipH="1">
            <a:off x="6010670" y="6248400"/>
            <a:ext cx="2904730" cy="533400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5486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CTSAconnect</a:t>
            </a:r>
            <a:endParaRPr lang="en-US" sz="500" dirty="0">
              <a:effectLst/>
              <a:latin typeface="Verdan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Reveal Connections. </a:t>
            </a:r>
            <a:r>
              <a:rPr lang="en-US" sz="1100" b="1" baseline="0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 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Realize </a:t>
            </a: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Potential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.</a:t>
            </a: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1" dirty="0" smtClean="0">
              <a:solidFill>
                <a:srgbClr val="FFFFFF"/>
              </a:solidFill>
              <a:effectLst/>
              <a:latin typeface="Kaling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900" dirty="0">
              <a:effectLst/>
              <a:latin typeface="Verdana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089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95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Thinking together beyond first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08100"/>
            <a:ext cx="8864600" cy="50165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Search alone does not solve all CTSA goals – as we will continue to discuss</a:t>
            </a:r>
          </a:p>
          <a:p>
            <a:r>
              <a:rPr lang="en-US" dirty="0" smtClean="0"/>
              <a:t>Research networking needs disambiguated data</a:t>
            </a:r>
          </a:p>
          <a:p>
            <a:pPr lvl="1"/>
            <a:r>
              <a:rPr lang="en-US" dirty="0" smtClean="0"/>
              <a:t>Unique identifiers, and not just for people – organizations, journals, resources, projects, events, places, terminology</a:t>
            </a:r>
          </a:p>
          <a:p>
            <a:pPr lvl="1"/>
            <a:r>
              <a:rPr lang="en-US" dirty="0" smtClean="0"/>
              <a:t>Ability to resolve identifiers across institutions for direct links</a:t>
            </a:r>
          </a:p>
          <a:p>
            <a:r>
              <a:rPr lang="en-US" dirty="0" smtClean="0"/>
              <a:t>Value will grow incrementally</a:t>
            </a:r>
          </a:p>
          <a:p>
            <a:pPr lvl="1"/>
            <a:r>
              <a:rPr lang="en-US" dirty="0" err="1" smtClean="0"/>
              <a:t>ORCID.org</a:t>
            </a:r>
            <a:r>
              <a:rPr lang="en-US" dirty="0" smtClean="0"/>
              <a:t>, </a:t>
            </a:r>
            <a:r>
              <a:rPr lang="en-US" dirty="0" err="1" smtClean="0"/>
              <a:t>VIAF.org</a:t>
            </a:r>
            <a:r>
              <a:rPr lang="en-US" dirty="0" smtClean="0"/>
              <a:t>,</a:t>
            </a:r>
            <a:r>
              <a:rPr lang="en-US" dirty="0"/>
              <a:t> </a:t>
            </a:r>
            <a:r>
              <a:rPr lang="en-US" dirty="0" smtClean="0"/>
              <a:t>and other emerging identifier standards</a:t>
            </a:r>
          </a:p>
          <a:p>
            <a:pPr lvl="1"/>
            <a:r>
              <a:rPr lang="en-US" dirty="0" smtClean="0"/>
              <a:t>Iterative improvements in ontologies and local data quality</a:t>
            </a:r>
          </a:p>
          <a:p>
            <a:pPr lvl="1"/>
            <a:r>
              <a:rPr lang="en-US" dirty="0" smtClean="0"/>
              <a:t>Pushing disambiguation services upstream</a:t>
            </a:r>
          </a:p>
          <a:p>
            <a:pPr lvl="1"/>
            <a:r>
              <a:rPr lang="en-US" dirty="0" smtClean="0"/>
              <a:t>Derivative analysis  – e.g., recommender </a:t>
            </a:r>
            <a:r>
              <a:rPr lang="en-US" dirty="0"/>
              <a:t>systems </a:t>
            </a:r>
            <a:r>
              <a:rPr lang="en-US" dirty="0" smtClean="0"/>
              <a:t>– and the </a:t>
            </a:r>
            <a:r>
              <a:rPr lang="en-US" dirty="0"/>
              <a:t>relationship to evaluation, dissemination, and impact</a:t>
            </a:r>
          </a:p>
          <a:p>
            <a:pPr lvl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6139300"/>
            <a:ext cx="9144000" cy="718701"/>
          </a:xfrm>
          <a:prstGeom prst="rect">
            <a:avLst/>
          </a:prstGeom>
          <a:solidFill>
            <a:srgbClr val="10364F"/>
          </a:solidFill>
          <a:ln>
            <a:noFill/>
          </a:ln>
          <a:effectLst>
            <a:innerShdw blurRad="254000" dist="76200" dir="162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" y="62484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200" spc="40" baseline="0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cs typeface="Verdana"/>
              </a:rPr>
              <a:t>www.ctsaconnect.org</a:t>
            </a:r>
            <a:endParaRPr kumimoji="0" lang="en-US" sz="2200" b="0" i="0" u="none" strike="noStrike" kern="1200" cap="none" spc="4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Gill Sans MT" pitchFamily="34" charset="0"/>
              <a:ea typeface="+mn-ea"/>
              <a:cs typeface="Verdana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 flipH="1">
            <a:off x="6010670" y="6248400"/>
            <a:ext cx="2904730" cy="533400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5486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CTSAconnect</a:t>
            </a:r>
            <a:endParaRPr lang="en-US" sz="500" dirty="0">
              <a:effectLst/>
              <a:latin typeface="Verdan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Reveal Connections. </a:t>
            </a:r>
            <a:r>
              <a:rPr lang="en-US" sz="1100" b="1" baseline="0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 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Realize </a:t>
            </a: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Potential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.</a:t>
            </a: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1" dirty="0" smtClean="0">
              <a:solidFill>
                <a:srgbClr val="FFFFFF"/>
              </a:solidFill>
              <a:effectLst/>
              <a:latin typeface="Kaling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900" dirty="0">
              <a:effectLst/>
              <a:latin typeface="Verdana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7311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en-US" dirty="0" smtClean="0"/>
              <a:t>Breakout 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sustainability efforts exist to promote cross-CTSA integration?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How </a:t>
            </a:r>
            <a:r>
              <a:rPr lang="en-US" dirty="0"/>
              <a:t>have ontologies helped or been involved in such efforts?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</a:t>
            </a:r>
            <a:r>
              <a:rPr lang="en-US" dirty="0"/>
              <a:t>roles can or should a CTSA play in these contexts?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139300"/>
            <a:ext cx="9144000" cy="718701"/>
          </a:xfrm>
          <a:prstGeom prst="rect">
            <a:avLst/>
          </a:prstGeom>
          <a:solidFill>
            <a:srgbClr val="10364F"/>
          </a:solidFill>
          <a:ln>
            <a:noFill/>
          </a:ln>
          <a:effectLst>
            <a:innerShdw blurRad="254000" dist="76200" dir="16200000">
              <a:prstClr val="black">
                <a:alpha val="16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52400" y="6248400"/>
            <a:ext cx="33528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r>
              <a:rPr lang="en-US" sz="2200" spc="40" baseline="0" dirty="0" smtClean="0">
                <a:solidFill>
                  <a:schemeClr val="bg1">
                    <a:lumMod val="85000"/>
                  </a:schemeClr>
                </a:solidFill>
                <a:latin typeface="Gill Sans MT" pitchFamily="34" charset="0"/>
                <a:cs typeface="Verdana"/>
              </a:rPr>
              <a:t>www.ctsaconnect.org</a:t>
            </a:r>
            <a:endParaRPr kumimoji="0" lang="en-US" sz="2200" b="0" i="0" u="none" strike="noStrike" kern="1200" cap="none" spc="40" normalizeH="0" baseline="0" noProof="0" dirty="0" smtClean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Gill Sans MT" pitchFamily="34" charset="0"/>
              <a:ea typeface="+mn-ea"/>
              <a:cs typeface="Verdana"/>
            </a:endParaRPr>
          </a:p>
        </p:txBody>
      </p:sp>
      <p:sp>
        <p:nvSpPr>
          <p:cNvPr id="6" name="Round Diagonal Corner Rectangle 5"/>
          <p:cNvSpPr/>
          <p:nvPr/>
        </p:nvSpPr>
        <p:spPr>
          <a:xfrm flipH="1">
            <a:off x="6010670" y="6248400"/>
            <a:ext cx="2904730" cy="533400"/>
          </a:xfrm>
          <a:prstGeom prst="round2DiagRect">
            <a:avLst/>
          </a:prstGeom>
          <a:solidFill>
            <a:schemeClr val="accent3">
              <a:lumMod val="50000"/>
            </a:schemeClr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54864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CTSAconnect</a:t>
            </a:r>
            <a:endParaRPr lang="en-US" sz="500" dirty="0">
              <a:effectLst/>
              <a:latin typeface="Verdan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Reveal Connections. </a:t>
            </a:r>
            <a:r>
              <a:rPr lang="en-US" sz="1100" b="1" baseline="0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 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Realize </a:t>
            </a:r>
            <a:r>
              <a:rPr lang="en-US" sz="1100" b="1" dirty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Potential</a:t>
            </a:r>
            <a:r>
              <a:rPr lang="en-US" sz="1100" b="1" dirty="0" smtClean="0">
                <a:solidFill>
                  <a:srgbClr val="FFFFFF"/>
                </a:solidFill>
                <a:effectLst/>
                <a:latin typeface="Kalinga"/>
                <a:ea typeface="Calibri"/>
                <a:cs typeface="Times New Roman"/>
              </a:rPr>
              <a:t>.</a:t>
            </a: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100" b="1" dirty="0" smtClean="0">
              <a:solidFill>
                <a:srgbClr val="FFFFFF"/>
              </a:solidFill>
              <a:effectLst/>
              <a:latin typeface="Kalinga"/>
              <a:ea typeface="Calibri"/>
              <a:cs typeface="Times New Roman"/>
            </a:endParaRPr>
          </a:p>
          <a:p>
            <a:pPr mar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900" dirty="0">
              <a:effectLst/>
              <a:latin typeface="Verdana"/>
              <a:ea typeface="Calibri"/>
              <a:cs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50" dirty="0">
                <a:solidFill>
                  <a:srgbClr val="FFFFFF"/>
                </a:solidFill>
                <a:effectLst/>
                <a:ea typeface="Calibri"/>
                <a:cs typeface="Times New Roman"/>
              </a:rPr>
              <a:t> </a:t>
            </a:r>
            <a:endParaRPr lang="en-US" sz="1050" dirty="0">
              <a:effectLst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453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6572</TotalTime>
  <Words>764</Words>
  <Application>Microsoft Office PowerPoint</Application>
  <PresentationFormat>On-screen Show (4:3)</PresentationFormat>
  <Paragraphs>149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Ontologies and Sustainability Across CTSAs</vt:lpstr>
      <vt:lpstr>Overview</vt:lpstr>
      <vt:lpstr>CTSA recommendations in place</vt:lpstr>
      <vt:lpstr>Implementing the ISF</vt:lpstr>
      <vt:lpstr>Extending cross-institutional CTSA search</vt:lpstr>
      <vt:lpstr>How can these efforts be sustained?</vt:lpstr>
      <vt:lpstr>What does the VIVO Incubator provide?</vt:lpstr>
      <vt:lpstr>Thinking together beyond first steps</vt:lpstr>
      <vt:lpstr>Breakout discussion questions</vt:lpstr>
      <vt:lpstr>Team   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Sheffer, Emily</dc:creator>
  <cp:lastModifiedBy>phismith</cp:lastModifiedBy>
  <cp:revision>177</cp:revision>
  <dcterms:created xsi:type="dcterms:W3CDTF">2012-08-16T18:54:53Z</dcterms:created>
  <dcterms:modified xsi:type="dcterms:W3CDTF">2013-02-11T21:03:48Z</dcterms:modified>
</cp:coreProperties>
</file>