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80" r:id="rId3"/>
    <p:sldId id="327" r:id="rId4"/>
    <p:sldId id="289" r:id="rId5"/>
    <p:sldId id="29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9" r:id="rId20"/>
    <p:sldId id="395" r:id="rId21"/>
    <p:sldId id="396" r:id="rId22"/>
    <p:sldId id="397" r:id="rId23"/>
    <p:sldId id="398" r:id="rId24"/>
    <p:sldId id="400" r:id="rId25"/>
    <p:sldId id="401" r:id="rId26"/>
    <p:sldId id="40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38" autoAdjust="0"/>
  </p:normalViewPr>
  <p:slideViewPr>
    <p:cSldViewPr snapToObjects="1">
      <p:cViewPr>
        <p:scale>
          <a:sx n="78" d="100"/>
          <a:sy n="78" d="100"/>
        </p:scale>
        <p:origin x="-624" y="-336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MUSC\SCTR\CTSA\Collaborations\Research%20Networking%20Affinity%20Group\deployment%20group\survey\RNS_Graphs_v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MUSC\SCTR\CTSA\Collaborations\Research%20Networking%20Affinity%20Group\deployment%20group\survey\RNS_Graphs_v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MUSC\SCTR\CTSA\Collaborations\Research%20Networking%20Affinity%20Group\deployment%20group\survey\RNS_Graphs_v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MUSC\SCTR\CTSA\Collaborations\Research%20Networking%20Affinity%20Group\deployment%20group\survey\RNS_Graphs_v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MUSC\SCTR\CTSA\Collaborations\Research%20Networking%20Affinity%20Group\deployment%20group\survey\RNS_Graphs_v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MUSC\SCTR\CTSA\Collaborations\Research%20Networking%20Affinity%20Group\deployment%20group\survey\RNS_Graphs_v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118288437629507"/>
          <c:y val="0.000177289159609766"/>
          <c:w val="0.988171156237049"/>
          <c:h val="0.94476105581142"/>
        </c:manualLayout>
      </c:layout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0.229777120307344"/>
                  <c:y val="-0.218546023392961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205786579376329"/>
                  <c:y val="0.136739254226638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'sites responded'!$J$7:$J$8</c:f>
              <c:strCache>
                <c:ptCount val="2"/>
                <c:pt idx="0">
                  <c:v>Responded</c:v>
                </c:pt>
                <c:pt idx="1">
                  <c:v>No response</c:v>
                </c:pt>
              </c:strCache>
            </c:strRef>
          </c:cat>
          <c:val>
            <c:numRef>
              <c:f>'sites responded'!$K$7:$K$8</c:f>
              <c:numCache>
                <c:formatCode>General</c:formatCode>
                <c:ptCount val="2"/>
                <c:pt idx="0">
                  <c:v>47.0</c:v>
                </c:pt>
                <c:pt idx="1">
                  <c:v>14.0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'RNS types'!$C$13</c:f>
              <c:strCache>
                <c:ptCount val="1"/>
                <c:pt idx="0">
                  <c:v>n</c:v>
                </c:pt>
              </c:strCache>
            </c:strRef>
          </c:tx>
          <c:dLbls>
            <c:dLbl>
              <c:idx val="2"/>
              <c:layout>
                <c:manualLayout>
                  <c:x val="0.120154451847365"/>
                  <c:y val="-0.1536155865132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0.232474179363943"/>
                  <c:y val="0.0025641025641025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0.238612352590666"/>
                  <c:y val="0.090909090909090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'RNS types'!$A$14:$A$18</c:f>
              <c:strCache>
                <c:ptCount val="5"/>
                <c:pt idx="0">
                  <c:v>VIVO</c:v>
                </c:pt>
                <c:pt idx="1">
                  <c:v>Profiles</c:v>
                </c:pt>
                <c:pt idx="2">
                  <c:v>SciVal Experts</c:v>
                </c:pt>
                <c:pt idx="3">
                  <c:v>Other*</c:v>
                </c:pt>
                <c:pt idx="4">
                  <c:v>Unable to Determine or no response</c:v>
                </c:pt>
              </c:strCache>
            </c:strRef>
          </c:cat>
          <c:val>
            <c:numRef>
              <c:f>'RNS types'!$C$14:$C$18</c:f>
              <c:numCache>
                <c:formatCode>General</c:formatCode>
                <c:ptCount val="5"/>
                <c:pt idx="0">
                  <c:v>11.0</c:v>
                </c:pt>
                <c:pt idx="1">
                  <c:v>12.0</c:v>
                </c:pt>
                <c:pt idx="2">
                  <c:v>11.0</c:v>
                </c:pt>
                <c:pt idx="3">
                  <c:v>14.0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LOD!$A$20:$A$25</c:f>
              <c:strCache>
                <c:ptCount val="6"/>
                <c:pt idx="0">
                  <c:v>Yes</c:v>
                </c:pt>
                <c:pt idx="1">
                  <c:v>In 6 mo to 1 yr</c:v>
                </c:pt>
                <c:pt idx="2">
                  <c:v>In 2 yrs</c:v>
                </c:pt>
                <c:pt idx="3">
                  <c:v>Considering</c:v>
                </c:pt>
                <c:pt idx="4">
                  <c:v>No</c:v>
                </c:pt>
                <c:pt idx="5">
                  <c:v>Unable or no resp</c:v>
                </c:pt>
              </c:strCache>
            </c:strRef>
          </c:cat>
          <c:val>
            <c:numRef>
              <c:f>LOD!$D$20:$D$25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4.0</c:v>
                </c:pt>
                <c:pt idx="3">
                  <c:v>10.0</c:v>
                </c:pt>
                <c:pt idx="4">
                  <c:v>4.0</c:v>
                </c:pt>
                <c:pt idx="5">
                  <c:v>7.0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20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742304939155"/>
          <c:y val="0.02891281167979"/>
          <c:w val="0.875591028394178"/>
          <c:h val="0.55511811023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'LOD numbers+'!$C$2</c:f>
              <c:strCache>
                <c:ptCount val="1"/>
                <c:pt idx="0">
                  <c:v>n_profiled</c:v>
                </c:pt>
              </c:strCache>
            </c:strRef>
          </c:tx>
          <c:invertIfNegative val="0"/>
          <c:cat>
            <c:strRef>
              <c:f>'LOD numbers+'!$A$3:$A$12</c:f>
              <c:strCache>
                <c:ptCount val="10"/>
                <c:pt idx="0">
                  <c:v>University of Florida</c:v>
                </c:pt>
                <c:pt idx="1">
                  <c:v>Harvard University</c:v>
                </c:pt>
                <c:pt idx="2">
                  <c:v>Columbia University</c:v>
                </c:pt>
                <c:pt idx="3">
                  <c:v>University of Iowa</c:v>
                </c:pt>
                <c:pt idx="4">
                  <c:v>Weill Cornell Medical College</c:v>
                </c:pt>
                <c:pt idx="5">
                  <c:v>Indiana University School of Medicine</c:v>
                </c:pt>
                <c:pt idx="6">
                  <c:v>Virginia Commonwealth University</c:v>
                </c:pt>
                <c:pt idx="7">
                  <c:v>Washington University</c:v>
                </c:pt>
                <c:pt idx="8">
                  <c:v>University of Kansas Medical Center</c:v>
                </c:pt>
                <c:pt idx="9">
                  <c:v>Case Western Reserve University</c:v>
                </c:pt>
              </c:strCache>
            </c:strRef>
          </c:cat>
          <c:val>
            <c:numRef>
              <c:f>'LOD numbers+'!$C$3:$C$12</c:f>
              <c:numCache>
                <c:formatCode>General</c:formatCode>
                <c:ptCount val="10"/>
                <c:pt idx="0">
                  <c:v>29000.0</c:v>
                </c:pt>
                <c:pt idx="1">
                  <c:v>25000.0</c:v>
                </c:pt>
                <c:pt idx="2">
                  <c:v>8000.0</c:v>
                </c:pt>
                <c:pt idx="3">
                  <c:v>3110.0</c:v>
                </c:pt>
                <c:pt idx="4">
                  <c:v>3000.0</c:v>
                </c:pt>
                <c:pt idx="5">
                  <c:v>3000.0</c:v>
                </c:pt>
                <c:pt idx="6">
                  <c:v>2200.0</c:v>
                </c:pt>
                <c:pt idx="7">
                  <c:v>2000.0</c:v>
                </c:pt>
                <c:pt idx="8">
                  <c:v>1202.0</c:v>
                </c:pt>
                <c:pt idx="9">
                  <c:v>1000.0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793880"/>
        <c:axId val="2068108152"/>
      </c:barChart>
      <c:catAx>
        <c:axId val="2065793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68108152"/>
        <c:crosses val="autoZero"/>
        <c:auto val="1"/>
        <c:lblAlgn val="ctr"/>
        <c:lblOffset val="100"/>
        <c:noMultiLvlLbl val="0"/>
      </c:catAx>
      <c:valAx>
        <c:axId val="2068108152"/>
        <c:scaling>
          <c:orientation val="minMax"/>
          <c:max val="30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793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'RN data types+'!$F$31</c:f>
              <c:strCache>
                <c:ptCount val="1"/>
                <c:pt idx="0">
                  <c:v>Now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'RN data types+'!$E$32:$E$39</c:f>
              <c:strCache>
                <c:ptCount val="8"/>
                <c:pt idx="0">
                  <c:v>None</c:v>
                </c:pt>
                <c:pt idx="1">
                  <c:v>Unable to Determine</c:v>
                </c:pt>
                <c:pt idx="2">
                  <c:v>Patents</c:v>
                </c:pt>
                <c:pt idx="3">
                  <c:v>Funding opportunities</c:v>
                </c:pt>
                <c:pt idx="4">
                  <c:v>Other</c:v>
                </c:pt>
                <c:pt idx="5">
                  <c:v>Courses taught</c:v>
                </c:pt>
                <c:pt idx="6">
                  <c:v>Funded grants</c:v>
                </c:pt>
                <c:pt idx="7">
                  <c:v>Publications</c:v>
                </c:pt>
              </c:strCache>
            </c:strRef>
          </c:cat>
          <c:val>
            <c:numRef>
              <c:f>'RN data types+'!$F$32:$F$39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7.0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30.0</c:v>
                </c:pt>
                <c:pt idx="7">
                  <c:v>43.0</c:v>
                </c:pt>
              </c:numCache>
            </c:numRef>
          </c:val>
        </c:ser>
        <c:ser>
          <c:idx val="1"/>
          <c:order val="1"/>
          <c:tx>
            <c:strRef>
              <c:f>'RN data types+'!$G$31</c:f>
              <c:strCache>
                <c:ptCount val="1"/>
                <c:pt idx="0">
                  <c:v>6mo-1yr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'RN data types+'!$E$32:$E$39</c:f>
              <c:strCache>
                <c:ptCount val="8"/>
                <c:pt idx="0">
                  <c:v>None</c:v>
                </c:pt>
                <c:pt idx="1">
                  <c:v>Unable to Determine</c:v>
                </c:pt>
                <c:pt idx="2">
                  <c:v>Patents</c:v>
                </c:pt>
                <c:pt idx="3">
                  <c:v>Funding opportunities</c:v>
                </c:pt>
                <c:pt idx="4">
                  <c:v>Other</c:v>
                </c:pt>
                <c:pt idx="5">
                  <c:v>Courses taught</c:v>
                </c:pt>
                <c:pt idx="6">
                  <c:v>Funded grants</c:v>
                </c:pt>
                <c:pt idx="7">
                  <c:v>Publications</c:v>
                </c:pt>
              </c:strCache>
            </c:strRef>
          </c:cat>
          <c:val>
            <c:numRef>
              <c:f>'RN data types+'!$G$32:$G$39</c:f>
              <c:numCache>
                <c:formatCode>General</c:formatCode>
                <c:ptCount val="8"/>
                <c:pt idx="0">
                  <c:v>10.0</c:v>
                </c:pt>
                <c:pt idx="1">
                  <c:v>8.0</c:v>
                </c:pt>
                <c:pt idx="2">
                  <c:v>13.0</c:v>
                </c:pt>
                <c:pt idx="3">
                  <c:v>7.0</c:v>
                </c:pt>
                <c:pt idx="4">
                  <c:v>5.0</c:v>
                </c:pt>
                <c:pt idx="5">
                  <c:v>8.0</c:v>
                </c:pt>
                <c:pt idx="6">
                  <c:v>9.0</c:v>
                </c:pt>
                <c:pt idx="7">
                  <c:v>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115855736"/>
        <c:axId val="2115858744"/>
      </c:barChart>
      <c:catAx>
        <c:axId val="2115855736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15858744"/>
        <c:crosses val="autoZero"/>
        <c:auto val="1"/>
        <c:lblAlgn val="ctr"/>
        <c:lblOffset val="100"/>
        <c:noMultiLvlLbl val="0"/>
      </c:catAx>
      <c:valAx>
        <c:axId val="2115858744"/>
        <c:scaling>
          <c:orientation val="minMax"/>
          <c:max val="5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15855736"/>
        <c:crosses val="autoZero"/>
        <c:crossBetween val="between"/>
      </c:valAx>
    </c:plotArea>
    <c:legend>
      <c:legendPos val="r"/>
      <c:layout/>
      <c:overlay val="1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'P &amp; T+'!$E$3</c:f>
              <c:strCache>
                <c:ptCount val="1"/>
                <c:pt idx="0">
                  <c:v>n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0430139397909059"/>
                  <c:y val="0.0016777277840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0129475634361621"/>
                  <c:y val="0.036305774278215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0.195461247448518"/>
                  <c:y val="0.08140823270726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'P &amp; T+'!$D$4:$D$9</c:f>
              <c:strCache>
                <c:ptCount val="6"/>
                <c:pt idx="0">
                  <c:v>Yes</c:v>
                </c:pt>
                <c:pt idx="1">
                  <c:v>In 6 mo to 1 yr</c:v>
                </c:pt>
                <c:pt idx="2">
                  <c:v>In 2 yrs</c:v>
                </c:pt>
                <c:pt idx="3">
                  <c:v>Considering</c:v>
                </c:pt>
                <c:pt idx="4">
                  <c:v>No</c:v>
                </c:pt>
                <c:pt idx="5">
                  <c:v>Unable to determine or no resp</c:v>
                </c:pt>
              </c:strCache>
            </c:strRef>
          </c:cat>
          <c:val>
            <c:numRef>
              <c:f>'P &amp; T+'!$E$4:$E$9</c:f>
              <c:numCache>
                <c:formatCode>General</c:formatCode>
                <c:ptCount val="6"/>
                <c:pt idx="0">
                  <c:v>5.0</c:v>
                </c:pt>
                <c:pt idx="1">
                  <c:v>3.0</c:v>
                </c:pt>
                <c:pt idx="2">
                  <c:v>1.0</c:v>
                </c:pt>
                <c:pt idx="3">
                  <c:v>8.0</c:v>
                </c:pt>
                <c:pt idx="4">
                  <c:v>26.0</c:v>
                </c:pt>
                <c:pt idx="5">
                  <c:v>3.0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09C94-528B-4742-A8C2-8E11966A95D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8A63-9713-264D-B08C-D168FD478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8A63-9713-264D-B08C-D168FD478DD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7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Dave </a:t>
            </a:r>
            <a:r>
              <a:rPr lang="en-US" dirty="0" err="1" smtClean="0"/>
              <a:t>Eichman</a:t>
            </a:r>
            <a:r>
              <a:rPr lang="en-US" dirty="0" smtClean="0"/>
              <a:t>, Griffin Weber</a:t>
            </a:r>
          </a:p>
          <a:p>
            <a:r>
              <a:rPr lang="en-US" dirty="0" smtClean="0"/>
              <a:t>Jihad</a:t>
            </a:r>
            <a:r>
              <a:rPr lang="en-US" baseline="0" dirty="0" smtClean="0"/>
              <a:t> Obeid, Sarah Stallings, me, Kristi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8A63-9713-264D-B08C-D168FD478DD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Although a large number of are currently exposed using LOD, the amount of information coded varies significantly by site (as per Dave Eichmann).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8A63-9713-264D-B08C-D168FD478DD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tools: e.g. profiles xml remodeled for LOD, SciVal interoperable with LOD</a:t>
            </a:r>
          </a:p>
          <a:p>
            <a:r>
              <a:rPr lang="en-US" dirty="0" smtClean="0"/>
              <a:t>One</a:t>
            </a:r>
            <a:r>
              <a:rPr lang="en-US" baseline="0" dirty="0" smtClean="0"/>
              <a:t> the rare opportunities where there was a consortium wide recommendation (at this level).</a:t>
            </a:r>
          </a:p>
          <a:p>
            <a:r>
              <a:rPr lang="en-US" baseline="0" dirty="0" smtClean="0"/>
              <a:t>Examples of vendors: </a:t>
            </a:r>
            <a:r>
              <a:rPr lang="en-US" baseline="0" dirty="0" err="1" smtClean="0"/>
              <a:t>Scival</a:t>
            </a:r>
            <a:r>
              <a:rPr lang="en-US" baseline="0" dirty="0" smtClean="0"/>
              <a:t> experts from </a:t>
            </a:r>
            <a:r>
              <a:rPr lang="en-US" baseline="0" dirty="0" err="1" smtClean="0"/>
              <a:t>elsevier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8A63-9713-264D-B08C-D168FD478DD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paths… institutional specific drivers</a:t>
            </a:r>
          </a:p>
          <a:p>
            <a:r>
              <a:rPr lang="en-US" dirty="0" smtClean="0"/>
              <a:t>Multiple platforms – the choice of RDF provides the commonality</a:t>
            </a:r>
          </a:p>
          <a:p>
            <a:r>
              <a:rPr lang="en-US" dirty="0" smtClean="0"/>
              <a:t>Adoption rates will naturally vary institution to institution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8A63-9713-264D-B08C-D168FD478DD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paths… institutional specific drivers</a:t>
            </a:r>
          </a:p>
          <a:p>
            <a:r>
              <a:rPr lang="en-US" dirty="0" smtClean="0"/>
              <a:t>Multiple platforms – the choice of RDF provides the commonality</a:t>
            </a:r>
          </a:p>
          <a:p>
            <a:r>
              <a:rPr lang="en-US" dirty="0" smtClean="0"/>
              <a:t>Adoption rates will naturally vary institution to institution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A4BE-EA00-634F-84D0-D4A9ADEFA1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32239-733B-EF46-9E51-E435988BBBE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74802-0BC1-9944-8EF6-022C035E2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Research Networking Systems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Implementation Survey</a:t>
            </a:r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2296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Layne M. Johnson (University of Minnesota)</a:t>
            </a:r>
          </a:p>
          <a:p>
            <a:r>
              <a:rPr lang="en-US" dirty="0" smtClean="0"/>
              <a:t>Jihad Obeid (MUSC)</a:t>
            </a:r>
          </a:p>
          <a:p>
            <a:r>
              <a:rPr lang="en-US" dirty="0" smtClean="0"/>
              <a:t>Dave Eichmann (University of Iowa)</a:t>
            </a:r>
          </a:p>
          <a:p>
            <a:r>
              <a:rPr lang="en-US" dirty="0" smtClean="0"/>
              <a:t>Sarah Stallings (C4)</a:t>
            </a:r>
          </a:p>
          <a:p>
            <a:r>
              <a:rPr lang="en-US" dirty="0" smtClean="0"/>
              <a:t>CTSA Research Networking Affinity Group</a:t>
            </a:r>
          </a:p>
          <a:p>
            <a:r>
              <a:rPr lang="en-US" dirty="0" smtClean="0"/>
              <a:t>February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451320"/>
              </p:ext>
            </p:extLst>
          </p:nvPr>
        </p:nvGraphicFramePr>
        <p:xfrm>
          <a:off x="990600" y="1828800"/>
          <a:ext cx="7239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Rate of 61 Institutions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5791200"/>
            <a:ext cx="6807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 of the 47 have more than one system (more are planning &gt;1)</a:t>
            </a:r>
          </a:p>
          <a:p>
            <a:r>
              <a:rPr lang="en-US" sz="2000" b="1" dirty="0"/>
              <a:t>Some have partial </a:t>
            </a:r>
            <a:r>
              <a:rPr lang="en-US" sz="2000" b="1" dirty="0" smtClean="0"/>
              <a:t>responses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63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Diversity of Systems (n=51 implementations)</a:t>
            </a:r>
            <a:endParaRPr lang="en-US" sz="36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001974"/>
              </p:ext>
            </p:extLst>
          </p:nvPr>
        </p:nvGraphicFramePr>
        <p:xfrm>
          <a:off x="0" y="1600200"/>
          <a:ext cx="6934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7400" y="3962400"/>
            <a:ext cx="297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*"</a:t>
            </a:r>
            <a:r>
              <a:rPr lang="en-US" sz="2000" b="1" dirty="0" smtClean="0"/>
              <a:t>Other</a:t>
            </a:r>
            <a:r>
              <a:rPr lang="en-US" sz="2000" dirty="0" smtClean="0"/>
              <a:t>" includes:</a:t>
            </a:r>
          </a:p>
          <a:p>
            <a:pPr marL="166688"/>
            <a:r>
              <a:rPr lang="en-US" sz="2000" dirty="0" smtClean="0"/>
              <a:t>Loki (Iowa)</a:t>
            </a:r>
          </a:p>
          <a:p>
            <a:pPr marL="166688"/>
            <a:r>
              <a:rPr lang="en-US" sz="2000" dirty="0" err="1" smtClean="0"/>
              <a:t>InfoEd</a:t>
            </a:r>
            <a:r>
              <a:rPr lang="en-US" sz="2000" dirty="0"/>
              <a:t> </a:t>
            </a:r>
            <a:r>
              <a:rPr lang="en-US" sz="2000" dirty="0" smtClean="0"/>
              <a:t>GENIUS (UAB)</a:t>
            </a:r>
          </a:p>
          <a:p>
            <a:pPr marL="166688"/>
            <a:r>
              <a:rPr lang="en-US" sz="2000" dirty="0"/>
              <a:t>Digital </a:t>
            </a:r>
            <a:r>
              <a:rPr lang="en-US" sz="2000" dirty="0" smtClean="0"/>
              <a:t>Vita (U Pitt)</a:t>
            </a:r>
          </a:p>
          <a:p>
            <a:pPr marL="166688"/>
            <a:r>
              <a:rPr lang="en-US" sz="2000" dirty="0" err="1" smtClean="0"/>
              <a:t>Knode</a:t>
            </a:r>
            <a:r>
              <a:rPr lang="en-US" sz="2000" dirty="0" smtClean="0"/>
              <a:t> (Vanderbilt)</a:t>
            </a:r>
          </a:p>
          <a:p>
            <a:pPr marL="166688"/>
            <a:r>
              <a:rPr lang="en-US" sz="2000" dirty="0" smtClean="0"/>
              <a:t>Pivot (Indiana)</a:t>
            </a:r>
          </a:p>
          <a:p>
            <a:pPr marL="166688"/>
            <a:r>
              <a:rPr lang="en-US" sz="2000" dirty="0" smtClean="0"/>
              <a:t>+ other custom…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408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Open Data (n=47 institutions)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857002"/>
              </p:ext>
            </p:extLst>
          </p:nvPr>
        </p:nvGraphicFramePr>
        <p:xfrm>
          <a:off x="1371600" y="1264356"/>
          <a:ext cx="6096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40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77,500 out of 167,000 (47%) profiles exist in LOD from 10 sites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862849"/>
              </p:ext>
            </p:extLst>
          </p:nvPr>
        </p:nvGraphicFramePr>
        <p:xfrm>
          <a:off x="304800" y="1752600"/>
          <a:ext cx="8382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1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Open Data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 indicate that least 72% of profiles (118,000 out of 167,000) will be in LOD format, searchable as SPARQL endpoints</a:t>
            </a:r>
          </a:p>
          <a:p>
            <a:r>
              <a:rPr lang="en-US" dirty="0" smtClean="0"/>
              <a:t>LOD from 26 sites</a:t>
            </a:r>
          </a:p>
          <a:p>
            <a:r>
              <a:rPr lang="en-US" dirty="0" smtClean="0"/>
              <a:t>(data are most likely under represented – University of Minnesota is case in point)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8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included in RNS (n= 51 implementations)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483234"/>
              </p:ext>
            </p:extLst>
          </p:nvPr>
        </p:nvGraphicFramePr>
        <p:xfrm>
          <a:off x="152400" y="1600200"/>
          <a:ext cx="8833624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69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RNS integrated with Tenure &amp; Promotion Process? (n=47 institutions)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087743"/>
              </p:ext>
            </p:extLst>
          </p:nvPr>
        </p:nvGraphicFramePr>
        <p:xfrm>
          <a:off x="1002506" y="1447800"/>
          <a:ext cx="7138988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46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indicate SGC3 recommendations had an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developers, vendors, </a:t>
            </a:r>
            <a:r>
              <a:rPr lang="en-US" b="1" dirty="0"/>
              <a:t>local leadership</a:t>
            </a:r>
          </a:p>
          <a:p>
            <a:r>
              <a:rPr lang="en-US" dirty="0"/>
              <a:t>More systems </a:t>
            </a:r>
            <a:r>
              <a:rPr lang="en-US" b="1" dirty="0"/>
              <a:t>adopting/adopted LOD</a:t>
            </a:r>
            <a:r>
              <a:rPr lang="en-US" dirty="0"/>
              <a:t> (Profiles, Loki, SciVal experts)</a:t>
            </a:r>
            <a:endParaRPr lang="en-US" b="1" dirty="0"/>
          </a:p>
          <a:p>
            <a:r>
              <a:rPr lang="en-US" b="1" dirty="0"/>
              <a:t>Vendors</a:t>
            </a:r>
            <a:r>
              <a:rPr lang="en-US" dirty="0"/>
              <a:t> paying attention (adding functionality, interoperability, etc.)</a:t>
            </a:r>
          </a:p>
          <a:p>
            <a:r>
              <a:rPr lang="en-US" b="1" dirty="0"/>
              <a:t>More activity </a:t>
            </a:r>
            <a:r>
              <a:rPr lang="en-US" dirty="0"/>
              <a:t>(at </a:t>
            </a:r>
            <a:r>
              <a:rPr lang="en-US" i="1" dirty="0"/>
              <a:t>institutions</a:t>
            </a:r>
            <a:r>
              <a:rPr lang="en-US" dirty="0"/>
              <a:t> – projected in 6 </a:t>
            </a:r>
            <a:r>
              <a:rPr lang="en-US" dirty="0" err="1"/>
              <a:t>mo</a:t>
            </a:r>
            <a:r>
              <a:rPr lang="en-US" dirty="0"/>
              <a:t> – 2 </a:t>
            </a:r>
            <a:r>
              <a:rPr lang="en-US" dirty="0" err="1"/>
              <a:t>yrs</a:t>
            </a:r>
            <a:r>
              <a:rPr lang="en-US" dirty="0"/>
              <a:t>, </a:t>
            </a:r>
            <a:r>
              <a:rPr lang="en-US" i="1" dirty="0"/>
              <a:t>conferences</a:t>
            </a:r>
            <a:r>
              <a:rPr lang="en-US" dirty="0"/>
              <a:t> – VIVO, AMIA, other)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consortium is doing well in implementing RN to facilitate collaboration</a:t>
            </a:r>
          </a:p>
          <a:p>
            <a:r>
              <a:rPr lang="en-US" dirty="0"/>
              <a:t>Over time, data suggest: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More adoption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Full data sharing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Resource sharing (e.g. eagle-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CTSAconnect</a:t>
            </a:r>
            <a:r>
              <a:rPr lang="en-US" dirty="0"/>
              <a:t>, C4 cataloging project)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More tools (team science tools, OpenSocial, etc.)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Evaluation of RN </a:t>
            </a:r>
            <a:r>
              <a:rPr lang="en-US" b="1" dirty="0"/>
              <a:t>impact</a:t>
            </a:r>
            <a:r>
              <a:rPr lang="en-US" dirty="0"/>
              <a:t> will become easier as more data become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0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well into the first generation of research networking tools, but we are still conceptualizing</a:t>
            </a:r>
          </a:p>
          <a:p>
            <a:pPr lvl="1"/>
            <a:r>
              <a:rPr lang="en-US" dirty="0"/>
              <a:t>What “success” means</a:t>
            </a:r>
          </a:p>
          <a:p>
            <a:pPr lvl="1"/>
            <a:r>
              <a:rPr lang="en-US" dirty="0"/>
              <a:t>What successive generations might look like.</a:t>
            </a:r>
          </a:p>
          <a:p>
            <a:pPr lvl="1"/>
            <a:r>
              <a:rPr lang="en-US" dirty="0"/>
              <a:t>What an appropriate search architecture needs to look </a:t>
            </a:r>
            <a:r>
              <a:rPr lang="en-US" dirty="0" smtClean="0"/>
              <a:t>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RNS Adoption</a:t>
            </a:r>
          </a:p>
          <a:p>
            <a:r>
              <a:rPr lang="en-US" dirty="0" smtClean="0"/>
              <a:t>Variety of Systems</a:t>
            </a:r>
          </a:p>
          <a:p>
            <a:r>
              <a:rPr lang="en-US" dirty="0" smtClean="0"/>
              <a:t>Linked Open Data – data sharing model</a:t>
            </a:r>
          </a:p>
          <a:p>
            <a:r>
              <a:rPr lang="en-US" dirty="0" smtClean="0"/>
              <a:t>Information Sources</a:t>
            </a:r>
          </a:p>
          <a:p>
            <a:r>
              <a:rPr lang="en-US" dirty="0" smtClean="0"/>
              <a:t>Problems being addressed</a:t>
            </a:r>
          </a:p>
          <a:p>
            <a:r>
              <a:rPr lang="en-US" dirty="0" smtClean="0"/>
              <a:t>Future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 for RNAG?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We’ve been charged by SGC-3 with the development of an assessment framework for research networking</a:t>
            </a:r>
          </a:p>
          <a:p>
            <a:pPr lvl="0"/>
            <a:r>
              <a:rPr lang="en-US" dirty="0"/>
              <a:t>Aid institutions in comprehending the many process paths to achieving the </a:t>
            </a:r>
            <a:r>
              <a:rPr lang="en-US" dirty="0" smtClean="0"/>
              <a:t>recommendations</a:t>
            </a:r>
          </a:p>
          <a:p>
            <a:pPr lvl="0"/>
            <a:r>
              <a:rPr lang="en-US" dirty="0" smtClean="0"/>
              <a:t>UCSF spearheading affinity group effort to study utilization</a:t>
            </a:r>
          </a:p>
          <a:p>
            <a:pPr lvl="0"/>
            <a:r>
              <a:rPr lang="en-US" dirty="0" smtClean="0"/>
              <a:t>Eventually we will address evaluation and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3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 for RNAG?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Move into the next generation of search functionality by federating search results from VIVO ontology-based RN systems</a:t>
            </a:r>
          </a:p>
          <a:p>
            <a:pPr lvl="0"/>
            <a:r>
              <a:rPr lang="en-US" sz="2800" dirty="0"/>
              <a:t>Capitalize on the value of these data by building tools that consume them</a:t>
            </a:r>
          </a:p>
          <a:p>
            <a:pPr lvl="1"/>
            <a:r>
              <a:rPr lang="en-US" sz="2400" dirty="0"/>
              <a:t>Identify CTSA-connected research / investigators </a:t>
            </a:r>
            <a:endParaRPr lang="en-US" sz="2400" dirty="0" smtClean="0"/>
          </a:p>
          <a:p>
            <a:pPr lvl="1"/>
            <a:r>
              <a:rPr lang="en-US" sz="2400" dirty="0" smtClean="0"/>
              <a:t>Develop </a:t>
            </a:r>
            <a:r>
              <a:rPr lang="en-US" sz="2400" dirty="0"/>
              <a:t>Consortium-wide collaboration graphs to illustrate impact of the program as a </a:t>
            </a:r>
            <a:r>
              <a:rPr lang="en-US" sz="2400" dirty="0" smtClean="0"/>
              <a:t>whole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23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Strawperson</a:t>
            </a:r>
            <a:r>
              <a:rPr lang="en-US" dirty="0" smtClean="0"/>
              <a:t> Success Measurement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  <a:p>
            <a:pPr lvl="1"/>
            <a:r>
              <a:rPr lang="en-US" sz="2400" dirty="0"/>
              <a:t>Who’s running what?</a:t>
            </a:r>
          </a:p>
          <a:p>
            <a:pPr lvl="1"/>
            <a:r>
              <a:rPr lang="en-US" sz="2400" dirty="0"/>
              <a:t>Compliance with recommendations</a:t>
            </a:r>
          </a:p>
          <a:p>
            <a:pPr lvl="1"/>
            <a:r>
              <a:rPr lang="en-US" sz="2400" dirty="0"/>
              <a:t>Nature of data sources</a:t>
            </a:r>
          </a:p>
          <a:p>
            <a:r>
              <a:rPr lang="en-US" dirty="0"/>
              <a:t>Utilization</a:t>
            </a:r>
          </a:p>
          <a:p>
            <a:pPr lvl="1"/>
            <a:r>
              <a:rPr lang="en-US" sz="2400" dirty="0"/>
              <a:t>Usage tracking at the institutional level</a:t>
            </a:r>
          </a:p>
          <a:p>
            <a:pPr lvl="1"/>
            <a:r>
              <a:rPr lang="en-US" sz="2400" dirty="0"/>
              <a:t>Concept coverage</a:t>
            </a:r>
          </a:p>
          <a:p>
            <a:pPr lvl="1"/>
            <a:r>
              <a:rPr lang="en-US" sz="2400" dirty="0"/>
              <a:t>“Team Science”-class outcomes</a:t>
            </a:r>
          </a:p>
          <a:p>
            <a:pPr lvl="2"/>
            <a:r>
              <a:rPr lang="en-US" dirty="0"/>
              <a:t>Collaborations, grants &amp; </a:t>
            </a:r>
            <a:r>
              <a:rPr lang="en-US" dirty="0" smtClean="0"/>
              <a:t>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7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Strawperson</a:t>
            </a:r>
            <a:r>
              <a:rPr lang="en-US" dirty="0" smtClean="0"/>
              <a:t> Success Measurement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Federation</a:t>
            </a:r>
          </a:p>
          <a:p>
            <a:pPr lvl="1"/>
            <a:r>
              <a:rPr lang="en-US" dirty="0"/>
              <a:t>Ability to search across</a:t>
            </a:r>
          </a:p>
          <a:p>
            <a:pPr lvl="2"/>
            <a:r>
              <a:rPr lang="en-US" dirty="0"/>
              <a:t>Institutions</a:t>
            </a:r>
          </a:p>
          <a:p>
            <a:pPr lvl="2"/>
            <a:r>
              <a:rPr lang="en-US" dirty="0"/>
              <a:t>Systems</a:t>
            </a:r>
          </a:p>
          <a:p>
            <a:pPr lvl="0"/>
            <a:r>
              <a:rPr lang="en-US" dirty="0"/>
              <a:t>Interoperation</a:t>
            </a:r>
          </a:p>
          <a:p>
            <a:pPr lvl="1"/>
            <a:r>
              <a:rPr lang="en-US" dirty="0"/>
              <a:t>Data integration at the consortium level</a:t>
            </a:r>
          </a:p>
          <a:p>
            <a:pPr lvl="2"/>
            <a:r>
              <a:rPr lang="en-US" dirty="0"/>
              <a:t>RDF triples involving URIs from multiple institutions</a:t>
            </a:r>
          </a:p>
        </p:txBody>
      </p:sp>
    </p:spTree>
    <p:extLst>
      <p:ext uri="{BB962C8B-B14F-4D97-AF65-F5344CB8AC3E}">
        <p14:creationId xmlns:p14="http://schemas.microsoft.com/office/powerpoint/2010/main" val="149571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For the Affinity Group</a:t>
            </a:r>
          </a:p>
          <a:p>
            <a:pPr lvl="1"/>
            <a:r>
              <a:rPr lang="en-US" baseline="0" dirty="0" smtClean="0"/>
              <a:t>Aid institutions in comprehending the many process paths to achieving the recommendations</a:t>
            </a:r>
          </a:p>
          <a:p>
            <a:pPr lvl="1"/>
            <a:r>
              <a:rPr lang="en-US" baseline="0" dirty="0" smtClean="0"/>
              <a:t>Aid institutions in assessing the multiple options both open source and commercial for research networking systems</a:t>
            </a:r>
          </a:p>
        </p:txBody>
      </p:sp>
    </p:spTree>
    <p:extLst>
      <p:ext uri="{BB962C8B-B14F-4D97-AF65-F5344CB8AC3E}">
        <p14:creationId xmlns:p14="http://schemas.microsoft.com/office/powerpoint/2010/main" val="8381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For the Affinity Group</a:t>
            </a:r>
          </a:p>
          <a:p>
            <a:pPr lvl="1"/>
            <a:r>
              <a:rPr lang="en-US" dirty="0" smtClean="0"/>
              <a:t>Move into the next generation of federating search across</a:t>
            </a:r>
            <a:r>
              <a:rPr lang="en-US" baseline="0" dirty="0" smtClean="0"/>
              <a:t> the available systems using the VIVO ontology</a:t>
            </a:r>
          </a:p>
          <a:p>
            <a:pPr lvl="2"/>
            <a:r>
              <a:rPr lang="en-US" dirty="0" smtClean="0"/>
              <a:t>This will likely occur at the grass roots as individual sites begin to innovate</a:t>
            </a:r>
          </a:p>
          <a:p>
            <a:pPr lvl="2"/>
            <a:r>
              <a:rPr lang="en-US" dirty="0" smtClean="0"/>
              <a:t>The open nature of LOD is a critical enabler of this innovation</a:t>
            </a:r>
          </a:p>
        </p:txBody>
      </p:sp>
    </p:spTree>
    <p:extLst>
      <p:ext uri="{BB962C8B-B14F-4D97-AF65-F5344CB8AC3E}">
        <p14:creationId xmlns:p14="http://schemas.microsoft.com/office/powerpoint/2010/main" val="394118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Consortium as a Whole</a:t>
            </a:r>
          </a:p>
          <a:p>
            <a:pPr lvl="1"/>
            <a:r>
              <a:rPr lang="en-US" dirty="0" smtClean="0"/>
              <a:t>Seize</a:t>
            </a:r>
            <a:r>
              <a:rPr lang="en-US" baseline="0" dirty="0" smtClean="0"/>
              <a:t> the opportunity to begin to capitalize on the value of these data by building tools that consume them</a:t>
            </a:r>
          </a:p>
          <a:p>
            <a:pPr lvl="2"/>
            <a:r>
              <a:rPr lang="en-US" baseline="0" dirty="0" smtClean="0"/>
              <a:t>Identify CTSA-connected research / investigators and the ICs funding them</a:t>
            </a:r>
          </a:p>
          <a:p>
            <a:pPr lvl="2"/>
            <a:r>
              <a:rPr lang="en-US" baseline="0" dirty="0" smtClean="0"/>
              <a:t>Develop Consortium-wide collaboration graphs to illustrate impact of the program as a whole</a:t>
            </a:r>
          </a:p>
        </p:txBody>
      </p:sp>
    </p:spTree>
    <p:extLst>
      <p:ext uri="{BB962C8B-B14F-4D97-AF65-F5344CB8AC3E}">
        <p14:creationId xmlns:p14="http://schemas.microsoft.com/office/powerpoint/2010/main" val="59488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09484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2590800"/>
            <a:ext cx="7162800" cy="205740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Networking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457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Serve as knowledge management systems for the research enterprise through creation of expertise profiles for faculty, investigators, scholars, clinicians, research assets, facilities, and more.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Rationale for Research Networking 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Investigators:</a:t>
            </a:r>
          </a:p>
          <a:p>
            <a:pPr lvl="1"/>
            <a:r>
              <a:rPr lang="en-US" dirty="0" smtClean="0"/>
              <a:t>ID potential collaborators, mentors, experts</a:t>
            </a:r>
          </a:p>
          <a:p>
            <a:pPr lvl="1"/>
            <a:r>
              <a:rPr lang="en-US" dirty="0" smtClean="0"/>
              <a:t>Form teams</a:t>
            </a:r>
          </a:p>
          <a:p>
            <a:pPr lvl="1"/>
            <a:r>
              <a:rPr lang="en-US" dirty="0" smtClean="0"/>
              <a:t>ID Grants</a:t>
            </a:r>
          </a:p>
          <a:p>
            <a:pPr lvl="1"/>
            <a:r>
              <a:rPr lang="en-US" dirty="0" smtClean="0"/>
              <a:t>Publicly available bios</a:t>
            </a:r>
          </a:p>
          <a:p>
            <a:r>
              <a:rPr lang="en-US" dirty="0" smtClean="0"/>
              <a:t>Administrators:</a:t>
            </a:r>
          </a:p>
          <a:p>
            <a:pPr lvl="1"/>
            <a:r>
              <a:rPr lang="en-US" dirty="0" smtClean="0"/>
              <a:t>Institutional </a:t>
            </a:r>
            <a:r>
              <a:rPr lang="en-US" dirty="0" smtClean="0"/>
              <a:t>Business Intelligence</a:t>
            </a:r>
            <a:endParaRPr lang="en-US" dirty="0" smtClean="0"/>
          </a:p>
          <a:p>
            <a:pPr lvl="1"/>
            <a:r>
              <a:rPr lang="en-US" dirty="0" smtClean="0"/>
              <a:t>Performance reviews</a:t>
            </a:r>
          </a:p>
          <a:p>
            <a:pPr lvl="1"/>
            <a:r>
              <a:rPr lang="en-US" dirty="0" smtClean="0"/>
              <a:t>Recruiting</a:t>
            </a:r>
          </a:p>
          <a:p>
            <a:r>
              <a:rPr lang="en-US" dirty="0" smtClean="0"/>
              <a:t>Evaluators:</a:t>
            </a:r>
          </a:p>
          <a:p>
            <a:pPr lvl="1"/>
            <a:r>
              <a:rPr lang="en-US" dirty="0" smtClean="0"/>
              <a:t>Analyze networks to improve research effectiveness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7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Rationale for Research Networking 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Other opportunities:</a:t>
            </a:r>
          </a:p>
          <a:p>
            <a:pPr lvl="1"/>
            <a:r>
              <a:rPr lang="en-US" dirty="0" smtClean="0"/>
              <a:t>Team building approaches</a:t>
            </a:r>
            <a:endParaRPr lang="en-US" dirty="0"/>
          </a:p>
          <a:p>
            <a:pPr lvl="1"/>
            <a:r>
              <a:rPr lang="en-US" dirty="0" smtClean="0"/>
              <a:t>Data for comparative institutional analyses</a:t>
            </a:r>
          </a:p>
          <a:p>
            <a:pPr lvl="1"/>
            <a:r>
              <a:rPr lang="en-US" dirty="0" smtClean="0"/>
              <a:t>Availability of national networks (</a:t>
            </a:r>
            <a:r>
              <a:rPr lang="en-US" dirty="0" err="1" smtClean="0"/>
              <a:t>VIVOsearch</a:t>
            </a:r>
            <a:r>
              <a:rPr lang="en-US" dirty="0" smtClean="0"/>
              <a:t>, </a:t>
            </a:r>
            <a:r>
              <a:rPr lang="en-US" dirty="0" smtClean="0"/>
              <a:t>DIRECT2Experts, SciVal)</a:t>
            </a:r>
          </a:p>
          <a:p>
            <a:pPr lvl="1"/>
            <a:r>
              <a:rPr lang="en-US" dirty="0" smtClean="0"/>
              <a:t>Support community-engaged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Public relations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96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Enhances sharing</a:t>
            </a:r>
          </a:p>
          <a:p>
            <a:r>
              <a:rPr lang="en-US" dirty="0" smtClean="0"/>
              <a:t>Allows the creation of national networks</a:t>
            </a:r>
          </a:p>
          <a:p>
            <a:r>
              <a:rPr lang="en-US" dirty="0" smtClean="0"/>
              <a:t>Ontologies provide context and meaning to data</a:t>
            </a:r>
          </a:p>
          <a:p>
            <a:r>
              <a:rPr lang="en-US" dirty="0" smtClean="0"/>
              <a:t>Connectivity potential with other data (e.g. </a:t>
            </a:r>
            <a:r>
              <a:rPr lang="en-US" dirty="0" err="1" smtClean="0"/>
              <a:t>CTSAconnect</a:t>
            </a:r>
            <a:r>
              <a:rPr lang="en-US" dirty="0" smtClean="0"/>
              <a:t>, eagle-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47015" cy="649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492696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www.ctsacentral.org</a:t>
            </a:r>
            <a:r>
              <a:rPr lang="en-US" dirty="0"/>
              <a:t>/</a:t>
            </a:r>
            <a:r>
              <a:rPr lang="en-US" dirty="0" err="1" smtClean="0"/>
              <a:t>bestpractices</a:t>
            </a:r>
            <a:r>
              <a:rPr lang="en-US" dirty="0"/>
              <a:t>/</a:t>
            </a:r>
            <a:r>
              <a:rPr lang="en-US" dirty="0" err="1" smtClean="0"/>
              <a:t>researchnetworking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6700" y="2220789"/>
            <a:ext cx="5066093" cy="866618"/>
            <a:chOff x="4076700" y="2220789"/>
            <a:chExt cx="5066093" cy="866618"/>
          </a:xfrm>
        </p:grpSpPr>
        <p:sp>
          <p:nvSpPr>
            <p:cNvPr id="5" name="Oval 4"/>
            <p:cNvSpPr/>
            <p:nvPr/>
          </p:nvSpPr>
          <p:spPr>
            <a:xfrm>
              <a:off x="4076700" y="2220789"/>
              <a:ext cx="4267200" cy="86661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06116" y="2469432"/>
              <a:ext cx="736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adopt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38400" y="3857112"/>
            <a:ext cx="6713681" cy="762000"/>
            <a:chOff x="2438400" y="3857112"/>
            <a:chExt cx="6713681" cy="762000"/>
          </a:xfrm>
        </p:grpSpPr>
        <p:sp>
          <p:nvSpPr>
            <p:cNvPr id="8" name="Oval 7"/>
            <p:cNvSpPr/>
            <p:nvPr/>
          </p:nvSpPr>
          <p:spPr>
            <a:xfrm>
              <a:off x="2438400" y="3857112"/>
              <a:ext cx="2819400" cy="76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52659" y="4170758"/>
              <a:ext cx="699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5000" y="5702098"/>
            <a:ext cx="7298195" cy="762000"/>
            <a:chOff x="1905000" y="5702098"/>
            <a:chExt cx="7298195" cy="762000"/>
          </a:xfrm>
        </p:grpSpPr>
        <p:sp>
          <p:nvSpPr>
            <p:cNvPr id="11" name="Oval 10"/>
            <p:cNvSpPr/>
            <p:nvPr/>
          </p:nvSpPr>
          <p:spPr>
            <a:xfrm>
              <a:off x="1905000" y="5702098"/>
              <a:ext cx="3200400" cy="76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04578" y="5908108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survey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53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Research Networking Affinity Group (RNAG)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and facilitate deployment across CTSA consortium</a:t>
            </a:r>
          </a:p>
          <a:p>
            <a:r>
              <a:rPr lang="en-US" dirty="0" smtClean="0"/>
              <a:t>Promote the used of Linked Open Data</a:t>
            </a:r>
          </a:p>
          <a:p>
            <a:r>
              <a:rPr lang="en-US" dirty="0" smtClean="0"/>
              <a:t>Gather and disseminate information about RNS</a:t>
            </a:r>
          </a:p>
          <a:p>
            <a:r>
              <a:rPr lang="en-US" dirty="0" smtClean="0"/>
              <a:t>Survey level of implementation</a:t>
            </a:r>
          </a:p>
          <a:p>
            <a:pPr lvl="1"/>
            <a:r>
              <a:rPr lang="en-US" dirty="0" smtClean="0"/>
              <a:t>ID contacts at each CTSA institution</a:t>
            </a:r>
          </a:p>
          <a:p>
            <a:pPr lvl="1"/>
            <a:r>
              <a:rPr lang="en-US" dirty="0" smtClean="0"/>
              <a:t>REDCap survey development </a:t>
            </a:r>
            <a:r>
              <a:rPr lang="en-US" dirty="0" smtClean="0"/>
              <a:t>facilitated by 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7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7878</TotalTime>
  <Words>1061</Words>
  <Application>Microsoft Macintosh PowerPoint</Application>
  <PresentationFormat>On-screen Show (4:3)</PresentationFormat>
  <Paragraphs>157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Research Networking Systems Implementation Survey</vt:lpstr>
      <vt:lpstr>Outline</vt:lpstr>
      <vt:lpstr>PowerPoint Presentation</vt:lpstr>
      <vt:lpstr>Research Networking Tools</vt:lpstr>
      <vt:lpstr>Rationale for Research Networking Tools</vt:lpstr>
      <vt:lpstr>Rationale for Research Networking Tools</vt:lpstr>
      <vt:lpstr>Linked Open Data</vt:lpstr>
      <vt:lpstr>PowerPoint Presentation</vt:lpstr>
      <vt:lpstr>Research Networking Affinity Group (RNAG)</vt:lpstr>
      <vt:lpstr>Response Rate of 61 Institutions</vt:lpstr>
      <vt:lpstr>Diversity of Systems (n=51 implementations)</vt:lpstr>
      <vt:lpstr>Linked Open Data (n=47 institutions)</vt:lpstr>
      <vt:lpstr>77,500 out of 167,000 (47%) profiles exist in LOD from 10 sites</vt:lpstr>
      <vt:lpstr>Linked Open Data Projections</vt:lpstr>
      <vt:lpstr>Data included in RNS (n= 51 implementations)</vt:lpstr>
      <vt:lpstr>RNS integrated with Tenure &amp; Promotion Process? (n=47 institutions)</vt:lpstr>
      <vt:lpstr>Data indicate SGC3 recommendations had an impact</vt:lpstr>
      <vt:lpstr>PowerPoint Presentation</vt:lpstr>
      <vt:lpstr>PowerPoint Presentation</vt:lpstr>
      <vt:lpstr>Where Next for RNAG?</vt:lpstr>
      <vt:lpstr>Where Next for RNAG?</vt:lpstr>
      <vt:lpstr>A Strawperson Success Measurement Framework</vt:lpstr>
      <vt:lpstr>A Strawperson Success Measurement Framework</vt:lpstr>
      <vt:lpstr>Where Next?</vt:lpstr>
      <vt:lpstr>Where Next?</vt:lpstr>
      <vt:lpstr>Where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 Holmes</dc:creator>
  <cp:lastModifiedBy>Layne Johnson</cp:lastModifiedBy>
  <cp:revision>250</cp:revision>
  <dcterms:created xsi:type="dcterms:W3CDTF">2012-02-01T01:05:56Z</dcterms:created>
  <dcterms:modified xsi:type="dcterms:W3CDTF">2013-02-11T13:23:13Z</dcterms:modified>
</cp:coreProperties>
</file>