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6" r:id="rId3"/>
  </p:sldMasterIdLst>
  <p:notesMasterIdLst>
    <p:notesMasterId r:id="rId20"/>
  </p:notesMasterIdLst>
  <p:sldIdLst>
    <p:sldId id="256" r:id="rId4"/>
    <p:sldId id="264" r:id="rId5"/>
    <p:sldId id="284" r:id="rId6"/>
    <p:sldId id="285" r:id="rId7"/>
    <p:sldId id="286" r:id="rId8"/>
    <p:sldId id="287" r:id="rId9"/>
    <p:sldId id="268" r:id="rId10"/>
    <p:sldId id="278" r:id="rId11"/>
    <p:sldId id="288" r:id="rId12"/>
    <p:sldId id="289" r:id="rId13"/>
    <p:sldId id="290" r:id="rId14"/>
    <p:sldId id="292" r:id="rId15"/>
    <p:sldId id="293" r:id="rId16"/>
    <p:sldId id="272" r:id="rId17"/>
    <p:sldId id="276" r:id="rId18"/>
    <p:sldId id="29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AB12E-19CF-43A0-9175-F1E239386D3C}" type="datetimeFigureOut">
              <a:rPr lang="en-US" smtClean="0"/>
              <a:t>2/10/2013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D8143-4B4D-47C9-ABFB-AEB5F814D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9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D8143-4B4D-47C9-ABFB-AEB5F814DA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4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1D8143-4B4D-47C9-ABFB-AEB5F814DA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5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9197EF9-06F0-47FD-A844-3519768B66C0}" type="slidenum">
              <a:rPr lang="en-US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06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1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Arial" pitchFamily="34" charset="0"/>
            </a:endParaRPr>
          </a:p>
        </p:txBody>
      </p:sp>
      <p:sp>
        <p:nvSpPr>
          <p:cNvPr id="551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02756" indent="-270291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081164" indent="-216233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513629" indent="-216233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1946095" indent="-216233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378560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811026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243491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675957" indent="-21623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E8BC045E-E432-4499-8F6A-BF817DA30DBC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60A2A-C6DC-4225-A84B-7F31A237EF0D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33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6B10-2BDA-4580-B835-EA8832D29330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27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4F72F-B0FA-48D3-B8C6-20705CA4FD6E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23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22860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482C252D-5ABD-40F8-8F38-7C19EA57DB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48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7881AFA6-B682-4779-BFCF-F4E138CF210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3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3242C578-6E51-4E3A-BA60-9E4CED8769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172EB1DE-3A65-4A48-A303-675B062AC7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24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F1D59840-43AC-4664-9721-F3D3243786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2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7696200" cy="46021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CE29D6A8-3180-4A9C-A0B1-1987352C328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2925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91400" y="6400800"/>
            <a:ext cx="1752600" cy="457200"/>
          </a:xfrm>
        </p:spPr>
        <p:txBody>
          <a:bodyPr/>
          <a:lstStyle>
            <a:lvl3pPr lvl="2">
              <a:defRPr sz="2400">
                <a:solidFill>
                  <a:srgbClr val="000000"/>
                </a:solidFill>
                <a:latin typeface="Arial" pitchFamily="34" charset="0"/>
              </a:defRPr>
            </a:lvl3pPr>
          </a:lstStyle>
          <a:p>
            <a:pPr lvl="2">
              <a:defRPr/>
            </a:pPr>
            <a:fld id="{257B180C-7007-4936-BDA5-13258B1BE7E3}" type="slidenum">
              <a:rPr lang="en-US"/>
              <a:pPr lvl="2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29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solidFill>
                  <a:srgbClr val="000000"/>
                </a:solidFill>
              </a:defRPr>
            </a:lvl3pPr>
          </a:lstStyle>
          <a:p>
            <a:pPr lvl="2">
              <a:defRPr/>
            </a:pPr>
            <a:fld id="{F072ACE9-BF02-4A58-A723-BDB0CEC56116}" type="slidenum">
              <a:rPr lang="en-US"/>
              <a:pPr lvl="2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3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FA0B-E3E8-4F36-888B-31DABE2C7160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491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solidFill>
                  <a:srgbClr val="000000"/>
                </a:solidFill>
              </a:defRPr>
            </a:lvl3pPr>
          </a:lstStyle>
          <a:p>
            <a:pPr lvl="2">
              <a:defRPr/>
            </a:pPr>
            <a:fld id="{8D114678-9E5E-424C-A456-E1E052494A1E}" type="slidenum">
              <a:rPr lang="en-US"/>
              <a:pPr lvl="2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982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2057400"/>
            <a:ext cx="85344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3pPr lvl="2">
              <a:defRPr>
                <a:solidFill>
                  <a:srgbClr val="000000"/>
                </a:solidFill>
              </a:defRPr>
            </a:lvl3pPr>
          </a:lstStyle>
          <a:p>
            <a:pPr lvl="2">
              <a:defRPr/>
            </a:pPr>
            <a:fld id="{9C3B8211-2487-47FA-B607-B4C233DE7F8C}" type="slidenum">
              <a:rPr lang="en-US"/>
              <a:pPr lvl="2"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4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4308F271-D5AF-4188-8213-7A631CE9D9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36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0F5ADA-91E0-4147-951F-599063146A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3528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42C010-465D-4A94-9A0A-84CC7B1BCD7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637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rgbClr val="000000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3733A9DC-3B1E-48FA-AACF-5BFA7AA257A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463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22860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3737C73E-1C44-48D7-AAED-D97CBCF7D44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9983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AF00672C-424E-493C-ACCF-FB23046343D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2252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11CA3D29-F951-42C2-BA7F-840FA3D8D90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7849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A0747E8C-EC22-4364-B291-8A88E7215A4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122F1-24B6-4D1A-877C-24CA25E51AE1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878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81500" y="1524000"/>
            <a:ext cx="3771900" cy="4602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FE8DEFAF-C0A0-44E6-8BF6-1346B4F1B1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0073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24000"/>
            <a:ext cx="7696200" cy="4602163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24600"/>
            <a:ext cx="2133600" cy="53340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2F0D76B0-A731-4E38-B9A2-78ED377E8B7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693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400"/>
            <a:ext cx="9144000" cy="1143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057400"/>
            <a:ext cx="8458200" cy="434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391400" y="6400800"/>
            <a:ext cx="1752600" cy="457200"/>
          </a:xfrm>
        </p:spPr>
        <p:txBody>
          <a:bodyPr/>
          <a:lstStyle>
            <a:lvl3pPr lvl="2">
              <a:defRPr sz="2400">
                <a:latin typeface="Arial" pitchFamily="34" charset="0"/>
              </a:defRPr>
            </a:lvl3pPr>
          </a:lstStyle>
          <a:p>
            <a:pPr lvl="2">
              <a:defRPr/>
            </a:pPr>
            <a:fld id="{6F3CA9C9-5993-45A7-A42D-4BF3998317DB}" type="slidenum">
              <a:rPr lang="en-US">
                <a:solidFill>
                  <a:srgbClr val="000000"/>
                </a:solidFill>
              </a:rPr>
              <a:pPr lvl="2"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384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0D73A22-F85D-4A84-A5D7-3C55D5ECA0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8304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DA402A4-B402-4F76-BD08-9D7E2B5EDC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927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6DA6435-9441-4BF4-AFFE-5224EF555B5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40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14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4865-4D4C-4DC0-901B-A46D8305CFFC}" type="datetime1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CFCA5-4F73-45B7-A228-6526E16C3FB3}" type="datetime1">
              <a:rPr lang="en-US" smtClean="0"/>
              <a:t>2/10/2013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8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55328-2B30-4DCC-AE88-D496AD14D5EE}" type="datetime1">
              <a:rPr lang="en-US" smtClean="0"/>
              <a:t>2/10/2013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52A3F-CF98-45ED-803B-EA1B22F45BCC}" type="datetime1">
              <a:rPr lang="en-US" smtClean="0"/>
              <a:t>2/10/2013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49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7781-CE1B-493F-9669-F515A0292A19}" type="datetime1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3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78939-EEB0-4233-9FC6-8C6BEEFAC9CA}" type="datetime1">
              <a:rPr lang="en-US" smtClean="0"/>
              <a:t>2/10/2013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7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03E-D6AF-4C00-901F-AAF8197541D8}" type="datetime1">
              <a:rPr lang="en-US" smtClean="0"/>
              <a:t>2/10/2013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502E-FE5C-4BD4-AC7B-B791A9E26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8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/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28508BE-F39F-4DB5-AA17-E0886E26A2C4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00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  <p:sldLayoutId id="2147483675" r:id="rId1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76962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325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5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25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C229AAC-9C50-411D-8F29-81EB9C7D9C0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87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ode.google.com/p/vital-sign-ontology/" TargetMode="External"/><Relationship Id="rId7" Type="http://schemas.openxmlformats.org/officeDocument/2006/relationships/hyperlink" Target="http://infectiousdiseaseontology.org/Home.html" TargetMode="External"/><Relationship Id="rId2" Type="http://schemas.openxmlformats.org/officeDocument/2006/relationships/hyperlink" Target="http://code.google.com/p/omrse/" TargetMode="Externa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://code.google.com/p/ohd-ontology" TargetMode="External"/><Relationship Id="rId5" Type="http://schemas.openxmlformats.org/officeDocument/2006/relationships/hyperlink" Target="http://ontology.buffalo.edu/smith/ppt/OGMS/OGMS_Applied.ppt" TargetMode="External"/><Relationship Id="rId4" Type="http://schemas.openxmlformats.org/officeDocument/2006/relationships/hyperlink" Target="http://ontology.buffalo.edu/psychiatry/JBSCeustersSmith2010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130425"/>
            <a:ext cx="8839200" cy="1470025"/>
          </a:xfrm>
        </p:spPr>
        <p:txBody>
          <a:bodyPr/>
          <a:lstStyle/>
          <a:p>
            <a:r>
              <a:rPr lang="en-US" smtClean="0"/>
              <a:t>Limning the CTS Ontology Landscape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Barry Smith</a:t>
            </a:r>
          </a:p>
          <a:p>
            <a:r>
              <a:rPr lang="en-US" dirty="0" smtClean="0"/>
              <a:t>http://ontology.buffalo.edu/smith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Line 2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9363" name="Line 3"/>
          <p:cNvSpPr>
            <a:spLocks noChangeShapeType="1"/>
          </p:cNvSpPr>
          <p:nvPr/>
        </p:nvSpPr>
        <p:spPr bwMode="auto">
          <a:xfrm>
            <a:off x="2419350" y="2273300"/>
            <a:ext cx="0" cy="0"/>
          </a:xfrm>
          <a:prstGeom prst="line">
            <a:avLst/>
          </a:prstGeom>
          <a:noFill/>
          <a:ln w="12700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472109" name="Group 45"/>
          <p:cNvGraphicFramePr>
            <a:graphicFrameLocks noGrp="1"/>
          </p:cNvGraphicFramePr>
          <p:nvPr/>
        </p:nvGraphicFramePr>
        <p:xfrm>
          <a:off x="304800" y="304800"/>
          <a:ext cx="8534400" cy="5181601"/>
        </p:xfrm>
        <a:graphic>
          <a:graphicData uri="http://schemas.openxmlformats.org/drawingml/2006/table">
            <a:tbl>
              <a:tblPr/>
              <a:tblGrid>
                <a:gridCol w="1908175"/>
                <a:gridCol w="1216025"/>
                <a:gridCol w="1143000"/>
                <a:gridCol w="1295400"/>
                <a:gridCol w="1300163"/>
                <a:gridCol w="1671637"/>
              </a:tblGrid>
              <a:tr h="72707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                    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RELATION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               TO TIME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 GRANULARITY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CONTINUANT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OCCURRENT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461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INDEPENDENT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DEPENDENT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2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ORGAN AND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ORGANISM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Organism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(NCBI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Taxonomy)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Anatomical Entity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(FMA, CARO)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Organ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Function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(FMP, CPRO)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Phenotypic Quality</a:t>
                      </a:r>
                      <a:b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(PaTO)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Biological Process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CELL AND CELLULAR COMPONENT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(CL)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 Component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(FMA, 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Cellular Function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041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Arial" charset="0"/>
                        </a:rPr>
                        <a:t>MOLECULE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Molecule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(ChEBI, SO,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RnaO, PrO)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Function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Molecular Process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itchFamily="18" charset="0"/>
                          <a:cs typeface="Times New Roman" pitchFamily="18" charset="0"/>
                        </a:rPr>
                        <a:t>(GO)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itchFamily="18" charset="0"/>
                        <a:cs typeface="Arial" charset="0"/>
                      </a:endParaRPr>
                    </a:p>
                  </a:txBody>
                  <a:tcPr marL="0" marR="0" anchor="ctr" horzOverflow="overflow">
                    <a:lnL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C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99398" name="Line 40"/>
          <p:cNvSpPr>
            <a:spLocks noChangeShapeType="1"/>
          </p:cNvSpPr>
          <p:nvPr/>
        </p:nvSpPr>
        <p:spPr bwMode="auto">
          <a:xfrm>
            <a:off x="317500" y="330200"/>
            <a:ext cx="1905000" cy="1524000"/>
          </a:xfrm>
          <a:prstGeom prst="line">
            <a:avLst/>
          </a:prstGeom>
          <a:noFill/>
          <a:ln w="127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9399" name="Text Box 41"/>
          <p:cNvSpPr txBox="1">
            <a:spLocks noChangeArrowheads="1"/>
          </p:cNvSpPr>
          <p:nvPr/>
        </p:nvSpPr>
        <p:spPr bwMode="auto">
          <a:xfrm>
            <a:off x="0" y="5781675"/>
            <a:ext cx="9144000" cy="10763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000" smtClean="0">
                <a:solidFill>
                  <a:srgbClr val="000000"/>
                </a:solidFill>
              </a:rPr>
              <a:t>Open </a:t>
            </a:r>
            <a:r>
              <a:rPr lang="en-US" sz="3000" dirty="0">
                <a:solidFill>
                  <a:srgbClr val="000000"/>
                </a:solidFill>
              </a:rPr>
              <a:t>Biomedical Ontologies (OBO</a:t>
            </a:r>
            <a:r>
              <a:rPr lang="en-US" sz="3000">
                <a:solidFill>
                  <a:srgbClr val="000000"/>
                </a:solidFill>
              </a:rPr>
              <a:t>) </a:t>
            </a:r>
            <a:r>
              <a:rPr lang="en-US" sz="3000" smtClean="0">
                <a:solidFill>
                  <a:srgbClr val="000000"/>
                </a:solidFill>
              </a:rPr>
              <a:t>Foundry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3000" smtClean="0">
                <a:solidFill>
                  <a:srgbClr val="000000"/>
                </a:solidFill>
              </a:rPr>
              <a:t>(First Draft)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399400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138E2C83-1A8F-4F97-85C3-940031F8670C}" type="slidenum">
              <a:rPr lang="en-US" sz="1400" smtClean="0">
                <a:solidFill>
                  <a:srgbClr val="000000"/>
                </a:solidFill>
              </a:rPr>
              <a:pPr/>
              <a:t>10</a:t>
            </a:fld>
            <a:endParaRPr lang="en-US" sz="1400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61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OBO Foundry approach extended into other domains</a:t>
            </a:r>
            <a:endParaRPr lang="en-US" dirty="0" smtClean="0"/>
          </a:p>
        </p:txBody>
      </p:sp>
      <p:sp>
        <p:nvSpPr>
          <p:cNvPr id="254979" name="Text Placeholder 2"/>
          <p:cNvSpPr>
            <a:spLocks noGrp="1"/>
          </p:cNvSpPr>
          <p:nvPr>
            <p:ph type="body" sz="half" idx="1"/>
          </p:nvPr>
        </p:nvSpPr>
        <p:spPr>
          <a:xfrm>
            <a:off x="571500" y="1524000"/>
            <a:ext cx="8229600" cy="4602163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5498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C1487FDC-3571-41A7-8664-6ECA02D3B477}" type="slidenum">
              <a:rPr lang="en-US" smtClean="0">
                <a:solidFill>
                  <a:srgbClr val="000000"/>
                </a:solidFill>
              </a:rPr>
              <a:pPr/>
              <a:t>11</a:t>
            </a:fld>
            <a:endParaRPr lang="en-US" dirty="0" smtClean="0">
              <a:solidFill>
                <a:srgbClr val="0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50707"/>
              </p:ext>
            </p:extLst>
          </p:nvPr>
        </p:nvGraphicFramePr>
        <p:xfrm>
          <a:off x="685800" y="1752600"/>
          <a:ext cx="7848600" cy="472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924300"/>
                <a:gridCol w="3924300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smtClean="0"/>
                        <a:t>NIF Standard</a:t>
                      </a:r>
                    </a:p>
                    <a:p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smtClean="0"/>
                        <a:t>Neuroscience Information Framework 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smtClean="0"/>
                        <a:t>ISF </a:t>
                      </a:r>
                      <a:r>
                        <a:rPr lang="en-US" sz="2800" smtClean="0"/>
                        <a:t>Ontologies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i="0" smtClean="0">
                          <a:solidFill>
                            <a:srgbClr val="000000"/>
                          </a:solidFill>
                        </a:rPr>
                        <a:t>Integrated</a:t>
                      </a:r>
                      <a:r>
                        <a:rPr lang="en-US" sz="2800" i="0" baseline="0" smtClean="0">
                          <a:solidFill>
                            <a:srgbClr val="000000"/>
                          </a:solidFill>
                        </a:rPr>
                        <a:t> Semantic Framework</a:t>
                      </a:r>
                      <a:endParaRPr lang="en-US" sz="2800" i="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smtClean="0"/>
                        <a:t>OGMS</a:t>
                      </a:r>
                      <a:r>
                        <a:rPr lang="en-US" sz="2800" baseline="0" smtClean="0"/>
                        <a:t> and Extensions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smtClean="0"/>
                        <a:t>Ontology for General</a:t>
                      </a:r>
                      <a:r>
                        <a:rPr lang="en-US" sz="2800" baseline="0" smtClean="0"/>
                        <a:t> Medical Science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IDO Consortium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Infectious</a:t>
                      </a:r>
                      <a:r>
                        <a:rPr lang="en-US" sz="2800" baseline="0" dirty="0" smtClean="0"/>
                        <a:t> Disease Ontology</a:t>
                      </a:r>
                      <a:endParaRPr lang="en-US" sz="2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c</a:t>
                      </a:r>
                      <a:r>
                        <a:rPr lang="en-US" sz="2800" smtClean="0"/>
                        <a:t>ROP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Common Reference Ontologies for Plants</a:t>
                      </a:r>
                      <a:endParaRPr lang="en-US" sz="2800" dirty="0" smtClean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06395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OGMS and Its Extensions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smtClean="0">
                <a:hlinkClick r:id="rId2"/>
              </a:rPr>
              <a:t>Ontology </a:t>
            </a:r>
            <a:r>
              <a:rPr lang="en-US" sz="2400">
                <a:hlinkClick r:id="rId2"/>
              </a:rPr>
              <a:t>of Medically Relevant Social Entities</a:t>
            </a:r>
            <a:r>
              <a:rPr lang="en-US" sz="2400"/>
              <a:t> (OMRSE)</a:t>
            </a:r>
          </a:p>
          <a:p>
            <a:r>
              <a:rPr lang="en-US" sz="2400">
                <a:hlinkClick r:id="rId3"/>
              </a:rPr>
              <a:t>Vital Sign Ontology</a:t>
            </a:r>
            <a:r>
              <a:rPr lang="en-US" sz="2400"/>
              <a:t> (VSO)</a:t>
            </a:r>
          </a:p>
          <a:p>
            <a:r>
              <a:rPr lang="en-US" sz="2400">
                <a:hlinkClick r:id="rId4"/>
              </a:rPr>
              <a:t>Mental Diseases</a:t>
            </a:r>
            <a:endParaRPr lang="en-US" sz="2400"/>
          </a:p>
          <a:p>
            <a:r>
              <a:rPr lang="en-US" sz="2400">
                <a:hlinkClick r:id="rId5"/>
              </a:rPr>
              <a:t>Examples of OGMS applied to specific diseases.</a:t>
            </a:r>
            <a:endParaRPr lang="en-US" sz="2400"/>
          </a:p>
          <a:p>
            <a:r>
              <a:rPr lang="en-US" sz="2400">
                <a:hlinkClick r:id="rId6"/>
              </a:rPr>
              <a:t>Oral Health and Disease ontology</a:t>
            </a:r>
            <a:endParaRPr lang="en-US" sz="1800"/>
          </a:p>
          <a:p>
            <a:r>
              <a:rPr lang="en-US" sz="2400">
                <a:hlinkClick r:id="rId7"/>
              </a:rPr>
              <a:t>Infectious Disease Ontology</a:t>
            </a:r>
            <a:r>
              <a:rPr lang="en-US" sz="2400"/>
              <a:t> (IDO)</a:t>
            </a:r>
          </a:p>
          <a:p>
            <a:endParaRPr lang="en-US" smtClean="0"/>
          </a:p>
          <a:p>
            <a:pPr algn="ctr"/>
            <a:r>
              <a:rPr lang="en-US"/>
              <a:t>http://code.google.com/p/ogms/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02A4-B402-4F76-BD08-9D7E2B5EDC44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88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IDO and Its Extensions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mtClean="0"/>
              <a:t>IDO – Brucellosis</a:t>
            </a:r>
          </a:p>
          <a:p>
            <a:r>
              <a:rPr lang="en-US" smtClean="0"/>
              <a:t>IDO – Dengue Fever</a:t>
            </a:r>
          </a:p>
          <a:p>
            <a:r>
              <a:rPr lang="en-US" smtClean="0"/>
              <a:t>IDO – Influenza</a:t>
            </a:r>
          </a:p>
          <a:p>
            <a:r>
              <a:rPr lang="en-US" smtClean="0"/>
              <a:t>IDO – Malaria</a:t>
            </a:r>
          </a:p>
          <a:p>
            <a:r>
              <a:rPr lang="en-US" smtClean="0"/>
              <a:t>IDO – Staphylococcus </a:t>
            </a:r>
            <a:r>
              <a:rPr lang="en-US"/>
              <a:t>A</a:t>
            </a:r>
            <a:r>
              <a:rPr lang="en-US" smtClean="0"/>
              <a:t>ureus Bacteremia</a:t>
            </a:r>
          </a:p>
          <a:p>
            <a:r>
              <a:rPr lang="en-US"/>
              <a:t>IDO - Vector Surveillance and Management</a:t>
            </a:r>
          </a:p>
          <a:p>
            <a:r>
              <a:rPr lang="en-US"/>
              <a:t>VO – Vaccine Ontology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A402A4-B402-4F76-BD08-9D7E2B5EDC4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93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026" y="639096"/>
            <a:ext cx="3438832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69258" y="10200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288458" y="10581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4572000" y="9611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Roswell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3355258" y="11638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414798"/>
            <a:ext cx="5410200" cy="45763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754" y="2623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626442" y="19344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029200" y="19517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755058" y="2743200"/>
            <a:ext cx="380754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14254" y="5602968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6489290" y="14219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12954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755058" y="3505200"/>
            <a:ext cx="3807542" cy="9906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755058" y="3551904"/>
            <a:ext cx="1369142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Alzheimer’s Disease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200400" y="3558048"/>
            <a:ext cx="1289255" cy="93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Staph Aureus Bacteremia</a:t>
            </a:r>
            <a:endParaRPr lang="en-US" dirty="0"/>
          </a:p>
        </p:txBody>
      </p:sp>
      <p:sp>
        <p:nvSpPr>
          <p:cNvPr id="3" name="Up Arrow Callout 2"/>
          <p:cNvSpPr/>
          <p:nvPr/>
        </p:nvSpPr>
        <p:spPr>
          <a:xfrm>
            <a:off x="533400" y="4343400"/>
            <a:ext cx="5410200" cy="2362200"/>
          </a:xfrm>
          <a:prstGeom prst="upArrowCallou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Using OGMS as basis, create small ontologies for specific clinical domains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0" y="3562350"/>
            <a:ext cx="948198" cy="933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Sleep Dis-orders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85155" y="5558518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14</a:t>
            </a:fld>
            <a:endParaRPr lang="en-US"/>
          </a:p>
        </p:txBody>
      </p:sp>
      <p:sp>
        <p:nvSpPr>
          <p:cNvPr id="30" name="Trapezoid 29"/>
          <p:cNvSpPr/>
          <p:nvPr/>
        </p:nvSpPr>
        <p:spPr>
          <a:xfrm>
            <a:off x="0" y="3429000"/>
            <a:ext cx="9296400" cy="1119187"/>
          </a:xfrm>
          <a:prstGeom prst="trapezoid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r"/>
            <a:endParaRPr lang="en-US" sz="2400" smtClean="0">
              <a:solidFill>
                <a:schemeClr val="tx1"/>
              </a:solidFill>
            </a:endParaRPr>
          </a:p>
          <a:p>
            <a:pPr algn="r"/>
            <a:endParaRPr lang="en-US" sz="2400">
              <a:solidFill>
                <a:schemeClr val="tx1"/>
              </a:solidFill>
            </a:endParaRPr>
          </a:p>
          <a:p>
            <a:pPr algn="r"/>
            <a:r>
              <a:rPr lang="en-US" sz="2400" smtClean="0">
                <a:solidFill>
                  <a:schemeClr val="tx1"/>
                </a:solidFill>
              </a:rPr>
              <a:t>Open Biomedical </a:t>
            </a:r>
          </a:p>
          <a:p>
            <a:pPr algn="r"/>
            <a:r>
              <a:rPr lang="en-US" sz="2400" smtClean="0">
                <a:solidFill>
                  <a:schemeClr val="tx1"/>
                </a:solidFill>
              </a:rPr>
              <a:t>Ontologies Foundry</a:t>
            </a: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521245" y="4459968"/>
            <a:ext cx="2045110" cy="12954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94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626" y="148098"/>
            <a:ext cx="3438832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35858" y="529098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755058" y="567198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4038600" y="470106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Roswell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21858" y="672895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0" y="-76200"/>
            <a:ext cx="54102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754" y="0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794090" y="5624051"/>
            <a:ext cx="2045110" cy="929149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093042" y="1443498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95800" y="1460706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1658" y="2252202"/>
            <a:ext cx="380754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6489290" y="5837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4572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98" y="4055239"/>
            <a:ext cx="457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Extend this approach to the workings of the CTS institution itself</a:t>
            </a:r>
            <a:endParaRPr lang="en-US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1221658" y="3014202"/>
            <a:ext cx="3807542" cy="6096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3060906"/>
            <a:ext cx="1297858" cy="5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Clinical Neurology  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49345" y="3067050"/>
            <a:ext cx="119400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Cancer Pathology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3071352"/>
            <a:ext cx="719598" cy="49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2" name="Can 31"/>
          <p:cNvSpPr/>
          <p:nvPr/>
        </p:nvSpPr>
        <p:spPr>
          <a:xfrm>
            <a:off x="5181599" y="2733413"/>
            <a:ext cx="3733801" cy="264365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Resource data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Publications, patents, equipment, samples</a:t>
            </a:r>
            <a:r>
              <a:rPr lang="en-US" sz="2000" smtClean="0">
                <a:solidFill>
                  <a:schemeClr val="tx1"/>
                </a:solidFill>
              </a:rPr>
              <a:t>, expertise, grants, lab activities, clinical research activities, clinical trials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94090" y="2581013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Semi-public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626" y="148098"/>
            <a:ext cx="3438832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535858" y="529098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755058" y="567198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4038600" y="470106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Roswell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21858" y="672895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0" y="-76200"/>
            <a:ext cx="54102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754" y="0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093042" y="1443498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95800" y="1460706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221658" y="2252202"/>
            <a:ext cx="380754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5" name="Can 24"/>
          <p:cNvSpPr/>
          <p:nvPr/>
        </p:nvSpPr>
        <p:spPr>
          <a:xfrm>
            <a:off x="6489290" y="5837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4572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19998" y="4055239"/>
            <a:ext cx="45744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smtClean="0"/>
              <a:t>Extend this approach to the workings of the CTS institution itself</a:t>
            </a:r>
            <a:endParaRPr lang="en-US" sz="3600" b="1" dirty="0"/>
          </a:p>
        </p:txBody>
      </p:sp>
      <p:sp>
        <p:nvSpPr>
          <p:cNvPr id="27" name="Rectangle 26"/>
          <p:cNvSpPr/>
          <p:nvPr/>
        </p:nvSpPr>
        <p:spPr>
          <a:xfrm>
            <a:off x="1221658" y="3014202"/>
            <a:ext cx="3807542" cy="6096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371600" y="3060906"/>
            <a:ext cx="1297858" cy="5014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Clinical Trial Ontology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749345" y="3067050"/>
            <a:ext cx="1194005" cy="495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Consent Ontology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267200" y="3071352"/>
            <a:ext cx="719598" cy="4909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2" name="Can 31"/>
          <p:cNvSpPr/>
          <p:nvPr/>
        </p:nvSpPr>
        <p:spPr>
          <a:xfrm>
            <a:off x="5181599" y="2733413"/>
            <a:ext cx="3733801" cy="2643651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Resource data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Publications, patents, equipment, samples</a:t>
            </a:r>
            <a:r>
              <a:rPr lang="en-US" sz="2000" smtClean="0">
                <a:solidFill>
                  <a:schemeClr val="tx1"/>
                </a:solidFill>
              </a:rPr>
              <a:t>, expertise, grants, lab activities, clinical research activities, clinical trials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794090" y="2581013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Semi-public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71112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16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74058" y="5815013"/>
            <a:ext cx="3807542" cy="990600"/>
          </a:xfrm>
          <a:prstGeom prst="rect">
            <a:avLst/>
          </a:prstGeom>
          <a:solidFill>
            <a:schemeClr val="accent1">
              <a:alpha val="3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374058" y="5861717"/>
            <a:ext cx="2286000" cy="943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/>
              <a:t>OBI : Ontology for Biomedical Investigations</a:t>
            </a:r>
            <a:endParaRPr lang="en-US" sz="2000" dirty="0"/>
          </a:p>
        </p:txBody>
      </p:sp>
      <p:sp>
        <p:nvSpPr>
          <p:cNvPr id="31" name="Rectangle 30"/>
          <p:cNvSpPr/>
          <p:nvPr/>
        </p:nvSpPr>
        <p:spPr>
          <a:xfrm>
            <a:off x="3812458" y="5853661"/>
            <a:ext cx="1289255" cy="937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OGMS</a:t>
            </a:r>
            <a:endParaRPr lang="en-US" dirty="0"/>
          </a:p>
        </p:txBody>
      </p:sp>
      <p:sp>
        <p:nvSpPr>
          <p:cNvPr id="35" name="Trapezoid 34"/>
          <p:cNvSpPr/>
          <p:nvPr/>
        </p:nvSpPr>
        <p:spPr>
          <a:xfrm>
            <a:off x="219998" y="5791200"/>
            <a:ext cx="9000202" cy="1119187"/>
          </a:xfrm>
          <a:prstGeom prst="trapezoid">
            <a:avLst/>
          </a:prstGeom>
          <a:solidFill>
            <a:srgbClr val="FFFF00">
              <a:alpha val="1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r"/>
            <a:endParaRPr lang="en-US" sz="2400" smtClean="0">
              <a:solidFill>
                <a:schemeClr val="tx1"/>
              </a:solidFill>
            </a:endParaRPr>
          </a:p>
          <a:p>
            <a:pPr algn="r"/>
            <a:endParaRPr lang="en-US" sz="2400">
              <a:solidFill>
                <a:schemeClr val="tx1"/>
              </a:solidFill>
            </a:endParaRPr>
          </a:p>
          <a:p>
            <a:pPr algn="r"/>
            <a:r>
              <a:rPr lang="en-US" sz="2400" smtClean="0">
                <a:solidFill>
                  <a:schemeClr val="tx1"/>
                </a:solidFill>
              </a:rPr>
              <a:t>Open Biomedical </a:t>
            </a:r>
          </a:p>
          <a:p>
            <a:pPr algn="r"/>
            <a:r>
              <a:rPr lang="en-US" sz="2400" smtClean="0">
                <a:solidFill>
                  <a:schemeClr val="tx1"/>
                </a:solidFill>
              </a:rPr>
              <a:t>Ontologies Foundry</a:t>
            </a: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1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6794088" y="19553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26" y="1934496"/>
            <a:ext cx="4960374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12058" y="23154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831258" y="23535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3962400" y="22565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Lab#1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98058" y="24592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1710198"/>
            <a:ext cx="56388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4554" y="15577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934198" y="47244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69242" y="32298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19600" y="32471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5458" y="40386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5447" y="55626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798" y="18288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What exists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7245146" y="3130346"/>
            <a:ext cx="1295400" cy="2197507"/>
          </a:xfrm>
          <a:prstGeom prst="rightArrow">
            <a:avLst>
              <a:gd name="adj1" fmla="val 50000"/>
              <a:gd name="adj2" fmla="val 51645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8998" y="3905933"/>
            <a:ext cx="13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translation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29091" y="6248400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4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457199" y="6356350"/>
            <a:ext cx="4191002" cy="365125"/>
          </a:xfrm>
        </p:spPr>
        <p:txBody>
          <a:bodyPr/>
          <a:lstStyle/>
          <a:p>
            <a:endParaRPr lang="en-US" altLang="en-US" sz="1600" b="1"/>
          </a:p>
          <a:p>
            <a:r>
              <a:rPr lang="en-US" altLang="en-US" sz="1600" b="1" smtClean="0"/>
              <a:t>With thanks to Tom Beale, Ocean Informatics</a:t>
            </a:r>
            <a:endParaRPr lang="en-US" altLang="en-US" sz="1600" b="1"/>
          </a:p>
        </p:txBody>
      </p:sp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914400" y="838200"/>
            <a:ext cx="7162800" cy="5105400"/>
            <a:chOff x="576" y="528"/>
            <a:chExt cx="4512" cy="3216"/>
          </a:xfrm>
        </p:grpSpPr>
        <p:sp>
          <p:nvSpPr>
            <p:cNvPr id="20483" name="Oval 3"/>
            <p:cNvSpPr>
              <a:spLocks noChangeArrowheads="1"/>
            </p:cNvSpPr>
            <p:nvPr/>
          </p:nvSpPr>
          <p:spPr bwMode="auto">
            <a:xfrm>
              <a:off x="576" y="528"/>
              <a:ext cx="4512" cy="3216"/>
            </a:xfrm>
            <a:prstGeom prst="ellipse">
              <a:avLst/>
            </a:prstGeom>
            <a:solidFill>
              <a:srgbClr val="FFCC00"/>
            </a:solidFill>
            <a:ln w="9525">
              <a:solidFill>
                <a:srgbClr val="FF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0">
                <a:solidFill>
                  <a:srgbClr val="000000"/>
                </a:solidFill>
              </a:endParaRPr>
            </a:p>
          </p:txBody>
        </p:sp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710" y="1639"/>
              <a:ext cx="625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Enterprise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20485" name="Group 5"/>
          <p:cNvGrpSpPr>
            <a:grpSpLocks/>
          </p:cNvGrpSpPr>
          <p:nvPr/>
        </p:nvGrpSpPr>
        <p:grpSpPr bwMode="auto">
          <a:xfrm>
            <a:off x="1828800" y="1600200"/>
            <a:ext cx="5562600" cy="4114800"/>
            <a:chOff x="1152" y="1008"/>
            <a:chExt cx="3504" cy="2592"/>
          </a:xfrm>
        </p:grpSpPr>
        <p:sp>
          <p:nvSpPr>
            <p:cNvPr id="20486" name="Oval 6"/>
            <p:cNvSpPr>
              <a:spLocks noChangeArrowheads="1"/>
            </p:cNvSpPr>
            <p:nvPr/>
          </p:nvSpPr>
          <p:spPr bwMode="auto">
            <a:xfrm>
              <a:off x="1152" y="1008"/>
              <a:ext cx="3504" cy="259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endParaRPr lang="en-US" sz="1400" b="0">
                <a:solidFill>
                  <a:srgbClr val="000000"/>
                </a:solidFill>
              </a:endParaRPr>
            </a:p>
          </p:txBody>
        </p:sp>
        <p:sp>
          <p:nvSpPr>
            <p:cNvPr id="20487" name="Text Box 7"/>
            <p:cNvSpPr txBox="1">
              <a:spLocks noChangeArrowheads="1"/>
            </p:cNvSpPr>
            <p:nvPr/>
          </p:nvSpPr>
          <p:spPr bwMode="auto">
            <a:xfrm>
              <a:off x="1248" y="1824"/>
              <a:ext cx="89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Comprehensive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grpSp>
        <p:nvGrpSpPr>
          <p:cNvPr id="20488" name="Group 8"/>
          <p:cNvGrpSpPr>
            <a:grpSpLocks/>
          </p:cNvGrpSpPr>
          <p:nvPr/>
        </p:nvGrpSpPr>
        <p:grpSpPr bwMode="auto">
          <a:xfrm>
            <a:off x="3124200" y="2514600"/>
            <a:ext cx="2971800" cy="2438400"/>
            <a:chOff x="1968" y="1584"/>
            <a:chExt cx="1872" cy="1536"/>
          </a:xfrm>
        </p:grpSpPr>
        <p:sp>
          <p:nvSpPr>
            <p:cNvPr id="20489" name="Oval 9"/>
            <p:cNvSpPr>
              <a:spLocks noChangeArrowheads="1"/>
            </p:cNvSpPr>
            <p:nvPr/>
          </p:nvSpPr>
          <p:spPr bwMode="auto">
            <a:xfrm>
              <a:off x="1968" y="1584"/>
              <a:ext cx="1872" cy="15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2112" y="1872"/>
              <a:ext cx="3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8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400" b="0">
                  <a:solidFill>
                    <a:srgbClr val="000000"/>
                  </a:solidFill>
                </a:rPr>
                <a:t>Basic</a:t>
              </a:r>
              <a:endParaRPr lang="en-AU" sz="1400" b="0">
                <a:solidFill>
                  <a:srgbClr val="000000"/>
                </a:solidFill>
              </a:endParaRPr>
            </a:p>
          </p:txBody>
        </p:sp>
      </p:grpSp>
      <p:sp>
        <p:nvSpPr>
          <p:cNvPr id="20491" name="Rectangle 11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3352800" cy="533400"/>
          </a:xfrm>
        </p:spPr>
        <p:txBody>
          <a:bodyPr>
            <a:normAutofit fontScale="90000"/>
          </a:bodyPr>
          <a:lstStyle/>
          <a:p>
            <a:r>
              <a:rPr lang="en-US"/>
              <a:t>Components</a:t>
            </a:r>
            <a:endParaRPr lang="en-AU"/>
          </a:p>
        </p:txBody>
      </p:sp>
      <p:sp>
        <p:nvSpPr>
          <p:cNvPr id="20492" name="AutoShape 12"/>
          <p:cNvSpPr>
            <a:spLocks noChangeArrowheads="1"/>
          </p:cNvSpPr>
          <p:nvPr/>
        </p:nvSpPr>
        <p:spPr bwMode="auto">
          <a:xfrm>
            <a:off x="4191000" y="2971800"/>
            <a:ext cx="2743200" cy="1066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EHR</a:t>
            </a:r>
            <a:endParaRPr lang="en-AU" sz="1400" b="0">
              <a:solidFill>
                <a:schemeClr val="tx2"/>
              </a:solidFill>
            </a:endParaRPr>
          </a:p>
        </p:txBody>
      </p:sp>
      <p:grpSp>
        <p:nvGrpSpPr>
          <p:cNvPr id="20493" name="Group 13"/>
          <p:cNvGrpSpPr>
            <a:grpSpLocks/>
          </p:cNvGrpSpPr>
          <p:nvPr/>
        </p:nvGrpSpPr>
        <p:grpSpPr bwMode="auto">
          <a:xfrm>
            <a:off x="4902200" y="3124200"/>
            <a:ext cx="1919288" cy="762000"/>
            <a:chOff x="3024" y="2304"/>
            <a:chExt cx="1056" cy="480"/>
          </a:xfrm>
        </p:grpSpPr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3648" y="2304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55000"/>
                </a:lnSpc>
                <a:spcBef>
                  <a:spcPct val="50000"/>
                </a:spcBef>
              </a:pPr>
              <a:r>
                <a:rPr lang="en-US" sz="1200" b="0">
                  <a:solidFill>
                    <a:schemeClr val="tx2"/>
                  </a:solidFill>
                </a:rPr>
                <a:t>Multimedia</a:t>
              </a:r>
            </a:p>
            <a:p>
              <a:pPr algn="ctr">
                <a:lnSpc>
                  <a:spcPct val="55000"/>
                </a:lnSpc>
                <a:spcBef>
                  <a:spcPct val="50000"/>
                </a:spcBef>
              </a:pPr>
              <a:r>
                <a:rPr lang="en-US" sz="1200" b="0">
                  <a:solidFill>
                    <a:schemeClr val="tx2"/>
                  </a:solidFill>
                </a:rPr>
                <a:t>genetics</a:t>
              </a:r>
              <a:endParaRPr lang="en-AU" sz="1200" b="0">
                <a:solidFill>
                  <a:schemeClr val="tx2"/>
                </a:solidFill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3648" y="2592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b="0">
                  <a:solidFill>
                    <a:schemeClr val="tx2"/>
                  </a:solidFill>
                </a:rPr>
                <a:t>workflow</a:t>
              </a:r>
              <a:endParaRPr lang="en-AU" sz="1400" b="0">
                <a:solidFill>
                  <a:schemeClr val="tx2"/>
                </a:solidFill>
              </a:endParaRPr>
            </a:p>
          </p:txBody>
        </p:sp>
        <p:sp>
          <p:nvSpPr>
            <p:cNvPr id="20496" name="Line 16"/>
            <p:cNvSpPr>
              <a:spLocks noChangeShapeType="1"/>
            </p:cNvSpPr>
            <p:nvPr/>
          </p:nvSpPr>
          <p:spPr bwMode="auto">
            <a:xfrm flipV="1">
              <a:off x="3024" y="2400"/>
              <a:ext cx="624" cy="4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7"/>
            <p:cNvSpPr>
              <a:spLocks noChangeShapeType="1"/>
            </p:cNvSpPr>
            <p:nvPr/>
          </p:nvSpPr>
          <p:spPr bwMode="auto">
            <a:xfrm>
              <a:off x="3024" y="2544"/>
              <a:ext cx="624" cy="144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498" name="Group 18"/>
          <p:cNvGrpSpPr>
            <a:grpSpLocks/>
          </p:cNvGrpSpPr>
          <p:nvPr/>
        </p:nvGrpSpPr>
        <p:grpSpPr bwMode="auto">
          <a:xfrm>
            <a:off x="3200400" y="3352800"/>
            <a:ext cx="2590800" cy="1524000"/>
            <a:chOff x="2016" y="2112"/>
            <a:chExt cx="1632" cy="960"/>
          </a:xfrm>
        </p:grpSpPr>
        <p:grpSp>
          <p:nvGrpSpPr>
            <p:cNvPr id="20499" name="Group 19"/>
            <p:cNvGrpSpPr>
              <a:grpSpLocks/>
            </p:cNvGrpSpPr>
            <p:nvPr/>
          </p:nvGrpSpPr>
          <p:grpSpPr bwMode="auto">
            <a:xfrm>
              <a:off x="2016" y="2112"/>
              <a:ext cx="624" cy="214"/>
              <a:chOff x="1872" y="2448"/>
              <a:chExt cx="624" cy="214"/>
            </a:xfrm>
          </p:grpSpPr>
          <p:sp>
            <p:nvSpPr>
              <p:cNvPr id="20500" name="AutoShape 20"/>
              <p:cNvSpPr>
                <a:spLocks noChangeArrowheads="1"/>
              </p:cNvSpPr>
              <p:nvPr/>
            </p:nvSpPr>
            <p:spPr bwMode="auto">
              <a:xfrm>
                <a:off x="1872" y="2448"/>
                <a:ext cx="494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identity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501" name="Line 21"/>
              <p:cNvSpPr>
                <a:spLocks noChangeShapeType="1"/>
              </p:cNvSpPr>
              <p:nvPr/>
            </p:nvSpPr>
            <p:spPr bwMode="auto">
              <a:xfrm>
                <a:off x="2400" y="2544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2" name="Group 22"/>
            <p:cNvGrpSpPr>
              <a:grpSpLocks/>
            </p:cNvGrpSpPr>
            <p:nvPr/>
          </p:nvGrpSpPr>
          <p:grpSpPr bwMode="auto">
            <a:xfrm>
              <a:off x="2064" y="2496"/>
              <a:ext cx="624" cy="480"/>
              <a:chOff x="1920" y="2832"/>
              <a:chExt cx="624" cy="480"/>
            </a:xfrm>
          </p:grpSpPr>
          <p:sp>
            <p:nvSpPr>
              <p:cNvPr id="20503" name="AutoShape 23"/>
              <p:cNvSpPr>
                <a:spLocks noChangeArrowheads="1"/>
              </p:cNvSpPr>
              <p:nvPr/>
            </p:nvSpPr>
            <p:spPr bwMode="auto">
              <a:xfrm>
                <a:off x="1920" y="2976"/>
                <a:ext cx="479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Clinical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ref data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04" name="Line 24"/>
              <p:cNvSpPr>
                <a:spLocks noChangeShapeType="1"/>
              </p:cNvSpPr>
              <p:nvPr/>
            </p:nvSpPr>
            <p:spPr bwMode="auto">
              <a:xfrm flipV="1">
                <a:off x="2352" y="2832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5" name="Group 25"/>
            <p:cNvGrpSpPr>
              <a:grpSpLocks/>
            </p:cNvGrpSpPr>
            <p:nvPr/>
          </p:nvGrpSpPr>
          <p:grpSpPr bwMode="auto">
            <a:xfrm>
              <a:off x="2688" y="2544"/>
              <a:ext cx="479" cy="528"/>
              <a:chOff x="2544" y="2880"/>
              <a:chExt cx="479" cy="528"/>
            </a:xfrm>
          </p:grpSpPr>
          <p:sp>
            <p:nvSpPr>
              <p:cNvPr id="20506" name="AutoShape 26"/>
              <p:cNvSpPr>
                <a:spLocks noChangeArrowheads="1"/>
              </p:cNvSpPr>
              <p:nvPr/>
            </p:nvSpPr>
            <p:spPr bwMode="auto">
              <a:xfrm>
                <a:off x="2544" y="3072"/>
                <a:ext cx="479" cy="336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Clinical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models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07" name="Line 27"/>
              <p:cNvSpPr>
                <a:spLocks noChangeShapeType="1"/>
              </p:cNvSpPr>
              <p:nvPr/>
            </p:nvSpPr>
            <p:spPr bwMode="auto">
              <a:xfrm flipV="1">
                <a:off x="2784" y="2880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08" name="Group 28"/>
            <p:cNvGrpSpPr>
              <a:grpSpLocks/>
            </p:cNvGrpSpPr>
            <p:nvPr/>
          </p:nvGrpSpPr>
          <p:grpSpPr bwMode="auto">
            <a:xfrm>
              <a:off x="3216" y="2544"/>
              <a:ext cx="432" cy="336"/>
              <a:chOff x="3072" y="2880"/>
              <a:chExt cx="432" cy="336"/>
            </a:xfrm>
          </p:grpSpPr>
          <p:sp>
            <p:nvSpPr>
              <p:cNvPr id="20509" name="AutoShape 29"/>
              <p:cNvSpPr>
                <a:spLocks noChangeArrowheads="1"/>
              </p:cNvSpPr>
              <p:nvPr/>
            </p:nvSpPr>
            <p:spPr bwMode="auto">
              <a:xfrm>
                <a:off x="3072" y="3024"/>
                <a:ext cx="432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terms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10" name="Line 30"/>
              <p:cNvSpPr>
                <a:spLocks noChangeShapeType="1"/>
              </p:cNvSpPr>
              <p:nvPr/>
            </p:nvSpPr>
            <p:spPr bwMode="auto">
              <a:xfrm flipV="1">
                <a:off x="3264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11" name="Group 31"/>
          <p:cNvGrpSpPr>
            <a:grpSpLocks/>
          </p:cNvGrpSpPr>
          <p:nvPr/>
        </p:nvGrpSpPr>
        <p:grpSpPr bwMode="auto">
          <a:xfrm>
            <a:off x="2133600" y="1905000"/>
            <a:ext cx="2209800" cy="1066800"/>
            <a:chOff x="1344" y="1200"/>
            <a:chExt cx="1392" cy="672"/>
          </a:xfrm>
        </p:grpSpPr>
        <p:sp>
          <p:nvSpPr>
            <p:cNvPr id="20512" name="AutoShape 32"/>
            <p:cNvSpPr>
              <a:spLocks noChangeArrowheads="1"/>
            </p:cNvSpPr>
            <p:nvPr/>
          </p:nvSpPr>
          <p:spPr bwMode="auto">
            <a:xfrm rot="2592417">
              <a:off x="1344" y="1200"/>
              <a:ext cx="139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</a:pPr>
              <a:r>
                <a:rPr lang="en-US" sz="1400" b="0">
                  <a:solidFill>
                    <a:srgbClr val="FF0000"/>
                  </a:solidFill>
                </a:rPr>
                <a:t>Security / access control</a:t>
              </a:r>
              <a:endParaRPr lang="en-AU" sz="1400" b="0">
                <a:solidFill>
                  <a:srgbClr val="FF0000"/>
                </a:solidFill>
              </a:endParaRPr>
            </a:p>
          </p:txBody>
        </p:sp>
        <p:sp>
          <p:nvSpPr>
            <p:cNvPr id="20513" name="Line 33"/>
            <p:cNvSpPr>
              <a:spLocks noChangeShapeType="1"/>
            </p:cNvSpPr>
            <p:nvPr/>
          </p:nvSpPr>
          <p:spPr bwMode="auto">
            <a:xfrm>
              <a:off x="2544" y="1776"/>
              <a:ext cx="144" cy="9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14" name="Group 34"/>
          <p:cNvGrpSpPr>
            <a:grpSpLocks/>
          </p:cNvGrpSpPr>
          <p:nvPr/>
        </p:nvGrpSpPr>
        <p:grpSpPr bwMode="auto">
          <a:xfrm>
            <a:off x="6553200" y="3886200"/>
            <a:ext cx="2209800" cy="990600"/>
            <a:chOff x="4128" y="2448"/>
            <a:chExt cx="1392" cy="624"/>
          </a:xfrm>
        </p:grpSpPr>
        <p:sp>
          <p:nvSpPr>
            <p:cNvPr id="20515" name="AutoShape 35"/>
            <p:cNvSpPr>
              <a:spLocks noChangeArrowheads="1"/>
            </p:cNvSpPr>
            <p:nvPr/>
          </p:nvSpPr>
          <p:spPr bwMode="auto">
            <a:xfrm>
              <a:off x="4128" y="2448"/>
              <a:ext cx="528" cy="2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realtime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gateway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grpSp>
          <p:nvGrpSpPr>
            <p:cNvPr id="20516" name="Group 36"/>
            <p:cNvGrpSpPr>
              <a:grpSpLocks/>
            </p:cNvGrpSpPr>
            <p:nvPr/>
          </p:nvGrpSpPr>
          <p:grpSpPr bwMode="auto">
            <a:xfrm>
              <a:off x="4608" y="2688"/>
              <a:ext cx="912" cy="384"/>
              <a:chOff x="4608" y="2688"/>
              <a:chExt cx="912" cy="384"/>
            </a:xfrm>
          </p:grpSpPr>
          <p:sp>
            <p:nvSpPr>
              <p:cNvPr id="20517" name="AutoShape 37"/>
              <p:cNvSpPr>
                <a:spLocks noChangeArrowheads="1"/>
              </p:cNvSpPr>
              <p:nvPr/>
            </p:nvSpPr>
            <p:spPr bwMode="auto">
              <a:xfrm>
                <a:off x="4896" y="2880"/>
                <a:ext cx="62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telemedicine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20518" name="Line 38"/>
              <p:cNvSpPr>
                <a:spLocks noChangeShapeType="1"/>
              </p:cNvSpPr>
              <p:nvPr/>
            </p:nvSpPr>
            <p:spPr bwMode="auto">
              <a:xfrm>
                <a:off x="4608" y="2688"/>
                <a:ext cx="288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19" name="Group 39"/>
          <p:cNvGrpSpPr>
            <a:grpSpLocks/>
          </p:cNvGrpSpPr>
          <p:nvPr/>
        </p:nvGrpSpPr>
        <p:grpSpPr bwMode="auto">
          <a:xfrm>
            <a:off x="5029200" y="1066800"/>
            <a:ext cx="762000" cy="1219200"/>
            <a:chOff x="3168" y="672"/>
            <a:chExt cx="480" cy="768"/>
          </a:xfrm>
        </p:grpSpPr>
        <p:sp>
          <p:nvSpPr>
            <p:cNvPr id="20520" name="AutoShape 40"/>
            <p:cNvSpPr>
              <a:spLocks noChangeArrowheads="1"/>
            </p:cNvSpPr>
            <p:nvPr/>
          </p:nvSpPr>
          <p:spPr bwMode="auto">
            <a:xfrm>
              <a:off x="3216" y="672"/>
              <a:ext cx="432" cy="19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127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HILS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sp>
          <p:nvSpPr>
            <p:cNvPr id="20521" name="Line 41"/>
            <p:cNvSpPr>
              <a:spLocks noChangeShapeType="1"/>
            </p:cNvSpPr>
            <p:nvPr/>
          </p:nvSpPr>
          <p:spPr bwMode="auto">
            <a:xfrm flipV="1">
              <a:off x="3168" y="864"/>
              <a:ext cx="240" cy="576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2" name="Group 42"/>
          <p:cNvGrpSpPr>
            <a:grpSpLocks/>
          </p:cNvGrpSpPr>
          <p:nvPr/>
        </p:nvGrpSpPr>
        <p:grpSpPr bwMode="auto">
          <a:xfrm>
            <a:off x="5029200" y="304800"/>
            <a:ext cx="2362200" cy="609600"/>
            <a:chOff x="3168" y="192"/>
            <a:chExt cx="1488" cy="384"/>
          </a:xfrm>
        </p:grpSpPr>
        <p:sp>
          <p:nvSpPr>
            <p:cNvPr id="20523" name="Oval 43"/>
            <p:cNvSpPr>
              <a:spLocks noChangeArrowheads="1"/>
            </p:cNvSpPr>
            <p:nvPr/>
          </p:nvSpPr>
          <p:spPr bwMode="auto">
            <a:xfrm>
              <a:off x="4032" y="192"/>
              <a:ext cx="624" cy="33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other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provider</a:t>
              </a:r>
              <a:endParaRPr lang="en-AU" sz="1400">
                <a:solidFill>
                  <a:schemeClr val="tx2"/>
                </a:solidFill>
              </a:endParaRPr>
            </a:p>
          </p:txBody>
        </p:sp>
        <p:sp>
          <p:nvSpPr>
            <p:cNvPr id="20524" name="Line 44"/>
            <p:cNvSpPr>
              <a:spLocks noChangeShapeType="1"/>
            </p:cNvSpPr>
            <p:nvPr/>
          </p:nvSpPr>
          <p:spPr bwMode="auto">
            <a:xfrm flipV="1">
              <a:off x="3168" y="384"/>
              <a:ext cx="86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25" name="Group 45"/>
          <p:cNvGrpSpPr>
            <a:grpSpLocks/>
          </p:cNvGrpSpPr>
          <p:nvPr/>
        </p:nvGrpSpPr>
        <p:grpSpPr bwMode="auto">
          <a:xfrm>
            <a:off x="2068513" y="1676400"/>
            <a:ext cx="4559300" cy="3962400"/>
            <a:chOff x="1303" y="1056"/>
            <a:chExt cx="2872" cy="2496"/>
          </a:xfrm>
        </p:grpSpPr>
        <p:sp>
          <p:nvSpPr>
            <p:cNvPr id="20526" name="Line 46"/>
            <p:cNvSpPr>
              <a:spLocks noChangeShapeType="1"/>
            </p:cNvSpPr>
            <p:nvPr/>
          </p:nvSpPr>
          <p:spPr bwMode="auto">
            <a:xfrm>
              <a:off x="3024" y="1728"/>
              <a:ext cx="0" cy="144"/>
            </a:xfrm>
            <a:prstGeom prst="line">
              <a:avLst/>
            </a:prstGeom>
            <a:noFill/>
            <a:ln w="952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27" name="Group 47"/>
            <p:cNvGrpSpPr>
              <a:grpSpLocks/>
            </p:cNvGrpSpPr>
            <p:nvPr/>
          </p:nvGrpSpPr>
          <p:grpSpPr bwMode="auto">
            <a:xfrm>
              <a:off x="1303" y="1056"/>
              <a:ext cx="2872" cy="2496"/>
              <a:chOff x="1303" y="1056"/>
              <a:chExt cx="2872" cy="2496"/>
            </a:xfrm>
          </p:grpSpPr>
          <p:sp>
            <p:nvSpPr>
              <p:cNvPr id="20528" name="AutoShape 48"/>
              <p:cNvSpPr>
                <a:spLocks noChangeArrowheads="1"/>
              </p:cNvSpPr>
              <p:nvPr/>
            </p:nvSpPr>
            <p:spPr bwMode="auto">
              <a:xfrm>
                <a:off x="2736" y="1440"/>
                <a:ext cx="528" cy="28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UPDATE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QUERY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grpSp>
            <p:nvGrpSpPr>
              <p:cNvPr id="20529" name="Group 49"/>
              <p:cNvGrpSpPr>
                <a:grpSpLocks/>
              </p:cNvGrpSpPr>
              <p:nvPr/>
            </p:nvGrpSpPr>
            <p:grpSpPr bwMode="auto">
              <a:xfrm>
                <a:off x="1303" y="1440"/>
                <a:ext cx="2872" cy="2112"/>
                <a:chOff x="1303" y="1440"/>
                <a:chExt cx="2872" cy="2112"/>
              </a:xfrm>
            </p:grpSpPr>
            <p:grpSp>
              <p:nvGrpSpPr>
                <p:cNvPr id="20530" name="Group 50"/>
                <p:cNvGrpSpPr>
                  <a:grpSpLocks/>
                </p:cNvGrpSpPr>
                <p:nvPr/>
              </p:nvGrpSpPr>
              <p:grpSpPr bwMode="auto">
                <a:xfrm>
                  <a:off x="1303" y="2400"/>
                  <a:ext cx="2872" cy="1152"/>
                  <a:chOff x="1303" y="2400"/>
                  <a:chExt cx="2872" cy="1152"/>
                </a:xfrm>
              </p:grpSpPr>
              <p:grpSp>
                <p:nvGrpSpPr>
                  <p:cNvPr id="20531" name="Group 51"/>
                  <p:cNvGrpSpPr>
                    <a:grpSpLocks/>
                  </p:cNvGrpSpPr>
                  <p:nvPr/>
                </p:nvGrpSpPr>
                <p:grpSpPr bwMode="auto">
                  <a:xfrm>
                    <a:off x="1303" y="2400"/>
                    <a:ext cx="1337" cy="214"/>
                    <a:chOff x="1159" y="2736"/>
                    <a:chExt cx="1337" cy="214"/>
                  </a:xfrm>
                </p:grpSpPr>
                <p:sp>
                  <p:nvSpPr>
                    <p:cNvPr id="20532" name="AutoShape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59" y="2736"/>
                      <a:ext cx="841" cy="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chemeClr val="tx2"/>
                          </a:solidFill>
                        </a:rPr>
                        <a:t>demographics</a:t>
                      </a:r>
                      <a:endParaRPr lang="en-AU" sz="1400" b="0">
                        <a:solidFill>
                          <a:schemeClr val="tx2"/>
                        </a:solidFill>
                      </a:endParaRPr>
                    </a:p>
                  </p:txBody>
                </p:sp>
                <p:sp>
                  <p:nvSpPr>
                    <p:cNvPr id="20533" name="Line 5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016" y="2736"/>
                      <a:ext cx="480" cy="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34" name="Group 54"/>
                  <p:cNvGrpSpPr>
                    <a:grpSpLocks/>
                  </p:cNvGrpSpPr>
                  <p:nvPr/>
                </p:nvGrpSpPr>
                <p:grpSpPr bwMode="auto">
                  <a:xfrm>
                    <a:off x="3696" y="2544"/>
                    <a:ext cx="479" cy="624"/>
                    <a:chOff x="3696" y="2544"/>
                    <a:chExt cx="479" cy="624"/>
                  </a:xfrm>
                </p:grpSpPr>
                <p:sp>
                  <p:nvSpPr>
                    <p:cNvPr id="20535" name="AutoShape 5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696" y="2832"/>
                      <a:ext cx="479" cy="336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guidelines</a:t>
                      </a:r>
                    </a:p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protocols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20536" name="Line 5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40" y="2544"/>
                      <a:ext cx="95" cy="28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37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1747" y="2544"/>
                    <a:ext cx="989" cy="694"/>
                    <a:chOff x="1603" y="2880"/>
                    <a:chExt cx="989" cy="694"/>
                  </a:xfrm>
                </p:grpSpPr>
                <p:sp>
                  <p:nvSpPr>
                    <p:cNvPr id="20538" name="AutoShap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03" y="3360"/>
                      <a:ext cx="906" cy="214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algn="ctr"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Interactions DS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20539" name="Line 5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448" y="2880"/>
                      <a:ext cx="144" cy="48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 type="triangle" w="med" len="med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540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2544" y="3072"/>
                    <a:ext cx="624" cy="480"/>
                    <a:chOff x="2400" y="3408"/>
                    <a:chExt cx="624" cy="480"/>
                  </a:xfrm>
                </p:grpSpPr>
                <p:sp>
                  <p:nvSpPr>
                    <p:cNvPr id="20541" name="AutoShape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600"/>
                      <a:ext cx="624" cy="288"/>
                    </a:xfrm>
                    <a:prstGeom prst="roundRect">
                      <a:avLst>
                        <a:gd name="adj" fmla="val 16667"/>
                      </a:avLst>
                    </a:prstGeom>
                    <a:solidFill>
                      <a:schemeClr val="bg1"/>
                    </a:solidFill>
                    <a:ln w="9525">
                      <a:solidFill>
                        <a:srgbClr val="008000"/>
                      </a:solidFill>
                      <a:round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Local </a:t>
                      </a:r>
                    </a:p>
                    <a:p>
                      <a:pPr algn="ctr">
                        <a:lnSpc>
                          <a:spcPct val="60000"/>
                        </a:lnSpc>
                        <a:spcBef>
                          <a:spcPct val="50000"/>
                        </a:spcBef>
                      </a:pPr>
                      <a:r>
                        <a:rPr lang="en-US" sz="1400" b="0">
                          <a:solidFill>
                            <a:srgbClr val="009900"/>
                          </a:solidFill>
                        </a:rPr>
                        <a:t>modelling</a:t>
                      </a:r>
                      <a:endParaRPr lang="en-AU" sz="1400" b="0">
                        <a:solidFill>
                          <a:srgbClr val="009900"/>
                        </a:solidFill>
                      </a:endParaRPr>
                    </a:p>
                  </p:txBody>
                </p:sp>
                <p:sp>
                  <p:nvSpPr>
                    <p:cNvPr id="20542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784" y="3408"/>
                      <a:ext cx="0" cy="19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8000"/>
                      </a:solidFill>
                      <a:round/>
                      <a:headEnd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543" name="Group 63"/>
                <p:cNvGrpSpPr>
                  <a:grpSpLocks/>
                </p:cNvGrpSpPr>
                <p:nvPr/>
              </p:nvGrpSpPr>
              <p:grpSpPr bwMode="auto">
                <a:xfrm>
                  <a:off x="3348" y="1440"/>
                  <a:ext cx="732" cy="432"/>
                  <a:chOff x="3204" y="1776"/>
                  <a:chExt cx="732" cy="432"/>
                </a:xfrm>
              </p:grpSpPr>
              <p:sp>
                <p:nvSpPr>
                  <p:cNvPr id="2054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3204" y="1776"/>
                    <a:ext cx="732" cy="21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2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sz="1400" b="0">
                        <a:solidFill>
                          <a:schemeClr val="tx2"/>
                        </a:solidFill>
                      </a:rPr>
                      <a:t>notifications</a:t>
                    </a:r>
                    <a:endParaRPr lang="en-AU" sz="1400" b="0">
                      <a:solidFill>
                        <a:schemeClr val="tx2"/>
                      </a:solidFill>
                    </a:endParaRPr>
                  </a:p>
                </p:txBody>
              </p:sp>
              <p:sp>
                <p:nvSpPr>
                  <p:cNvPr id="20545" name="Line 6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96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46" name="Group 66"/>
              <p:cNvGrpSpPr>
                <a:grpSpLocks/>
              </p:cNvGrpSpPr>
              <p:nvPr/>
            </p:nvGrpSpPr>
            <p:grpSpPr bwMode="auto">
              <a:xfrm>
                <a:off x="2389" y="1056"/>
                <a:ext cx="371" cy="384"/>
                <a:chOff x="2245" y="1392"/>
                <a:chExt cx="371" cy="384"/>
              </a:xfrm>
            </p:grpSpPr>
            <p:sp>
              <p:nvSpPr>
                <p:cNvPr id="20547" name="AutoShape 67"/>
                <p:cNvSpPr>
                  <a:spLocks noChangeArrowheads="1"/>
                </p:cNvSpPr>
                <p:nvPr/>
              </p:nvSpPr>
              <p:spPr bwMode="auto">
                <a:xfrm>
                  <a:off x="2245" y="1392"/>
                  <a:ext cx="371" cy="214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>
                  <a:solidFill>
                    <a:schemeClr val="tx2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chemeClr val="tx2"/>
                      </a:solidFill>
                    </a:rPr>
                    <a:t>DSS</a:t>
                  </a:r>
                  <a:endParaRPr lang="en-AU" sz="1400" b="0">
                    <a:solidFill>
                      <a:schemeClr val="tx2"/>
                    </a:solidFill>
                  </a:endParaRPr>
                </a:p>
              </p:txBody>
            </p:sp>
            <p:sp>
              <p:nvSpPr>
                <p:cNvPr id="20548" name="Line 68"/>
                <p:cNvSpPr>
                  <a:spLocks noChangeShapeType="1"/>
                </p:cNvSpPr>
                <p:nvPr/>
              </p:nvSpPr>
              <p:spPr bwMode="auto">
                <a:xfrm flipH="1" flipV="1">
                  <a:off x="2448" y="1584"/>
                  <a:ext cx="144" cy="192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20549" name="Group 69"/>
          <p:cNvGrpSpPr>
            <a:grpSpLocks/>
          </p:cNvGrpSpPr>
          <p:nvPr/>
        </p:nvGrpSpPr>
        <p:grpSpPr bwMode="auto">
          <a:xfrm>
            <a:off x="5105400" y="1295400"/>
            <a:ext cx="1819275" cy="990600"/>
            <a:chOff x="3216" y="816"/>
            <a:chExt cx="1146" cy="624"/>
          </a:xfrm>
        </p:grpSpPr>
        <p:grpSp>
          <p:nvGrpSpPr>
            <p:cNvPr id="20550" name="Group 70"/>
            <p:cNvGrpSpPr>
              <a:grpSpLocks/>
            </p:cNvGrpSpPr>
            <p:nvPr/>
          </p:nvGrpSpPr>
          <p:grpSpPr bwMode="auto">
            <a:xfrm>
              <a:off x="3216" y="816"/>
              <a:ext cx="795" cy="624"/>
              <a:chOff x="3216" y="816"/>
              <a:chExt cx="795" cy="624"/>
            </a:xfrm>
          </p:grpSpPr>
          <p:sp>
            <p:nvSpPr>
              <p:cNvPr id="20551" name="AutoShape 71"/>
              <p:cNvSpPr>
                <a:spLocks noChangeArrowheads="1"/>
              </p:cNvSpPr>
              <p:nvPr/>
            </p:nvSpPr>
            <p:spPr bwMode="auto">
              <a:xfrm>
                <a:off x="3650" y="816"/>
                <a:ext cx="361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PAS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552" name="Line 72"/>
              <p:cNvSpPr>
                <a:spLocks noChangeShapeType="1"/>
              </p:cNvSpPr>
              <p:nvPr/>
            </p:nvSpPr>
            <p:spPr bwMode="auto">
              <a:xfrm flipV="1">
                <a:off x="3216" y="1008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53" name="Group 73"/>
            <p:cNvGrpSpPr>
              <a:grpSpLocks/>
            </p:cNvGrpSpPr>
            <p:nvPr/>
          </p:nvGrpSpPr>
          <p:grpSpPr bwMode="auto">
            <a:xfrm>
              <a:off x="3264" y="1056"/>
              <a:ext cx="1098" cy="384"/>
              <a:chOff x="3264" y="1056"/>
              <a:chExt cx="1098" cy="384"/>
            </a:xfrm>
          </p:grpSpPr>
          <p:sp>
            <p:nvSpPr>
              <p:cNvPr id="20554" name="AutoShape 74"/>
              <p:cNvSpPr>
                <a:spLocks noChangeArrowheads="1"/>
              </p:cNvSpPr>
              <p:nvPr/>
            </p:nvSpPr>
            <p:spPr bwMode="auto">
              <a:xfrm>
                <a:off x="3936" y="1056"/>
                <a:ext cx="426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billing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555" name="Line 75"/>
              <p:cNvSpPr>
                <a:spLocks noChangeShapeType="1"/>
              </p:cNvSpPr>
              <p:nvPr/>
            </p:nvSpPr>
            <p:spPr bwMode="auto">
              <a:xfrm flipV="1">
                <a:off x="3264" y="1200"/>
                <a:ext cx="672" cy="24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56" name="Group 76"/>
          <p:cNvGrpSpPr>
            <a:grpSpLocks/>
          </p:cNvGrpSpPr>
          <p:nvPr/>
        </p:nvGrpSpPr>
        <p:grpSpPr bwMode="auto">
          <a:xfrm>
            <a:off x="3124200" y="228600"/>
            <a:ext cx="2895600" cy="2057400"/>
            <a:chOff x="1968" y="144"/>
            <a:chExt cx="1824" cy="1296"/>
          </a:xfrm>
        </p:grpSpPr>
        <p:grpSp>
          <p:nvGrpSpPr>
            <p:cNvPr id="20557" name="Group 77"/>
            <p:cNvGrpSpPr>
              <a:grpSpLocks/>
            </p:cNvGrpSpPr>
            <p:nvPr/>
          </p:nvGrpSpPr>
          <p:grpSpPr bwMode="auto">
            <a:xfrm>
              <a:off x="2736" y="576"/>
              <a:ext cx="432" cy="864"/>
              <a:chOff x="2736" y="576"/>
              <a:chExt cx="432" cy="864"/>
            </a:xfrm>
          </p:grpSpPr>
          <p:sp>
            <p:nvSpPr>
              <p:cNvPr id="20558" name="AutoShape 78"/>
              <p:cNvSpPr>
                <a:spLocks noChangeArrowheads="1"/>
              </p:cNvSpPr>
              <p:nvPr/>
            </p:nvSpPr>
            <p:spPr bwMode="auto">
              <a:xfrm>
                <a:off x="2736" y="576"/>
                <a:ext cx="432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portal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20559" name="Line 79"/>
              <p:cNvSpPr>
                <a:spLocks noChangeShapeType="1"/>
              </p:cNvSpPr>
              <p:nvPr/>
            </p:nvSpPr>
            <p:spPr bwMode="auto">
              <a:xfrm flipV="1">
                <a:off x="2928" y="768"/>
                <a:ext cx="0" cy="67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0" name="Group 80"/>
            <p:cNvGrpSpPr>
              <a:grpSpLocks/>
            </p:cNvGrpSpPr>
            <p:nvPr/>
          </p:nvGrpSpPr>
          <p:grpSpPr bwMode="auto">
            <a:xfrm>
              <a:off x="3072" y="144"/>
              <a:ext cx="720" cy="432"/>
              <a:chOff x="3072" y="144"/>
              <a:chExt cx="720" cy="432"/>
            </a:xfrm>
          </p:grpSpPr>
          <p:sp>
            <p:nvSpPr>
              <p:cNvPr id="20561" name="Oval 81"/>
              <p:cNvSpPr>
                <a:spLocks noChangeArrowheads="1"/>
              </p:cNvSpPr>
              <p:nvPr/>
            </p:nvSpPr>
            <p:spPr bwMode="auto">
              <a:xfrm>
                <a:off x="3264" y="144"/>
                <a:ext cx="528" cy="28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Allied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health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20562" name="Line 82"/>
              <p:cNvSpPr>
                <a:spLocks noChangeShapeType="1"/>
              </p:cNvSpPr>
              <p:nvPr/>
            </p:nvSpPr>
            <p:spPr bwMode="auto">
              <a:xfrm flipV="1">
                <a:off x="3072" y="384"/>
                <a:ext cx="288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3" name="Group 83"/>
            <p:cNvGrpSpPr>
              <a:grpSpLocks/>
            </p:cNvGrpSpPr>
            <p:nvPr/>
          </p:nvGrpSpPr>
          <p:grpSpPr bwMode="auto">
            <a:xfrm>
              <a:off x="2640" y="192"/>
              <a:ext cx="528" cy="384"/>
              <a:chOff x="2640" y="192"/>
              <a:chExt cx="528" cy="384"/>
            </a:xfrm>
          </p:grpSpPr>
          <p:sp>
            <p:nvSpPr>
              <p:cNvPr id="20564" name="Oval 84"/>
              <p:cNvSpPr>
                <a:spLocks noChangeArrowheads="1"/>
              </p:cNvSpPr>
              <p:nvPr/>
            </p:nvSpPr>
            <p:spPr bwMode="auto">
              <a:xfrm>
                <a:off x="2640" y="192"/>
                <a:ext cx="528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patient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20565" name="Line 85"/>
              <p:cNvSpPr>
                <a:spLocks noChangeShapeType="1"/>
              </p:cNvSpPr>
              <p:nvPr/>
            </p:nvSpPr>
            <p:spPr bwMode="auto">
              <a:xfrm flipV="1">
                <a:off x="2928" y="38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66" name="Group 86"/>
            <p:cNvGrpSpPr>
              <a:grpSpLocks/>
            </p:cNvGrpSpPr>
            <p:nvPr/>
          </p:nvGrpSpPr>
          <p:grpSpPr bwMode="auto">
            <a:xfrm>
              <a:off x="1968" y="240"/>
              <a:ext cx="864" cy="336"/>
              <a:chOff x="1968" y="240"/>
              <a:chExt cx="864" cy="336"/>
            </a:xfrm>
          </p:grpSpPr>
          <p:sp>
            <p:nvSpPr>
              <p:cNvPr id="20567" name="Oval 87"/>
              <p:cNvSpPr>
                <a:spLocks noChangeArrowheads="1"/>
              </p:cNvSpPr>
              <p:nvPr/>
            </p:nvSpPr>
            <p:spPr bwMode="auto">
              <a:xfrm>
                <a:off x="1968" y="240"/>
                <a:ext cx="528" cy="24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99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CC0099"/>
                    </a:solidFill>
                  </a:rPr>
                  <a:t>PAYER</a:t>
                </a:r>
                <a:endParaRPr lang="en-AU" sz="1400" b="0">
                  <a:solidFill>
                    <a:srgbClr val="CC0099"/>
                  </a:solidFill>
                </a:endParaRPr>
              </a:p>
            </p:txBody>
          </p:sp>
          <p:sp>
            <p:nvSpPr>
              <p:cNvPr id="20568" name="Line 88"/>
              <p:cNvSpPr>
                <a:spLocks noChangeShapeType="1"/>
              </p:cNvSpPr>
              <p:nvPr/>
            </p:nvSpPr>
            <p:spPr bwMode="auto">
              <a:xfrm flipH="1" flipV="1">
                <a:off x="2448" y="432"/>
                <a:ext cx="384" cy="144"/>
              </a:xfrm>
              <a:prstGeom prst="line">
                <a:avLst/>
              </a:prstGeom>
              <a:noFill/>
              <a:ln w="9525">
                <a:solidFill>
                  <a:srgbClr val="CC0099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69" name="Group 89"/>
          <p:cNvGrpSpPr>
            <a:grpSpLocks/>
          </p:cNvGrpSpPr>
          <p:nvPr/>
        </p:nvGrpSpPr>
        <p:grpSpPr bwMode="auto">
          <a:xfrm>
            <a:off x="6400800" y="1066800"/>
            <a:ext cx="2743200" cy="2549525"/>
            <a:chOff x="4032" y="672"/>
            <a:chExt cx="1728" cy="1606"/>
          </a:xfrm>
        </p:grpSpPr>
        <p:sp>
          <p:nvSpPr>
            <p:cNvPr id="20570" name="AutoShape 90"/>
            <p:cNvSpPr>
              <a:spLocks noChangeArrowheads="1"/>
            </p:cNvSpPr>
            <p:nvPr/>
          </p:nvSpPr>
          <p:spPr bwMode="auto">
            <a:xfrm>
              <a:off x="4032" y="1776"/>
              <a:ext cx="720" cy="14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28575">
              <a:solidFill>
                <a:srgbClr val="FF00FF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 b="0">
                  <a:solidFill>
                    <a:srgbClr val="CC0099"/>
                  </a:solidFill>
                </a:rPr>
                <a:t>Msg gateway</a:t>
              </a:r>
              <a:endParaRPr lang="en-AU" sz="1400" b="0">
                <a:solidFill>
                  <a:srgbClr val="CC0099"/>
                </a:solidFill>
              </a:endParaRPr>
            </a:p>
          </p:txBody>
        </p:sp>
        <p:grpSp>
          <p:nvGrpSpPr>
            <p:cNvPr id="20571" name="Group 91"/>
            <p:cNvGrpSpPr>
              <a:grpSpLocks/>
            </p:cNvGrpSpPr>
            <p:nvPr/>
          </p:nvGrpSpPr>
          <p:grpSpPr bwMode="auto">
            <a:xfrm>
              <a:off x="4464" y="672"/>
              <a:ext cx="1296" cy="1152"/>
              <a:chOff x="4464" y="672"/>
              <a:chExt cx="1296" cy="1152"/>
            </a:xfrm>
          </p:grpSpPr>
          <p:grpSp>
            <p:nvGrpSpPr>
              <p:cNvPr id="20572" name="Group 92"/>
              <p:cNvGrpSpPr>
                <a:grpSpLocks/>
              </p:cNvGrpSpPr>
              <p:nvPr/>
            </p:nvGrpSpPr>
            <p:grpSpPr bwMode="auto">
              <a:xfrm>
                <a:off x="4464" y="672"/>
                <a:ext cx="720" cy="1104"/>
                <a:chOff x="4464" y="672"/>
                <a:chExt cx="720" cy="1104"/>
              </a:xfrm>
            </p:grpSpPr>
            <p:sp>
              <p:nvSpPr>
                <p:cNvPr id="20573" name="Oval 93"/>
                <p:cNvSpPr>
                  <a:spLocks noChangeArrowheads="1"/>
                </p:cNvSpPr>
                <p:nvPr/>
              </p:nvSpPr>
              <p:spPr bwMode="auto">
                <a:xfrm>
                  <a:off x="4560" y="672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Imaging lab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7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4464" y="912"/>
                  <a:ext cx="288" cy="864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75" name="Group 95"/>
              <p:cNvGrpSpPr>
                <a:grpSpLocks/>
              </p:cNvGrpSpPr>
              <p:nvPr/>
            </p:nvGrpSpPr>
            <p:grpSpPr bwMode="auto">
              <a:xfrm>
                <a:off x="4608" y="1008"/>
                <a:ext cx="960" cy="768"/>
                <a:chOff x="4608" y="1008"/>
                <a:chExt cx="960" cy="768"/>
              </a:xfrm>
            </p:grpSpPr>
            <p:sp>
              <p:nvSpPr>
                <p:cNvPr id="20576" name="Oval 96"/>
                <p:cNvSpPr>
                  <a:spLocks noChangeArrowheads="1"/>
                </p:cNvSpPr>
                <p:nvPr/>
              </p:nvSpPr>
              <p:spPr bwMode="auto">
                <a:xfrm>
                  <a:off x="4944" y="1008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ECG etc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7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4608" y="1248"/>
                  <a:ext cx="528" cy="528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578" name="Group 98"/>
              <p:cNvGrpSpPr>
                <a:grpSpLocks/>
              </p:cNvGrpSpPr>
              <p:nvPr/>
            </p:nvGrpSpPr>
            <p:grpSpPr bwMode="auto">
              <a:xfrm>
                <a:off x="4704" y="1344"/>
                <a:ext cx="1056" cy="480"/>
                <a:chOff x="4704" y="1344"/>
                <a:chExt cx="1056" cy="480"/>
              </a:xfrm>
            </p:grpSpPr>
            <p:sp>
              <p:nvSpPr>
                <p:cNvPr id="20579" name="Oval 99"/>
                <p:cNvSpPr>
                  <a:spLocks noChangeArrowheads="1"/>
                </p:cNvSpPr>
                <p:nvPr/>
              </p:nvSpPr>
              <p:spPr bwMode="auto">
                <a:xfrm>
                  <a:off x="5136" y="1344"/>
                  <a:ext cx="624" cy="240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FFCC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400" b="0">
                      <a:solidFill>
                        <a:srgbClr val="000000"/>
                      </a:solidFill>
                    </a:rPr>
                    <a:t>Path lab</a:t>
                  </a:r>
                  <a:endParaRPr lang="en-AU" sz="1400" b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580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4704" y="1584"/>
                  <a:ext cx="576" cy="240"/>
                </a:xfrm>
                <a:prstGeom prst="line">
                  <a:avLst/>
                </a:prstGeom>
                <a:noFill/>
                <a:ln w="9525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581" name="Group 101"/>
            <p:cNvGrpSpPr>
              <a:grpSpLocks/>
            </p:cNvGrpSpPr>
            <p:nvPr/>
          </p:nvGrpSpPr>
          <p:grpSpPr bwMode="auto">
            <a:xfrm>
              <a:off x="4608" y="1920"/>
              <a:ext cx="438" cy="358"/>
              <a:chOff x="4608" y="1920"/>
              <a:chExt cx="438" cy="358"/>
            </a:xfrm>
          </p:grpSpPr>
          <p:sp>
            <p:nvSpPr>
              <p:cNvPr id="20582" name="AutoShape 102"/>
              <p:cNvSpPr>
                <a:spLocks noChangeArrowheads="1"/>
              </p:cNvSpPr>
              <p:nvPr/>
            </p:nvSpPr>
            <p:spPr bwMode="auto">
              <a:xfrm>
                <a:off x="4694" y="2064"/>
                <a:ext cx="352" cy="214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b="0">
                    <a:solidFill>
                      <a:schemeClr val="tx2"/>
                    </a:solidFill>
                  </a:rPr>
                  <a:t>LAB</a:t>
                </a:r>
                <a:endParaRPr lang="en-AU" sz="1400" b="0">
                  <a:solidFill>
                    <a:schemeClr val="tx2"/>
                  </a:solidFill>
                </a:endParaRPr>
              </a:p>
            </p:txBody>
          </p:sp>
          <p:sp>
            <p:nvSpPr>
              <p:cNvPr id="20583" name="Line 103"/>
              <p:cNvSpPr>
                <a:spLocks noChangeShapeType="1"/>
              </p:cNvSpPr>
              <p:nvPr/>
            </p:nvSpPr>
            <p:spPr bwMode="auto">
              <a:xfrm flipH="1" flipV="1">
                <a:off x="4608" y="1920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584" name="Group 104"/>
          <p:cNvGrpSpPr>
            <a:grpSpLocks/>
          </p:cNvGrpSpPr>
          <p:nvPr/>
        </p:nvGrpSpPr>
        <p:grpSpPr bwMode="auto">
          <a:xfrm>
            <a:off x="762000" y="762000"/>
            <a:ext cx="3581400" cy="533400"/>
            <a:chOff x="480" y="480"/>
            <a:chExt cx="2256" cy="336"/>
          </a:xfrm>
        </p:grpSpPr>
        <p:sp>
          <p:nvSpPr>
            <p:cNvPr id="20585" name="Oval 105"/>
            <p:cNvSpPr>
              <a:spLocks noChangeArrowheads="1"/>
            </p:cNvSpPr>
            <p:nvPr/>
          </p:nvSpPr>
          <p:spPr bwMode="auto">
            <a:xfrm>
              <a:off x="480" y="480"/>
              <a:ext cx="672" cy="336"/>
            </a:xfrm>
            <a:prstGeom prst="ellipse">
              <a:avLst/>
            </a:prstGeom>
            <a:solidFill>
              <a:srgbClr val="FFCC00"/>
            </a:solidFill>
            <a:ln w="28575">
              <a:solidFill>
                <a:srgbClr val="FF99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Secondary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400">
                  <a:solidFill>
                    <a:schemeClr val="tx2"/>
                  </a:solidFill>
                </a:rPr>
                <a:t>users</a:t>
              </a:r>
              <a:endParaRPr lang="en-AU" sz="1400">
                <a:solidFill>
                  <a:schemeClr val="tx2"/>
                </a:solidFill>
              </a:endParaRPr>
            </a:p>
          </p:txBody>
        </p:sp>
        <p:sp>
          <p:nvSpPr>
            <p:cNvPr id="20586" name="Line 106"/>
            <p:cNvSpPr>
              <a:spLocks noChangeShapeType="1"/>
            </p:cNvSpPr>
            <p:nvPr/>
          </p:nvSpPr>
          <p:spPr bwMode="auto">
            <a:xfrm flipH="1">
              <a:off x="1152" y="624"/>
              <a:ext cx="15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587" name="Group 107"/>
          <p:cNvGrpSpPr>
            <a:grpSpLocks/>
          </p:cNvGrpSpPr>
          <p:nvPr/>
        </p:nvGrpSpPr>
        <p:grpSpPr bwMode="auto">
          <a:xfrm>
            <a:off x="463550" y="4114800"/>
            <a:ext cx="6580188" cy="2281238"/>
            <a:chOff x="292" y="2592"/>
            <a:chExt cx="4145" cy="1437"/>
          </a:xfrm>
        </p:grpSpPr>
        <p:grpSp>
          <p:nvGrpSpPr>
            <p:cNvPr id="20588" name="Group 108"/>
            <p:cNvGrpSpPr>
              <a:grpSpLocks/>
            </p:cNvGrpSpPr>
            <p:nvPr/>
          </p:nvGrpSpPr>
          <p:grpSpPr bwMode="auto">
            <a:xfrm>
              <a:off x="1200" y="3264"/>
              <a:ext cx="960" cy="575"/>
              <a:chOff x="1200" y="3264"/>
              <a:chExt cx="960" cy="575"/>
            </a:xfrm>
          </p:grpSpPr>
          <p:sp>
            <p:nvSpPr>
              <p:cNvPr id="20589" name="Text Box 109"/>
              <p:cNvSpPr txBox="1">
                <a:spLocks noChangeArrowheads="1"/>
              </p:cNvSpPr>
              <p:nvPr/>
            </p:nvSpPr>
            <p:spPr bwMode="auto">
              <a:xfrm>
                <a:off x="1200" y="3554"/>
                <a:ext cx="880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drug,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Interactions DB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90" name="Line 110"/>
              <p:cNvSpPr>
                <a:spLocks noChangeShapeType="1"/>
              </p:cNvSpPr>
              <p:nvPr/>
            </p:nvSpPr>
            <p:spPr bwMode="auto">
              <a:xfrm flipV="1">
                <a:off x="1738" y="3264"/>
                <a:ext cx="422" cy="336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91" name="Group 111"/>
            <p:cNvGrpSpPr>
              <a:grpSpLocks/>
            </p:cNvGrpSpPr>
            <p:nvPr/>
          </p:nvGrpSpPr>
          <p:grpSpPr bwMode="auto">
            <a:xfrm>
              <a:off x="3120" y="3072"/>
              <a:ext cx="854" cy="957"/>
              <a:chOff x="3120" y="3072"/>
              <a:chExt cx="854" cy="957"/>
            </a:xfrm>
          </p:grpSpPr>
          <p:sp>
            <p:nvSpPr>
              <p:cNvPr id="20592" name="Text Box 112"/>
              <p:cNvSpPr txBox="1">
                <a:spLocks noChangeArrowheads="1"/>
              </p:cNvSpPr>
              <p:nvPr/>
            </p:nvSpPr>
            <p:spPr bwMode="auto">
              <a:xfrm>
                <a:off x="3312" y="3744"/>
                <a:ext cx="662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archetypes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93" name="Line 113"/>
              <p:cNvSpPr>
                <a:spLocks noChangeShapeType="1"/>
              </p:cNvSpPr>
              <p:nvPr/>
            </p:nvSpPr>
            <p:spPr bwMode="auto">
              <a:xfrm>
                <a:off x="3120" y="3072"/>
                <a:ext cx="432" cy="67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94" name="Group 114"/>
            <p:cNvGrpSpPr>
              <a:grpSpLocks/>
            </p:cNvGrpSpPr>
            <p:nvPr/>
          </p:nvGrpSpPr>
          <p:grpSpPr bwMode="auto">
            <a:xfrm>
              <a:off x="3408" y="2880"/>
              <a:ext cx="1029" cy="909"/>
              <a:chOff x="3264" y="3216"/>
              <a:chExt cx="1029" cy="909"/>
            </a:xfrm>
          </p:grpSpPr>
          <p:sp>
            <p:nvSpPr>
              <p:cNvPr id="20595" name="Text Box 115"/>
              <p:cNvSpPr txBox="1">
                <a:spLocks noChangeArrowheads="1"/>
              </p:cNvSpPr>
              <p:nvPr/>
            </p:nvSpPr>
            <p:spPr bwMode="auto">
              <a:xfrm>
                <a:off x="3600" y="3840"/>
                <a:ext cx="693" cy="2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terminology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96" name="Line 116"/>
              <p:cNvSpPr>
                <a:spLocks noChangeShapeType="1"/>
              </p:cNvSpPr>
              <p:nvPr/>
            </p:nvSpPr>
            <p:spPr bwMode="auto">
              <a:xfrm flipH="1" flipV="1">
                <a:off x="3264" y="3216"/>
                <a:ext cx="432" cy="672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97" name="Group 117"/>
            <p:cNvGrpSpPr>
              <a:grpSpLocks/>
            </p:cNvGrpSpPr>
            <p:nvPr/>
          </p:nvGrpSpPr>
          <p:grpSpPr bwMode="auto">
            <a:xfrm>
              <a:off x="292" y="2592"/>
              <a:ext cx="1340" cy="912"/>
              <a:chOff x="292" y="2592"/>
              <a:chExt cx="1340" cy="912"/>
            </a:xfrm>
          </p:grpSpPr>
          <p:sp>
            <p:nvSpPr>
              <p:cNvPr id="20598" name="Text Box 118"/>
              <p:cNvSpPr txBox="1">
                <a:spLocks noChangeArrowheads="1"/>
              </p:cNvSpPr>
              <p:nvPr/>
            </p:nvSpPr>
            <p:spPr bwMode="auto">
              <a:xfrm>
                <a:off x="292" y="3072"/>
                <a:ext cx="780" cy="4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8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Online 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Demographic</a:t>
                </a:r>
              </a:p>
              <a:p>
                <a:pPr algn="ctr">
                  <a:lnSpc>
                    <a:spcPct val="60000"/>
                  </a:lnSpc>
                  <a:spcBef>
                    <a:spcPct val="50000"/>
                  </a:spcBef>
                </a:pPr>
                <a:r>
                  <a:rPr lang="en-US" sz="1400" b="0">
                    <a:solidFill>
                      <a:srgbClr val="009900"/>
                    </a:solidFill>
                  </a:rPr>
                  <a:t>registries</a:t>
                </a:r>
                <a:endParaRPr lang="en-AU" sz="1400" b="0">
                  <a:solidFill>
                    <a:srgbClr val="009900"/>
                  </a:solidFill>
                </a:endParaRPr>
              </a:p>
            </p:txBody>
          </p:sp>
          <p:sp>
            <p:nvSpPr>
              <p:cNvPr id="20599" name="Line 119"/>
              <p:cNvSpPr>
                <a:spLocks noChangeShapeType="1"/>
              </p:cNvSpPr>
              <p:nvPr/>
            </p:nvSpPr>
            <p:spPr bwMode="auto">
              <a:xfrm flipV="1">
                <a:off x="912" y="2592"/>
                <a:ext cx="720" cy="576"/>
              </a:xfrm>
              <a:prstGeom prst="line">
                <a:avLst/>
              </a:prstGeom>
              <a:noFill/>
              <a:ln w="9525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0600" name="AutoShape 120"/>
          <p:cNvSpPr>
            <a:spLocks noChangeArrowheads="1"/>
          </p:cNvSpPr>
          <p:nvPr/>
        </p:nvSpPr>
        <p:spPr bwMode="auto">
          <a:xfrm>
            <a:off x="4343400" y="3276600"/>
            <a:ext cx="6858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Patient</a:t>
            </a:r>
          </a:p>
          <a:p>
            <a:pPr algn="ctr">
              <a:lnSpc>
                <a:spcPct val="60000"/>
              </a:lnSpc>
              <a:spcBef>
                <a:spcPct val="50000"/>
              </a:spcBef>
            </a:pPr>
            <a:r>
              <a:rPr lang="en-US" sz="1400" b="0">
                <a:solidFill>
                  <a:schemeClr val="tx2"/>
                </a:solidFill>
              </a:rPr>
              <a:t>Record</a:t>
            </a:r>
            <a:endParaRPr lang="en-AU" sz="1400" b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57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2" grpId="0" animBg="1" autoUpdateAnimBg="0"/>
      <p:bldP spid="2060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6794088" y="19553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26" y="1934496"/>
            <a:ext cx="4960374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12058" y="23154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831258" y="23535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3962400" y="22565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Lab#1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98058" y="24592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1710198"/>
            <a:ext cx="56388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4554" y="15577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934198" y="47244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69242" y="32298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19600" y="32471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5458" y="40386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5447" y="55626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798" y="18288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What every CTS institution would like to have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7245146" y="3130346"/>
            <a:ext cx="1295400" cy="2197507"/>
          </a:xfrm>
          <a:prstGeom prst="rightArrow">
            <a:avLst>
              <a:gd name="adj1" fmla="val 50000"/>
              <a:gd name="adj2" fmla="val 51645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8998" y="3905933"/>
            <a:ext cx="13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translation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29091" y="6248400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18255" y="2133600"/>
            <a:ext cx="2139746" cy="2698953"/>
            <a:chOff x="5411273" y="2635046"/>
            <a:chExt cx="1446727" cy="2197507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5411273" y="2635046"/>
              <a:ext cx="1295400" cy="2197507"/>
            </a:xfrm>
            <a:prstGeom prst="rightArrow">
              <a:avLst>
                <a:gd name="adj1" fmla="val 50000"/>
                <a:gd name="adj2" fmla="val 5164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4250" y="3544669"/>
              <a:ext cx="1373750" cy="776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/>
                <a:t>translation</a:t>
              </a:r>
            </a:p>
            <a:p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92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6794088" y="19553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26" y="1934496"/>
            <a:ext cx="4960374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12058" y="23154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831258" y="23535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3962400" y="22565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Lab#1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98058" y="24592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1710198"/>
            <a:ext cx="56388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4554" y="15577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934198" y="47244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69242" y="32298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19600" y="32471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5458" y="40386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5447" y="55626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798" y="18288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More (and better?) EHR data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7245146" y="3130346"/>
            <a:ext cx="1295400" cy="2197507"/>
          </a:xfrm>
          <a:prstGeom prst="rightArrow">
            <a:avLst>
              <a:gd name="adj1" fmla="val 50000"/>
              <a:gd name="adj2" fmla="val 51645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8998" y="3905933"/>
            <a:ext cx="13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translation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29091" y="6248400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1273" y="2635046"/>
            <a:ext cx="1446727" cy="2197507"/>
            <a:chOff x="5411273" y="2635046"/>
            <a:chExt cx="1446727" cy="2197507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5411273" y="2635046"/>
              <a:ext cx="1295400" cy="2197507"/>
            </a:xfrm>
            <a:prstGeom prst="rightArrow">
              <a:avLst>
                <a:gd name="adj1" fmla="val 50000"/>
                <a:gd name="adj2" fmla="val 5164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4250" y="3544669"/>
              <a:ext cx="1373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translation</a:t>
              </a:r>
            </a:p>
            <a:p>
              <a:endParaRPr lang="en-US" dirty="0"/>
            </a:p>
          </p:txBody>
        </p:sp>
      </p:grpSp>
      <p:sp>
        <p:nvSpPr>
          <p:cNvPr id="6" name="Trapezoid 5"/>
          <p:cNvSpPr/>
          <p:nvPr/>
        </p:nvSpPr>
        <p:spPr>
          <a:xfrm>
            <a:off x="1295400" y="3429000"/>
            <a:ext cx="3238500" cy="800099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“Meaningful Use”</a:t>
            </a: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Coding Systems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58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an 24"/>
          <p:cNvSpPr/>
          <p:nvPr/>
        </p:nvSpPr>
        <p:spPr>
          <a:xfrm>
            <a:off x="6794088" y="19553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4" name="Rectangle 3"/>
          <p:cNvSpPr/>
          <p:nvPr/>
        </p:nvSpPr>
        <p:spPr>
          <a:xfrm>
            <a:off x="449826" y="1934496"/>
            <a:ext cx="4960374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612058" y="23154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1831258" y="23535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3962400" y="22565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Lab#1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2898058" y="24592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1710198"/>
            <a:ext cx="56388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784554" y="15577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934198" y="47244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169242" y="32298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4419600" y="32471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145458" y="40386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465447" y="55626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2798" y="18288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>
            <a:noAutofit/>
          </a:bodyPr>
          <a:lstStyle/>
          <a:p>
            <a:r>
              <a:rPr lang="en-US" sz="3600" smtClean="0"/>
              <a:t>Strategies </a:t>
            </a:r>
            <a:r>
              <a:rPr lang="en-US" sz="3600"/>
              <a:t>to overcome the complexity and incompatibility of coding </a:t>
            </a:r>
            <a:r>
              <a:rPr lang="en-US" sz="3600" smtClean="0"/>
              <a:t>schemes of EHRs</a:t>
            </a:r>
            <a:endParaRPr lang="en-US" sz="3600" dirty="0"/>
          </a:p>
        </p:txBody>
      </p:sp>
      <p:sp>
        <p:nvSpPr>
          <p:cNvPr id="5" name="Right Arrow 4"/>
          <p:cNvSpPr/>
          <p:nvPr/>
        </p:nvSpPr>
        <p:spPr>
          <a:xfrm rot="16200000">
            <a:off x="7245146" y="3130346"/>
            <a:ext cx="1295400" cy="2197507"/>
          </a:xfrm>
          <a:prstGeom prst="rightArrow">
            <a:avLst>
              <a:gd name="adj1" fmla="val 50000"/>
              <a:gd name="adj2" fmla="val 51645"/>
            </a:avLst>
          </a:prstGeom>
          <a:solidFill>
            <a:schemeClr val="accent2">
              <a:lumMod val="60000"/>
              <a:lumOff val="40000"/>
            </a:schemeClr>
          </a:solidFill>
          <a:ln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238998" y="3905933"/>
            <a:ext cx="137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translation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929091" y="6248400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6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5411273" y="2635046"/>
            <a:ext cx="1446727" cy="2197507"/>
            <a:chOff x="5411273" y="2635046"/>
            <a:chExt cx="1446727" cy="2197507"/>
          </a:xfrm>
        </p:grpSpPr>
        <p:sp>
          <p:nvSpPr>
            <p:cNvPr id="21" name="Right Arrow 20"/>
            <p:cNvSpPr/>
            <p:nvPr/>
          </p:nvSpPr>
          <p:spPr>
            <a:xfrm rot="10800000">
              <a:off x="5411273" y="2635046"/>
              <a:ext cx="1295400" cy="2197507"/>
            </a:xfrm>
            <a:prstGeom prst="rightArrow">
              <a:avLst>
                <a:gd name="adj1" fmla="val 50000"/>
                <a:gd name="adj2" fmla="val 51645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84250" y="3544669"/>
              <a:ext cx="1373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translation</a:t>
              </a:r>
            </a:p>
            <a:p>
              <a:endParaRPr lang="en-US" dirty="0"/>
            </a:p>
          </p:txBody>
        </p:sp>
      </p:grpSp>
      <p:sp>
        <p:nvSpPr>
          <p:cNvPr id="6" name="Trapezoid 5"/>
          <p:cNvSpPr/>
          <p:nvPr/>
        </p:nvSpPr>
        <p:spPr>
          <a:xfrm>
            <a:off x="1447800" y="3429000"/>
            <a:ext cx="3086100" cy="800099"/>
          </a:xfrm>
          <a:prstGeom prst="trapezoid">
            <a:avLst/>
          </a:prstGeom>
          <a:solidFill>
            <a:schemeClr val="accent6">
              <a:lumMod val="60000"/>
              <a:lumOff val="40000"/>
            </a:schemeClr>
          </a:solidFill>
          <a:ln w="1270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smtClean="0">
                <a:solidFill>
                  <a:schemeClr val="tx1"/>
                </a:solidFill>
              </a:rPr>
              <a:t>“Meaningful Use”</a:t>
            </a:r>
          </a:p>
          <a:p>
            <a:pPr algn="ctr"/>
            <a:r>
              <a:rPr lang="en-US" sz="2800" smtClean="0">
                <a:solidFill>
                  <a:schemeClr val="tx1"/>
                </a:solidFill>
              </a:rPr>
              <a:t>Coding Systems</a:t>
            </a:r>
            <a:endParaRPr lang="en-US" sz="2800">
              <a:solidFill>
                <a:schemeClr val="tx1"/>
              </a:solidFill>
            </a:endParaRPr>
          </a:p>
        </p:txBody>
      </p:sp>
      <p:sp>
        <p:nvSpPr>
          <p:cNvPr id="28" name="Trapezoid 27"/>
          <p:cNvSpPr/>
          <p:nvPr/>
        </p:nvSpPr>
        <p:spPr>
          <a:xfrm>
            <a:off x="1524000" y="4953000"/>
            <a:ext cx="1635843" cy="1524000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i2b2 (with ontology cells)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Trapezoid 28"/>
          <p:cNvSpPr/>
          <p:nvPr/>
        </p:nvSpPr>
        <p:spPr>
          <a:xfrm>
            <a:off x="3581399" y="4953000"/>
            <a:ext cx="1635843" cy="1501877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 (Health Ontology Mapper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07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schemes and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876800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3200" smtClean="0"/>
              <a:t>ICD, SNOMED, …</a:t>
            </a:r>
            <a:endParaRPr lang="en-US" sz="3200" i="1" dirty="0" smtClean="0"/>
          </a:p>
          <a:p>
            <a:pPr lvl="1"/>
            <a:r>
              <a:rPr lang="en-US" sz="3200" smtClean="0"/>
              <a:t>are slow to change</a:t>
            </a:r>
            <a:endParaRPr lang="en-US" sz="3200" dirty="0" smtClean="0"/>
          </a:p>
          <a:p>
            <a:pPr lvl="1"/>
            <a:r>
              <a:rPr lang="en-US" sz="3200" smtClean="0"/>
              <a:t>do not interoperate well with structured basic biology data</a:t>
            </a:r>
          </a:p>
          <a:p>
            <a:pPr lvl="1"/>
            <a:r>
              <a:rPr lang="en-US" sz="3200" smtClean="0"/>
              <a:t>are not fully open source</a:t>
            </a:r>
          </a:p>
          <a:p>
            <a:pPr lvl="1"/>
            <a:r>
              <a:rPr lang="en-US" sz="3200" smtClean="0"/>
              <a:t>are tied to multiple competing EHR systems</a:t>
            </a:r>
          </a:p>
          <a:p>
            <a:pPr lvl="1"/>
            <a:r>
              <a:rPr lang="en-US" sz="3200" smtClean="0"/>
              <a:t>are not </a:t>
            </a:r>
            <a:r>
              <a:rPr lang="en-US" sz="3200" dirty="0" smtClean="0"/>
              <a:t>optimized </a:t>
            </a:r>
            <a:r>
              <a:rPr lang="en-US" sz="3200" smtClean="0"/>
              <a:t>for research</a:t>
            </a:r>
          </a:p>
          <a:p>
            <a:pPr marL="457200" lvl="1" indent="0">
              <a:buNone/>
            </a:pPr>
            <a:endParaRPr lang="en-US" sz="3200" smtClean="0"/>
          </a:p>
          <a:p>
            <a:pPr marL="457200" lvl="1" indent="0">
              <a:buNone/>
            </a:pPr>
            <a:r>
              <a:rPr lang="en-US" sz="3200" smtClean="0"/>
              <a:t>And therefore</a:t>
            </a:r>
          </a:p>
          <a:p>
            <a:pPr lvl="1"/>
            <a:r>
              <a:rPr lang="en-US" sz="3200" smtClean="0"/>
              <a:t>do not support </a:t>
            </a:r>
            <a:r>
              <a:rPr lang="en-US" sz="3200" dirty="0" smtClean="0"/>
              <a:t>translation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9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026" y="1934496"/>
            <a:ext cx="3438832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69258" y="23154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288458" y="23535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4572000" y="22565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Roswell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3355258" y="24592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1710198"/>
            <a:ext cx="54102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754" y="15577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629400" y="54864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626442" y="32298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029200" y="32471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2658" y="40386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60649" y="63246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6543366" y="16505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15240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Autofit/>
          </a:bodyPr>
          <a:lstStyle/>
          <a:p>
            <a:r>
              <a:rPr lang="en-US" sz="3200" smtClean="0"/>
              <a:t>It </a:t>
            </a:r>
            <a:r>
              <a:rPr lang="en-US" sz="3200" dirty="0" smtClean="0"/>
              <a:t>is generally recognized that ontologies must play some part in </a:t>
            </a:r>
            <a:r>
              <a:rPr lang="en-US" sz="3200" smtClean="0"/>
              <a:t>the solution to these problems</a:t>
            </a:r>
            <a:endParaRPr lang="en-US" sz="2000" dirty="0"/>
          </a:p>
        </p:txBody>
      </p:sp>
      <p:sp>
        <p:nvSpPr>
          <p:cNvPr id="16" name="Trapezoid 15"/>
          <p:cNvSpPr/>
          <p:nvPr/>
        </p:nvSpPr>
        <p:spPr>
          <a:xfrm>
            <a:off x="1602657" y="5105400"/>
            <a:ext cx="1635843" cy="1371600"/>
          </a:xfrm>
          <a:prstGeom prst="trapezoid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i2b2 (with ontology cells)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rapezoid 27"/>
          <p:cNvSpPr/>
          <p:nvPr/>
        </p:nvSpPr>
        <p:spPr>
          <a:xfrm>
            <a:off x="3581399" y="5083277"/>
            <a:ext cx="1635843" cy="1371600"/>
          </a:xfrm>
          <a:prstGeom prst="trapezoi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HOM (Health </a:t>
            </a:r>
            <a:r>
              <a:rPr lang="en-US" smtClean="0">
                <a:solidFill>
                  <a:schemeClr val="tx1"/>
                </a:solidFill>
              </a:rPr>
              <a:t>Ontology Mapper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502E-FE5C-4BD4-AC7B-B791A9E269CF}" type="slidenum">
              <a:rPr lang="en-US" smtClean="0"/>
              <a:t>8</a:t>
            </a:fld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6248400" y="3153696"/>
            <a:ext cx="2667000" cy="3704304"/>
          </a:xfrm>
          <a:prstGeom prst="trapezoid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smtClean="0">
                <a:solidFill>
                  <a:schemeClr val="tx1"/>
                </a:solidFill>
              </a:rPr>
              <a:t>Gene Ontology</a:t>
            </a: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0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7026" y="2163096"/>
            <a:ext cx="3438832" cy="16002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/>
          <p:cNvSpPr/>
          <p:nvPr/>
        </p:nvSpPr>
        <p:spPr>
          <a:xfrm>
            <a:off x="1069258" y="2544096"/>
            <a:ext cx="10668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Hospital #1 data</a:t>
            </a:r>
            <a:endParaRPr lang="en-US" dirty="0"/>
          </a:p>
        </p:txBody>
      </p:sp>
      <p:sp>
        <p:nvSpPr>
          <p:cNvPr id="9" name="Can 8"/>
          <p:cNvSpPr/>
          <p:nvPr/>
        </p:nvSpPr>
        <p:spPr>
          <a:xfrm>
            <a:off x="2288458" y="2582196"/>
            <a:ext cx="914400" cy="8763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Hospital#2 data</a:t>
            </a:r>
            <a:endParaRPr lang="en-US" sz="1600" dirty="0"/>
          </a:p>
        </p:txBody>
      </p:sp>
      <p:sp>
        <p:nvSpPr>
          <p:cNvPr id="11" name="Can 10"/>
          <p:cNvSpPr/>
          <p:nvPr/>
        </p:nvSpPr>
        <p:spPr>
          <a:xfrm>
            <a:off x="4572000" y="2485104"/>
            <a:ext cx="1143000" cy="9906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Roswell data</a:t>
            </a:r>
            <a:endParaRPr lang="en-US" dirty="0"/>
          </a:p>
        </p:txBody>
      </p:sp>
      <p:sp>
        <p:nvSpPr>
          <p:cNvPr id="12" name="Can 11"/>
          <p:cNvSpPr/>
          <p:nvPr/>
        </p:nvSpPr>
        <p:spPr>
          <a:xfrm>
            <a:off x="3355258" y="2687893"/>
            <a:ext cx="838200" cy="69440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Clinic #1 data</a:t>
            </a:r>
            <a:endParaRPr lang="en-US" sz="1400" dirty="0"/>
          </a:p>
        </p:txBody>
      </p:sp>
      <p:sp>
        <p:nvSpPr>
          <p:cNvPr id="13" name="Rounded Rectangle 12"/>
          <p:cNvSpPr/>
          <p:nvPr/>
        </p:nvSpPr>
        <p:spPr>
          <a:xfrm>
            <a:off x="533400" y="1938798"/>
            <a:ext cx="5410200" cy="3928602"/>
          </a:xfrm>
          <a:prstGeom prst="roundRect">
            <a:avLst/>
          </a:prstGeom>
          <a:noFill/>
          <a:ln w="508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241754" y="1786398"/>
            <a:ext cx="1339645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HIPAA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n 14"/>
          <p:cNvSpPr/>
          <p:nvPr/>
        </p:nvSpPr>
        <p:spPr>
          <a:xfrm>
            <a:off x="6629400" y="5562600"/>
            <a:ext cx="1905000" cy="99060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Basic science 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2626442" y="3458496"/>
            <a:ext cx="285134" cy="7706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5029200" y="3475704"/>
            <a:ext cx="298654" cy="776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602658" y="4267200"/>
            <a:ext cx="3807542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Data Warehouse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160649" y="6400800"/>
            <a:ext cx="842501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an 24"/>
          <p:cNvSpPr/>
          <p:nvPr/>
        </p:nvSpPr>
        <p:spPr>
          <a:xfrm>
            <a:off x="6543366" y="1879190"/>
            <a:ext cx="2077065" cy="1778410"/>
          </a:xfrm>
          <a:prstGeom prst="ca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Basic science (e.g. </a:t>
            </a:r>
            <a:r>
              <a:rPr lang="en-US" sz="2000" dirty="0" err="1" smtClean="0">
                <a:solidFill>
                  <a:schemeClr val="tx1"/>
                </a:solidFill>
              </a:rPr>
              <a:t>pharma</a:t>
            </a:r>
            <a:r>
              <a:rPr lang="en-US" sz="2000" dirty="0" smtClean="0">
                <a:solidFill>
                  <a:schemeClr val="tx1"/>
                </a:solidFill>
              </a:rPr>
              <a:t> data)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858000" y="1752600"/>
            <a:ext cx="1295400" cy="304800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Non-public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1143000"/>
          </a:xfrm>
        </p:spPr>
        <p:txBody>
          <a:bodyPr>
            <a:noAutofit/>
          </a:bodyPr>
          <a:lstStyle/>
          <a:p>
            <a:r>
              <a:rPr lang="en-US" sz="3200" smtClean="0"/>
              <a:t>Proposed solution: extend the Gene Ontology with a consistent set of small, agile, open ontology modules for clinical domains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553200" y="6432550"/>
            <a:ext cx="2133600" cy="365125"/>
          </a:xfrm>
        </p:spPr>
        <p:txBody>
          <a:bodyPr/>
          <a:lstStyle/>
          <a:p>
            <a:fld id="{0555502E-FE5C-4BD4-AC7B-B791A9E269CF}" type="slidenum">
              <a:rPr lang="en-US" smtClean="0"/>
              <a:t>9</a:t>
            </a:fld>
            <a:endParaRPr lang="en-US"/>
          </a:p>
        </p:txBody>
      </p:sp>
      <p:sp>
        <p:nvSpPr>
          <p:cNvPr id="22" name="Trapezoid 21"/>
          <p:cNvSpPr/>
          <p:nvPr/>
        </p:nvSpPr>
        <p:spPr>
          <a:xfrm>
            <a:off x="907026" y="3382296"/>
            <a:ext cx="8008374" cy="3704304"/>
          </a:xfrm>
          <a:prstGeom prst="trapezoid">
            <a:avLst/>
          </a:prstGeom>
          <a:solidFill>
            <a:srgbClr val="FFFF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endParaRPr lang="en-US" sz="3200" smtClean="0">
              <a:solidFill>
                <a:schemeClr val="tx1"/>
              </a:solidFill>
            </a:endParaRPr>
          </a:p>
          <a:p>
            <a:r>
              <a:rPr lang="en-US" sz="3200" smtClean="0">
                <a:solidFill>
                  <a:schemeClr val="tx1"/>
                </a:solidFill>
              </a:rPr>
              <a:t>Open Biomedical </a:t>
            </a:r>
          </a:p>
          <a:p>
            <a:r>
              <a:rPr lang="en-US" sz="3200" smtClean="0">
                <a:solidFill>
                  <a:schemeClr val="tx1"/>
                </a:solidFill>
              </a:rPr>
              <a:t>Ontologies Foundry</a:t>
            </a:r>
          </a:p>
          <a:p>
            <a:pPr algn="ctr"/>
            <a:endParaRPr lang="en-US" sz="3200">
              <a:solidFill>
                <a:schemeClr val="tx1"/>
              </a:solidFill>
            </a:endParaRPr>
          </a:p>
          <a:p>
            <a:pPr algn="ctr"/>
            <a:endParaRPr lang="en-US" sz="3200" smtClean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40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799</Words>
  <Application>Microsoft Office PowerPoint</Application>
  <PresentationFormat>On-screen Show (4:3)</PresentationFormat>
  <Paragraphs>311</Paragraphs>
  <Slides>16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Office Theme</vt:lpstr>
      <vt:lpstr>7_Default Design</vt:lpstr>
      <vt:lpstr>Default Design</vt:lpstr>
      <vt:lpstr>Limning the CTS Ontology Landscape</vt:lpstr>
      <vt:lpstr>What exists</vt:lpstr>
      <vt:lpstr>Components</vt:lpstr>
      <vt:lpstr>What every CTS institution would like to have</vt:lpstr>
      <vt:lpstr>More (and better?) EHR data</vt:lpstr>
      <vt:lpstr>Strategies to overcome the complexity and incompatibility of coding schemes of EHRs</vt:lpstr>
      <vt:lpstr>Coding schemes and terminologies</vt:lpstr>
      <vt:lpstr>It is generally recognized that ontologies must play some part in the solution to these problems</vt:lpstr>
      <vt:lpstr>Proposed solution: extend the Gene Ontology with a consistent set of small, agile, open ontology modules for clinical domains </vt:lpstr>
      <vt:lpstr>PowerPoint Presentation</vt:lpstr>
      <vt:lpstr>OBO Foundry approach extended into other domains</vt:lpstr>
      <vt:lpstr>OGMS and Its Extensions</vt:lpstr>
      <vt:lpstr>IDO and Its Extensions</vt:lpstr>
      <vt:lpstr>PowerPoint Presentation</vt:lpstr>
      <vt:lpstr>PowerPoint Presentation</vt:lpstr>
      <vt:lpstr>PowerPoint Presentation</vt:lpstr>
    </vt:vector>
  </TitlesOfParts>
  <Company>SUNY Campus Agreement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CTSA Ontology Key Function</dc:title>
  <dc:creator>phismith</dc:creator>
  <cp:lastModifiedBy>phismith</cp:lastModifiedBy>
  <cp:revision>28</cp:revision>
  <dcterms:created xsi:type="dcterms:W3CDTF">2012-04-05T16:04:14Z</dcterms:created>
  <dcterms:modified xsi:type="dcterms:W3CDTF">2013-02-10T18:47:56Z</dcterms:modified>
</cp:coreProperties>
</file>