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3" r:id="rId8"/>
    <p:sldId id="273" r:id="rId9"/>
    <p:sldId id="262" r:id="rId10"/>
    <p:sldId id="266" r:id="rId11"/>
    <p:sldId id="269" r:id="rId12"/>
    <p:sldId id="264" r:id="rId13"/>
    <p:sldId id="265" r:id="rId14"/>
    <p:sldId id="267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92" r:id="rId28"/>
    <p:sldId id="293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102B-9EA6-4993-B883-3EABB04D289F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185D-5DE8-48AE-B3BA-335894EB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185D-5DE8-48AE-B3BA-335894EB1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185D-5DE8-48AE-B3BA-335894EB17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Times New Roman"/>
              <a:buNone/>
              <a:defRPr/>
            </a:pPr>
            <a:fld id="{00000000-1234-1234-1234-123412341234}" type="slidenum">
              <a:rPr lang="en-US" sz="1300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>
                <a:buClr>
                  <a:srgbClr val="000000"/>
                </a:buClr>
                <a:buSzPct val="25000"/>
                <a:buFont typeface="Times New Roman"/>
                <a:buNone/>
                <a:defRPr/>
              </a:pPr>
              <a:t>10</a:t>
            </a:fld>
            <a:endParaRPr lang="en-US" sz="13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Shape 9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5" name="Shape 955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49" cy="43195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6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360-785D-4E53-85E1-889E6BC1D723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6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0F80-4E61-4B04-9761-144B2422A792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1EDB-24DB-4CE6-B161-A28F403EE6C8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53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66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61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07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355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273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15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679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C0CA-1B21-4CFF-8E6F-CAA0E04078CD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37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pic" idx="2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607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003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7633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4771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4799" cy="21859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3"/>
          </p:nvPr>
        </p:nvSpPr>
        <p:spPr>
          <a:xfrm>
            <a:off x="6197601" y="3938587"/>
            <a:ext cx="5384799" cy="218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0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1726-3482-4B8E-84A6-CB72BE6A2FBD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66E6-FA11-4B21-951A-D87691E54A9D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3ACB-4EB6-4F5E-B46B-73648FE02AA6}" type="datetime1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5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E2F5-C7EC-4FC4-9D55-56D5DD28A804}" type="datetime1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C008-3F84-458B-AF5B-5DD0EAED3171}" type="datetime1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5FB1-7B64-401B-B556-E53FB3169E4D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527F-76CB-458A-9E1A-BC7CF9058B10}" type="datetime1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7AD0-5E4F-4CFE-99D4-025CDAFABBC6}" type="datetime1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AA1F-94F4-4719-B131-7DB85E780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ftr" idx="11"/>
          </p:nvPr>
        </p:nvSpPr>
        <p:spPr>
          <a:xfrm>
            <a:off x="0" y="6477000"/>
            <a:ext cx="37592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9652001" y="6400800"/>
            <a:ext cx="2539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b="1">
                <a:solidFill>
                  <a:srgbClr val="000000"/>
                </a:solidFill>
                <a:ea typeface="Arial"/>
                <a:cs typeface="Arial"/>
                <a:sym typeface="Arial"/>
              </a:rPr>
              <a:pPr algn="r">
                <a:buSzPct val="25000"/>
              </a:pPr>
              <a:t>‹#›</a:t>
            </a:fld>
            <a:endParaRPr lang="en-US" b="1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43357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BFO classify films?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Uriah Burke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 txBox="1">
            <a:spLocks noGrp="1"/>
          </p:cNvSpPr>
          <p:nvPr>
            <p:ph type="title"/>
          </p:nvPr>
        </p:nvSpPr>
        <p:spPr>
          <a:xfrm>
            <a:off x="1524000" y="381001"/>
            <a:ext cx="91440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959" i="1" dirty="0" smtClean="0"/>
              <a:t>Reminder of the different options</a:t>
            </a:r>
            <a:endParaRPr lang="en-US" sz="3959" i="1" dirty="0"/>
          </a:p>
        </p:txBody>
      </p:sp>
      <p:sp>
        <p:nvSpPr>
          <p:cNvPr id="958" name="Shape 958"/>
          <p:cNvSpPr/>
          <p:nvPr/>
        </p:nvSpPr>
        <p:spPr>
          <a:xfrm>
            <a:off x="2912533" y="1371600"/>
            <a:ext cx="2269067" cy="945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Continuant</a:t>
            </a:r>
          </a:p>
        </p:txBody>
      </p:sp>
      <p:sp>
        <p:nvSpPr>
          <p:cNvPr id="959" name="Shape 959"/>
          <p:cNvSpPr/>
          <p:nvPr/>
        </p:nvSpPr>
        <p:spPr>
          <a:xfrm>
            <a:off x="8077201" y="1600200"/>
            <a:ext cx="2692399" cy="1432984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 err="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Occurrent</a:t>
            </a:r>
            <a:endParaRPr lang="en-US" sz="2400" kern="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process, event</a:t>
            </a:r>
          </a:p>
        </p:txBody>
      </p:sp>
      <p:sp>
        <p:nvSpPr>
          <p:cNvPr id="960" name="Shape 960"/>
          <p:cNvSpPr/>
          <p:nvPr/>
        </p:nvSpPr>
        <p:spPr>
          <a:xfrm>
            <a:off x="1828801" y="2751667"/>
            <a:ext cx="1904999" cy="2810933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Independent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Continuant</a:t>
            </a:r>
          </a:p>
          <a:p>
            <a:pPr algn="ctr">
              <a:buClr>
                <a:srgbClr val="000000"/>
              </a:buClr>
            </a:pPr>
            <a:endParaRPr sz="2400" kern="0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thing</a:t>
            </a:r>
          </a:p>
        </p:txBody>
      </p:sp>
      <p:sp>
        <p:nvSpPr>
          <p:cNvPr id="961" name="Shape 961"/>
          <p:cNvSpPr/>
          <p:nvPr/>
        </p:nvSpPr>
        <p:spPr>
          <a:xfrm>
            <a:off x="3962400" y="2751667"/>
            <a:ext cx="1752600" cy="2810934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Dependent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Continuant</a:t>
            </a:r>
          </a:p>
          <a:p>
            <a:pPr algn="ctr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quality, 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 smtClean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role,…</a:t>
            </a:r>
            <a:endParaRPr lang="en-US" sz="2400" kern="0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62" name="Shape 962"/>
          <p:cNvCxnSpPr>
            <a:stCxn id="958" idx="2"/>
            <a:endCxn id="960" idx="0"/>
          </p:cNvCxnSpPr>
          <p:nvPr/>
        </p:nvCxnSpPr>
        <p:spPr>
          <a:xfrm flipH="1">
            <a:off x="2781301" y="2316692"/>
            <a:ext cx="1265766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Shape 963"/>
          <p:cNvCxnSpPr>
            <a:stCxn id="958" idx="2"/>
            <a:endCxn id="961" idx="0"/>
          </p:cNvCxnSpPr>
          <p:nvPr/>
        </p:nvCxnSpPr>
        <p:spPr>
          <a:xfrm>
            <a:off x="4047067" y="2316692"/>
            <a:ext cx="791633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Shape 964"/>
          <p:cNvCxnSpPr/>
          <p:nvPr/>
        </p:nvCxnSpPr>
        <p:spPr>
          <a:xfrm>
            <a:off x="1524000" y="5943600"/>
            <a:ext cx="93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Shape 965"/>
          <p:cNvSpPr txBox="1"/>
          <p:nvPr/>
        </p:nvSpPr>
        <p:spPr>
          <a:xfrm>
            <a:off x="1600201" y="5562600"/>
            <a:ext cx="9296399" cy="1120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55000"/>
              </a:lnSpc>
              <a:buClr>
                <a:srgbClr val="000000"/>
              </a:buClr>
              <a:buSzPct val="25000"/>
            </a:pPr>
            <a:r>
              <a:rPr lang="en-US" sz="110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....  .....    .......</a:t>
            </a:r>
          </a:p>
        </p:txBody>
      </p:sp>
      <p:sp>
        <p:nvSpPr>
          <p:cNvPr id="966" name="Shape 966"/>
          <p:cNvSpPr txBox="1">
            <a:spLocks noGrp="1"/>
          </p:cNvSpPr>
          <p:nvPr>
            <p:ph type="sldNum" idx="12"/>
          </p:nvPr>
        </p:nvSpPr>
        <p:spPr>
          <a:xfrm>
            <a:off x="8077201" y="6245226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fld id="{00000000-1234-1234-1234-123412341234}" type="slidenum">
              <a:rPr lang="en-US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rgbClr val="000000"/>
                </a:buClr>
                <a:buSzPct val="25000"/>
              </a:pPr>
              <a:t>10</a:t>
            </a:fld>
            <a:endParaRPr lang="en-US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064"/>
          <p:cNvCxnSpPr>
            <a:stCxn id="958" idx="2"/>
            <a:endCxn id="16" idx="0"/>
          </p:cNvCxnSpPr>
          <p:nvPr/>
        </p:nvCxnSpPr>
        <p:spPr>
          <a:xfrm>
            <a:off x="4047067" y="2316692"/>
            <a:ext cx="2771449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976"/>
          <p:cNvSpPr/>
          <p:nvPr/>
        </p:nvSpPr>
        <p:spPr>
          <a:xfrm>
            <a:off x="8428832" y="4738952"/>
            <a:ext cx="1989136" cy="824707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2400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Realization</a:t>
            </a:r>
          </a:p>
        </p:txBody>
      </p:sp>
      <p:sp>
        <p:nvSpPr>
          <p:cNvPr id="16" name="Shape 1063"/>
          <p:cNvSpPr/>
          <p:nvPr/>
        </p:nvSpPr>
        <p:spPr>
          <a:xfrm>
            <a:off x="5943599" y="2751667"/>
            <a:ext cx="1749833" cy="2810931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Generically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Continuant</a:t>
            </a:r>
          </a:p>
          <a:p>
            <a:pPr algn="ctr">
              <a:buClr>
                <a:srgbClr val="FFFFFF"/>
              </a:buClr>
              <a:buSzPct val="25000"/>
            </a:pPr>
            <a:endParaRPr lang="en-US" sz="2400" kern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FFFFFF"/>
              </a:buClr>
              <a:buSzPct val="25000"/>
            </a:pPr>
            <a:r>
              <a:rPr lang="en-US" sz="2400" kern="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entity, Sequence </a:t>
            </a:r>
            <a:endParaRPr lang="en-US" sz="2400" kern="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" name="Straight Connector 4"/>
          <p:cNvCxnSpPr>
            <a:stCxn id="959" idx="2"/>
            <a:endCxn id="15" idx="0"/>
          </p:cNvCxnSpPr>
          <p:nvPr/>
        </p:nvCxnSpPr>
        <p:spPr>
          <a:xfrm flipH="1">
            <a:off x="9423400" y="3033184"/>
            <a:ext cx="1" cy="1705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92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Smith’s BFO classification of film (Lecture 7)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93" y="1365662"/>
            <a:ext cx="8897067" cy="526444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24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from Smith (Lecture 7)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0655"/>
            <a:ext cx="9547761" cy="5699395"/>
          </a:xfrm>
        </p:spPr>
      </p:pic>
    </p:spTree>
    <p:extLst>
      <p:ext uri="{BB962C8B-B14F-4D97-AF65-F5344CB8AC3E}">
        <p14:creationId xmlns:p14="http://schemas.microsoft.com/office/powerpoint/2010/main" val="40703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this means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Smith is maintaining that that Film is an execution of a film script; like a reading is an execution of a literary work.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Performances are realizations, i.e. Processes or events. 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Films are processes or events for Smith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Smith, Films cannot be continuants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literary works (which are not identical to their readings).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Films as Occurents?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Films would be processes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dependent on occurents (whatever medium is the particular entities).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unfold over time.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Films involve rapid display of slightly different pictures to create a motion illusion over time.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blush, very plausible.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Occurent Films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mean that every screening would be a particular film.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then what do we mean when was talk about a film, like “The Dark Knight” ?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Surely we don’t mean an individual screening of “The Dark Knight.” We mean to point to something more universal.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problems with Films as Occurents 1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§102 · Subject matter of copyright: In general28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In no case does copyright protection for an original work of authorship extend to any idea, procedure,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process,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system, method of operation, concept, principle, or discovery, regardless of the form in which it is described, explained, illustrated, or embodied in such work.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“process” is one now known or later developed. (This is a bad definition in the law).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problems with Film occurents 2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Tricky conclusion if films are identified with showings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are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processes…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would be both protected and unprotected under the law.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Fixable with a better definition of process.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Deeper ontological problem turned Legal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Lets say “The Dark Knight” is identified with individual screenings (processes).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copy right would then only apply to some individual screenings, and not others.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partially why we tend toward using universals when talking about authors works.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classification options in BFO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for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basic understanding of Film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Why/How Smith misclassifies Film in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BFO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Ontological issues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Legal implications for Copyrights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Fixing the problem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Legal implications for Copyrights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are left with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Continuant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continuant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Generically dependent continuant 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Continuant, why not?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continuants are individuals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same issues of universality and particulars that we did with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continuants, why not?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qualities or roles adhere in particular individuals.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the ontological problems with processes would raise their head again.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If “The Dark Knight” is a quality of a particular individual, it is an individual quality.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seems odd to suggest we could copyright things of the same kind as Red, or Boss.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Generically Dependent Continuants 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right.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dependent on bearers (copies), but not on particular individual bearers.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allows for universality of entity.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all copies are gone it is gone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ordered sequences/patterns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Sequences/patters can be enacted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of Film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created (So non platonic)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copied 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seen as identical to any copy, but if all copies ceased to exist we would say it ceases to exist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screened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Screenings unfold over time. (They are still certainly processes if not the films themselves).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screenings are closer to the universal than others (Bad sound or other such issues).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Films are like Literary works they are Generically dependent continuants.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them a sequence/pattern and possibly an information entity/artifact.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Perhaps best to classify it as a Information artifact made from a sequence of patters.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ontological puzzle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instantiates the film?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Screening?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isn’t an independent continuant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copy?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for a machine to produce a screening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script?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to produce the film; how can picture patterns be instantiated in words?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4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solution to instantiation problem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film could instantiated in the same independent continuant pictures that the screening process is instantiated in.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what if the film is never being played?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a fist never being made.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5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legal difficulties arise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 smtClean="0"/>
              <a:t>Does the law recognize patterns? 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73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ecall…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§102 · Subject matter of copyright: In general28</a:t>
            </a:r>
          </a:p>
          <a:p>
            <a:pPr lvl="1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In no case does copyright protection for an original work of authorship extend to any 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procedure, process</a:t>
            </a:r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system, method of operation, concept, principle, or discovery, regardless of the form in which it is described, explained, illustrated, or embodied in such work.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are never directly discussed as a copyrightable entity in the law.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Ontology has generally been the domain of Phenomenological ontology.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Grounds ontology of objects in experience.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art criticism and discussion of aesthetic value.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useful for many legal discussions.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whether anyone can own “The Dark Knight” shouldn’t be informed by how the object made us feel.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494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158"/>
            <a:ext cx="10515600" cy="49538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Hand: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Nichols v. Universal Pictures Corp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“Pattern test”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of ever increasing generality can be applied to a story and technically fit.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Eventually one such abstraction cannot apply, since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the playwright could prevent the use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‘ideas,’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which, apart from their expression, his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extended.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Nobody has ever been able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fix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boundary, and nobody ever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could this mean?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are abstractions, used to measure ideas?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keeps patterns in a grey legal area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are ideas?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patterns are ideas then they are not copyrightable 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films would be both explicitly copyrightable and not again.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solved with a clarification the legal definition of pattern.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whether films are processes or generically dependent continuants Copyright law needs clarifications.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Still favor Generically dependent continuant as the proper classification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avoids issues surrounding the universality of a film object.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0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Fin</a:t>
            </a:r>
            <a:endParaRPr lang="en-US" sz="9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BFO is an alternative.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 ontological classification of objects can speak great deals about legal issues, such as: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owns, or has rights to, an object. 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object can be owned. 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 role be owned? </a:t>
            </a:r>
          </a:p>
          <a:p>
            <a:pPr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generically dependent continuants be owned?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Film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 Phenomenon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1" y="3412067"/>
            <a:ext cx="4986694" cy="1497277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1752599"/>
            <a:ext cx="5183188" cy="44370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artifact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is a predominately visual medium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Phi Phenomenon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see motion with rapid succession of slightly different frames.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intentionally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vague, and 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description of film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don’t wish to dismiss:</a:t>
            </a:r>
          </a:p>
          <a:p>
            <a:pPr lvl="1"/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films </a:t>
            </a:r>
          </a:p>
          <a:p>
            <a:pPr lvl="1"/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Films with minimal editing</a:t>
            </a:r>
          </a:p>
          <a:p>
            <a:pPr lvl="1"/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Films without sound</a:t>
            </a:r>
          </a:p>
          <a:p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also make no assumptions about medium (8mm, VHS, DVD, </a:t>
            </a:r>
            <a:r>
              <a:rPr lang="en-US" sz="3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Bluray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/>
          </a:p>
          <a:p>
            <a:pPr marL="457200" lvl="1" indent="0">
              <a:buNone/>
            </a:pPr>
            <a:endParaRPr lang="en-US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U.S. Copyright law definition of motion picture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‘Motion pictures’ are audiovisual works consisting of a series of related images which, when shown in succession, impart an impression of motion, together with accompanying sounds, if any.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the same concept I am attempting to capture with film.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57" y="1508976"/>
            <a:ext cx="3271977" cy="484737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1" y="1501517"/>
            <a:ext cx="3620757" cy="48548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BFO classification: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continuant or an Occurent?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AA1F-94F4-4719-B131-7DB85E7805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1360</Words>
  <Application>Microsoft Office PowerPoint</Application>
  <PresentationFormat>Widescreen</PresentationFormat>
  <Paragraphs>195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Tahoma</vt:lpstr>
      <vt:lpstr>Times New Roman</vt:lpstr>
      <vt:lpstr>Office Theme</vt:lpstr>
      <vt:lpstr>2_Diseño predeterminado</vt:lpstr>
      <vt:lpstr>How should BFO classify films?</vt:lpstr>
      <vt:lpstr>Agenda</vt:lpstr>
      <vt:lpstr>Motivations </vt:lpstr>
      <vt:lpstr>BFO is an alternative.</vt:lpstr>
      <vt:lpstr>Basics of Film</vt:lpstr>
      <vt:lpstr>Note </vt:lpstr>
      <vt:lpstr>U.S. Copyright law definition of motion picture</vt:lpstr>
      <vt:lpstr>Examples</vt:lpstr>
      <vt:lpstr>BFO classification: Is film a continuant or an Occurent?</vt:lpstr>
      <vt:lpstr>Reminder of the different options</vt:lpstr>
      <vt:lpstr>Smith’s BFO classification of film (Lecture 7)</vt:lpstr>
      <vt:lpstr>More from Smith (Lecture 7) </vt:lpstr>
      <vt:lpstr>What this means</vt:lpstr>
      <vt:lpstr>Films as Occurents?</vt:lpstr>
      <vt:lpstr>Ontological Problems with Occurent Films </vt:lpstr>
      <vt:lpstr>Legal problems with Films as Occurents 1 </vt:lpstr>
      <vt:lpstr>Legal problems with Film occurents 2 </vt:lpstr>
      <vt:lpstr>Deeper ontological problem turned Legal</vt:lpstr>
      <vt:lpstr>Other classification options in BFO</vt:lpstr>
      <vt:lpstr>What we are left with </vt:lpstr>
      <vt:lpstr>Independent Continuant, why not? </vt:lpstr>
      <vt:lpstr>Dependent continuants, why not? </vt:lpstr>
      <vt:lpstr>Generically Dependent Continuants are just right.</vt:lpstr>
      <vt:lpstr>Marks of Film </vt:lpstr>
      <vt:lpstr>First Conclusion</vt:lpstr>
      <vt:lpstr>New ontological puzzle</vt:lpstr>
      <vt:lpstr>Possible solution to instantiation problem</vt:lpstr>
      <vt:lpstr>New legal difficulties arise</vt:lpstr>
      <vt:lpstr>Recall… </vt:lpstr>
      <vt:lpstr>Precedent</vt:lpstr>
      <vt:lpstr>What could this mean? </vt:lpstr>
      <vt:lpstr>Final Conclusions</vt:lpstr>
      <vt:lpstr>Fin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should BFO classify films?</dc:title>
  <dc:creator>Uriah</dc:creator>
  <cp:lastModifiedBy>Burke, Uriah</cp:lastModifiedBy>
  <cp:revision>28</cp:revision>
  <dcterms:created xsi:type="dcterms:W3CDTF">2016-05-03T08:41:31Z</dcterms:created>
  <dcterms:modified xsi:type="dcterms:W3CDTF">2016-05-03T14:58:02Z</dcterms:modified>
</cp:coreProperties>
</file>