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5" r:id="rId13"/>
    <p:sldId id="269" r:id="rId14"/>
    <p:sldId id="271" r:id="rId15"/>
    <p:sldId id="270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3"/>
  </p:normalViewPr>
  <p:slideViewPr>
    <p:cSldViewPr snapToGrid="0" snapToObjects="1">
      <p:cViewPr>
        <p:scale>
          <a:sx n="82" d="100"/>
          <a:sy n="82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TOLERABLE</a:t>
            </a:r>
            <a:br>
              <a:rPr lang="en-US" dirty="0" smtClean="0"/>
            </a:br>
            <a:r>
              <a:rPr lang="en-US" dirty="0" smtClean="0"/>
              <a:t>DELINQUENCIES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Alec Sculley (4/26/16)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8293" cy="3416300"/>
          </a:xfrm>
        </p:spPr>
        <p:txBody>
          <a:bodyPr/>
          <a:lstStyle/>
          <a:p>
            <a:pPr lvl="0"/>
            <a:r>
              <a:rPr lang="en-US" dirty="0" smtClean="0"/>
              <a:t>X is chosen </a:t>
            </a:r>
            <a:r>
              <a:rPr lang="en-US" dirty="0" err="1" smtClean="0"/>
              <a:t>iff</a:t>
            </a:r>
            <a:r>
              <a:rPr lang="en-US" dirty="0" smtClean="0"/>
              <a:t> X is the result of a deliberate selection by an agent whose selection comes to fruition</a:t>
            </a:r>
          </a:p>
          <a:p>
            <a:pPr lvl="0"/>
            <a:r>
              <a:rPr lang="en-US" dirty="0" smtClean="0"/>
              <a:t>New definition:	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is a tolerated delinquency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violation of rule R that is recognized by an agent who chooses not to provide punishment.</a:t>
            </a:r>
          </a:p>
          <a:p>
            <a:pPr lvl="2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 think the “choice” here is important for the sake of non-vague definitions. At least concerning the portion that deals with demarcating the delinquencies that are tolerated versus those that are simply gotten away with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Now what was meant by “ability” is more clear.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3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implies two things: There was a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choice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be made (tolerate or punish), and it toleration was decided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290"/>
          </a:xfrm>
        </p:spPr>
        <p:txBody>
          <a:bodyPr/>
          <a:lstStyle/>
          <a:p>
            <a:pPr lvl="0"/>
            <a:r>
              <a:rPr lang="en-US" sz="2200" dirty="0"/>
              <a:t>X is a tolerated delinquency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violation of rule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 by violator V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is recognized by an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agent that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chooses not to provide punishment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Consider: Tolerated Law Delinquencies (written rules), Tolerated Hidden Law Delinquencies (unwritten rules) </a:t>
            </a:r>
          </a:p>
          <a:p>
            <a:pPr lvl="1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These, I think, are the only categories</a:t>
            </a:r>
          </a:p>
          <a:p>
            <a:pPr lvl="2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Norms, crimes, contracts, religious doctrines, etc.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Tolerated Law Delinquencies (written 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0245"/>
            <a:ext cx="10143310" cy="4231036"/>
          </a:xfrm>
        </p:spPr>
        <p:txBody>
          <a:bodyPr/>
          <a:lstStyle/>
          <a:p>
            <a:pPr lvl="0">
              <a:buClr>
                <a:srgbClr val="B31166"/>
              </a:buClr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tolerated delinquency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is a violation of rule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 by violator V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is recognized by an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agent A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chooses not to provide punishment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 smtClean="0"/>
          </a:p>
          <a:p>
            <a:pPr lvl="0"/>
            <a:r>
              <a:rPr lang="en-US" dirty="0" smtClean="0"/>
              <a:t>Penumbral Crimes that are not enforced</a:t>
            </a:r>
          </a:p>
          <a:p>
            <a:pPr lvl="1"/>
            <a:r>
              <a:rPr lang="en-US" dirty="0" smtClean="0"/>
              <a:t>R= Law</a:t>
            </a:r>
          </a:p>
          <a:p>
            <a:pPr lvl="1"/>
            <a:r>
              <a:rPr lang="en-US" dirty="0" smtClean="0"/>
              <a:t>Agents= Law Enforcement, criminal</a:t>
            </a:r>
          </a:p>
          <a:p>
            <a:pPr lvl="1"/>
            <a:r>
              <a:rPr lang="en-US" dirty="0" smtClean="0"/>
              <a:t>Choice= enforce the law </a:t>
            </a:r>
            <a:r>
              <a:rPr lang="en-US" dirty="0" err="1" smtClean="0"/>
              <a:t>v.s</a:t>
            </a:r>
            <a:r>
              <a:rPr lang="en-US" dirty="0" smtClean="0"/>
              <a:t>. don’t</a:t>
            </a:r>
          </a:p>
          <a:p>
            <a:r>
              <a:rPr lang="en-US" dirty="0" smtClean="0"/>
              <a:t>Unenforced Contract Violations</a:t>
            </a:r>
          </a:p>
          <a:p>
            <a:pPr lvl="1"/>
            <a:r>
              <a:rPr lang="en-US" dirty="0" smtClean="0"/>
              <a:t>R= contract</a:t>
            </a:r>
          </a:p>
          <a:p>
            <a:pPr lvl="1"/>
            <a:r>
              <a:rPr lang="en-US" dirty="0" smtClean="0"/>
              <a:t>Agents= tolerating civil agent(s), violating civil agent(s)</a:t>
            </a:r>
          </a:p>
          <a:p>
            <a:pPr lvl="1"/>
            <a:r>
              <a:rPr lang="en-US" dirty="0" smtClean="0"/>
              <a:t>Choice= enforce </a:t>
            </a:r>
            <a:r>
              <a:rPr lang="en-US" dirty="0" err="1" smtClean="0"/>
              <a:t>v.s</a:t>
            </a:r>
            <a:r>
              <a:rPr lang="en-US" dirty="0" smtClean="0"/>
              <a:t>. 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Tolerated Law Delinquencies (Written 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3277" cy="3952283"/>
          </a:xfrm>
        </p:spPr>
        <p:txBody>
          <a:bodyPr/>
          <a:lstStyle/>
          <a:p>
            <a:r>
              <a:rPr lang="en-US" i="1" dirty="0" smtClean="0"/>
              <a:t>De </a:t>
            </a:r>
            <a:r>
              <a:rPr lang="en-US" i="1" dirty="0" err="1" smtClean="0"/>
              <a:t>Minimis</a:t>
            </a:r>
            <a:r>
              <a:rPr lang="en-US" i="1" dirty="0" smtClean="0"/>
              <a:t> (Latin for “minimal</a:t>
            </a:r>
            <a:r>
              <a:rPr lang="en-US" dirty="0" smtClean="0"/>
              <a:t>”) defense:</a:t>
            </a:r>
            <a:r>
              <a:rPr lang="en-US" i="1" dirty="0" smtClean="0"/>
              <a:t> generally, something is De </a:t>
            </a:r>
            <a:r>
              <a:rPr lang="en-US" i="1" dirty="0" err="1" smtClean="0"/>
              <a:t>Minimis</a:t>
            </a:r>
            <a:r>
              <a:rPr lang="en-US" i="1" dirty="0" smtClean="0"/>
              <a:t> when the consequences are determined to be so small as to be negligible</a:t>
            </a:r>
          </a:p>
          <a:p>
            <a:pPr lvl="1"/>
            <a:r>
              <a:rPr lang="en-US" dirty="0" smtClean="0"/>
              <a:t>“action does not create the evils or harms legislators can reasonably be assumed to have prohibited in that particular law”</a:t>
            </a:r>
          </a:p>
          <a:p>
            <a:pPr lvl="1"/>
            <a:r>
              <a:rPr lang="en-US" dirty="0" smtClean="0"/>
              <a:t>“Case is too trifling to warrant use of court’s resources”</a:t>
            </a:r>
          </a:p>
          <a:p>
            <a:pPr lvl="1"/>
            <a:r>
              <a:rPr lang="en-US" dirty="0" smtClean="0"/>
              <a:t>“When the judge does not view the defendant’s actions as warranting criminal condemnation”</a:t>
            </a:r>
          </a:p>
          <a:p>
            <a:pPr lvl="1"/>
            <a:r>
              <a:rPr lang="en-US" dirty="0" smtClean="0"/>
              <a:t>All of the above: The law was broken, BUT…</a:t>
            </a:r>
          </a:p>
          <a:p>
            <a:r>
              <a:rPr lang="en-US" dirty="0" smtClean="0"/>
              <a:t>Fits the template:</a:t>
            </a:r>
          </a:p>
          <a:p>
            <a:pPr lvl="1"/>
            <a:r>
              <a:rPr lang="en-US" dirty="0" smtClean="0"/>
              <a:t>R=Law</a:t>
            </a:r>
          </a:p>
          <a:p>
            <a:pPr lvl="1"/>
            <a:r>
              <a:rPr lang="en-US" dirty="0" smtClean="0"/>
              <a:t>Agents= judge, criminal</a:t>
            </a:r>
          </a:p>
          <a:p>
            <a:pPr lvl="1"/>
            <a:r>
              <a:rPr lang="en-US" dirty="0" smtClean="0"/>
              <a:t>Choice= </a:t>
            </a:r>
            <a:r>
              <a:rPr lang="en-US" i="1" dirty="0" smtClean="0"/>
              <a:t>De </a:t>
            </a:r>
            <a:r>
              <a:rPr lang="en-US" i="1" dirty="0" err="1" smtClean="0"/>
              <a:t>Minimis</a:t>
            </a:r>
            <a:r>
              <a:rPr lang="en-US" i="1" dirty="0" smtClean="0"/>
              <a:t>?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Tolerated Law Delinquencies (written)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Religious Delinquencies – failing to follow certain doctrines</a:t>
            </a:r>
          </a:p>
          <a:p>
            <a:r>
              <a:rPr lang="en-US" dirty="0" smtClean="0"/>
              <a:t>It is a bit unclear whether or not there is actually punishment for all of these delinquencies but consider that at least some delinquencies do have punishment which might not be delivered</a:t>
            </a:r>
          </a:p>
          <a:p>
            <a:pPr lvl="1"/>
            <a:r>
              <a:rPr lang="en-US" dirty="0" smtClean="0"/>
              <a:t>Leaving the church of scientology is grounds for being ostracized</a:t>
            </a:r>
          </a:p>
          <a:p>
            <a:pPr lvl="1"/>
            <a:r>
              <a:rPr lang="en-US" dirty="0" smtClean="0"/>
              <a:t>Self-punishment (guilt)</a:t>
            </a:r>
          </a:p>
          <a:p>
            <a:r>
              <a:rPr lang="en-US" dirty="0" smtClean="0"/>
              <a:t>R=doctrine</a:t>
            </a:r>
          </a:p>
          <a:p>
            <a:r>
              <a:rPr lang="en-US" dirty="0" smtClean="0"/>
              <a:t>Agents= self, self or self, other</a:t>
            </a:r>
          </a:p>
          <a:p>
            <a:r>
              <a:rPr lang="en-US" dirty="0" smtClean="0"/>
              <a:t>Choice= punishment?</a:t>
            </a:r>
          </a:p>
        </p:txBody>
      </p:sp>
    </p:spTree>
    <p:extLst>
      <p:ext uri="{BB962C8B-B14F-4D97-AF65-F5344CB8AC3E}">
        <p14:creationId xmlns:p14="http://schemas.microsoft.com/office/powerpoint/2010/main" val="12191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Law Delinquencies (Unwritten Rules)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“Norms, conventions, implicit bargains that organize social expectations”</a:t>
            </a:r>
          </a:p>
          <a:p>
            <a:pPr lvl="1"/>
            <a:r>
              <a:rPr lang="en-US" dirty="0" smtClean="0"/>
              <a:t>R= norm</a:t>
            </a:r>
          </a:p>
          <a:p>
            <a:pPr lvl="1"/>
            <a:r>
              <a:rPr lang="en-US" dirty="0" smtClean="0"/>
              <a:t>Agents= person(s), person(s)</a:t>
            </a:r>
          </a:p>
          <a:p>
            <a:pPr lvl="1"/>
            <a:r>
              <a:rPr lang="en-US" dirty="0" smtClean="0"/>
              <a:t>Choice= social consequence?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7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Tolerable Delinquencies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189805" cy="3766303"/>
          </a:xfrm>
        </p:spPr>
        <p:txBody>
          <a:bodyPr/>
          <a:lstStyle/>
          <a:p>
            <a:pPr lvl="0"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tolerated delinquency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is a violation of rule R by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violating agent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V that is recognized by an agent A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who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chooses not to provide punishment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What separates tolerated from tolerable?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basis of the choice?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uniform basis of choice for the tolerated delinquencies, since they seem to rely heavily on individual agents</a:t>
            </a:r>
          </a:p>
          <a:p>
            <a:pPr lvl="1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 is a tolerable delinquency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X is a violation of rule R by violating agent V that is recognized by agent A that can reasonably go unpunished by A on the basis of a set of expectations in context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7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6785"/>
          </a:xfrm>
        </p:spPr>
        <p:txBody>
          <a:bodyPr>
            <a:normAutofit/>
          </a:bodyPr>
          <a:lstStyle/>
          <a:p>
            <a:r>
              <a:rPr lang="en-US" dirty="0" smtClean="0"/>
              <a:t>Law enforcement</a:t>
            </a:r>
          </a:p>
          <a:p>
            <a:pPr lvl="1"/>
            <a:r>
              <a:rPr lang="en-US" dirty="0" smtClean="0"/>
              <a:t>Allocation of resources</a:t>
            </a:r>
          </a:p>
          <a:p>
            <a:r>
              <a:rPr lang="en-US" dirty="0" smtClean="0"/>
              <a:t>Ethics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there be delinquencies that are tolerable? If they are tolerable why should they be delinquencies in the first place?</a:t>
            </a:r>
          </a:p>
          <a:p>
            <a:pPr lvl="1"/>
            <a:r>
              <a:rPr lang="en-US" dirty="0" smtClean="0"/>
              <a:t>Penumbral crimes</a:t>
            </a:r>
          </a:p>
          <a:p>
            <a:pPr lvl="2"/>
            <a:r>
              <a:rPr lang="en-US" dirty="0" smtClean="0"/>
              <a:t>Is it moral for criminals to see themselves as law-abiding citizens?</a:t>
            </a:r>
          </a:p>
          <a:p>
            <a:r>
              <a:rPr lang="en-US" dirty="0" smtClean="0"/>
              <a:t>Political Theory</a:t>
            </a:r>
          </a:p>
          <a:p>
            <a:pPr lvl="1"/>
            <a:r>
              <a:rPr lang="en-US" dirty="0" smtClean="0"/>
              <a:t>What role do/can tolerable delinquencies play in society?</a:t>
            </a:r>
          </a:p>
          <a:p>
            <a:pPr lvl="2"/>
            <a:r>
              <a:rPr lang="en-US" dirty="0" smtClean="0"/>
              <a:t>Perhaps there is some optimal amount of tolerable delinquencies to grease the gears of society</a:t>
            </a:r>
          </a:p>
        </p:txBody>
      </p:sp>
    </p:spTree>
    <p:extLst>
      <p:ext uri="{BB962C8B-B14F-4D97-AF65-F5344CB8AC3E}">
        <p14:creationId xmlns:p14="http://schemas.microsoft.com/office/powerpoint/2010/main" val="1652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closer to knowing what it means for an entity to be a “Tolerable Delinquency”</a:t>
            </a:r>
          </a:p>
          <a:p>
            <a:pPr lvl="1"/>
            <a:r>
              <a:rPr lang="en-US" dirty="0" smtClean="0"/>
              <a:t>Considering Penumbral Crimes, Religious laws, Hidden Laws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Discover the make up of a “Tolerable Delinquency”</a:t>
            </a:r>
          </a:p>
          <a:p>
            <a:endParaRPr lang="en-US" dirty="0"/>
          </a:p>
          <a:p>
            <a:r>
              <a:rPr lang="en-US" dirty="0" smtClean="0"/>
              <a:t>Offer questions about the importance of “Tolerable Delinquencies”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4435"/>
            <a:ext cx="8761413" cy="1503334"/>
          </a:xfrm>
        </p:spPr>
        <p:txBody>
          <a:bodyPr/>
          <a:lstStyle/>
          <a:p>
            <a:r>
              <a:rPr lang="en-US" dirty="0" smtClean="0"/>
              <a:t>First, what isn’t meant by “delinquency”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36300" cy="3781802"/>
          </a:xfrm>
        </p:spPr>
        <p:txBody>
          <a:bodyPr/>
          <a:lstStyle/>
          <a:p>
            <a:r>
              <a:rPr lang="en-US" dirty="0" smtClean="0"/>
              <a:t>In the way that it is used herein is not strictly: “illegal, deviant, or antisocial actions on the part of an adolescent”</a:t>
            </a:r>
          </a:p>
          <a:p>
            <a:pPr lvl="1"/>
            <a:r>
              <a:rPr lang="en-US" dirty="0" smtClean="0"/>
              <a:t>Many definitions from criminologists, sociologists, etc. have a strong component that delinquencies are performed by youths </a:t>
            </a:r>
          </a:p>
          <a:p>
            <a:pPr lvl="2"/>
            <a:r>
              <a:rPr lang="en-US" dirty="0" smtClean="0"/>
              <a:t>They may be, but not required for our use</a:t>
            </a:r>
          </a:p>
          <a:p>
            <a:pPr lvl="1"/>
            <a:endParaRPr lang="en-US" dirty="0"/>
          </a:p>
          <a:p>
            <a:r>
              <a:rPr lang="en-US" dirty="0" smtClean="0"/>
              <a:t>Here delinquency is more like “a neglect of one’s duty”</a:t>
            </a:r>
          </a:p>
          <a:p>
            <a:endParaRPr lang="en-US" dirty="0"/>
          </a:p>
          <a:p>
            <a:r>
              <a:rPr lang="en-US" dirty="0" smtClean="0"/>
              <a:t>The above notes are to keep in mind for the next few slides before the specifics</a:t>
            </a:r>
          </a:p>
        </p:txBody>
      </p:sp>
    </p:spTree>
    <p:extLst>
      <p:ext uri="{BB962C8B-B14F-4D97-AF65-F5344CB8AC3E}">
        <p14:creationId xmlns:p14="http://schemas.microsoft.com/office/powerpoint/2010/main" val="20879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Tolerable Delinquency?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570872"/>
            <a:ext cx="10371299" cy="3845426"/>
          </a:xfrm>
        </p:spPr>
        <p:txBody>
          <a:bodyPr/>
          <a:lstStyle/>
          <a:p>
            <a:r>
              <a:rPr lang="en-US" dirty="0" smtClean="0"/>
              <a:t>In a general, they are only noticed by those prone to notice</a:t>
            </a:r>
          </a:p>
          <a:p>
            <a:pPr lvl="1"/>
            <a:r>
              <a:rPr lang="en-US" dirty="0" smtClean="0"/>
              <a:t>Police officers notice when someone drives slightly faster than the speed limit, but often do nothing about it</a:t>
            </a:r>
          </a:p>
          <a:p>
            <a:pPr lvl="2"/>
            <a:r>
              <a:rPr lang="en-US" dirty="0" smtClean="0"/>
              <a:t>You might not notice</a:t>
            </a:r>
          </a:p>
          <a:p>
            <a:pPr lvl="1"/>
            <a:r>
              <a:rPr lang="en-US" dirty="0" smtClean="0"/>
              <a:t>You might notice your friend chews loudly, but don’t see to it that it stops	</a:t>
            </a:r>
          </a:p>
          <a:p>
            <a:pPr lvl="2"/>
            <a:r>
              <a:rPr lang="en-US" dirty="0" smtClean="0"/>
              <a:t>Others might not notice</a:t>
            </a:r>
          </a:p>
          <a:p>
            <a:endParaRPr lang="en-US" dirty="0"/>
          </a:p>
          <a:p>
            <a:r>
              <a:rPr lang="en-US" dirty="0" smtClean="0"/>
              <a:t>Merely examples, but at least give a sense of what it is to be a “Tolerable Delinquency”</a:t>
            </a:r>
          </a:p>
          <a:p>
            <a:pPr lvl="1"/>
            <a:r>
              <a:rPr lang="en-US" dirty="0" smtClean="0"/>
              <a:t>In both instances offences are minor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95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0530"/>
            <a:ext cx="8761413" cy="1384521"/>
          </a:xfrm>
        </p:spPr>
        <p:txBody>
          <a:bodyPr/>
          <a:lstStyle/>
          <a:p>
            <a:r>
              <a:rPr lang="en-US" dirty="0" smtClean="0"/>
              <a:t>Tolerated Delinquency to</a:t>
            </a:r>
            <a:br>
              <a:rPr lang="en-US" dirty="0" smtClean="0"/>
            </a:br>
            <a:r>
              <a:rPr lang="en-US" dirty="0" smtClean="0"/>
              <a:t>Toler</a:t>
            </a:r>
            <a:r>
              <a:rPr lang="en-US" i="1" dirty="0" smtClean="0"/>
              <a:t>able</a:t>
            </a:r>
            <a:r>
              <a:rPr lang="en-US" dirty="0" smtClean="0"/>
              <a:t> Delinquency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07" y="2579437"/>
            <a:ext cx="10539741" cy="3845426"/>
          </a:xfrm>
        </p:spPr>
        <p:txBody>
          <a:bodyPr/>
          <a:lstStyle/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When we think about what it means for something to be tolerable, without getting too specific, we find that: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isn’t set in stone, but means something like “endurable, or acceptable”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What’s tolerable shifts between contexts.</a:t>
            </a:r>
          </a:p>
          <a:p>
            <a:pPr lvl="3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Korea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v.s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United States</a:t>
            </a:r>
          </a:p>
          <a:p>
            <a:pPr lvl="3"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asual mean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v.s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Formal meal</a:t>
            </a:r>
          </a:p>
          <a:p>
            <a:pPr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uFill>
                  <a:solidFill>
                    <a:srgbClr val="7030A0"/>
                  </a:solidFill>
                </a:uFill>
              </a:rPr>
              <a:t>So, in order to define we need to look at concrete examples, otherwise it is just guesswork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There needs to be a place from which to extract a canonical version of a tolerable delinquency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Tolerated Delinquencies THEN modify to find what it is for something to be a Tolerable Delinquency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guiding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360287" cy="3952283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Definitions of </a:t>
            </a: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tolerated delinquency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under the following definitions:</a:t>
            </a:r>
          </a:p>
          <a:p>
            <a:pPr lvl="1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</a:t>
            </a: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violation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is an action that is not permitted under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rules S</a:t>
            </a:r>
          </a:p>
          <a:p>
            <a:pPr lvl="1"/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</a:t>
            </a: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rule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is an explicit or unwritten regulation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applicable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context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endParaRPr lang="en-US" sz="2000" dirty="0" smtClean="0"/>
          </a:p>
          <a:p>
            <a:pPr lvl="1"/>
            <a:r>
              <a:rPr lang="en-US" sz="2200" dirty="0" smtClean="0"/>
              <a:t>X is an </a:t>
            </a:r>
            <a:r>
              <a:rPr lang="en-US" sz="2200" i="1" dirty="0" smtClean="0"/>
              <a:t>agent</a:t>
            </a:r>
            <a:r>
              <a:rPr lang="en-US" sz="2200" dirty="0" smtClean="0"/>
              <a:t> </a:t>
            </a:r>
            <a:r>
              <a:rPr lang="en-US" sz="2200" dirty="0" err="1" smtClean="0"/>
              <a:t>iff</a:t>
            </a:r>
            <a:r>
              <a:rPr lang="en-US" sz="2200" dirty="0" smtClean="0"/>
              <a:t> X fulfills a relevant role in context C</a:t>
            </a:r>
          </a:p>
          <a:p>
            <a:pPr lvl="1"/>
            <a:r>
              <a:rPr lang="en-US" sz="2200" dirty="0" smtClean="0"/>
              <a:t>X is a </a:t>
            </a:r>
            <a:r>
              <a:rPr lang="en-US" sz="2200" i="1" dirty="0" smtClean="0"/>
              <a:t>punishment</a:t>
            </a:r>
            <a:r>
              <a:rPr lang="en-US" sz="2200" dirty="0" smtClean="0"/>
              <a:t> </a:t>
            </a:r>
            <a:r>
              <a:rPr lang="en-US" sz="2200" dirty="0" err="1" smtClean="0"/>
              <a:t>iff</a:t>
            </a:r>
            <a:r>
              <a:rPr lang="en-US" sz="2200" dirty="0" smtClean="0"/>
              <a:t> X is a consequence provided by rule R that can be carried out by agent A</a:t>
            </a:r>
          </a:p>
          <a:p>
            <a:pPr lvl="2"/>
            <a:r>
              <a:rPr lang="en-US" dirty="0" smtClean="0"/>
              <a:t>Punish def. to carry out punishment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837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97832"/>
            <a:ext cx="8761413" cy="1179094"/>
          </a:xfrm>
        </p:spPr>
        <p:txBody>
          <a:bodyPr/>
          <a:lstStyle/>
          <a:p>
            <a:r>
              <a:rPr lang="en-US" dirty="0" smtClean="0"/>
              <a:t>Preliminary Definition of </a:t>
            </a:r>
            <a:r>
              <a:rPr lang="en-US" smtClean="0"/>
              <a:t>Tolerated Delinquency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47" y="2459121"/>
            <a:ext cx="9962225" cy="34163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X is a </a:t>
            </a:r>
            <a:r>
              <a:rPr lang="en-US" sz="2200" i="1" dirty="0" smtClean="0"/>
              <a:t>tolerated delinquency </a:t>
            </a:r>
            <a:r>
              <a:rPr lang="en-US" sz="2200" dirty="0" err="1" smtClean="0"/>
              <a:t>iff</a:t>
            </a:r>
            <a:r>
              <a:rPr lang="en-US" sz="2200" dirty="0" smtClean="0"/>
              <a:t> X is a violation of rule R that is recognized by an agent with the ability to punish the violator, but yet the agent doesn’t punish.</a:t>
            </a:r>
          </a:p>
          <a:p>
            <a:pPr lvl="1"/>
            <a:r>
              <a:rPr lang="en-US" sz="2000" dirty="0" smtClean="0"/>
              <a:t>For something to be tolerated, there must be at least two agents: the violator(s) and the tolerating agent(s)</a:t>
            </a:r>
          </a:p>
          <a:p>
            <a:pPr lvl="1"/>
            <a:r>
              <a:rPr lang="en-US" sz="2000" dirty="0" smtClean="0"/>
              <a:t>There needs to be a violation</a:t>
            </a:r>
          </a:p>
          <a:p>
            <a:pPr lvl="1"/>
            <a:r>
              <a:rPr lang="en-US" sz="2000" dirty="0" smtClean="0"/>
              <a:t>There needs to be a rule to violate</a:t>
            </a:r>
            <a:endParaRPr lang="en-US" sz="2000" dirty="0"/>
          </a:p>
          <a:p>
            <a:pPr lvl="1"/>
            <a:r>
              <a:rPr lang="en-US" sz="2000" dirty="0" smtClean="0"/>
              <a:t>These are the basics… But this surly cannot be the end definition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9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Penumbral Crimes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Penumbral crimes are those crimes that are characterized by high non-compliance, low stigma, low level of sanction</a:t>
            </a:r>
          </a:p>
          <a:p>
            <a:pPr lvl="1"/>
            <a:r>
              <a:rPr lang="en-US" dirty="0" smtClean="0"/>
              <a:t>Something like driving 5 mph over the speed limit, or jaywalking</a:t>
            </a:r>
          </a:p>
          <a:p>
            <a:pPr lvl="2"/>
            <a:r>
              <a:rPr lang="en-US" dirty="0" smtClean="0"/>
              <a:t>These seem like tolerated delinquencies when they aren’t being punished.</a:t>
            </a:r>
          </a:p>
          <a:p>
            <a:pPr lvl="1"/>
            <a:r>
              <a:rPr lang="en-US" dirty="0" smtClean="0"/>
              <a:t>Low-level of sanction</a:t>
            </a:r>
          </a:p>
          <a:p>
            <a:pPr lvl="2"/>
            <a:r>
              <a:rPr lang="en-US" dirty="0" smtClean="0"/>
              <a:t>Often times it goes without punishment, but sometimes is punished</a:t>
            </a:r>
          </a:p>
          <a:p>
            <a:endParaRPr lang="en-US" dirty="0"/>
          </a:p>
          <a:p>
            <a:pPr lvl="0">
              <a:buClr>
                <a:srgbClr val="B31166"/>
              </a:buClr>
            </a:pPr>
            <a:r>
              <a:rPr lang="en-US" dirty="0" smtClean="0"/>
              <a:t>Reconsider: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is a </a:t>
            </a: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tolerated delinquency </a:t>
            </a:r>
            <a:r>
              <a:rPr lang="en-US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X is a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violation of rule R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is recognized by an agent with an ability to punish the violator, but yet doesn’t.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12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 agent with an </a:t>
            </a:r>
            <a:r>
              <a:rPr lang="en-US" dirty="0" smtClean="0"/>
              <a:t>ability”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6785"/>
          </a:xfrm>
        </p:spPr>
        <p:txBody>
          <a:bodyPr/>
          <a:lstStyle/>
          <a:p>
            <a:r>
              <a:rPr lang="en-US" sz="2000" dirty="0" smtClean="0"/>
              <a:t>Too vague</a:t>
            </a:r>
          </a:p>
          <a:p>
            <a:r>
              <a:rPr lang="en-US" sz="2000" dirty="0" smtClean="0"/>
              <a:t>A police officer has the ability to punish all criminals in a sense:</a:t>
            </a:r>
          </a:p>
          <a:p>
            <a:pPr lvl="1"/>
            <a:r>
              <a:rPr lang="en-US" sz="2000" dirty="0" smtClean="0"/>
              <a:t>He has the power to execute his duties (provided by the law)</a:t>
            </a:r>
          </a:p>
          <a:p>
            <a:pPr lvl="1"/>
            <a:r>
              <a:rPr lang="en-US" sz="2000" dirty="0" smtClean="0"/>
              <a:t>BUT criminals often get away with crimes, and it would be wrong to consider these escapes “tolerated” with the above conception of 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503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2337</TotalTime>
  <Words>1214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 3</vt:lpstr>
      <vt:lpstr>Arial</vt:lpstr>
      <vt:lpstr>Ion Boardroom</vt:lpstr>
      <vt:lpstr>TOLERABLE DELINQUENCIES</vt:lpstr>
      <vt:lpstr>Goals</vt:lpstr>
      <vt:lpstr>First, what isn’t meant by “delinquency”</vt:lpstr>
      <vt:lpstr>What is a Tolerable Delinquency?</vt:lpstr>
      <vt:lpstr>Tolerated Delinquency to Tolerable Delinquency</vt:lpstr>
      <vt:lpstr>Two guiding definitions</vt:lpstr>
      <vt:lpstr>Preliminary Definition of Tolerated Delinquency</vt:lpstr>
      <vt:lpstr>Consider Penumbral Crimes</vt:lpstr>
      <vt:lpstr>“an agent with an ability”</vt:lpstr>
      <vt:lpstr>Adding Choice</vt:lpstr>
      <vt:lpstr>Currently:</vt:lpstr>
      <vt:lpstr>Tolerated Law Delinquencies (written rules)</vt:lpstr>
      <vt:lpstr>Tolerated Law Delinquencies (Written Rules)</vt:lpstr>
      <vt:lpstr>Tolerated Law Delinquencies (written)</vt:lpstr>
      <vt:lpstr>Hidden Law Delinquencies (Unwritten Rules)</vt:lpstr>
      <vt:lpstr>Tolerable Delinquencies </vt:lpstr>
      <vt:lpstr>Importance?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TOLERABLE DELINQUENCIES</dc:title>
  <dc:creator>Microsoft Office User</dc:creator>
  <cp:lastModifiedBy>Microsoft Office User</cp:lastModifiedBy>
  <cp:revision>52</cp:revision>
  <dcterms:created xsi:type="dcterms:W3CDTF">2016-04-25T01:13:55Z</dcterms:created>
  <dcterms:modified xsi:type="dcterms:W3CDTF">2016-04-26T16:11:40Z</dcterms:modified>
</cp:coreProperties>
</file>