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62" r:id="rId5"/>
    <p:sldId id="258" r:id="rId6"/>
    <p:sldId id="261" r:id="rId7"/>
    <p:sldId id="260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12188825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1" autoAdjust="0"/>
    <p:restoredTop sz="79633" autoAdjust="0"/>
  </p:normalViewPr>
  <p:slideViewPr>
    <p:cSldViewPr snapToGrid="0" snapToObjects="1">
      <p:cViewPr varScale="1">
        <p:scale>
          <a:sx n="63" d="100"/>
          <a:sy n="63" d="100"/>
        </p:scale>
        <p:origin x="-136" y="-5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489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E007F-6D27-DA45-A848-E8EE6C580713}" type="datetime1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5C530-4D62-7C41-947E-605B46787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100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4B77D-6951-CA4A-BA9E-D5BD4764110F}" type="datetime1">
              <a:rPr lang="en-US" smtClean="0"/>
              <a:t>4/26/16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59BD1-F437-A844-B688-0EE154880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5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mailto:claudiarvr@aim.uzh.ch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9BD1-F437-A844-B688-0EE1548808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16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9BD1-F437-A844-B688-0EE1548808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4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9BD1-F437-A844-B688-0EE1548808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1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Claudia Rudolf von Rohr</a:t>
            </a:r>
            <a:r>
              <a:rPr lang="en-US" sz="16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 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Judith M. 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Burkart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Carel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P. van </a:t>
            </a:r>
            <a:r>
              <a:rPr lang="en-US" sz="16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Schaik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Evolutionary precursors of social norms in chimpanzees: a new approach </a:t>
            </a:r>
          </a:p>
          <a:p>
            <a:endParaRPr lang="en-US" sz="16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9BD1-F437-A844-B688-0EE1548808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98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www.sciencedirect.com</a:t>
            </a:r>
            <a:r>
              <a:rPr lang="en-US" dirty="0" smtClean="0"/>
              <a:t>/science/article/</a:t>
            </a:r>
            <a:r>
              <a:rPr lang="en-US" dirty="0" err="1" smtClean="0"/>
              <a:t>pii</a:t>
            </a:r>
            <a:r>
              <a:rPr lang="en-US" dirty="0" smtClean="0"/>
              <a:t>/S1090513815001221</a:t>
            </a:r>
          </a:p>
          <a:p>
            <a:endParaRPr lang="en-US" dirty="0" smtClean="0"/>
          </a:p>
          <a:p>
            <a:pPr marL="0" marR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Frans B.M. de Waal, Natural normativity: The ‘is’ and ‘ought’ of animal behavior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9BD1-F437-A844-B688-0EE1548808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00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Robert Boyd, </a:t>
            </a:r>
            <a:r>
              <a:rPr lang="en-US" sz="16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Coordinated Punishment of Defectors Sustains in Cooperation and Can Proliferate When Rare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9BD1-F437-A844-B688-0EE1548808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52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Robert Boyd, </a:t>
            </a:r>
            <a:r>
              <a:rPr lang="en-US" sz="1600" i="1" dirty="0" smtClean="0"/>
              <a:t>Coordinated Punishment of Defectors Sustains in Cooperation and Can Proliferate When Rare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59BD1-F437-A844-B688-0EE1548808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0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9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BDDC-469D-F041-BBD0-6EE100DC9655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EE71-9769-6140-8AE6-21888DF12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8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C084-B75D-FD4D-A472-9B79C87C4E40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EE71-9769-6140-8AE6-21888DF12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0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2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2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00C5-9ECF-E94B-B8BC-9DC8CE3F5EE6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EE71-9769-6140-8AE6-21888DF12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9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E9D6-D352-1644-86AE-7C4FA0D119DF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EE71-9769-6140-8AE6-21888DF12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6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4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0E35-5FF6-A240-8774-CBCB6BDF8853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EE71-9769-6140-8AE6-21888DF12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9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4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4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0FAD-2BFA-2D42-B6E9-60DA9459EB73}" type="datetime1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EE71-9769-6140-8AE6-21888DF12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3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6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60" y="1535116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60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7E62-1CED-A848-9EA0-AD84437D2425}" type="datetime1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EE71-9769-6140-8AE6-21888DF12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8711-9324-AE48-8DCC-FCC62EB4C6F4}" type="datetime1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EE71-9769-6140-8AE6-21888DF12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5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063A-04EE-B449-B087-303219199F58}" type="datetime1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EE71-9769-6140-8AE6-21888DF12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8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7" y="273052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7" y="1435104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6BED-6BE6-384E-8C65-95B3ACAF2649}" type="datetime1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EE71-9769-6140-8AE6-21888DF12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3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42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500EF-CD80-814C-A3BC-4636A2A48FD2}" type="datetime1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EE71-9769-6140-8AE6-21888DF12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4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4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3EF5B-D236-6E48-B40A-790954C3662B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4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4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6EE71-9769-6140-8AE6-21888DF12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6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609493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609493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609493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609493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609493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609493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60949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60949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820" y="914400"/>
            <a:ext cx="11395144" cy="2686055"/>
          </a:xfrm>
        </p:spPr>
        <p:txBody>
          <a:bodyPr>
            <a:noAutofit/>
          </a:bodyPr>
          <a:lstStyle/>
          <a:p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000" dirty="0" smtClean="0"/>
              <a:t>The Problem of Customary Law for Legal Ontologies:</a:t>
            </a:r>
            <a:br>
              <a:rPr lang="en-US" sz="4000" dirty="0" smtClean="0"/>
            </a:br>
            <a:r>
              <a:rPr lang="en-US" sz="4000" dirty="0" smtClean="0"/>
              <a:t>Exploring Primate Normativity to Codified Law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>
                <a:solidFill>
                  <a:srgbClr val="000000"/>
                </a:solidFill>
              </a:rPr>
              <a:t>Danielle Shaffer</a:t>
            </a:r>
          </a:p>
          <a:p>
            <a:r>
              <a:rPr lang="en-US" sz="3500" dirty="0" smtClean="0">
                <a:solidFill>
                  <a:srgbClr val="000000"/>
                </a:solidFill>
              </a:rPr>
              <a:t>April 26, 2016</a:t>
            </a:r>
            <a:endParaRPr lang="en-US" sz="3500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40038" y="6003771"/>
            <a:ext cx="2844059" cy="365125"/>
          </a:xfrm>
        </p:spPr>
        <p:txBody>
          <a:bodyPr/>
          <a:lstStyle/>
          <a:p>
            <a:fld id="{46B6EE71-9769-6140-8AE6-21888DF1216F}" type="slidenum">
              <a:rPr lang="en-US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960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Step 2: Customary Law in Primitive Tribes 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Language 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Alpha males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Punishment 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5325" y="6004045"/>
            <a:ext cx="2844059" cy="365125"/>
          </a:xfrm>
        </p:spPr>
        <p:txBody>
          <a:bodyPr/>
          <a:lstStyle/>
          <a:p>
            <a:fld id="{46B6EE71-9769-6140-8AE6-21888DF1216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46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Step 3: Customary Law Plus More in Tribes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700" dirty="0" smtClean="0"/>
              <a:t>Customary laws plus institutional arrangements and distinct language  </a:t>
            </a: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dirty="0" smtClean="0"/>
              <a:t>Trobrianders in Papua New Guinea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5325" y="5963760"/>
            <a:ext cx="2844059" cy="365125"/>
          </a:xfrm>
        </p:spPr>
        <p:txBody>
          <a:bodyPr/>
          <a:lstStyle/>
          <a:p>
            <a:fld id="{46B6EE71-9769-6140-8AE6-21888DF1216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6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Step 3: Customary Law Plus More in Tribes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Language/speech acts 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Committees and elders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Punishment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5325" y="5991229"/>
            <a:ext cx="2844059" cy="365125"/>
          </a:xfrm>
        </p:spPr>
        <p:txBody>
          <a:bodyPr/>
          <a:lstStyle/>
          <a:p>
            <a:fld id="{46B6EE71-9769-6140-8AE6-21888DF121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28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Codified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D</a:t>
            </a:r>
            <a:r>
              <a:rPr lang="en-US" sz="4000" dirty="0" smtClean="0"/>
              <a:t>ocument and speech acts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P</a:t>
            </a:r>
            <a:r>
              <a:rPr lang="en-US" sz="4000" dirty="0" smtClean="0"/>
              <a:t>ositive law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Punishment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5325" y="5991229"/>
            <a:ext cx="2844059" cy="365125"/>
          </a:xfrm>
        </p:spPr>
        <p:txBody>
          <a:bodyPr/>
          <a:lstStyle/>
          <a:p>
            <a:fld id="{46B6EE71-9769-6140-8AE6-21888DF1216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32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Codified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500" i="1" dirty="0" smtClean="0"/>
          </a:p>
          <a:p>
            <a:pPr marL="0" indent="0">
              <a:buNone/>
            </a:pPr>
            <a:r>
              <a:rPr lang="en-US" sz="3500" dirty="0" smtClean="0"/>
              <a:t>Evolution of human cooperation/stable society (Robert Boyd):</a:t>
            </a:r>
          </a:p>
          <a:p>
            <a:pPr>
              <a:buFontTx/>
              <a:buChar char="-"/>
            </a:pPr>
            <a:r>
              <a:rPr lang="en-US" sz="3500" dirty="0" smtClean="0">
                <a:effectLst/>
              </a:rPr>
              <a:t>Fear of punishment</a:t>
            </a:r>
          </a:p>
          <a:p>
            <a:pPr>
              <a:buFontTx/>
              <a:buChar char="-"/>
            </a:pPr>
            <a:r>
              <a:rPr lang="en-US" sz="3500" dirty="0" smtClean="0"/>
              <a:t>Widespread punishment of defectors </a:t>
            </a:r>
            <a:r>
              <a:rPr lang="en-US" sz="3500" dirty="0" smtClean="0">
                <a:effectLst/>
              </a:rPr>
              <a:t> </a:t>
            </a:r>
          </a:p>
          <a:p>
            <a:pPr>
              <a:buFontTx/>
              <a:buChar char="-"/>
            </a:pPr>
            <a:r>
              <a:rPr lang="en-US" sz="3500" dirty="0" smtClean="0"/>
              <a:t>Why we don’t collapse back to Yanomamo </a:t>
            </a:r>
            <a:endParaRPr lang="en-US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5325" y="5943604"/>
            <a:ext cx="2844059" cy="365125"/>
          </a:xfrm>
        </p:spPr>
        <p:txBody>
          <a:bodyPr/>
          <a:lstStyle/>
          <a:p>
            <a:fld id="{46B6EE71-9769-6140-8AE6-21888DF1216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06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/>
              <a:t>Positive law does not create the customary laws. 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 smtClean="0"/>
              <a:t>Legal ontologies need to find a place for customary norms and the associated customary laws </a:t>
            </a:r>
            <a:r>
              <a:rPr lang="en-US" sz="3500" smtClean="0"/>
              <a:t>they produce. </a:t>
            </a:r>
            <a:endParaRPr lang="en-US" sz="3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5325" y="5991229"/>
            <a:ext cx="2844059" cy="365125"/>
          </a:xfrm>
        </p:spPr>
        <p:txBody>
          <a:bodyPr/>
          <a:lstStyle/>
          <a:p>
            <a:fld id="{46B6EE71-9769-6140-8AE6-21888DF1216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5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5"/>
            <a:ext cx="10969943" cy="4190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/>
              <a:t>Barry Smith and Leo </a:t>
            </a:r>
            <a:r>
              <a:rPr lang="en-US" sz="3500" dirty="0" err="1" smtClean="0"/>
              <a:t>Zaibert</a:t>
            </a:r>
            <a:r>
              <a:rPr lang="en-US" sz="3500" dirty="0" smtClean="0"/>
              <a:t>, </a:t>
            </a:r>
            <a:r>
              <a:rPr lang="en-US" sz="3500" i="1" dirty="0" smtClean="0"/>
              <a:t>Legal Ontology and the Problem of Normativity</a:t>
            </a:r>
          </a:p>
          <a:p>
            <a:pPr marL="0" indent="0">
              <a:buNone/>
            </a:pPr>
            <a:endParaRPr lang="en-US" sz="3500" i="1" dirty="0"/>
          </a:p>
          <a:p>
            <a:pPr marL="0" indent="0">
              <a:buNone/>
            </a:pPr>
            <a:r>
              <a:rPr lang="en-US" sz="3500" dirty="0" smtClean="0"/>
              <a:t>“We believe that an ontology of social reality must deal with at least three sorts of normativity” (p. 17)</a:t>
            </a:r>
          </a:p>
          <a:p>
            <a:pPr marL="0" indent="0">
              <a:buNone/>
            </a:pPr>
            <a:endParaRPr lang="en-US" sz="3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5325" y="5943600"/>
            <a:ext cx="2844059" cy="440267"/>
          </a:xfrm>
        </p:spPr>
        <p:txBody>
          <a:bodyPr/>
          <a:lstStyle/>
          <a:p>
            <a:fld id="{46B6EE71-9769-6140-8AE6-21888DF121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0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Can Legal Ontologies Capture?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Norm: what people in society adhere to; prescribes how world ought to be. 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Deontic norm: is a norm whose acceptance produces obligations and duties. 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Customary norm: is a deontic norm whose creation cannot be account for by speech and document act theories. 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5325" y="5943604"/>
            <a:ext cx="2844059" cy="365125"/>
          </a:xfrm>
        </p:spPr>
        <p:txBody>
          <a:bodyPr/>
          <a:lstStyle/>
          <a:p>
            <a:fld id="{46B6EE71-9769-6140-8AE6-21888DF121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9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Can Legal Ontologies Capture?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/>
              <a:t>Law: a system of rules that identifies what is legal and illegal behavior. </a:t>
            </a:r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r>
              <a:rPr lang="en-US" sz="3500" dirty="0" smtClean="0"/>
              <a:t>Legal versus illegal behavior </a:t>
            </a:r>
            <a:endParaRPr lang="en-US" sz="3500" dirty="0"/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r>
              <a:rPr lang="en-US" sz="3500" dirty="0" smtClean="0"/>
              <a:t>Customary law: a customary norm that is accepted in a society as law.</a:t>
            </a:r>
            <a:endParaRPr lang="en-US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5325" y="6053611"/>
            <a:ext cx="2844059" cy="365125"/>
          </a:xfrm>
        </p:spPr>
        <p:txBody>
          <a:bodyPr/>
          <a:lstStyle/>
          <a:p>
            <a:fld id="{46B6EE71-9769-6140-8AE6-21888DF121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of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r>
              <a:rPr lang="en-US" sz="3500" dirty="0" smtClean="0"/>
              <a:t>Legal ontologies need to find a place for customary norms and the associated customary laws they produce.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5325" y="5991229"/>
            <a:ext cx="2844059" cy="365125"/>
          </a:xfrm>
        </p:spPr>
        <p:txBody>
          <a:bodyPr/>
          <a:lstStyle/>
          <a:p>
            <a:fld id="{46B6EE71-9769-6140-8AE6-21888DF121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0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Trajectory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3500" dirty="0" smtClean="0"/>
              <a:t>Customary norms in ancestral primates</a:t>
            </a:r>
          </a:p>
          <a:p>
            <a:pPr marL="742950" indent="-742950">
              <a:buAutoNum type="arabicPeriod"/>
            </a:pPr>
            <a:r>
              <a:rPr lang="en-US" sz="3500" dirty="0" smtClean="0"/>
              <a:t>Customary laws in primitive tribes</a:t>
            </a:r>
          </a:p>
          <a:p>
            <a:pPr marL="742950" indent="-742950">
              <a:buAutoNum type="arabicPeriod"/>
            </a:pPr>
            <a:r>
              <a:rPr lang="en-US" sz="3500" dirty="0" smtClean="0"/>
              <a:t>Customary laws plus institutions arrangements and distinct language in primitive tribes</a:t>
            </a:r>
          </a:p>
          <a:p>
            <a:pPr marL="742950" indent="-742950">
              <a:buAutoNum type="arabicPeriod"/>
            </a:pPr>
            <a:r>
              <a:rPr lang="en-US" sz="3500" dirty="0" smtClean="0"/>
              <a:t>Codified law</a:t>
            </a:r>
            <a:endParaRPr lang="en-US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5325" y="5942497"/>
            <a:ext cx="2844059" cy="365125"/>
          </a:xfrm>
        </p:spPr>
        <p:txBody>
          <a:bodyPr/>
          <a:lstStyle/>
          <a:p>
            <a:fld id="{46B6EE71-9769-6140-8AE6-21888DF121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4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Customary Norms in Primates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/>
              <a:t>Study of chimpanzee bystanders to derive ought from is: </a:t>
            </a:r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r>
              <a:rPr lang="en-US" sz="3500" dirty="0" smtClean="0"/>
              <a:t>- Preventing social disruption/impartial policing </a:t>
            </a:r>
          </a:p>
          <a:p>
            <a:pPr marL="0" indent="0">
              <a:buNone/>
            </a:pPr>
            <a:r>
              <a:rPr lang="en-US" sz="3500" dirty="0" smtClean="0"/>
              <a:t>- Controlling escalating male violence</a:t>
            </a:r>
          </a:p>
          <a:p>
            <a:pPr marL="0" indent="0">
              <a:buNone/>
            </a:pPr>
            <a:r>
              <a:rPr lang="en-US" sz="3500" dirty="0" smtClean="0"/>
              <a:t>- Tolerance towards infants</a:t>
            </a:r>
            <a:endParaRPr lang="en-US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5325" y="6126167"/>
            <a:ext cx="2844059" cy="365125"/>
          </a:xfrm>
        </p:spPr>
        <p:txBody>
          <a:bodyPr/>
          <a:lstStyle/>
          <a:p>
            <a:fld id="{46B6EE71-9769-6140-8AE6-21888DF121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7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1: Customary Norms in Primates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/>
              <a:t>Capuchin monkey: punishment if unequal distribution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 smtClean="0"/>
              <a:t>Baboon: ought not frighten infants 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 smtClean="0"/>
              <a:t>When deviation from ideal (e.g. hierarchy and fair distribution) there is punishment to correct behavior </a:t>
            </a:r>
            <a:endParaRPr lang="en-US" sz="3500" dirty="0"/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endParaRPr lang="en-US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5325" y="6125060"/>
            <a:ext cx="2844059" cy="365125"/>
          </a:xfrm>
        </p:spPr>
        <p:txBody>
          <a:bodyPr/>
          <a:lstStyle/>
          <a:p>
            <a:fld id="{46B6EE71-9769-6140-8AE6-21888DF121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8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Step 2: Customary Law in Primitive Tribes 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dirty="0" smtClean="0"/>
              <a:t>Customary norms in primates developed into customary law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Key because didn’t evolve from brutes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Yanomamo tribe in the Amazon rainforest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5325" y="6101216"/>
            <a:ext cx="2844059" cy="365125"/>
          </a:xfrm>
        </p:spPr>
        <p:txBody>
          <a:bodyPr/>
          <a:lstStyle/>
          <a:p>
            <a:fld id="{46B6EE71-9769-6140-8AE6-21888DF1216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7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494</Words>
  <Application>Microsoft Macintosh PowerPoint</Application>
  <PresentationFormat>Custom</PresentationFormat>
  <Paragraphs>110</Paragraphs>
  <Slides>15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The Problem of Customary Law for Legal Ontologies: Exploring Primate Normativity to Codified Law</vt:lpstr>
      <vt:lpstr>Motivation for Paper</vt:lpstr>
      <vt:lpstr>What Can Legal Ontologies Capture? </vt:lpstr>
      <vt:lpstr>What Can Legal Ontologies Capture?</vt:lpstr>
      <vt:lpstr>Focus of Paper</vt:lpstr>
      <vt:lpstr>Trajectory </vt:lpstr>
      <vt:lpstr>Step 1: Customary Norms in Primates</vt:lpstr>
      <vt:lpstr>Step 1: Customary Norms in Primates</vt:lpstr>
      <vt:lpstr>Step 2: Customary Law in Primitive Tribes </vt:lpstr>
      <vt:lpstr>Step 2: Customary Law in Primitive Tribes </vt:lpstr>
      <vt:lpstr>Step 3: Customary Law Plus More in Tribes</vt:lpstr>
      <vt:lpstr>Step 3: Customary Law Plus More in Tribes</vt:lpstr>
      <vt:lpstr>Step 4: Codified Law</vt:lpstr>
      <vt:lpstr>Step 4: Codified Law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Shaffer</dc:creator>
  <cp:lastModifiedBy>Danielle Shaffer</cp:lastModifiedBy>
  <cp:revision>99</cp:revision>
  <dcterms:created xsi:type="dcterms:W3CDTF">2016-04-26T01:18:37Z</dcterms:created>
  <dcterms:modified xsi:type="dcterms:W3CDTF">2016-04-26T14:47:22Z</dcterms:modified>
</cp:coreProperties>
</file>