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8" r:id="rId7"/>
    <p:sldId id="270" r:id="rId8"/>
    <p:sldId id="273" r:id="rId9"/>
    <p:sldId id="274" r:id="rId10"/>
    <p:sldId id="283" r:id="rId11"/>
    <p:sldId id="276" r:id="rId12"/>
    <p:sldId id="275" r:id="rId13"/>
    <p:sldId id="284" r:id="rId14"/>
    <p:sldId id="285" r:id="rId15"/>
    <p:sldId id="287" r:id="rId16"/>
    <p:sldId id="292" r:id="rId17"/>
    <p:sldId id="279" r:id="rId18"/>
    <p:sldId id="289" r:id="rId19"/>
    <p:sldId id="288" r:id="rId20"/>
    <p:sldId id="290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6"/>
    <p:restoredTop sz="95462"/>
  </p:normalViewPr>
  <p:slideViewPr>
    <p:cSldViewPr snapToGrid="0" snapToObjects="1">
      <p:cViewPr>
        <p:scale>
          <a:sx n="69" d="100"/>
          <a:sy n="69" d="100"/>
        </p:scale>
        <p:origin x="1944" y="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04792-7C8F-0943-91BD-03394A753987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ECC35-34D1-444D-A4B8-F08FCAA3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61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CC35-34D1-444D-A4B8-F08FCAA35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F224-8C51-B744-B3C3-4B4DA5192E94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D81A5-AD9A-434D-A0BA-8969174C9813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0E39-77BD-5044-A8AC-99750B37B452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9F3F-3303-DC49-83DE-5FA63314D974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E2F46-00BF-2E48-A280-091FE0B93100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C693-821C-EF4C-B75E-F7AB89DCFD05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EB05-EBBF-844B-89D0-E278DC876435}" type="datetime1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7FAB-006B-CB4A-9EB9-6F992AD01D31}" type="datetime1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5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E255-9452-5349-821D-89379FB32081}" type="datetime1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3E89-2097-BF4B-AFC4-5385615372EF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A6E3-5155-244D-AC13-7599919283FF}" type="datetime1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ACDF-E1F2-3249-AD26-ED568CDD1A32}" type="datetime1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33467-0CAE-F543-A7EC-B1036100E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052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Ontologies and Relational Databases (RDB)</a:t>
            </a:r>
            <a:br>
              <a:rPr lang="en-US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3000" b="1" dirty="0" smtClean="0">
                <a:latin typeface="Arial" charset="0"/>
                <a:ea typeface="Arial" charset="0"/>
                <a:cs typeface="Arial" charset="0"/>
              </a:rPr>
              <a:t>Federico </a:t>
            </a:r>
            <a:r>
              <a:rPr lang="en-US" sz="3000" b="1" dirty="0" err="1" smtClean="0">
                <a:latin typeface="Arial" charset="0"/>
                <a:ea typeface="Arial" charset="0"/>
                <a:cs typeface="Arial" charset="0"/>
              </a:rPr>
              <a:t>Borsotti</a:t>
            </a:r>
            <a:endParaRPr lang="en-US" sz="3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QUERY FLEXIBILITY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With RDB: a-priori knowledge of RDB-schema is required.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Semantic queries.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SPARQL: good performance with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multiple-join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queries.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Disambiguate/refine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queries.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That is why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ontologies </a:t>
            </a:r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are so popular in IPA and NLP.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10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0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758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PART 3 – WHY/WHEN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DO WE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NEED BOTH?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11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1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Do I Need a RDB?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H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andle a big quantity of data in a timely way.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Perform specific (pre-definable) tasks.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I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nterested only in certain aspects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of POR.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12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Do I Need an Ontology?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Acquire new information.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Merge or use data from semantically heterogeneous sources.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Need for query flexibility.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effectLst/>
                <a:latin typeface="Helvetica Neue" charset="0"/>
                <a:ea typeface="Helvetica Neue" charset="0"/>
                <a:cs typeface="Helvetica Neue" charset="0"/>
              </a:rPr>
              <a:t>Aim is interoperability/reusability.</a:t>
            </a:r>
            <a:endParaRPr lang="en-US" sz="3200" dirty="0">
              <a:effectLst/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13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69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How to Do Things with Data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Expanding the semantic </a:t>
            </a:r>
            <a:r>
              <a:rPr lang="en-US" sz="3400" dirty="0">
                <a:latin typeface="Helvetica Neue" charset="0"/>
                <a:ea typeface="Helvetica Neue" charset="0"/>
                <a:cs typeface="Helvetica Neue" charset="0"/>
              </a:rPr>
              <a:t>w</a:t>
            </a: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eb.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Make inferences </a:t>
            </a:r>
            <a:r>
              <a:rPr lang="en-US" sz="3400" dirty="0">
                <a:latin typeface="Helvetica Neue" charset="0"/>
                <a:ea typeface="Helvetica Neue" charset="0"/>
                <a:cs typeface="Helvetica Neue" charset="0"/>
              </a:rPr>
              <a:t>f</a:t>
            </a: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rom </a:t>
            </a:r>
            <a:r>
              <a:rPr lang="en-US" sz="3400" dirty="0">
                <a:latin typeface="Helvetica Neue" charset="0"/>
                <a:ea typeface="Helvetica Neue" charset="0"/>
                <a:cs typeface="Helvetica Neue" charset="0"/>
              </a:rPr>
              <a:t>b</a:t>
            </a: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ig data (ex: SIOR project)</a:t>
            </a:r>
          </a:p>
          <a:p>
            <a:pPr>
              <a:lnSpc>
                <a:spcPct val="150000"/>
              </a:lnSpc>
            </a:pPr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Share scientific resources (ex: Neuroscience Information Framework).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14</a:t>
            </a:fld>
            <a:endParaRPr lang="en-US" sz="300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37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1: </a:t>
            </a:r>
            <a:r>
              <a:rPr lang="en-US" b="1" dirty="0" smtClean="0">
                <a:latin typeface="Roboto" charset="0"/>
                <a:ea typeface="Roboto" charset="0"/>
                <a:cs typeface="Roboto" charset="0"/>
              </a:rPr>
              <a:t>Expanding</a:t>
            </a:r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 the Semantic Web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15</a:t>
            </a:fld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2215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The Deep Web contains </a:t>
            </a:r>
            <a:r>
              <a:rPr lang="en-US" sz="3200" dirty="0" smtClean="0"/>
              <a:t>most of the </a:t>
            </a:r>
            <a:r>
              <a:rPr lang="en-US" sz="3200" dirty="0" smtClean="0"/>
              <a:t>data accessible from the web.</a:t>
            </a:r>
            <a:endParaRPr lang="en-US" sz="3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This information is not easily retrievable for semantic tagging.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A (partial) solution: finding </a:t>
            </a:r>
            <a:r>
              <a:rPr lang="en-US" sz="3200" dirty="0"/>
              <a:t>correspondences between the RDB schema itself and domain ontologies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 smtClean="0"/>
              <a:t>OR: Generating ontology-based databases.</a:t>
            </a:r>
          </a:p>
        </p:txBody>
      </p:sp>
    </p:spTree>
    <p:extLst>
      <p:ext uri="{BB962C8B-B14F-4D97-AF65-F5344CB8AC3E}">
        <p14:creationId xmlns:p14="http://schemas.microsoft.com/office/powerpoint/2010/main" val="186113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025" y="369174"/>
            <a:ext cx="8545242" cy="61697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16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17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9847" y="0"/>
            <a:ext cx="2631140" cy="869203"/>
          </a:xfrm>
        </p:spPr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17</a:t>
            </a:fld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0" y="143432"/>
            <a:ext cx="10058400" cy="42186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8033" y="4819404"/>
            <a:ext cx="91939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ontAwesome" charset="0"/>
                <a:ea typeface="FontAwesome" charset="0"/>
                <a:cs typeface="FontAwesome" charset="0"/>
              </a:rPr>
              <a:t> </a:t>
            </a:r>
            <a:r>
              <a:rPr lang="en-US" sz="3200" dirty="0" smtClean="0"/>
              <a:t>Ah!  So Shakespeare was an author!</a:t>
            </a:r>
          </a:p>
          <a:p>
            <a:r>
              <a:rPr lang="en-US" sz="3200" dirty="0" smtClean="0"/>
              <a:t>            So he wrote a book!</a:t>
            </a:r>
          </a:p>
          <a:p>
            <a:r>
              <a:rPr lang="en-US" sz="3000" b="1" dirty="0" smtClean="0">
                <a:solidFill>
                  <a:srgbClr val="0070C0"/>
                </a:solidFill>
              </a:rPr>
              <a:t>Something is missing</a:t>
            </a:r>
            <a:r>
              <a:rPr lang="en-US" sz="3000" dirty="0" smtClean="0"/>
              <a:t>: When did he published the book?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103" y="4762235"/>
            <a:ext cx="462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+ Ontology:                               </a:t>
            </a:r>
            <a:endParaRPr lang="en-US" sz="3200" b="1" dirty="0">
              <a:solidFill>
                <a:srgbClr val="FF0000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30305" y="4637840"/>
            <a:ext cx="11510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725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Img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.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s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ource: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www.ibm.com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11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 charset="0"/>
                <a:ea typeface="Arial" charset="0"/>
                <a:cs typeface="Arial" charset="0"/>
              </a:rPr>
              <a:t>Some Mapping Examples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72976"/>
              </p:ext>
            </p:extLst>
          </p:nvPr>
        </p:nvGraphicFramePr>
        <p:xfrm>
          <a:off x="838200" y="1494263"/>
          <a:ext cx="10515600" cy="49216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/>
                <a:gridCol w="5257800"/>
              </a:tblGrid>
              <a:tr h="11512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ONE-TO-ONE</a:t>
                      </a:r>
                      <a:r>
                        <a:rPr lang="en-US" sz="32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IDENTIFYING RELATIONSHIP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IS_A</a:t>
                      </a:r>
                      <a:r>
                        <a:rPr lang="en-US" sz="32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</a:t>
                      </a:r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relation (</a:t>
                      </a: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rdfs:subClassOf</a:t>
                      </a:r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)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151227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TABLES</a:t>
                      </a:r>
                      <a:r>
                        <a:rPr lang="en-US" sz="32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(EXCEPT BRIDGE TABLES)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Universal (Class)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10796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SIMPLE COLUMN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Datatype</a:t>
                      </a:r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Property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110796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BRIDGE-TABLES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Two</a:t>
                      </a:r>
                      <a:r>
                        <a:rPr lang="en-US" sz="32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M</a:t>
                      </a:r>
                      <a:r>
                        <a:rPr lang="en-US" sz="32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utually Inverse </a:t>
                      </a:r>
                      <a:r>
                        <a:rPr lang="en-US" sz="32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Object Properties</a:t>
                      </a:r>
                      <a:endParaRPr lang="en-US" sz="32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18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69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5"/>
            <a:ext cx="1087058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charset="0"/>
                <a:ea typeface="Arial" charset="0"/>
                <a:cs typeface="Arial" charset="0"/>
              </a:rPr>
              <a:t>2: Find Complex Patterns: the SIOR project </a:t>
            </a:r>
            <a:endParaRPr lang="en-US" sz="4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590"/>
            <a:ext cx="10515600" cy="50647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Booz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Allen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Hamilton &amp; the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Sisters of Mercy Health System,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launched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the Sepsis Intervention Outcomes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Research.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27,000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electronic health records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from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four hospitals over a two-year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period.</a:t>
            </a:r>
          </a:p>
          <a:p>
            <a:pPr marL="0" indent="0">
              <a:buNone/>
            </a:pPr>
            <a:endParaRPr lang="en-US" sz="3500" b="1" dirty="0" smtClean="0"/>
          </a:p>
          <a:p>
            <a:pPr marL="0" indent="0">
              <a:buNone/>
            </a:pPr>
            <a:r>
              <a:rPr lang="en-US" sz="3500" b="1" dirty="0" smtClean="0"/>
              <a:t>SOME PROBLEMS</a:t>
            </a:r>
            <a:r>
              <a:rPr lang="en-US" b="1" dirty="0" smtClean="0"/>
              <a:t>: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Presence of unstructured documents.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Different database schemas employed.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Different vocabularies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employed.</a:t>
            </a:r>
          </a:p>
          <a:p>
            <a:pPr>
              <a:buFontTx/>
              <a:buChar char="-"/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Electronic health records are often not organized by time.</a:t>
            </a:r>
          </a:p>
          <a:p>
            <a:pPr>
              <a:buFontTx/>
              <a:buChar char="-"/>
            </a:pP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19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48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90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Arial" charset="0"/>
                <a:ea typeface="Arial" charset="0"/>
                <a:cs typeface="Arial" charset="0"/>
              </a:rPr>
              <a:t>Program:</a:t>
            </a:r>
            <a:endParaRPr lang="en-US" sz="6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3469"/>
            <a:ext cx="10515600" cy="3530743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Some background info about relational databases.</a:t>
            </a:r>
          </a:p>
          <a:p>
            <a:pPr marL="0" indent="0">
              <a:buNone/>
            </a:pPr>
            <a:endParaRPr lang="en-US" sz="4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In what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way they 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are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similar to, </a:t>
            </a:r>
            <a:r>
              <a:rPr lang="en-US" sz="4000" dirty="0">
                <a:latin typeface="Helvetica Neue" charset="0"/>
                <a:ea typeface="Helvetica Neue" charset="0"/>
                <a:cs typeface="Helvetica Neue" charset="0"/>
              </a:rPr>
              <a:t>in </a:t>
            </a: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what way different from ontologies?</a:t>
            </a:r>
          </a:p>
          <a:p>
            <a:pPr marL="0" indent="0">
              <a:buNone/>
            </a:pPr>
            <a:endParaRPr lang="en-US" sz="40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Why/when we need both?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2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6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6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Event-Centric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Ontology (ECO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6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SNOMED</a:t>
            </a:r>
          </a:p>
          <a:p>
            <a:pPr marL="0" indent="0">
              <a:buNone/>
            </a:pPr>
            <a:endParaRPr lang="en-US" sz="35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sz="3500" b="1" dirty="0" smtClean="0">
                <a:latin typeface="Helvetica Neue" charset="0"/>
                <a:ea typeface="Helvetica Neue" charset="0"/>
                <a:cs typeface="Helvetica Neue" charset="0"/>
              </a:rPr>
              <a:t>Outcome</a:t>
            </a:r>
            <a:r>
              <a:rPr lang="en-US" sz="3500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0" indent="0">
              <a:buNone/>
            </a:pPr>
            <a:r>
              <a:rPr lang="en-US" sz="3500" dirty="0" smtClean="0">
                <a:latin typeface="Helvetica Neue" charset="0"/>
                <a:ea typeface="Helvetica Neue" charset="0"/>
                <a:cs typeface="Helvetica Neue" charset="0"/>
              </a:rPr>
              <a:t>Sepsis treatment </a:t>
            </a:r>
            <a:r>
              <a:rPr lang="en-US" sz="3500" dirty="0">
                <a:latin typeface="Helvetica Neue" charset="0"/>
                <a:ea typeface="Helvetica Neue" charset="0"/>
                <a:cs typeface="Helvetica Neue" charset="0"/>
              </a:rPr>
              <a:t>protocols were followed in only the 16.9% of cases. </a:t>
            </a:r>
            <a:r>
              <a:rPr lang="en-US" sz="3500" dirty="0" smtClean="0">
                <a:latin typeface="Helvetica Neue" charset="0"/>
                <a:ea typeface="Helvetica Neue" charset="0"/>
                <a:cs typeface="Helvetica Neue" charset="0"/>
              </a:rPr>
              <a:t>Negative correlation </a:t>
            </a:r>
            <a:r>
              <a:rPr lang="en-US" sz="3500" dirty="0">
                <a:latin typeface="Helvetica Neue" charset="0"/>
                <a:ea typeface="Helvetica Neue" charset="0"/>
                <a:cs typeface="Helvetica Neue" charset="0"/>
              </a:rPr>
              <a:t>between compliance and mortality of -0.82</a:t>
            </a:r>
            <a:r>
              <a:rPr lang="en-US" sz="35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35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20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5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Conclusions</a:t>
            </a:r>
            <a:endParaRPr lang="en-US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5850"/>
            <a:ext cx="11353800" cy="563562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We are (entering) in the Big Data and Semantic Web era.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We need to store data in a secure, efficient and timely way.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But to transform data in </a:t>
            </a:r>
            <a:r>
              <a:rPr lang="en-US" sz="3200" i="1" dirty="0" smtClean="0">
                <a:latin typeface="Helvetica Neue" charset="0"/>
                <a:ea typeface="Helvetica Neue" charset="0"/>
                <a:cs typeface="Helvetica Neue" charset="0"/>
              </a:rPr>
              <a:t>knowledge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we need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ontologies…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…and to make it easier for RDB and ONTOLOGIES to work together.</a:t>
            </a:r>
          </a:p>
          <a:p>
            <a:pPr marL="0" indent="0">
              <a:buNone/>
            </a:pP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WHAT WE CAN DO: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New Standards and Languages (ex: OWL2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ql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buFontTx/>
              <a:buChar char="-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RDB designers should be aware of ontology-related issues and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vice versa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21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08" y="84181"/>
            <a:ext cx="11513975" cy="132556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How is Data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Stored </a:t>
            </a:r>
            <a:r>
              <a:rPr lang="en-US" sz="3600" b="1" dirty="0" smtClean="0">
                <a:latin typeface="Arial" charset="0"/>
                <a:ea typeface="Arial" charset="0"/>
                <a:cs typeface="Arial" charset="0"/>
              </a:rPr>
              <a:t>in a Relational Database?</a:t>
            </a:r>
            <a:endParaRPr lang="en-US" sz="3600" b="1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05371"/>
              </p:ext>
            </p:extLst>
          </p:nvPr>
        </p:nvGraphicFramePr>
        <p:xfrm>
          <a:off x="3735830" y="2954943"/>
          <a:ext cx="5746100" cy="296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944"/>
                <a:gridCol w="1212574"/>
                <a:gridCol w="2027582"/>
              </a:tblGrid>
              <a:tr h="1069502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PATIENT ID</a:t>
                      </a:r>
                    </a:p>
                    <a:p>
                      <a:r>
                        <a:rPr 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FontAwesome" charset="0"/>
                          <a:ea typeface="FontAwesome" charset="0"/>
                          <a:cs typeface="FontAwesome" charset="0"/>
                        </a:rPr>
                        <a:t></a:t>
                      </a:r>
                      <a:endParaRPr lang="en-US" sz="3600" b="1" dirty="0" smtClean="0">
                        <a:latin typeface="FontAwesome" charset="0"/>
                        <a:ea typeface="FontAwesome" charset="0"/>
                        <a:cs typeface="FontAwesome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AGE</a:t>
                      </a:r>
                      <a:endParaRPr lang="en-US" sz="3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GENDER</a:t>
                      </a:r>
                      <a:endParaRPr lang="en-US" sz="3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45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45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3</a:t>
            </a:fld>
            <a:endParaRPr lang="en-US" sz="30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272801" y="2195757"/>
            <a:ext cx="4027251" cy="759400"/>
          </a:xfrm>
          <a:prstGeom prst="line">
            <a:avLst/>
          </a:prstGeom>
          <a:ln w="635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50675" y="2195757"/>
            <a:ext cx="2349377" cy="758972"/>
          </a:xfrm>
          <a:prstGeom prst="line">
            <a:avLst/>
          </a:prstGeom>
          <a:ln w="635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69357" y="2195757"/>
            <a:ext cx="1030695" cy="758972"/>
          </a:xfrm>
          <a:prstGeom prst="line">
            <a:avLst/>
          </a:prstGeom>
          <a:ln w="635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19506" y="1785701"/>
            <a:ext cx="245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Attributes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43167" y="3391841"/>
            <a:ext cx="1892664" cy="735496"/>
          </a:xfrm>
          <a:prstGeom prst="line">
            <a:avLst/>
          </a:prstGeom>
          <a:ln w="762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0145" y="3982207"/>
            <a:ext cx="27241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Primary</a:t>
            </a:r>
          </a:p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Key</a:t>
            </a:r>
          </a:p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(a non-empty set of attributes)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2929" y="1814841"/>
            <a:ext cx="4843048" cy="58477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Table Name = PATIENT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1249680"/>
            <a:ext cx="121920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 flipV="1">
            <a:off x="4896247" y="3191258"/>
            <a:ext cx="26273" cy="813478"/>
          </a:xfrm>
          <a:prstGeom prst="line">
            <a:avLst/>
          </a:prstGeom>
          <a:ln w="762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883287" y="3191258"/>
            <a:ext cx="26273" cy="813478"/>
          </a:xfrm>
          <a:prstGeom prst="line">
            <a:avLst/>
          </a:prstGeom>
          <a:ln w="762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10500212" y="3191258"/>
            <a:ext cx="26273" cy="813478"/>
          </a:xfrm>
          <a:prstGeom prst="line">
            <a:avLst/>
          </a:prstGeom>
          <a:ln w="762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199499"/>
              </p:ext>
            </p:extLst>
          </p:nvPr>
        </p:nvGraphicFramePr>
        <p:xfrm>
          <a:off x="3380200" y="475903"/>
          <a:ext cx="8354600" cy="296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1120"/>
                <a:gridCol w="2494280"/>
                <a:gridCol w="2489200"/>
              </a:tblGrid>
              <a:tr h="1069502"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PATIENT ID</a:t>
                      </a:r>
                    </a:p>
                    <a:p>
                      <a:r>
                        <a:rPr lang="en-US" sz="3600" b="0" i="0" kern="1200" dirty="0" smtClean="0">
                          <a:solidFill>
                            <a:schemeClr val="tx1"/>
                          </a:solidFill>
                          <a:effectLst/>
                          <a:latin typeface="FontAwesome" charset="0"/>
                          <a:ea typeface="FontAwesome" charset="0"/>
                          <a:cs typeface="FontAwesome" charset="0"/>
                        </a:rPr>
                        <a:t></a:t>
                      </a:r>
                      <a:endParaRPr lang="en-US" sz="3600" b="1" dirty="0" smtClean="0">
                        <a:latin typeface="FontAwesome" charset="0"/>
                        <a:ea typeface="FontAwesome" charset="0"/>
                        <a:cs typeface="FontAwesome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GENDER</a:t>
                      </a:r>
                      <a:endParaRPr lang="en-US" sz="3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SSN</a:t>
                      </a:r>
                      <a:endParaRPr lang="en-US" sz="3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928938029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002938293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624025"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390239203</a:t>
                      </a:r>
                      <a:endParaRPr lang="en-US" sz="32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153150"/>
            <a:ext cx="2743200" cy="365125"/>
          </a:xfrm>
        </p:spPr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4</a:t>
            </a:fld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0200" y="4273246"/>
            <a:ext cx="326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Helvetica Neue" charset="0"/>
                <a:ea typeface="Helvetica Neue" charset="0"/>
                <a:cs typeface="Helvetica Neue" charset="0"/>
              </a:rPr>
              <a:t>PRIMARY KEY</a:t>
            </a:r>
            <a:endParaRPr lang="en-US" sz="2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17643" y="4273246"/>
            <a:ext cx="280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NOT NULL</a:t>
            </a:r>
          </a:p>
          <a:p>
            <a:pPr algn="ctr"/>
            <a:endParaRPr lang="en-US" sz="2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2961462" y="3876951"/>
            <a:ext cx="1178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</a:p>
        </p:txBody>
      </p:sp>
      <p:sp>
        <p:nvSpPr>
          <p:cNvPr id="23" name="TextBox 22"/>
          <p:cNvSpPr txBox="1"/>
          <p:nvPr/>
        </p:nvSpPr>
        <p:spPr>
          <a:xfrm flipH="1">
            <a:off x="145238" y="3791226"/>
            <a:ext cx="2981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FontAwesome" charset="0"/>
                <a:ea typeface="FontAwesome" charset="0"/>
                <a:cs typeface="FontAwesome" charset="0"/>
              </a:rPr>
              <a:t></a:t>
            </a:r>
            <a:endParaRPr lang="en-US" sz="3200" b="1" dirty="0" smtClean="0">
              <a:solidFill>
                <a:srgbClr val="C00000"/>
              </a:solidFill>
              <a:latin typeface="FontAwesome" charset="0"/>
              <a:ea typeface="FontAwesome" charset="0"/>
              <a:cs typeface="FontAwesome" charset="0"/>
            </a:endParaRPr>
          </a:p>
          <a:p>
            <a:r>
              <a:rPr lang="en-US" sz="32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CONTRAINTS</a:t>
            </a:r>
            <a:endParaRPr lang="en-US" sz="3200" b="1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4887" y="5376428"/>
            <a:ext cx="326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Helvetica Neue" charset="0"/>
                <a:ea typeface="Helvetica Neue" charset="0"/>
                <a:cs typeface="Helvetica Neue" charset="0"/>
              </a:rPr>
              <a:t>INT</a:t>
            </a:r>
            <a:endParaRPr lang="en-US" sz="2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2330" y="5354660"/>
            <a:ext cx="280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CHAR(1)</a:t>
            </a:r>
          </a:p>
          <a:p>
            <a:pPr algn="ctr"/>
            <a:endParaRPr lang="en-US" sz="24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961462" y="4914818"/>
            <a:ext cx="1178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Helvetica Neue" charset="0"/>
                <a:ea typeface="Helvetica Neue" charset="0"/>
                <a:cs typeface="Helvetica Neue" charset="0"/>
              </a:rPr>
              <a:t>{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145238" y="5300137"/>
            <a:ext cx="2981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DATATYPE</a:t>
            </a:r>
          </a:p>
          <a:p>
            <a:pPr algn="ctr"/>
            <a:r>
              <a:rPr lang="en-US" sz="3200" dirty="0" smtClean="0">
                <a:solidFill>
                  <a:srgbClr val="C00000"/>
                </a:solidFill>
                <a:latin typeface="FontAwesome" charset="0"/>
                <a:ea typeface="FontAwesome" charset="0"/>
                <a:cs typeface="FontAwesome" charset="0"/>
              </a:rPr>
              <a:t></a:t>
            </a:r>
            <a:endParaRPr lang="en-US" sz="3200" b="1" dirty="0">
              <a:solidFill>
                <a:srgbClr val="C00000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94578" y="4295017"/>
            <a:ext cx="280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UNIQUE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38120" y="5376426"/>
            <a:ext cx="280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8525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>
            <a:off x="3956180" y="3172371"/>
            <a:ext cx="3001211" cy="132011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642063"/>
              </p:ext>
            </p:extLst>
          </p:nvPr>
        </p:nvGraphicFramePr>
        <p:xfrm>
          <a:off x="5516075" y="4379899"/>
          <a:ext cx="4800742" cy="217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6812"/>
                <a:gridCol w="1013791"/>
                <a:gridCol w="1610139"/>
              </a:tblGrid>
              <a:tr h="763236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PATIENT ID</a:t>
                      </a:r>
                    </a:p>
                    <a:p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FontAwesome" charset="0"/>
                          <a:ea typeface="FontAwesome" charset="0"/>
                          <a:cs typeface="FontAwesome" charset="0"/>
                        </a:rPr>
                        <a:t></a:t>
                      </a:r>
                      <a:endParaRPr lang="en-US" sz="3200" b="1" dirty="0" smtClean="0">
                        <a:latin typeface="FontAwesome" charset="0"/>
                        <a:ea typeface="FontAwesome" charset="0"/>
                        <a:cs typeface="FontAwesome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AGE</a:t>
                      </a:r>
                      <a:endParaRPr lang="en-US" sz="24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GENDER</a:t>
                      </a:r>
                      <a:endParaRPr lang="en-US" sz="24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67355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45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M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67355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45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67355"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F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5</a:t>
            </a:fld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4072680" y="5099533"/>
            <a:ext cx="2429043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PATIENT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42680"/>
              </p:ext>
            </p:extLst>
          </p:nvPr>
        </p:nvGraphicFramePr>
        <p:xfrm>
          <a:off x="1933442" y="1219809"/>
          <a:ext cx="472052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2570"/>
                <a:gridCol w="1674444"/>
                <a:gridCol w="1573507"/>
              </a:tblGrid>
              <a:tr h="511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PAYMENT</a:t>
                      </a:r>
                      <a:r>
                        <a:rPr lang="en-US" sz="2100" b="1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ID 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FontAwesome" charset="0"/>
                          <a:ea typeface="FontAwesome" charset="0"/>
                          <a:cs typeface="FontAwesome" charset="0"/>
                        </a:rPr>
                        <a:t></a:t>
                      </a:r>
                      <a:endParaRPr lang="en-US" sz="3200" b="1" dirty="0" smtClean="0">
                        <a:solidFill>
                          <a:schemeClr val="tx1"/>
                        </a:solidFill>
                        <a:latin typeface="FontAwesome" charset="0"/>
                        <a:ea typeface="FontAwesome" charset="0"/>
                        <a:cs typeface="FontAwesom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PATIENT</a:t>
                      </a:r>
                      <a:r>
                        <a:rPr lang="en-US" sz="2100" b="1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ID </a:t>
                      </a:r>
                      <a:r>
                        <a:rPr lang="en-US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FontAwesome" charset="0"/>
                          <a:ea typeface="FontAwesome" charset="0"/>
                          <a:cs typeface="FontAwesome" charset="0"/>
                        </a:rPr>
                        <a:t></a:t>
                      </a:r>
                      <a:endParaRPr lang="en-US" sz="3200" b="1" dirty="0" smtClean="0">
                        <a:latin typeface="FontAwesome" charset="0"/>
                        <a:ea typeface="FontAwesome" charset="0"/>
                        <a:cs typeface="FontAwesome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PAYMENT</a:t>
                      </a:r>
                      <a:r>
                        <a:rPr lang="en-US" sz="2100" b="1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DATE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292003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PAY01</a:t>
                      </a:r>
                      <a:endParaRPr lang="en-US" sz="2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02/07/1997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292003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PAY02</a:t>
                      </a:r>
                      <a:endParaRPr lang="en-US" sz="2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03/11/1999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292003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PAY03</a:t>
                      </a:r>
                      <a:endParaRPr lang="en-US" sz="21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sz="21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05/13/2003</a:t>
                      </a:r>
                      <a:endParaRPr lang="en-US" sz="2100" b="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 rot="16200000">
            <a:off x="517167" y="1968304"/>
            <a:ext cx="2429043" cy="461665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 Neue" charset="0"/>
                <a:ea typeface="Helvetica Neue" charset="0"/>
                <a:cs typeface="Helvetica Neue" charset="0"/>
              </a:rPr>
              <a:t>PAYMENT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220554" y="4746674"/>
            <a:ext cx="2211965" cy="660213"/>
          </a:xfrm>
          <a:prstGeom prst="line">
            <a:avLst/>
          </a:prstGeom>
          <a:ln w="635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8798" y="5177171"/>
            <a:ext cx="36349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Primary Key</a:t>
            </a:r>
          </a:p>
          <a:p>
            <a:r>
              <a:rPr lang="en-US" sz="3000" dirty="0" smtClean="0">
                <a:latin typeface="Helvetica Neue" charset="0"/>
                <a:ea typeface="Helvetica Neue" charset="0"/>
                <a:cs typeface="Helvetica Neue" charset="0"/>
              </a:rPr>
              <a:t>Of table PATIENT</a:t>
            </a:r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484520" y="580011"/>
            <a:ext cx="611217" cy="610448"/>
          </a:xfrm>
          <a:prstGeom prst="line">
            <a:avLst/>
          </a:prstGeom>
          <a:ln w="63500">
            <a:solidFill>
              <a:srgbClr val="0070C0"/>
            </a:solidFill>
            <a:head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41485" y="185686"/>
            <a:ext cx="2606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200" b="1" dirty="0" smtClean="0">
                <a:latin typeface="Helvetica Neue" charset="0"/>
                <a:ea typeface="Helvetica Neue" charset="0"/>
                <a:cs typeface="Helvetica Neue" charset="0"/>
              </a:rPr>
              <a:t>Foreign Key</a:t>
            </a:r>
            <a:endParaRPr lang="en-US" sz="32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9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7583"/>
            <a:ext cx="10955694" cy="12926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PART 2 – SIMILARITIES &amp; DIFFERENCES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6</a:t>
            </a:fld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First: Similarities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0836729" cy="5208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Organize data in a machine-readable way.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Division between schema and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data.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Use of relationships in data organization.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Relationship-cardinality and domain-constraints.</a:t>
            </a: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Define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a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sub-type </a:t>
            </a: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(inheritance) </a:t>
            </a:r>
            <a:r>
              <a:rPr lang="en-US" sz="3600" dirty="0" smtClean="0">
                <a:latin typeface="Helvetica Neue" charset="0"/>
                <a:ea typeface="Helvetica Neue" charset="0"/>
                <a:cs typeface="Helvetica Neue" charset="0"/>
              </a:rPr>
              <a:t>relationship.</a:t>
            </a:r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7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8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014" y="518202"/>
            <a:ext cx="10515600" cy="103336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Differences: REPRESENTING vs STORING </a:t>
            </a:r>
            <a:endParaRPr lang="en-US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8</a:t>
            </a:fld>
            <a:endParaRPr lang="en-US" sz="3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5014" y="2638003"/>
            <a:ext cx="567612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Semantic e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xpressivity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Accuracy of  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r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epresentation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Query flexibility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Interoperability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7607" y="2687605"/>
            <a:ext cx="5806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Performance in handling data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Security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95014" y="2061901"/>
            <a:ext cx="4773704" cy="451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ONTOLOGIES</a:t>
            </a:r>
            <a:endParaRPr lang="en-US" sz="3200" b="1" dirty="0"/>
          </a:p>
        </p:txBody>
      </p:sp>
      <p:sp>
        <p:nvSpPr>
          <p:cNvPr id="11" name="Content Placeholder 9"/>
          <p:cNvSpPr txBox="1">
            <a:spLocks/>
          </p:cNvSpPr>
          <p:nvPr/>
        </p:nvSpPr>
        <p:spPr>
          <a:xfrm>
            <a:off x="6357607" y="2086701"/>
            <a:ext cx="5806750" cy="551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b="1" dirty="0" smtClean="0"/>
              <a:t>RELATIONAL DATABASES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223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SEMANTIC EXPRESSIVITY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332"/>
            <a:ext cx="10515600" cy="4917017"/>
          </a:xfrm>
        </p:spPr>
        <p:txBody>
          <a:bodyPr>
            <a:normAutofit fontScale="92500"/>
          </a:bodyPr>
          <a:lstStyle/>
          <a:p>
            <a:pPr>
              <a:lnSpc>
                <a:spcPts val="45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RDB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do not use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URIs to identify ‘entities’.</a:t>
            </a:r>
            <a:endParaRPr lang="en-US" sz="32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ts val="45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In RDB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relationships are not given names.</a:t>
            </a:r>
          </a:p>
          <a:p>
            <a:pPr>
              <a:lnSpc>
                <a:spcPts val="45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Only an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ontology comprises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 taxonomy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.</a:t>
            </a:r>
            <a:endParaRPr lang="en-US" sz="3200" dirty="0"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lnSpc>
                <a:spcPts val="45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Is a relation symmetric, transitive? Universal or defined class?</a:t>
            </a:r>
          </a:p>
          <a:p>
            <a:pPr>
              <a:lnSpc>
                <a:spcPts val="4500"/>
              </a:lnSpc>
            </a:pP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C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ardinality-relations 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between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classes? (ex. </a:t>
            </a:r>
            <a:r>
              <a:rPr lang="en-US" sz="3200" dirty="0" err="1" smtClean="0">
                <a:latin typeface="Helvetica Neue" charset="0"/>
                <a:ea typeface="Helvetica Neue" charset="0"/>
                <a:cs typeface="Helvetica Neue" charset="0"/>
              </a:rPr>
              <a:t>complementOf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  <a:p>
            <a:pPr>
              <a:lnSpc>
                <a:spcPts val="4500"/>
              </a:lnSpc>
            </a:pP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What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is the data </a:t>
            </a:r>
            <a:r>
              <a:rPr lang="en-US" sz="3200" dirty="0" smtClean="0">
                <a:latin typeface="Helvetica Neue" charset="0"/>
                <a:ea typeface="Helvetica Neue" charset="0"/>
                <a:cs typeface="Helvetica Neue" charset="0"/>
              </a:rPr>
              <a:t>about</a:t>
            </a:r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33467-0CAE-F543-A7EC-B1036100EC70}" type="slidenum">
              <a:rPr lang="en-US" sz="3000" smtClean="0">
                <a:solidFill>
                  <a:schemeClr val="tx1"/>
                </a:solidFill>
              </a:rPr>
              <a:t>9</a:t>
            </a:fld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8478</TotalTime>
  <Words>715</Words>
  <Application>Microsoft Macintosh PowerPoint</Application>
  <PresentationFormat>Widescreen</PresentationFormat>
  <Paragraphs>189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FontAwesome</vt:lpstr>
      <vt:lpstr>Helvetica Neue</vt:lpstr>
      <vt:lpstr>Roboto</vt:lpstr>
      <vt:lpstr>Arial</vt:lpstr>
      <vt:lpstr>Office Theme</vt:lpstr>
      <vt:lpstr>Ontologies and Relational Databases (RDB) Federico Borsotti</vt:lpstr>
      <vt:lpstr>Program:</vt:lpstr>
      <vt:lpstr>How is Data Stored in a Relational Database?</vt:lpstr>
      <vt:lpstr>PowerPoint Presentation</vt:lpstr>
      <vt:lpstr>PowerPoint Presentation</vt:lpstr>
      <vt:lpstr>PART 2 – SIMILARITIES &amp; DIFFERENCES</vt:lpstr>
      <vt:lpstr>First: Similarities</vt:lpstr>
      <vt:lpstr>Differences: REPRESENTING vs STORING </vt:lpstr>
      <vt:lpstr>SEMANTIC EXPRESSIVITY</vt:lpstr>
      <vt:lpstr>QUERY FLEXIBILITY</vt:lpstr>
      <vt:lpstr>PART 3 – WHY/WHEN DO WE NEED BOTH?</vt:lpstr>
      <vt:lpstr>Do I Need a RDB?</vt:lpstr>
      <vt:lpstr>Do I Need an Ontology?</vt:lpstr>
      <vt:lpstr>How to Do Things with Data</vt:lpstr>
      <vt:lpstr>1: Expanding the Semantic Web</vt:lpstr>
      <vt:lpstr>PowerPoint Presentation</vt:lpstr>
      <vt:lpstr>PowerPoint Presentation</vt:lpstr>
      <vt:lpstr>Some Mapping Examples</vt:lpstr>
      <vt:lpstr>2: Find Complex Patterns: the SIOR project 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Ontologies and Relational Databases</dc:title>
  <dc:creator>Microsoft Office User</dc:creator>
  <cp:lastModifiedBy>Microsoft Office User</cp:lastModifiedBy>
  <cp:revision>151</cp:revision>
  <cp:lastPrinted>2016-12-05T20:21:03Z</cp:lastPrinted>
  <dcterms:created xsi:type="dcterms:W3CDTF">2016-11-29T18:59:54Z</dcterms:created>
  <dcterms:modified xsi:type="dcterms:W3CDTF">2016-12-05T20:40:42Z</dcterms:modified>
</cp:coreProperties>
</file>