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275" r:id="rId3"/>
    <p:sldId id="258" r:id="rId4"/>
    <p:sldId id="261" r:id="rId5"/>
    <p:sldId id="276" r:id="rId6"/>
    <p:sldId id="280" r:id="rId7"/>
    <p:sldId id="269" r:id="rId8"/>
    <p:sldId id="277" r:id="rId9"/>
    <p:sldId id="278" r:id="rId10"/>
    <p:sldId id="262" r:id="rId11"/>
    <p:sldId id="281" r:id="rId12"/>
    <p:sldId id="282" r:id="rId13"/>
    <p:sldId id="294" r:id="rId14"/>
    <p:sldId id="283" r:id="rId15"/>
    <p:sldId id="292" r:id="rId16"/>
    <p:sldId id="289" r:id="rId17"/>
    <p:sldId id="290" r:id="rId18"/>
    <p:sldId id="285" r:id="rId19"/>
    <p:sldId id="267" r:id="rId20"/>
    <p:sldId id="264" r:id="rId21"/>
    <p:sldId id="271" r:id="rId22"/>
    <p:sldId id="297" r:id="rId23"/>
    <p:sldId id="298" r:id="rId24"/>
    <p:sldId id="299" r:id="rId25"/>
    <p:sldId id="300"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BC6101-C554-4B2C-BBD8-5D3FFEA2CFA6}" type="datetimeFigureOut">
              <a:rPr lang="en-US" smtClean="0"/>
              <a:t>11/28/2016</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E9C9DA-6D0F-4E3E-BCA2-33BF7EC01366}" type="slidenum">
              <a:rPr lang="en-US" smtClean="0"/>
              <a:t>‹#›</a:t>
            </a:fld>
            <a:endParaRPr lang="en-US"/>
          </a:p>
        </p:txBody>
      </p:sp>
    </p:spTree>
    <p:extLst>
      <p:ext uri="{BB962C8B-B14F-4D97-AF65-F5344CB8AC3E}">
        <p14:creationId xmlns:p14="http://schemas.microsoft.com/office/powerpoint/2010/main" val="30218407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11330E-0BEC-4AE4-AA21-9B74F5464470}" type="datetimeFigureOut">
              <a:rPr lang="en-US" smtClean="0"/>
              <a:t>11/28/2016</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97F7DA-3965-4B35-A46A-6A47E2B09866}" type="slidenum">
              <a:rPr lang="en-US" smtClean="0"/>
              <a:t>‹#›</a:t>
            </a:fld>
            <a:endParaRPr lang="en-US"/>
          </a:p>
        </p:txBody>
      </p:sp>
    </p:spTree>
    <p:extLst>
      <p:ext uri="{BB962C8B-B14F-4D97-AF65-F5344CB8AC3E}">
        <p14:creationId xmlns:p14="http://schemas.microsoft.com/office/powerpoint/2010/main" val="3813694106"/>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97F7DA-3965-4B35-A46A-6A47E2B09866}" type="slidenum">
              <a:rPr lang="en-US" smtClean="0"/>
              <a:t>1</a:t>
            </a:fld>
            <a:endParaRPr lang="en-US"/>
          </a:p>
        </p:txBody>
      </p:sp>
    </p:spTree>
    <p:extLst>
      <p:ext uri="{BB962C8B-B14F-4D97-AF65-F5344CB8AC3E}">
        <p14:creationId xmlns:p14="http://schemas.microsoft.com/office/powerpoint/2010/main" val="35869722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 will use other</a:t>
            </a:r>
            <a:r>
              <a:rPr lang="en-US" baseline="0" dirty="0" smtClean="0"/>
              <a:t> ontologies too (Information Artifact Ontology, etc.)</a:t>
            </a:r>
            <a:endParaRPr lang="en-US" dirty="0"/>
          </a:p>
        </p:txBody>
      </p:sp>
      <p:sp>
        <p:nvSpPr>
          <p:cNvPr id="4" name="Slide Number Placeholder 3"/>
          <p:cNvSpPr>
            <a:spLocks noGrp="1"/>
          </p:cNvSpPr>
          <p:nvPr>
            <p:ph type="sldNum" sz="quarter" idx="10"/>
          </p:nvPr>
        </p:nvSpPr>
        <p:spPr/>
        <p:txBody>
          <a:bodyPr/>
          <a:lstStyle/>
          <a:p>
            <a:fld id="{4297F7DA-3965-4B35-A46A-6A47E2B09866}" type="slidenum">
              <a:rPr lang="en-US" smtClean="0"/>
              <a:t>2</a:t>
            </a:fld>
            <a:endParaRPr lang="en-US"/>
          </a:p>
        </p:txBody>
      </p:sp>
    </p:spTree>
    <p:extLst>
      <p:ext uri="{BB962C8B-B14F-4D97-AF65-F5344CB8AC3E}">
        <p14:creationId xmlns:p14="http://schemas.microsoft.com/office/powerpoint/2010/main" val="2947856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297F7DA-3965-4B35-A46A-6A47E2B09866}" type="slidenum">
              <a:rPr lang="en-US" smtClean="0"/>
              <a:t>7</a:t>
            </a:fld>
            <a:endParaRPr lang="en-US"/>
          </a:p>
        </p:txBody>
      </p:sp>
    </p:spTree>
    <p:extLst>
      <p:ext uri="{BB962C8B-B14F-4D97-AF65-F5344CB8AC3E}">
        <p14:creationId xmlns:p14="http://schemas.microsoft.com/office/powerpoint/2010/main" val="526995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97F7DA-3965-4B35-A46A-6A47E2B09866}" type="slidenum">
              <a:rPr lang="en-US" smtClean="0"/>
              <a:t>20</a:t>
            </a:fld>
            <a:endParaRPr lang="en-US"/>
          </a:p>
        </p:txBody>
      </p:sp>
    </p:spTree>
    <p:extLst>
      <p:ext uri="{BB962C8B-B14F-4D97-AF65-F5344CB8AC3E}">
        <p14:creationId xmlns:p14="http://schemas.microsoft.com/office/powerpoint/2010/main" val="1361412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97F7DA-3965-4B35-A46A-6A47E2B09866}" type="slidenum">
              <a:rPr lang="en-US" smtClean="0"/>
              <a:t>21</a:t>
            </a:fld>
            <a:endParaRPr lang="en-US"/>
          </a:p>
        </p:txBody>
      </p:sp>
    </p:spTree>
    <p:extLst>
      <p:ext uri="{BB962C8B-B14F-4D97-AF65-F5344CB8AC3E}">
        <p14:creationId xmlns:p14="http://schemas.microsoft.com/office/powerpoint/2010/main" val="41554223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F19F1C-3B55-428A-A6E8-56CDDCC01805}" type="datetime1">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7B58D-0B69-43EF-8C28-CCBB6A3621E4}" type="slidenum">
              <a:rPr lang="en-US" smtClean="0"/>
              <a:t>‹#›</a:t>
            </a:fld>
            <a:endParaRPr lang="en-US"/>
          </a:p>
        </p:txBody>
      </p:sp>
    </p:spTree>
    <p:extLst>
      <p:ext uri="{BB962C8B-B14F-4D97-AF65-F5344CB8AC3E}">
        <p14:creationId xmlns:p14="http://schemas.microsoft.com/office/powerpoint/2010/main" val="20330001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A65766-BE25-4E9E-82D0-9D876A41290A}" type="datetime1">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7B58D-0B69-43EF-8C28-CCBB6A3621E4}" type="slidenum">
              <a:rPr lang="en-US" smtClean="0"/>
              <a:t>‹#›</a:t>
            </a:fld>
            <a:endParaRPr lang="en-US"/>
          </a:p>
        </p:txBody>
      </p:sp>
    </p:spTree>
    <p:extLst>
      <p:ext uri="{BB962C8B-B14F-4D97-AF65-F5344CB8AC3E}">
        <p14:creationId xmlns:p14="http://schemas.microsoft.com/office/powerpoint/2010/main" val="17803790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B56D8F4-E2F6-46C3-BA72-85F88F7A7D0D}" type="datetime1">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7B58D-0B69-43EF-8C28-CCBB6A3621E4}" type="slidenum">
              <a:rPr lang="en-US" smtClean="0"/>
              <a:t>‹#›</a:t>
            </a:fld>
            <a:endParaRPr lang="en-US"/>
          </a:p>
        </p:txBody>
      </p:sp>
    </p:spTree>
    <p:extLst>
      <p:ext uri="{BB962C8B-B14F-4D97-AF65-F5344CB8AC3E}">
        <p14:creationId xmlns:p14="http://schemas.microsoft.com/office/powerpoint/2010/main" val="2162444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9B82DB5-C6E8-45E6-B1D6-A8DD75BF47D3}" type="datetime1">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7B58D-0B69-43EF-8C28-CCBB6A3621E4}" type="slidenum">
              <a:rPr lang="en-US" smtClean="0"/>
              <a:t>‹#›</a:t>
            </a:fld>
            <a:endParaRPr lang="en-US"/>
          </a:p>
        </p:txBody>
      </p:sp>
    </p:spTree>
    <p:extLst>
      <p:ext uri="{BB962C8B-B14F-4D97-AF65-F5344CB8AC3E}">
        <p14:creationId xmlns:p14="http://schemas.microsoft.com/office/powerpoint/2010/main" val="752155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FF267E1-FB02-4482-BB43-8559ADE6CB96}" type="datetime1">
              <a:rPr lang="en-US" smtClean="0"/>
              <a:t>11/28/2016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67B58D-0B69-43EF-8C28-CCBB6A3621E4}" type="slidenum">
              <a:rPr lang="en-US" smtClean="0"/>
              <a:t>‹#›</a:t>
            </a:fld>
            <a:endParaRPr lang="en-US"/>
          </a:p>
        </p:txBody>
      </p:sp>
    </p:spTree>
    <p:extLst>
      <p:ext uri="{BB962C8B-B14F-4D97-AF65-F5344CB8AC3E}">
        <p14:creationId xmlns:p14="http://schemas.microsoft.com/office/powerpoint/2010/main" val="428633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762BCCE-F74A-4F94-A8FA-07111B72E2D5}" type="datetime1">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7B58D-0B69-43EF-8C28-CCBB6A3621E4}" type="slidenum">
              <a:rPr lang="en-US" smtClean="0"/>
              <a:t>‹#›</a:t>
            </a:fld>
            <a:endParaRPr lang="en-US"/>
          </a:p>
        </p:txBody>
      </p:sp>
    </p:spTree>
    <p:extLst>
      <p:ext uri="{BB962C8B-B14F-4D97-AF65-F5344CB8AC3E}">
        <p14:creationId xmlns:p14="http://schemas.microsoft.com/office/powerpoint/2010/main" val="38700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E9D8D2-B5C6-475D-B5EC-FDE4D3C1BFE8}" type="datetime1">
              <a:rPr lang="en-US" smtClean="0"/>
              <a:t>11/28/2016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67B58D-0B69-43EF-8C28-CCBB6A3621E4}" type="slidenum">
              <a:rPr lang="en-US" smtClean="0"/>
              <a:t>‹#›</a:t>
            </a:fld>
            <a:endParaRPr lang="en-US"/>
          </a:p>
        </p:txBody>
      </p:sp>
    </p:spTree>
    <p:extLst>
      <p:ext uri="{BB962C8B-B14F-4D97-AF65-F5344CB8AC3E}">
        <p14:creationId xmlns:p14="http://schemas.microsoft.com/office/powerpoint/2010/main" val="1055793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5BB3D0-BAB6-44BF-89C1-BF33B95DCE54}" type="datetime1">
              <a:rPr lang="en-US" smtClean="0"/>
              <a:t>11/28/2016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67B58D-0B69-43EF-8C28-CCBB6A3621E4}" type="slidenum">
              <a:rPr lang="en-US" smtClean="0"/>
              <a:t>‹#›</a:t>
            </a:fld>
            <a:endParaRPr lang="en-US"/>
          </a:p>
        </p:txBody>
      </p:sp>
    </p:spTree>
    <p:extLst>
      <p:ext uri="{BB962C8B-B14F-4D97-AF65-F5344CB8AC3E}">
        <p14:creationId xmlns:p14="http://schemas.microsoft.com/office/powerpoint/2010/main" val="689844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8D9AAF-321F-47C3-AE57-21EA30C576EE}" type="datetime1">
              <a:rPr lang="en-US" smtClean="0"/>
              <a:t>11/28/2016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67B58D-0B69-43EF-8C28-CCBB6A3621E4}" type="slidenum">
              <a:rPr lang="en-US" smtClean="0"/>
              <a:t>‹#›</a:t>
            </a:fld>
            <a:endParaRPr lang="en-US"/>
          </a:p>
        </p:txBody>
      </p:sp>
    </p:spTree>
    <p:extLst>
      <p:ext uri="{BB962C8B-B14F-4D97-AF65-F5344CB8AC3E}">
        <p14:creationId xmlns:p14="http://schemas.microsoft.com/office/powerpoint/2010/main" val="1075223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C5ADF0-8BCE-4A0B-AC2D-FFB3B60B213C}" type="datetime1">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7B58D-0B69-43EF-8C28-CCBB6A3621E4}" type="slidenum">
              <a:rPr lang="en-US" smtClean="0"/>
              <a:t>‹#›</a:t>
            </a:fld>
            <a:endParaRPr lang="en-US"/>
          </a:p>
        </p:txBody>
      </p:sp>
    </p:spTree>
    <p:extLst>
      <p:ext uri="{BB962C8B-B14F-4D97-AF65-F5344CB8AC3E}">
        <p14:creationId xmlns:p14="http://schemas.microsoft.com/office/powerpoint/2010/main" val="4258476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A96F5D-0EDE-434C-9455-1D63C0BB067E}" type="datetime1">
              <a:rPr lang="en-US" smtClean="0"/>
              <a:t>11/28/2016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67B58D-0B69-43EF-8C28-CCBB6A3621E4}" type="slidenum">
              <a:rPr lang="en-US" smtClean="0"/>
              <a:t>‹#›</a:t>
            </a:fld>
            <a:endParaRPr lang="en-US"/>
          </a:p>
        </p:txBody>
      </p:sp>
    </p:spTree>
    <p:extLst>
      <p:ext uri="{BB962C8B-B14F-4D97-AF65-F5344CB8AC3E}">
        <p14:creationId xmlns:p14="http://schemas.microsoft.com/office/powerpoint/2010/main" val="1483852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854B7C-1931-4654-A4C4-EAAF3BCE7B29}" type="datetime1">
              <a:rPr lang="en-US" smtClean="0"/>
              <a:t>11/28/2016</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67B58D-0B69-43EF-8C28-CCBB6A3621E4}" type="slidenum">
              <a:rPr lang="en-US" smtClean="0"/>
              <a:t>‹#›</a:t>
            </a:fld>
            <a:endParaRPr lang="en-US"/>
          </a:p>
        </p:txBody>
      </p:sp>
    </p:spTree>
    <p:extLst>
      <p:ext uri="{BB962C8B-B14F-4D97-AF65-F5344CB8AC3E}">
        <p14:creationId xmlns:p14="http://schemas.microsoft.com/office/powerpoint/2010/main" val="14835895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Organizations: an Ontological Approach</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24000" y="3743706"/>
            <a:ext cx="9144000" cy="1655762"/>
          </a:xfrm>
        </p:spPr>
        <p:txBody>
          <a:bodyPr>
            <a:normAutofit/>
          </a:bodyPr>
          <a:lstStyle/>
          <a:p>
            <a:r>
              <a:rPr lang="en-US" sz="3600" dirty="0" smtClean="0"/>
              <a:t>Francesco Franda</a:t>
            </a:r>
          </a:p>
          <a:p>
            <a:r>
              <a:rPr lang="en-US" sz="3200" dirty="0" smtClean="0"/>
              <a:t>Department of Philosophy</a:t>
            </a:r>
            <a:endParaRPr lang="en-US" sz="3200"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cs typeface="Times New Roman" panose="02020603050405020304" pitchFamily="18" charset="0"/>
              </a:rPr>
              <a:pPr/>
              <a:t>1</a:t>
            </a:fld>
            <a:endParaRPr lang="en-US" sz="2800" dirty="0">
              <a:cs typeface="Times New Roman" panose="02020603050405020304" pitchFamily="18" charset="0"/>
            </a:endParaRPr>
          </a:p>
        </p:txBody>
      </p:sp>
    </p:spTree>
    <p:extLst>
      <p:ext uri="{BB962C8B-B14F-4D97-AF65-F5344CB8AC3E}">
        <p14:creationId xmlns:p14="http://schemas.microsoft.com/office/powerpoint/2010/main" val="11237342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member_part_of</a:t>
            </a:r>
            <a:r>
              <a:rPr lang="en-US" dirty="0" smtClean="0"/>
              <a:t> vs. </a:t>
            </a:r>
            <a:r>
              <a:rPr lang="en-US" b="1" dirty="0" smtClean="0"/>
              <a:t>continuant_part_of</a:t>
            </a:r>
            <a:endParaRPr lang="en-US" b="1" dirty="0"/>
          </a:p>
        </p:txBody>
      </p:sp>
      <p:sp>
        <p:nvSpPr>
          <p:cNvPr id="3" name="Content Placeholder 2"/>
          <p:cNvSpPr>
            <a:spLocks noGrp="1"/>
          </p:cNvSpPr>
          <p:nvPr>
            <p:ph idx="1"/>
          </p:nvPr>
        </p:nvSpPr>
        <p:spPr/>
        <p:txBody>
          <a:bodyPr>
            <a:normAutofit/>
          </a:bodyPr>
          <a:lstStyle/>
          <a:p>
            <a:pPr marL="0" indent="0" algn="just">
              <a:buNone/>
            </a:pPr>
            <a:r>
              <a:rPr lang="en-US" sz="3600" dirty="0" smtClean="0"/>
              <a:t>‘if </a:t>
            </a:r>
            <a:r>
              <a:rPr lang="en-US" sz="3600" i="1" dirty="0" smtClean="0"/>
              <a:t>b </a:t>
            </a:r>
            <a:r>
              <a:rPr lang="en-US" sz="3600" b="1" dirty="0" smtClean="0"/>
              <a:t>member_part_of </a:t>
            </a:r>
            <a:r>
              <a:rPr lang="en-US" sz="3600" i="1" dirty="0" smtClean="0"/>
              <a:t>c </a:t>
            </a:r>
            <a:r>
              <a:rPr lang="en-US" sz="3600" b="1" dirty="0" smtClean="0"/>
              <a:t>at </a:t>
            </a:r>
            <a:r>
              <a:rPr lang="en-US" sz="3600" i="1" dirty="0" smtClean="0"/>
              <a:t>t </a:t>
            </a:r>
            <a:r>
              <a:rPr lang="en-US" sz="3600" dirty="0" smtClean="0"/>
              <a:t>then </a:t>
            </a:r>
            <a:r>
              <a:rPr lang="en-US" sz="3600" i="1" dirty="0" smtClean="0"/>
              <a:t>b </a:t>
            </a:r>
            <a:r>
              <a:rPr lang="en-US" sz="3600" b="1" dirty="0" smtClean="0"/>
              <a:t>continuant_part_of </a:t>
            </a:r>
            <a:r>
              <a:rPr lang="en-US" sz="3600" dirty="0" smtClean="0"/>
              <a:t>c </a:t>
            </a:r>
            <a:r>
              <a:rPr lang="en-US" sz="3600" b="1" dirty="0" smtClean="0"/>
              <a:t>at </a:t>
            </a:r>
            <a:r>
              <a:rPr lang="en-US" sz="3600" dirty="0" smtClean="0"/>
              <a:t>t</a:t>
            </a:r>
            <a:r>
              <a:rPr lang="en-US" sz="3600" i="1" dirty="0" smtClean="0"/>
              <a:t>.</a:t>
            </a:r>
            <a:r>
              <a:rPr lang="en-US" sz="3600" dirty="0" smtClean="0"/>
              <a:t>’</a:t>
            </a:r>
          </a:p>
          <a:p>
            <a:pPr marL="0" indent="0" algn="just">
              <a:buNone/>
            </a:pPr>
            <a:r>
              <a:rPr lang="en-US" sz="3600" i="1" dirty="0" smtClean="0"/>
              <a:t>BFO 2.0 Specification and User’s Guide</a:t>
            </a:r>
          </a:p>
          <a:p>
            <a:pPr marL="0" indent="0">
              <a:buNone/>
            </a:pPr>
            <a:endParaRPr lang="en-US" sz="3600" dirty="0" smtClean="0"/>
          </a:p>
          <a:p>
            <a:pPr marL="0" indent="0" algn="just">
              <a:buNone/>
            </a:pPr>
            <a:r>
              <a:rPr lang="en-US" sz="3600" dirty="0" smtClean="0"/>
              <a:t>This means that the axioms of the </a:t>
            </a:r>
            <a:r>
              <a:rPr lang="en-US" sz="3600" b="1" dirty="0" smtClean="0"/>
              <a:t>continuant_part_of </a:t>
            </a:r>
            <a:r>
              <a:rPr lang="en-US" sz="3600" dirty="0" smtClean="0"/>
              <a:t>are also the axioms of the </a:t>
            </a:r>
            <a:r>
              <a:rPr lang="en-US" sz="3600" b="1" dirty="0" smtClean="0"/>
              <a:t>member_part_of</a:t>
            </a:r>
            <a:r>
              <a:rPr lang="en-US" sz="3600" dirty="0" smtClean="0"/>
              <a:t>.</a:t>
            </a:r>
            <a:endParaRPr lang="en-US" sz="3600" dirty="0"/>
          </a:p>
          <a:p>
            <a:pPr marL="0" indent="0" algn="just">
              <a:buNone/>
            </a:pPr>
            <a:endParaRPr lang="en-US" sz="3600"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10</a:t>
            </a:fld>
            <a:endParaRPr lang="en-US" sz="2800" dirty="0"/>
          </a:p>
        </p:txBody>
      </p:sp>
    </p:spTree>
    <p:extLst>
      <p:ext uri="{BB962C8B-B14F-4D97-AF65-F5344CB8AC3E}">
        <p14:creationId xmlns:p14="http://schemas.microsoft.com/office/powerpoint/2010/main" val="183117970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Transitivity</a:t>
            </a:r>
            <a:endParaRPr lang="en-US" dirty="0"/>
          </a:p>
        </p:txBody>
      </p:sp>
      <p:sp>
        <p:nvSpPr>
          <p:cNvPr id="3" name="Content Placeholder 2"/>
          <p:cNvSpPr>
            <a:spLocks noGrp="1"/>
          </p:cNvSpPr>
          <p:nvPr>
            <p:ph idx="1"/>
          </p:nvPr>
        </p:nvSpPr>
        <p:spPr/>
        <p:txBody>
          <a:bodyPr/>
          <a:lstStyle/>
          <a:p>
            <a:pPr marL="0" indent="0">
              <a:buNone/>
            </a:pPr>
            <a:r>
              <a:rPr lang="en-US" sz="3200" dirty="0" smtClean="0"/>
              <a:t>If x part_of y, and y part_of z, then x part_of z.</a:t>
            </a:r>
          </a:p>
          <a:p>
            <a:pPr marL="0" indent="0">
              <a:buNone/>
            </a:pPr>
            <a:endParaRPr lang="en-US" sz="3200" dirty="0"/>
          </a:p>
          <a:p>
            <a:pPr marL="0" indent="0" algn="just">
              <a:buNone/>
            </a:pPr>
            <a:r>
              <a:rPr lang="en-US" sz="3200" dirty="0" smtClean="0"/>
              <a:t>“The membership relation is non-transitive, because I might be a member of a trades union, and the trades union might be a member of the Trades Union Congress, but it might be that no individual can be a member of the TUC.”</a:t>
            </a:r>
          </a:p>
          <a:p>
            <a:pPr marL="0" indent="0">
              <a:buNone/>
            </a:pPr>
            <a:endParaRPr lang="en-US" sz="3200" dirty="0"/>
          </a:p>
          <a:p>
            <a:pPr marL="0" indent="0">
              <a:buNone/>
            </a:pPr>
            <a:r>
              <a:rPr lang="en-US" sz="3200" dirty="0" smtClean="0"/>
              <a:t>David-Hillel Ruben, </a:t>
            </a:r>
            <a:r>
              <a:rPr lang="en-US" sz="3200" i="1" dirty="0" smtClean="0"/>
              <a:t>The Metaphysics of the Social World</a:t>
            </a:r>
            <a:r>
              <a:rPr lang="en-US" sz="3200" dirty="0" smtClean="0"/>
              <a:t>, p. 69</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11</a:t>
            </a:fld>
            <a:endParaRPr lang="en-US" sz="2800"/>
          </a:p>
        </p:txBody>
      </p:sp>
    </p:spTree>
    <p:extLst>
      <p:ext uri="{BB962C8B-B14F-4D97-AF65-F5344CB8AC3E}">
        <p14:creationId xmlns:p14="http://schemas.microsoft.com/office/powerpoint/2010/main" val="12628243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987157"/>
          </a:xfrm>
        </p:spPr>
        <p:txBody>
          <a:bodyPr/>
          <a:lstStyle/>
          <a:p>
            <a:pPr algn="ctr"/>
            <a:r>
              <a:rPr lang="en-US" dirty="0" smtClean="0"/>
              <a:t>Weak Supplementation</a:t>
            </a:r>
            <a:endParaRPr lang="en-US" dirty="0"/>
          </a:p>
        </p:txBody>
      </p:sp>
      <p:sp>
        <p:nvSpPr>
          <p:cNvPr id="3" name="Content Placeholder 2"/>
          <p:cNvSpPr>
            <a:spLocks noGrp="1"/>
          </p:cNvSpPr>
          <p:nvPr>
            <p:ph idx="1"/>
          </p:nvPr>
        </p:nvSpPr>
        <p:spPr>
          <a:xfrm>
            <a:off x="373487" y="1017431"/>
            <a:ext cx="11230378" cy="5743977"/>
          </a:xfrm>
        </p:spPr>
        <p:txBody>
          <a:bodyPr>
            <a:normAutofit fontScale="92500"/>
          </a:bodyPr>
          <a:lstStyle/>
          <a:p>
            <a:pPr marL="0" indent="0" algn="just">
              <a:buNone/>
            </a:pPr>
            <a:r>
              <a:rPr lang="en-US" sz="3500" dirty="0" smtClean="0"/>
              <a:t>If x part_of y &amp; not x = y, then there is some z such that (z part_of y and z has no part in common with x).</a:t>
            </a:r>
          </a:p>
          <a:p>
            <a:pPr algn="just"/>
            <a:endParaRPr lang="en-US" sz="3500" dirty="0" smtClean="0"/>
          </a:p>
          <a:p>
            <a:pPr marL="0" indent="0" algn="just">
              <a:buNone/>
            </a:pPr>
            <a:r>
              <a:rPr lang="en-US" sz="3500" dirty="0" smtClean="0"/>
              <a:t>“Suppose that the United States in turmoil. One senator resigns from office, then another and another until finally all but one senator has resigned. The Senate, if it exists at all, is a group made up of one member. A bit later, new elections are held and new senators are elected. The Senate grows and is, seemingly again, a many-membered group. While one could argue that the Senate before the mass exodus is a distinct entity from the Senate after it is quite natural to say that the Senate shrunk and then grew.” </a:t>
            </a:r>
          </a:p>
          <a:p>
            <a:pPr marL="0" indent="0" algn="just">
              <a:buNone/>
            </a:pPr>
            <a:r>
              <a:rPr lang="en-US" sz="3500" dirty="0" smtClean="0"/>
              <a:t>Katherine</a:t>
            </a:r>
            <a:r>
              <a:rPr lang="en-US" sz="3500" dirty="0"/>
              <a:t> </a:t>
            </a:r>
            <a:r>
              <a:rPr lang="en-US" sz="3500" dirty="0" smtClean="0"/>
              <a:t>Ritchie, </a:t>
            </a:r>
            <a:r>
              <a:rPr lang="en-US" sz="3500" i="1" dirty="0" smtClean="0"/>
              <a:t>What are groups? </a:t>
            </a:r>
            <a:r>
              <a:rPr lang="en-US" sz="3500" dirty="0" smtClean="0"/>
              <a:t>(2013), p. 259</a:t>
            </a:r>
          </a:p>
          <a:p>
            <a:endParaRPr lang="en-US" dirty="0"/>
          </a:p>
        </p:txBody>
      </p:sp>
      <p:sp>
        <p:nvSpPr>
          <p:cNvPr id="4" name="Slide Number Placeholder 3"/>
          <p:cNvSpPr>
            <a:spLocks noGrp="1"/>
          </p:cNvSpPr>
          <p:nvPr>
            <p:ph type="sldNum" sz="quarter" idx="12"/>
          </p:nvPr>
        </p:nvSpPr>
        <p:spPr>
          <a:xfrm>
            <a:off x="8610600" y="6426557"/>
            <a:ext cx="2743200" cy="365125"/>
          </a:xfrm>
        </p:spPr>
        <p:txBody>
          <a:bodyPr/>
          <a:lstStyle/>
          <a:p>
            <a:fld id="{7267B58D-0B69-43EF-8C28-CCBB6A3621E4}" type="slidenum">
              <a:rPr lang="en-US" sz="2800" smtClean="0"/>
              <a:t>12</a:t>
            </a:fld>
            <a:endParaRPr lang="en-US" sz="2800" dirty="0"/>
          </a:p>
        </p:txBody>
      </p:sp>
    </p:spTree>
    <p:extLst>
      <p:ext uri="{BB962C8B-B14F-4D97-AF65-F5344CB8AC3E}">
        <p14:creationId xmlns:p14="http://schemas.microsoft.com/office/powerpoint/2010/main" val="84503562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pPr algn="just"/>
            <a:r>
              <a:rPr lang="en-US" dirty="0" smtClean="0"/>
              <a:t>The member_part_of relation is not a mereological relation </a:t>
            </a:r>
            <a:endParaRPr lang="en-US" dirty="0"/>
          </a:p>
        </p:txBody>
      </p:sp>
      <p:sp>
        <p:nvSpPr>
          <p:cNvPr id="3" name="Content Placeholder 2"/>
          <p:cNvSpPr>
            <a:spLocks noGrp="1"/>
          </p:cNvSpPr>
          <p:nvPr>
            <p:ph idx="1"/>
          </p:nvPr>
        </p:nvSpPr>
        <p:spPr>
          <a:xfrm>
            <a:off x="657359" y="1847850"/>
            <a:ext cx="10877282" cy="4351338"/>
          </a:xfrm>
        </p:spPr>
        <p:txBody>
          <a:bodyPr/>
          <a:lstStyle/>
          <a:p>
            <a:pPr marL="0" indent="0" algn="just">
              <a:buNone/>
            </a:pPr>
            <a:endParaRPr lang="en-US" sz="3200" dirty="0" smtClean="0"/>
          </a:p>
          <a:p>
            <a:pPr marL="0" indent="0" algn="just">
              <a:buNone/>
            </a:pPr>
            <a:r>
              <a:rPr lang="en-US" sz="3600" dirty="0" smtClean="0"/>
              <a:t>The </a:t>
            </a:r>
            <a:r>
              <a:rPr lang="en-US" sz="3600" dirty="0"/>
              <a:t>member part relation, a relation holding between aggregate objects and </a:t>
            </a:r>
            <a:r>
              <a:rPr lang="en-US" sz="3600" dirty="0" smtClean="0"/>
              <a:t>continuants</a:t>
            </a:r>
            <a:r>
              <a:rPr lang="en-US" sz="3600" dirty="0"/>
              <a:t>, is not a </a:t>
            </a:r>
            <a:r>
              <a:rPr lang="en-US" sz="3600" dirty="0" smtClean="0"/>
              <a:t>subkind of the </a:t>
            </a:r>
            <a:r>
              <a:rPr lang="en-US" sz="3600" dirty="0"/>
              <a:t>continuant part relation.</a:t>
            </a:r>
          </a:p>
          <a:p>
            <a:pPr marL="0" indent="0">
              <a:buNone/>
            </a:pPr>
            <a:endParaRPr lang="en-US" dirty="0"/>
          </a:p>
        </p:txBody>
      </p:sp>
      <p:sp>
        <p:nvSpPr>
          <p:cNvPr id="4" name="Slide Number Placeholder 3"/>
          <p:cNvSpPr>
            <a:spLocks noGrp="1"/>
          </p:cNvSpPr>
          <p:nvPr>
            <p:ph type="sldNum" sz="quarter" idx="12"/>
          </p:nvPr>
        </p:nvSpPr>
        <p:spPr>
          <a:xfrm>
            <a:off x="10934164" y="6356350"/>
            <a:ext cx="690093" cy="365125"/>
          </a:xfrm>
        </p:spPr>
        <p:txBody>
          <a:bodyPr/>
          <a:lstStyle/>
          <a:p>
            <a:pPr algn="just"/>
            <a:fld id="{7267B58D-0B69-43EF-8C28-CCBB6A3621E4}" type="slidenum">
              <a:rPr lang="en-US" sz="2800" smtClean="0"/>
              <a:pPr algn="just"/>
              <a:t>13</a:t>
            </a:fld>
            <a:endParaRPr lang="en-US" dirty="0"/>
          </a:p>
        </p:txBody>
      </p:sp>
    </p:spTree>
    <p:extLst>
      <p:ext uri="{BB962C8B-B14F-4D97-AF65-F5344CB8AC3E}">
        <p14:creationId xmlns:p14="http://schemas.microsoft.com/office/powerpoint/2010/main" val="12535132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2896"/>
            <a:ext cx="10515600" cy="1325563"/>
          </a:xfrm>
        </p:spPr>
        <p:txBody>
          <a:bodyPr/>
          <a:lstStyle/>
          <a:p>
            <a:pPr algn="ctr"/>
            <a:r>
              <a:rPr lang="en-US" dirty="0" smtClean="0"/>
              <a:t>Organizations and organigrams</a:t>
            </a:r>
            <a:endParaRPr lang="en-US"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14</a:t>
            </a:fld>
            <a:endParaRPr lang="en-US" sz="2800"/>
          </a:p>
        </p:txBody>
      </p:sp>
      <p:sp>
        <p:nvSpPr>
          <p:cNvPr id="6" name="Content Placeholder 5"/>
          <p:cNvSpPr>
            <a:spLocks noGrp="1"/>
          </p:cNvSpPr>
          <p:nvPr>
            <p:ph idx="1"/>
          </p:nvPr>
        </p:nvSpPr>
        <p:spPr>
          <a:xfrm>
            <a:off x="224971" y="1153319"/>
            <a:ext cx="11742057" cy="5508171"/>
          </a:xfrm>
        </p:spPr>
        <p:txBody>
          <a:bodyPr/>
          <a:lstStyle/>
          <a:p>
            <a:pPr marL="0" indent="0" algn="just">
              <a:buNone/>
            </a:pPr>
            <a:endParaRPr lang="en-US" dirty="0" smtClean="0"/>
          </a:p>
          <a:p>
            <a:pPr marL="0" indent="0" algn="just">
              <a:buNone/>
            </a:pPr>
            <a:r>
              <a:rPr lang="en-US" sz="3200" dirty="0" smtClean="0"/>
              <a:t>“Organizational structure requires that every member has at most one superordinate.”</a:t>
            </a:r>
          </a:p>
          <a:p>
            <a:pPr marL="0" indent="0" algn="just">
              <a:buNone/>
            </a:pPr>
            <a:r>
              <a:rPr lang="en-US" sz="3200" dirty="0" smtClean="0"/>
              <a:t>Thus, organizations display a hierarchical structure: the main relation is that of authority, which holds between roles. This structure is represented by the organigram, which is a graph representing the roles of the members of the organization and their links.</a:t>
            </a:r>
          </a:p>
          <a:p>
            <a:pPr marL="0" indent="0" algn="just">
              <a:buNone/>
            </a:pPr>
            <a:endParaRPr lang="en-US" sz="3200" dirty="0"/>
          </a:p>
          <a:p>
            <a:pPr marL="0" indent="0" algn="just">
              <a:buNone/>
            </a:pPr>
            <a:r>
              <a:rPr lang="en-US" sz="3200" dirty="0" smtClean="0"/>
              <a:t>Barry Smith, </a:t>
            </a:r>
            <a:r>
              <a:rPr lang="en-US" sz="3200" i="1" dirty="0" smtClean="0"/>
              <a:t>The Ontology of the Organigram</a:t>
            </a:r>
            <a:r>
              <a:rPr lang="en-US" sz="3200" dirty="0" smtClean="0"/>
              <a:t>, </a:t>
            </a:r>
          </a:p>
          <a:p>
            <a:pPr marL="0" indent="0" algn="just">
              <a:buNone/>
            </a:pPr>
            <a:r>
              <a:rPr lang="en-US" sz="3200" dirty="0"/>
              <a:t>https://www.youtube.com/watch?v=bp3B2GkgaB8</a:t>
            </a:r>
          </a:p>
        </p:txBody>
      </p:sp>
    </p:spTree>
    <p:extLst>
      <p:ext uri="{BB962C8B-B14F-4D97-AF65-F5344CB8AC3E}">
        <p14:creationId xmlns:p14="http://schemas.microsoft.com/office/powerpoint/2010/main" val="28129585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9064"/>
            <a:ext cx="10515600" cy="889428"/>
          </a:xfrm>
        </p:spPr>
        <p:txBody>
          <a:bodyPr/>
          <a:lstStyle/>
          <a:p>
            <a:pPr algn="ctr"/>
            <a:r>
              <a:rPr lang="en-US" dirty="0" smtClean="0"/>
              <a:t>Organizations and organigrams</a:t>
            </a:r>
            <a:endParaRPr lang="en-US" dirty="0"/>
          </a:p>
        </p:txBody>
      </p:sp>
      <p:pic>
        <p:nvPicPr>
          <p:cNvPr id="5" name="Content Placeholder 4"/>
          <p:cNvPicPr>
            <a:picLocks noGrp="1" noChangeAspect="1"/>
          </p:cNvPicPr>
          <p:nvPr>
            <p:ph idx="1"/>
          </p:nvPr>
        </p:nvPicPr>
        <p:blipFill>
          <a:blip r:embed="rId2"/>
          <a:stretch>
            <a:fillRect/>
          </a:stretch>
        </p:blipFill>
        <p:spPr>
          <a:xfrm>
            <a:off x="2163651" y="1048490"/>
            <a:ext cx="7703052" cy="2544715"/>
          </a:xfrm>
          <a:prstGeom prst="rect">
            <a:avLst/>
          </a:prstGeom>
        </p:spPr>
      </p:pic>
      <p:sp>
        <p:nvSpPr>
          <p:cNvPr id="4" name="Slide Number Placeholder 3"/>
          <p:cNvSpPr>
            <a:spLocks noGrp="1"/>
          </p:cNvSpPr>
          <p:nvPr>
            <p:ph type="sldNum" sz="quarter" idx="12"/>
          </p:nvPr>
        </p:nvSpPr>
        <p:spPr>
          <a:xfrm>
            <a:off x="10792496" y="6356350"/>
            <a:ext cx="561304" cy="365125"/>
          </a:xfrm>
        </p:spPr>
        <p:txBody>
          <a:bodyPr/>
          <a:lstStyle/>
          <a:p>
            <a:fld id="{7267B58D-0B69-43EF-8C28-CCBB6A3621E4}" type="slidenum">
              <a:rPr lang="en-US" sz="2800" smtClean="0"/>
              <a:t>15</a:t>
            </a:fld>
            <a:endParaRPr lang="en-US" dirty="0"/>
          </a:p>
        </p:txBody>
      </p:sp>
      <p:pic>
        <p:nvPicPr>
          <p:cNvPr id="6" name="Picture 5"/>
          <p:cNvPicPr>
            <a:picLocks noChangeAspect="1"/>
          </p:cNvPicPr>
          <p:nvPr/>
        </p:nvPicPr>
        <p:blipFill>
          <a:blip r:embed="rId3"/>
          <a:stretch>
            <a:fillRect/>
          </a:stretch>
        </p:blipFill>
        <p:spPr>
          <a:xfrm>
            <a:off x="2754839" y="3863662"/>
            <a:ext cx="6284032" cy="1932577"/>
          </a:xfrm>
          <a:prstGeom prst="rect">
            <a:avLst/>
          </a:prstGeom>
        </p:spPr>
      </p:pic>
      <p:sp>
        <p:nvSpPr>
          <p:cNvPr id="7" name="Rectangle 6"/>
          <p:cNvSpPr/>
          <p:nvPr/>
        </p:nvSpPr>
        <p:spPr>
          <a:xfrm>
            <a:off x="1429555" y="6184969"/>
            <a:ext cx="8113690" cy="400110"/>
          </a:xfrm>
          <a:prstGeom prst="rect">
            <a:avLst/>
          </a:prstGeom>
        </p:spPr>
        <p:txBody>
          <a:bodyPr wrap="square">
            <a:spAutoFit/>
          </a:bodyPr>
          <a:lstStyle/>
          <a:p>
            <a:pPr algn="just"/>
            <a:r>
              <a:rPr lang="en-US" sz="2000" dirty="0"/>
              <a:t>David </a:t>
            </a:r>
            <a:r>
              <a:rPr lang="en-US" sz="2000" dirty="0" err="1"/>
              <a:t>Krackhardt</a:t>
            </a:r>
            <a:r>
              <a:rPr lang="en-US" sz="2000" dirty="0"/>
              <a:t>, </a:t>
            </a:r>
            <a:r>
              <a:rPr lang="en-US" sz="2000" i="1" dirty="0" smtClean="0"/>
              <a:t>Graph </a:t>
            </a:r>
            <a:r>
              <a:rPr lang="en-US" sz="2000" i="1" dirty="0"/>
              <a:t>Theoretical Dimensions of Informal </a:t>
            </a:r>
            <a:r>
              <a:rPr lang="en-US" sz="2000" i="1" dirty="0" smtClean="0"/>
              <a:t>Organizations</a:t>
            </a:r>
            <a:endParaRPr lang="en-US" sz="2000" i="1" dirty="0"/>
          </a:p>
        </p:txBody>
      </p:sp>
    </p:spTree>
    <p:extLst>
      <p:ext uri="{BB962C8B-B14F-4D97-AF65-F5344CB8AC3E}">
        <p14:creationId xmlns:p14="http://schemas.microsoft.com/office/powerpoint/2010/main" val="4780428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Problems with the organigram</a:t>
            </a:r>
            <a:endParaRPr lang="en-US" dirty="0"/>
          </a:p>
        </p:txBody>
      </p:sp>
      <p:sp>
        <p:nvSpPr>
          <p:cNvPr id="3" name="Content Placeholder 2"/>
          <p:cNvSpPr>
            <a:spLocks noGrp="1"/>
          </p:cNvSpPr>
          <p:nvPr>
            <p:ph idx="1"/>
          </p:nvPr>
        </p:nvSpPr>
        <p:spPr>
          <a:xfrm>
            <a:off x="386366" y="1584101"/>
            <a:ext cx="10967434" cy="4592862"/>
          </a:xfrm>
        </p:spPr>
        <p:txBody>
          <a:bodyPr>
            <a:normAutofit/>
          </a:bodyPr>
          <a:lstStyle/>
          <a:p>
            <a:pPr marL="0" indent="-514350">
              <a:lnSpc>
                <a:spcPct val="100000"/>
              </a:lnSpc>
              <a:spcBef>
                <a:spcPts val="0"/>
              </a:spcBef>
              <a:buAutoNum type="arabicParenR"/>
            </a:pPr>
            <a:r>
              <a:rPr lang="en-US" sz="3200" dirty="0" smtClean="0"/>
              <a:t>The authority relation is only a way to capture the structure of an organization. Hierarchy, although fundamental, is only one dimension of the relation between roles.</a:t>
            </a:r>
          </a:p>
          <a:p>
            <a:pPr marL="0" indent="0" algn="just">
              <a:lnSpc>
                <a:spcPct val="100000"/>
              </a:lnSpc>
              <a:spcBef>
                <a:spcPts val="0"/>
              </a:spcBef>
              <a:buNone/>
            </a:pPr>
            <a:endParaRPr lang="en-US" sz="3200" dirty="0"/>
          </a:p>
          <a:p>
            <a:pPr marL="0" indent="0" algn="just">
              <a:lnSpc>
                <a:spcPct val="100000"/>
              </a:lnSpc>
              <a:spcBef>
                <a:spcPts val="0"/>
              </a:spcBef>
              <a:buNone/>
            </a:pPr>
            <a:endParaRPr lang="en-US" sz="3200" dirty="0" smtClean="0"/>
          </a:p>
        </p:txBody>
      </p:sp>
      <p:sp>
        <p:nvSpPr>
          <p:cNvPr id="4" name="Slide Number Placeholder 3"/>
          <p:cNvSpPr>
            <a:spLocks noGrp="1"/>
          </p:cNvSpPr>
          <p:nvPr>
            <p:ph type="sldNum" sz="quarter" idx="12"/>
          </p:nvPr>
        </p:nvSpPr>
        <p:spPr/>
        <p:txBody>
          <a:bodyPr/>
          <a:lstStyle/>
          <a:p>
            <a:fld id="{7267B58D-0B69-43EF-8C28-CCBB6A3621E4}" type="slidenum">
              <a:rPr lang="en-US" sz="2800" smtClean="0"/>
              <a:pPr/>
              <a:t>16</a:t>
            </a:fld>
            <a:endParaRPr lang="en-US" sz="2800" dirty="0"/>
          </a:p>
        </p:txBody>
      </p:sp>
    </p:spTree>
    <p:extLst>
      <p:ext uri="{BB962C8B-B14F-4D97-AF65-F5344CB8AC3E}">
        <p14:creationId xmlns:p14="http://schemas.microsoft.com/office/powerpoint/2010/main" val="26414296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Problems with the organigram</a:t>
            </a:r>
            <a:endParaRPr lang="en-US" dirty="0"/>
          </a:p>
        </p:txBody>
      </p:sp>
      <p:sp>
        <p:nvSpPr>
          <p:cNvPr id="3" name="Content Placeholder 2"/>
          <p:cNvSpPr>
            <a:spLocks noGrp="1"/>
          </p:cNvSpPr>
          <p:nvPr>
            <p:ph idx="1"/>
          </p:nvPr>
        </p:nvSpPr>
        <p:spPr>
          <a:xfrm>
            <a:off x="386366" y="1584101"/>
            <a:ext cx="10967434" cy="4592862"/>
          </a:xfrm>
        </p:spPr>
        <p:txBody>
          <a:bodyPr>
            <a:normAutofit/>
          </a:bodyPr>
          <a:lstStyle/>
          <a:p>
            <a:pPr marL="0" indent="-514350">
              <a:lnSpc>
                <a:spcPct val="100000"/>
              </a:lnSpc>
              <a:spcBef>
                <a:spcPts val="0"/>
              </a:spcBef>
              <a:buAutoNum type="arabicParenR"/>
            </a:pPr>
            <a:r>
              <a:rPr lang="en-US" sz="3200" dirty="0" smtClean="0"/>
              <a:t>The authority relation is only a way to capture the structure of an organization. Hierarchy, although fundamental, is only one dimension of the relation between roles.</a:t>
            </a:r>
          </a:p>
          <a:p>
            <a:pPr marL="0" indent="0" algn="just">
              <a:lnSpc>
                <a:spcPct val="100000"/>
              </a:lnSpc>
              <a:spcBef>
                <a:spcPts val="0"/>
              </a:spcBef>
              <a:buNone/>
            </a:pPr>
            <a:endParaRPr lang="en-US" sz="3200" dirty="0"/>
          </a:p>
          <a:p>
            <a:pPr marL="0" indent="0" algn="just">
              <a:lnSpc>
                <a:spcPct val="100000"/>
              </a:lnSpc>
              <a:spcBef>
                <a:spcPts val="0"/>
              </a:spcBef>
              <a:buNone/>
            </a:pPr>
            <a:r>
              <a:rPr lang="en-US" sz="3200" dirty="0"/>
              <a:t>2) It does not capture important types of organizations such as governments </a:t>
            </a:r>
            <a:r>
              <a:rPr lang="en-US" sz="3200" dirty="0" smtClean="0"/>
              <a:t>that maintain the </a:t>
            </a:r>
            <a:r>
              <a:rPr lang="en-US" sz="3200" dirty="0"/>
              <a:t>separation of powers (Executive, Legislative and Judicial branches).</a:t>
            </a:r>
          </a:p>
          <a:p>
            <a:pPr marL="0" indent="0" algn="just">
              <a:lnSpc>
                <a:spcPct val="100000"/>
              </a:lnSpc>
              <a:spcBef>
                <a:spcPts val="0"/>
              </a:spcBef>
              <a:buNone/>
            </a:pPr>
            <a:endParaRPr lang="en-US" sz="3200" dirty="0" smtClean="0"/>
          </a:p>
        </p:txBody>
      </p:sp>
      <p:sp>
        <p:nvSpPr>
          <p:cNvPr id="4" name="Slide Number Placeholder 3"/>
          <p:cNvSpPr>
            <a:spLocks noGrp="1"/>
          </p:cNvSpPr>
          <p:nvPr>
            <p:ph type="sldNum" sz="quarter" idx="12"/>
          </p:nvPr>
        </p:nvSpPr>
        <p:spPr/>
        <p:txBody>
          <a:bodyPr/>
          <a:lstStyle/>
          <a:p>
            <a:fld id="{7267B58D-0B69-43EF-8C28-CCBB6A3621E4}" type="slidenum">
              <a:rPr lang="en-US" sz="2800" smtClean="0"/>
              <a:pPr/>
              <a:t>17</a:t>
            </a:fld>
            <a:endParaRPr lang="en-US" sz="2800" dirty="0"/>
          </a:p>
        </p:txBody>
      </p:sp>
    </p:spTree>
    <p:extLst>
      <p:ext uri="{BB962C8B-B14F-4D97-AF65-F5344CB8AC3E}">
        <p14:creationId xmlns:p14="http://schemas.microsoft.com/office/powerpoint/2010/main" val="322666128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68"/>
            <a:ext cx="10515600" cy="809490"/>
          </a:xfrm>
        </p:spPr>
        <p:txBody>
          <a:bodyPr/>
          <a:lstStyle/>
          <a:p>
            <a:pPr algn="ctr"/>
            <a:r>
              <a:rPr lang="en-US" dirty="0" smtClean="0"/>
              <a:t>Structure as role aggregate</a:t>
            </a:r>
            <a:endParaRPr lang="en-US" dirty="0"/>
          </a:p>
        </p:txBody>
      </p:sp>
      <p:sp>
        <p:nvSpPr>
          <p:cNvPr id="3" name="Content Placeholder 2"/>
          <p:cNvSpPr>
            <a:spLocks noGrp="1"/>
          </p:cNvSpPr>
          <p:nvPr>
            <p:ph idx="1"/>
          </p:nvPr>
        </p:nvSpPr>
        <p:spPr>
          <a:xfrm>
            <a:off x="358462" y="1045447"/>
            <a:ext cx="11475076" cy="5642869"/>
          </a:xfrm>
        </p:spPr>
        <p:txBody>
          <a:bodyPr>
            <a:normAutofit fontScale="92500" lnSpcReduction="10000"/>
          </a:bodyPr>
          <a:lstStyle/>
          <a:p>
            <a:pPr marL="0" indent="0" algn="just">
              <a:buNone/>
            </a:pPr>
            <a:r>
              <a:rPr lang="en-US" sz="3500" dirty="0" smtClean="0"/>
              <a:t>The structure of the organization can be represented by nodes and edges, as in the case of the organigram, but the relations holding between the roles are not only of authority. They are in general relations concerning the functions of the different roles.</a:t>
            </a:r>
          </a:p>
          <a:p>
            <a:pPr marL="0" indent="0" algn="just">
              <a:buNone/>
            </a:pPr>
            <a:endParaRPr lang="en-US" sz="3500" dirty="0" smtClean="0"/>
          </a:p>
          <a:p>
            <a:pPr marL="0" indent="0" algn="just">
              <a:buNone/>
            </a:pPr>
            <a:r>
              <a:rPr lang="en-US" sz="3500" dirty="0" smtClean="0"/>
              <a:t>An organizational structure is then a </a:t>
            </a:r>
            <a:r>
              <a:rPr lang="en-US" sz="3500" i="1" dirty="0" smtClean="0"/>
              <a:t>role aggregate</a:t>
            </a:r>
            <a:r>
              <a:rPr lang="en-US" sz="3500" dirty="0" smtClean="0"/>
              <a:t>, which is the output of a </a:t>
            </a:r>
            <a:r>
              <a:rPr lang="en-US" sz="3500" i="1" dirty="0" smtClean="0"/>
              <a:t>speech act</a:t>
            </a:r>
            <a:r>
              <a:rPr lang="en-US" sz="3500" dirty="0" smtClean="0"/>
              <a:t>.</a:t>
            </a:r>
          </a:p>
          <a:p>
            <a:pPr marL="0" indent="0" algn="just">
              <a:buNone/>
            </a:pPr>
            <a:endParaRPr lang="en-US" sz="3500" dirty="0" smtClean="0"/>
          </a:p>
          <a:p>
            <a:pPr marL="0" indent="0" algn="just">
              <a:buNone/>
            </a:pPr>
            <a:r>
              <a:rPr lang="en-US" sz="3500" dirty="0" smtClean="0"/>
              <a:t>(“’aggregate’ should be understood as being generalizable to all continuant BFO categories. Thus for each BFO category X, the user BFO has at his disposal also the category </a:t>
            </a:r>
            <a:r>
              <a:rPr lang="en-US" sz="3500" i="1" dirty="0" smtClean="0"/>
              <a:t>aggregate of X</a:t>
            </a:r>
            <a:r>
              <a:rPr lang="en-US" sz="3500" dirty="0" smtClean="0"/>
              <a:t>”)</a:t>
            </a:r>
          </a:p>
          <a:p>
            <a:pPr marL="0" indent="0" algn="just">
              <a:buNone/>
            </a:pPr>
            <a:r>
              <a:rPr lang="en-US" sz="3500" dirty="0" smtClean="0"/>
              <a:t>BFO 2.0 Specification and User’s Guide</a:t>
            </a:r>
          </a:p>
          <a:p>
            <a:pPr marL="0" indent="0">
              <a:buNone/>
            </a:pPr>
            <a:endParaRPr lang="en-US" dirty="0"/>
          </a:p>
        </p:txBody>
      </p:sp>
      <p:sp>
        <p:nvSpPr>
          <p:cNvPr id="4" name="Slide Number Placeholder 3"/>
          <p:cNvSpPr>
            <a:spLocks noGrp="1"/>
          </p:cNvSpPr>
          <p:nvPr>
            <p:ph type="sldNum" sz="quarter" idx="12"/>
          </p:nvPr>
        </p:nvSpPr>
        <p:spPr>
          <a:xfrm>
            <a:off x="8610600" y="6323191"/>
            <a:ext cx="2743200" cy="365125"/>
          </a:xfrm>
        </p:spPr>
        <p:txBody>
          <a:bodyPr/>
          <a:lstStyle/>
          <a:p>
            <a:fld id="{7267B58D-0B69-43EF-8C28-CCBB6A3621E4}" type="slidenum">
              <a:rPr lang="en-US" sz="2800" smtClean="0"/>
              <a:t>18</a:t>
            </a:fld>
            <a:endParaRPr lang="en-US" sz="2800" dirty="0"/>
          </a:p>
        </p:txBody>
      </p:sp>
    </p:spTree>
    <p:extLst>
      <p:ext uri="{BB962C8B-B14F-4D97-AF65-F5344CB8AC3E}">
        <p14:creationId xmlns:p14="http://schemas.microsoft.com/office/powerpoint/2010/main" val="287652497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Definition of ‘organization’</a:t>
            </a:r>
            <a:endParaRPr lang="en-US" dirty="0"/>
          </a:p>
        </p:txBody>
      </p:sp>
      <p:sp>
        <p:nvSpPr>
          <p:cNvPr id="3" name="Content Placeholder 2"/>
          <p:cNvSpPr>
            <a:spLocks noGrp="1"/>
          </p:cNvSpPr>
          <p:nvPr>
            <p:ph idx="1"/>
          </p:nvPr>
        </p:nvSpPr>
        <p:spPr/>
        <p:txBody>
          <a:bodyPr>
            <a:normAutofit/>
          </a:bodyPr>
          <a:lstStyle/>
          <a:p>
            <a:pPr marL="0" indent="0" algn="just">
              <a:buNone/>
            </a:pPr>
            <a:r>
              <a:rPr lang="en-US" sz="3600" dirty="0" smtClean="0"/>
              <a:t>An organization is an object aggregate that bears some organizational structure. </a:t>
            </a:r>
          </a:p>
          <a:p>
            <a:pPr marL="0" indent="0" algn="just">
              <a:buNone/>
            </a:pPr>
            <a:r>
              <a:rPr lang="en-US" sz="3600" dirty="0" smtClean="0"/>
              <a:t>The member parts are persons or other organizations and the organizational structure defines the roles of its members and the overall role of the organization.</a:t>
            </a:r>
            <a:endParaRPr lang="en-US" sz="3600"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19</a:t>
            </a:fld>
            <a:endParaRPr lang="en-US" sz="2800" dirty="0"/>
          </a:p>
        </p:txBody>
      </p:sp>
    </p:spTree>
    <p:extLst>
      <p:ext uri="{BB962C8B-B14F-4D97-AF65-F5344CB8AC3E}">
        <p14:creationId xmlns:p14="http://schemas.microsoft.com/office/powerpoint/2010/main" val="11191821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637" y="365125"/>
            <a:ext cx="10553163" cy="1325563"/>
          </a:xfrm>
        </p:spPr>
        <p:txBody>
          <a:bodyPr/>
          <a:lstStyle/>
          <a:p>
            <a:pPr algn="just"/>
            <a:r>
              <a:rPr lang="en-US" dirty="0" smtClean="0"/>
              <a:t>Goals of this presentation</a:t>
            </a:r>
            <a:endParaRPr lang="en-US" dirty="0"/>
          </a:p>
        </p:txBody>
      </p:sp>
      <p:sp>
        <p:nvSpPr>
          <p:cNvPr id="3" name="Content Placeholder 2"/>
          <p:cNvSpPr>
            <a:spLocks noGrp="1"/>
          </p:cNvSpPr>
          <p:nvPr>
            <p:ph idx="1"/>
          </p:nvPr>
        </p:nvSpPr>
        <p:spPr>
          <a:xfrm>
            <a:off x="800637" y="2187574"/>
            <a:ext cx="10515600" cy="4351338"/>
          </a:xfrm>
        </p:spPr>
        <p:txBody>
          <a:bodyPr/>
          <a:lstStyle/>
          <a:p>
            <a:r>
              <a:rPr lang="en-US" sz="3200" dirty="0" smtClean="0"/>
              <a:t>Give a definition of ‘organization’ that would capture what is commonly considered to be an organization.</a:t>
            </a:r>
          </a:p>
          <a:p>
            <a:endParaRPr lang="en-US" sz="3200" dirty="0" smtClean="0"/>
          </a:p>
          <a:p>
            <a:r>
              <a:rPr lang="en-US" sz="3200" dirty="0"/>
              <a:t>P</a:t>
            </a:r>
            <a:r>
              <a:rPr lang="en-US" sz="3200" dirty="0" smtClean="0"/>
              <a:t>rovide an ontology of organization.</a:t>
            </a:r>
          </a:p>
          <a:p>
            <a:endParaRPr lang="en-US" sz="3200" dirty="0"/>
          </a:p>
          <a:p>
            <a:r>
              <a:rPr lang="en-US" sz="3200" dirty="0" smtClean="0"/>
              <a:t>Use BFO as the upper level ontology.</a:t>
            </a:r>
            <a:endParaRPr lang="en-US" sz="3200" dirty="0"/>
          </a:p>
          <a:p>
            <a:endParaRPr lang="en-US" sz="3200" dirty="0" smtClean="0"/>
          </a:p>
          <a:p>
            <a:pPr marL="0" indent="0">
              <a:buNone/>
            </a:pPr>
            <a:endParaRPr lang="en-US" sz="3200" dirty="0" smtClean="0"/>
          </a:p>
          <a:p>
            <a:endParaRPr lang="en-US" sz="3200" dirty="0" smtClean="0"/>
          </a:p>
          <a:p>
            <a:pPr marL="0" indent="0">
              <a:buNone/>
            </a:pPr>
            <a:endParaRPr lang="en-US" sz="3200" dirty="0" smtClean="0"/>
          </a:p>
          <a:p>
            <a:endParaRPr lang="en-US"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2</a:t>
            </a:fld>
            <a:endParaRPr lang="en-US" sz="2800" dirty="0"/>
          </a:p>
        </p:txBody>
      </p:sp>
    </p:spTree>
    <p:extLst>
      <p:ext uri="{BB962C8B-B14F-4D97-AF65-F5344CB8AC3E}">
        <p14:creationId xmlns:p14="http://schemas.microsoft.com/office/powerpoint/2010/main" val="13725177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p:spPr>
        <p:txBody>
          <a:bodyPr/>
          <a:lstStyle/>
          <a:p>
            <a:endParaRPr lang="en-US"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20</a:t>
            </a:fld>
            <a:endParaRPr lang="en-US" sz="2800" dirty="0"/>
          </a:p>
        </p:txBody>
      </p:sp>
      <p:sp>
        <p:nvSpPr>
          <p:cNvPr id="5" name="Oval 4"/>
          <p:cNvSpPr/>
          <p:nvPr/>
        </p:nvSpPr>
        <p:spPr>
          <a:xfrm>
            <a:off x="6577058" y="2201025"/>
            <a:ext cx="3478369" cy="1555526"/>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800" dirty="0" smtClean="0"/>
              <a:t>Organization</a:t>
            </a:r>
            <a:endParaRPr lang="en-US" sz="2800" dirty="0"/>
          </a:p>
        </p:txBody>
      </p:sp>
      <p:sp>
        <p:nvSpPr>
          <p:cNvPr id="6" name="Oval 5"/>
          <p:cNvSpPr/>
          <p:nvPr/>
        </p:nvSpPr>
        <p:spPr>
          <a:xfrm>
            <a:off x="7149326" y="227597"/>
            <a:ext cx="2333831" cy="11128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Object aggregate</a:t>
            </a:r>
            <a:endParaRPr lang="en-US" sz="2800" dirty="0"/>
          </a:p>
        </p:txBody>
      </p:sp>
      <p:cxnSp>
        <p:nvCxnSpPr>
          <p:cNvPr id="8" name="Straight Arrow Connector 7"/>
          <p:cNvCxnSpPr>
            <a:stCxn id="5" idx="0"/>
            <a:endCxn id="6" idx="4"/>
          </p:cNvCxnSpPr>
          <p:nvPr/>
        </p:nvCxnSpPr>
        <p:spPr>
          <a:xfrm flipH="1" flipV="1">
            <a:off x="8316242" y="1340479"/>
            <a:ext cx="1" cy="8605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4"/>
            <a:endCxn id="21" idx="0"/>
          </p:cNvCxnSpPr>
          <p:nvPr/>
        </p:nvCxnSpPr>
        <p:spPr>
          <a:xfrm>
            <a:off x="8316243" y="3756551"/>
            <a:ext cx="963513" cy="183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601659" y="5596087"/>
            <a:ext cx="3356193" cy="1121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OrganizationalStructure</a:t>
            </a:r>
            <a:endParaRPr lang="en-US" sz="2800" dirty="0"/>
          </a:p>
        </p:txBody>
      </p:sp>
      <p:sp>
        <p:nvSpPr>
          <p:cNvPr id="26" name="Oval 25"/>
          <p:cNvSpPr/>
          <p:nvPr/>
        </p:nvSpPr>
        <p:spPr>
          <a:xfrm>
            <a:off x="3197848" y="867658"/>
            <a:ext cx="204732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Person</a:t>
            </a:r>
            <a:endParaRPr lang="en-US" sz="3200" dirty="0"/>
          </a:p>
        </p:txBody>
      </p:sp>
      <p:sp>
        <p:nvSpPr>
          <p:cNvPr id="27" name="Oval 26"/>
          <p:cNvSpPr/>
          <p:nvPr/>
        </p:nvSpPr>
        <p:spPr>
          <a:xfrm>
            <a:off x="2659416" y="3353116"/>
            <a:ext cx="2878499" cy="12507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Organization</a:t>
            </a:r>
          </a:p>
        </p:txBody>
      </p:sp>
      <p:cxnSp>
        <p:nvCxnSpPr>
          <p:cNvPr id="30" name="Straight Arrow Connector 29"/>
          <p:cNvCxnSpPr>
            <a:stCxn id="5" idx="1"/>
            <a:endCxn id="26" idx="6"/>
          </p:cNvCxnSpPr>
          <p:nvPr/>
        </p:nvCxnSpPr>
        <p:spPr>
          <a:xfrm flipH="1" flipV="1">
            <a:off x="5245168" y="1324858"/>
            <a:ext cx="1841285" cy="11039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 idx="3"/>
            <a:endCxn id="27" idx="6"/>
          </p:cNvCxnSpPr>
          <p:nvPr/>
        </p:nvCxnSpPr>
        <p:spPr>
          <a:xfrm flipH="1">
            <a:off x="5537915" y="3528749"/>
            <a:ext cx="1548538" cy="4497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30783" y="2514600"/>
            <a:ext cx="1531512"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Role</a:t>
            </a:r>
            <a:endParaRPr lang="en-US" sz="2800" dirty="0"/>
          </a:p>
        </p:txBody>
      </p:sp>
      <p:sp>
        <p:nvSpPr>
          <p:cNvPr id="54" name="Oval 53"/>
          <p:cNvSpPr/>
          <p:nvPr/>
        </p:nvSpPr>
        <p:spPr>
          <a:xfrm>
            <a:off x="2413101" y="5551268"/>
            <a:ext cx="2396093" cy="12115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Role Aggregate</a:t>
            </a:r>
            <a:endParaRPr lang="en-US" sz="2800" dirty="0"/>
          </a:p>
        </p:txBody>
      </p:sp>
      <p:cxnSp>
        <p:nvCxnSpPr>
          <p:cNvPr id="58" name="Straight Arrow Connector 57"/>
          <p:cNvCxnSpPr>
            <a:stCxn id="26" idx="2"/>
            <a:endCxn id="52" idx="7"/>
          </p:cNvCxnSpPr>
          <p:nvPr/>
        </p:nvCxnSpPr>
        <p:spPr>
          <a:xfrm flipH="1">
            <a:off x="1338010" y="1324858"/>
            <a:ext cx="1859838" cy="13236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7" idx="2"/>
            <a:endCxn id="52" idx="5"/>
          </p:cNvCxnSpPr>
          <p:nvPr/>
        </p:nvCxnSpPr>
        <p:spPr>
          <a:xfrm flipH="1" flipV="1">
            <a:off x="1338010" y="3295089"/>
            <a:ext cx="1321406" cy="683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1" idx="2"/>
            <a:endCxn id="54" idx="6"/>
          </p:cNvCxnSpPr>
          <p:nvPr/>
        </p:nvCxnSpPr>
        <p:spPr>
          <a:xfrm flipH="1">
            <a:off x="4809194" y="6157034"/>
            <a:ext cx="27924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54" idx="2"/>
            <a:endCxn id="52" idx="4"/>
          </p:cNvCxnSpPr>
          <p:nvPr/>
        </p:nvCxnSpPr>
        <p:spPr>
          <a:xfrm flipH="1" flipV="1">
            <a:off x="796539" y="3429000"/>
            <a:ext cx="1616562" cy="27280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99" idx="4"/>
            <a:endCxn id="21" idx="7"/>
          </p:cNvCxnSpPr>
          <p:nvPr/>
        </p:nvCxnSpPr>
        <p:spPr>
          <a:xfrm flipH="1">
            <a:off x="10466349" y="4907164"/>
            <a:ext cx="716378" cy="853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10286610" y="3501050"/>
            <a:ext cx="1792233" cy="140611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t>Speech act</a:t>
            </a:r>
            <a:endParaRPr lang="en-US" sz="2800" dirty="0"/>
          </a:p>
        </p:txBody>
      </p:sp>
      <p:sp>
        <p:nvSpPr>
          <p:cNvPr id="235" name="TextBox 234"/>
          <p:cNvSpPr txBox="1"/>
          <p:nvPr/>
        </p:nvSpPr>
        <p:spPr>
          <a:xfrm>
            <a:off x="8031236" y="1576790"/>
            <a:ext cx="591829" cy="461665"/>
          </a:xfrm>
          <a:prstGeom prst="rect">
            <a:avLst/>
          </a:prstGeom>
          <a:noFill/>
        </p:spPr>
        <p:txBody>
          <a:bodyPr wrap="none" rtlCol="0">
            <a:spAutoFit/>
          </a:bodyPr>
          <a:lstStyle/>
          <a:p>
            <a:r>
              <a:rPr lang="en-US" sz="2400" dirty="0"/>
              <a:t>i</a:t>
            </a:r>
            <a:r>
              <a:rPr lang="en-US" sz="2400" dirty="0" smtClean="0"/>
              <a:t>s a</a:t>
            </a:r>
            <a:endParaRPr lang="en-US" sz="2400" dirty="0"/>
          </a:p>
        </p:txBody>
      </p:sp>
      <p:sp>
        <p:nvSpPr>
          <p:cNvPr id="245" name="TextBox 244"/>
          <p:cNvSpPr txBox="1"/>
          <p:nvPr/>
        </p:nvSpPr>
        <p:spPr>
          <a:xfrm>
            <a:off x="10286610" y="5130927"/>
            <a:ext cx="1535998" cy="461665"/>
          </a:xfrm>
          <a:prstGeom prst="rect">
            <a:avLst/>
          </a:prstGeom>
          <a:noFill/>
        </p:spPr>
        <p:txBody>
          <a:bodyPr wrap="none" rtlCol="0">
            <a:spAutoFit/>
          </a:bodyPr>
          <a:lstStyle/>
          <a:p>
            <a:r>
              <a:rPr lang="en-US" sz="2400" dirty="0" smtClean="0"/>
              <a:t>has output</a:t>
            </a:r>
            <a:endParaRPr lang="en-US" sz="2400" dirty="0"/>
          </a:p>
        </p:txBody>
      </p:sp>
      <p:sp>
        <p:nvSpPr>
          <p:cNvPr id="246" name="TextBox 245"/>
          <p:cNvSpPr txBox="1"/>
          <p:nvPr/>
        </p:nvSpPr>
        <p:spPr>
          <a:xfrm>
            <a:off x="8010541" y="4382312"/>
            <a:ext cx="1837663" cy="461665"/>
          </a:xfrm>
          <a:prstGeom prst="rect">
            <a:avLst/>
          </a:prstGeom>
          <a:noFill/>
        </p:spPr>
        <p:txBody>
          <a:bodyPr wrap="square" rtlCol="0">
            <a:spAutoFit/>
          </a:bodyPr>
          <a:lstStyle/>
          <a:p>
            <a:r>
              <a:rPr lang="en-US" sz="2400" dirty="0"/>
              <a:t>b</a:t>
            </a:r>
            <a:r>
              <a:rPr lang="en-US" sz="2400" dirty="0" smtClean="0"/>
              <a:t>ears some</a:t>
            </a:r>
            <a:endParaRPr lang="en-US" sz="2400" dirty="0"/>
          </a:p>
        </p:txBody>
      </p:sp>
      <p:sp>
        <p:nvSpPr>
          <p:cNvPr id="247" name="TextBox 246"/>
          <p:cNvSpPr txBox="1"/>
          <p:nvPr/>
        </p:nvSpPr>
        <p:spPr>
          <a:xfrm>
            <a:off x="5925866" y="5664678"/>
            <a:ext cx="591829" cy="461665"/>
          </a:xfrm>
          <a:prstGeom prst="rect">
            <a:avLst/>
          </a:prstGeom>
          <a:noFill/>
        </p:spPr>
        <p:txBody>
          <a:bodyPr wrap="none" rtlCol="0">
            <a:spAutoFit/>
          </a:bodyPr>
          <a:lstStyle/>
          <a:p>
            <a:r>
              <a:rPr lang="en-US" sz="2400" dirty="0"/>
              <a:t>i</a:t>
            </a:r>
            <a:r>
              <a:rPr lang="en-US" sz="2400" dirty="0" smtClean="0"/>
              <a:t>s a</a:t>
            </a:r>
            <a:endParaRPr lang="en-US" sz="2400" dirty="0"/>
          </a:p>
        </p:txBody>
      </p:sp>
      <p:sp>
        <p:nvSpPr>
          <p:cNvPr id="248" name="TextBox 247"/>
          <p:cNvSpPr txBox="1"/>
          <p:nvPr/>
        </p:nvSpPr>
        <p:spPr>
          <a:xfrm>
            <a:off x="1316408" y="5077648"/>
            <a:ext cx="2320959" cy="461665"/>
          </a:xfrm>
          <a:prstGeom prst="rect">
            <a:avLst/>
          </a:prstGeom>
          <a:noFill/>
        </p:spPr>
        <p:txBody>
          <a:bodyPr wrap="square" rtlCol="0">
            <a:spAutoFit/>
          </a:bodyPr>
          <a:lstStyle/>
          <a:p>
            <a:r>
              <a:rPr lang="en-US" sz="2400" dirty="0" smtClean="0"/>
              <a:t>has member part</a:t>
            </a:r>
            <a:endParaRPr lang="en-US" sz="2400" dirty="0"/>
          </a:p>
        </p:txBody>
      </p:sp>
      <p:sp>
        <p:nvSpPr>
          <p:cNvPr id="251" name="TextBox 250"/>
          <p:cNvSpPr txBox="1"/>
          <p:nvPr/>
        </p:nvSpPr>
        <p:spPr>
          <a:xfrm>
            <a:off x="1577340" y="1703646"/>
            <a:ext cx="1620508" cy="461665"/>
          </a:xfrm>
          <a:prstGeom prst="rect">
            <a:avLst/>
          </a:prstGeom>
          <a:noFill/>
        </p:spPr>
        <p:txBody>
          <a:bodyPr wrap="none" rtlCol="0">
            <a:spAutoFit/>
          </a:bodyPr>
          <a:lstStyle/>
          <a:p>
            <a:r>
              <a:rPr lang="en-US" sz="2400" dirty="0" smtClean="0"/>
              <a:t>bears some</a:t>
            </a:r>
            <a:endParaRPr lang="en-US" sz="2400" dirty="0"/>
          </a:p>
        </p:txBody>
      </p:sp>
      <p:sp>
        <p:nvSpPr>
          <p:cNvPr id="252" name="TextBox 251"/>
          <p:cNvSpPr txBox="1"/>
          <p:nvPr/>
        </p:nvSpPr>
        <p:spPr>
          <a:xfrm>
            <a:off x="1489255" y="3039385"/>
            <a:ext cx="1620508" cy="461665"/>
          </a:xfrm>
          <a:prstGeom prst="rect">
            <a:avLst/>
          </a:prstGeom>
          <a:noFill/>
        </p:spPr>
        <p:txBody>
          <a:bodyPr wrap="none" rtlCol="0">
            <a:spAutoFit/>
          </a:bodyPr>
          <a:lstStyle/>
          <a:p>
            <a:r>
              <a:rPr lang="en-US" sz="2400" dirty="0"/>
              <a:t>b</a:t>
            </a:r>
            <a:r>
              <a:rPr lang="en-US" sz="2400" dirty="0" smtClean="0"/>
              <a:t>ears some</a:t>
            </a:r>
            <a:endParaRPr lang="en-US" sz="2400" dirty="0"/>
          </a:p>
        </p:txBody>
      </p:sp>
      <p:sp>
        <p:nvSpPr>
          <p:cNvPr id="253" name="TextBox 252"/>
          <p:cNvSpPr txBox="1"/>
          <p:nvPr/>
        </p:nvSpPr>
        <p:spPr>
          <a:xfrm>
            <a:off x="5402453" y="1516112"/>
            <a:ext cx="2339102" cy="461665"/>
          </a:xfrm>
          <a:prstGeom prst="rect">
            <a:avLst/>
          </a:prstGeom>
          <a:noFill/>
        </p:spPr>
        <p:txBody>
          <a:bodyPr wrap="none" rtlCol="0">
            <a:spAutoFit/>
          </a:bodyPr>
          <a:lstStyle/>
          <a:p>
            <a:r>
              <a:rPr lang="en-US" sz="2400" dirty="0" smtClean="0"/>
              <a:t>has member part</a:t>
            </a:r>
            <a:endParaRPr lang="en-US" sz="2400" dirty="0"/>
          </a:p>
        </p:txBody>
      </p:sp>
      <p:sp>
        <p:nvSpPr>
          <p:cNvPr id="254" name="TextBox 253"/>
          <p:cNvSpPr txBox="1"/>
          <p:nvPr/>
        </p:nvSpPr>
        <p:spPr>
          <a:xfrm>
            <a:off x="5663763" y="3773088"/>
            <a:ext cx="2516823" cy="461665"/>
          </a:xfrm>
          <a:prstGeom prst="rect">
            <a:avLst/>
          </a:prstGeom>
          <a:noFill/>
        </p:spPr>
        <p:txBody>
          <a:bodyPr wrap="square" rtlCol="0">
            <a:spAutoFit/>
          </a:bodyPr>
          <a:lstStyle/>
          <a:p>
            <a:r>
              <a:rPr lang="en-US" sz="2400" dirty="0"/>
              <a:t>h</a:t>
            </a:r>
            <a:r>
              <a:rPr lang="en-US" sz="2400" dirty="0" smtClean="0"/>
              <a:t>as member part</a:t>
            </a:r>
            <a:endParaRPr lang="en-US" sz="2400" dirty="0"/>
          </a:p>
        </p:txBody>
      </p:sp>
    </p:spTree>
    <p:extLst>
      <p:ext uri="{BB962C8B-B14F-4D97-AF65-F5344CB8AC3E}">
        <p14:creationId xmlns:p14="http://schemas.microsoft.com/office/powerpoint/2010/main" val="33319859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79" y="-1"/>
            <a:ext cx="12204879" cy="6845121"/>
          </a:xfrm>
        </p:spPr>
        <p:txBody>
          <a:bodyPr/>
          <a:lstStyle/>
          <a:p>
            <a:endParaRPr lang="en-US"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21</a:t>
            </a:fld>
            <a:endParaRPr lang="en-US" sz="2800" dirty="0"/>
          </a:p>
        </p:txBody>
      </p:sp>
      <p:sp>
        <p:nvSpPr>
          <p:cNvPr id="5" name="Oval 4"/>
          <p:cNvSpPr/>
          <p:nvPr/>
        </p:nvSpPr>
        <p:spPr>
          <a:xfrm>
            <a:off x="7471183" y="3606902"/>
            <a:ext cx="2438719" cy="107213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smtClean="0"/>
              <a:t>Organization</a:t>
            </a:r>
            <a:endParaRPr lang="en-US" sz="2000" dirty="0"/>
          </a:p>
        </p:txBody>
      </p:sp>
      <p:sp>
        <p:nvSpPr>
          <p:cNvPr id="6" name="Oval 5"/>
          <p:cNvSpPr/>
          <p:nvPr/>
        </p:nvSpPr>
        <p:spPr>
          <a:xfrm>
            <a:off x="7822122" y="2041215"/>
            <a:ext cx="1749014" cy="9707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t>Object aggregate</a:t>
            </a:r>
            <a:endParaRPr lang="en-US" sz="2000" dirty="0"/>
          </a:p>
        </p:txBody>
      </p:sp>
      <p:cxnSp>
        <p:nvCxnSpPr>
          <p:cNvPr id="8" name="Straight Arrow Connector 7"/>
          <p:cNvCxnSpPr>
            <a:stCxn id="5" idx="0"/>
            <a:endCxn id="6" idx="4"/>
          </p:cNvCxnSpPr>
          <p:nvPr/>
        </p:nvCxnSpPr>
        <p:spPr>
          <a:xfrm flipV="1">
            <a:off x="8690543" y="3011948"/>
            <a:ext cx="6086" cy="5949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5" idx="4"/>
            <a:endCxn id="21" idx="0"/>
          </p:cNvCxnSpPr>
          <p:nvPr/>
        </p:nvCxnSpPr>
        <p:spPr>
          <a:xfrm>
            <a:off x="8690543" y="4679032"/>
            <a:ext cx="19520" cy="7379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7510224" y="5417019"/>
            <a:ext cx="2399678" cy="11218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Organizational Structure</a:t>
            </a:r>
            <a:endParaRPr lang="en-US" sz="2000" dirty="0"/>
          </a:p>
        </p:txBody>
      </p:sp>
      <p:sp>
        <p:nvSpPr>
          <p:cNvPr id="26" name="Oval 25"/>
          <p:cNvSpPr/>
          <p:nvPr/>
        </p:nvSpPr>
        <p:spPr>
          <a:xfrm>
            <a:off x="2062816" y="3690874"/>
            <a:ext cx="1586491"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Person</a:t>
            </a:r>
            <a:endParaRPr lang="en-US" sz="2000" dirty="0"/>
          </a:p>
        </p:txBody>
      </p:sp>
      <p:sp>
        <p:nvSpPr>
          <p:cNvPr id="27" name="Oval 26"/>
          <p:cNvSpPr/>
          <p:nvPr/>
        </p:nvSpPr>
        <p:spPr>
          <a:xfrm>
            <a:off x="3151171" y="4725845"/>
            <a:ext cx="2199407" cy="9631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Organization</a:t>
            </a:r>
          </a:p>
        </p:txBody>
      </p:sp>
      <p:cxnSp>
        <p:nvCxnSpPr>
          <p:cNvPr id="30" name="Straight Arrow Connector 29"/>
          <p:cNvCxnSpPr>
            <a:stCxn id="5" idx="2"/>
            <a:endCxn id="26" idx="6"/>
          </p:cNvCxnSpPr>
          <p:nvPr/>
        </p:nvCxnSpPr>
        <p:spPr>
          <a:xfrm flipH="1">
            <a:off x="3649307" y="4142967"/>
            <a:ext cx="3821876" cy="5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 idx="3"/>
            <a:endCxn id="27" idx="6"/>
          </p:cNvCxnSpPr>
          <p:nvPr/>
        </p:nvCxnSpPr>
        <p:spPr>
          <a:xfrm flipH="1">
            <a:off x="5350578" y="4522022"/>
            <a:ext cx="2477747" cy="685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267210" y="5797502"/>
            <a:ext cx="1531512"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t>Role</a:t>
            </a:r>
            <a:endParaRPr lang="en-US" sz="2400" dirty="0"/>
          </a:p>
        </p:txBody>
      </p:sp>
      <p:sp>
        <p:nvSpPr>
          <p:cNvPr id="54" name="Oval 53"/>
          <p:cNvSpPr/>
          <p:nvPr/>
        </p:nvSpPr>
        <p:spPr>
          <a:xfrm>
            <a:off x="4359836" y="5767138"/>
            <a:ext cx="1989449"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Role aggregate</a:t>
            </a:r>
            <a:endParaRPr lang="en-US" sz="2000" dirty="0"/>
          </a:p>
        </p:txBody>
      </p:sp>
      <p:cxnSp>
        <p:nvCxnSpPr>
          <p:cNvPr id="58" name="Straight Arrow Connector 57"/>
          <p:cNvCxnSpPr>
            <a:stCxn id="26" idx="3"/>
            <a:endCxn id="52" idx="7"/>
          </p:cNvCxnSpPr>
          <p:nvPr/>
        </p:nvCxnSpPr>
        <p:spPr>
          <a:xfrm flipH="1">
            <a:off x="1574437" y="4471363"/>
            <a:ext cx="720715" cy="1460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stCxn id="27" idx="3"/>
            <a:endCxn id="52" idx="7"/>
          </p:cNvCxnSpPr>
          <p:nvPr/>
        </p:nvCxnSpPr>
        <p:spPr>
          <a:xfrm flipH="1">
            <a:off x="1574437" y="5547913"/>
            <a:ext cx="1898830" cy="383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21" idx="2"/>
            <a:endCxn id="54" idx="6"/>
          </p:cNvCxnSpPr>
          <p:nvPr/>
        </p:nvCxnSpPr>
        <p:spPr>
          <a:xfrm flipH="1">
            <a:off x="6349285" y="5977966"/>
            <a:ext cx="1160939" cy="2463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54" idx="2"/>
            <a:endCxn id="52" idx="6"/>
          </p:cNvCxnSpPr>
          <p:nvPr/>
        </p:nvCxnSpPr>
        <p:spPr>
          <a:xfrm flipH="1">
            <a:off x="1798722" y="6224338"/>
            <a:ext cx="2561114" cy="30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a:stCxn id="99" idx="4"/>
            <a:endCxn id="21" idx="7"/>
          </p:cNvCxnSpPr>
          <p:nvPr/>
        </p:nvCxnSpPr>
        <p:spPr>
          <a:xfrm flipH="1">
            <a:off x="9558477" y="4752366"/>
            <a:ext cx="1650835" cy="828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9" name="Oval 98"/>
          <p:cNvSpPr/>
          <p:nvPr/>
        </p:nvSpPr>
        <p:spPr>
          <a:xfrm>
            <a:off x="10499442" y="3697116"/>
            <a:ext cx="1419740" cy="10552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t>Speech act</a:t>
            </a:r>
            <a:endParaRPr lang="en-US" sz="2000" dirty="0"/>
          </a:p>
        </p:txBody>
      </p:sp>
      <p:sp>
        <p:nvSpPr>
          <p:cNvPr id="235" name="TextBox 234"/>
          <p:cNvSpPr txBox="1"/>
          <p:nvPr/>
        </p:nvSpPr>
        <p:spPr>
          <a:xfrm>
            <a:off x="8415119" y="3121602"/>
            <a:ext cx="526106" cy="400110"/>
          </a:xfrm>
          <a:prstGeom prst="rect">
            <a:avLst/>
          </a:prstGeom>
          <a:noFill/>
        </p:spPr>
        <p:txBody>
          <a:bodyPr wrap="none" rtlCol="0">
            <a:spAutoFit/>
          </a:bodyPr>
          <a:lstStyle/>
          <a:p>
            <a:r>
              <a:rPr lang="en-US" sz="2000" dirty="0"/>
              <a:t>i</a:t>
            </a:r>
            <a:r>
              <a:rPr lang="en-US" sz="2000" dirty="0" smtClean="0"/>
              <a:t>s a</a:t>
            </a:r>
            <a:endParaRPr lang="en-US" sz="2000" dirty="0"/>
          </a:p>
        </p:txBody>
      </p:sp>
      <p:sp>
        <p:nvSpPr>
          <p:cNvPr id="245" name="TextBox 244"/>
          <p:cNvSpPr txBox="1"/>
          <p:nvPr/>
        </p:nvSpPr>
        <p:spPr>
          <a:xfrm>
            <a:off x="10190262" y="5108308"/>
            <a:ext cx="1313180" cy="400110"/>
          </a:xfrm>
          <a:prstGeom prst="rect">
            <a:avLst/>
          </a:prstGeom>
          <a:noFill/>
        </p:spPr>
        <p:txBody>
          <a:bodyPr wrap="none" rtlCol="0">
            <a:spAutoFit/>
          </a:bodyPr>
          <a:lstStyle/>
          <a:p>
            <a:r>
              <a:rPr lang="en-US" sz="2000" dirty="0" smtClean="0"/>
              <a:t>has output</a:t>
            </a:r>
            <a:endParaRPr lang="en-US" sz="2000" dirty="0"/>
          </a:p>
        </p:txBody>
      </p:sp>
      <p:sp>
        <p:nvSpPr>
          <p:cNvPr id="246" name="TextBox 245"/>
          <p:cNvSpPr txBox="1"/>
          <p:nvPr/>
        </p:nvSpPr>
        <p:spPr>
          <a:xfrm>
            <a:off x="8026166" y="4846529"/>
            <a:ext cx="1441311" cy="400110"/>
          </a:xfrm>
          <a:prstGeom prst="rect">
            <a:avLst/>
          </a:prstGeom>
          <a:noFill/>
        </p:spPr>
        <p:txBody>
          <a:bodyPr wrap="square" rtlCol="0">
            <a:spAutoFit/>
          </a:bodyPr>
          <a:lstStyle/>
          <a:p>
            <a:r>
              <a:rPr lang="en-US" sz="2000" dirty="0"/>
              <a:t>b</a:t>
            </a:r>
            <a:r>
              <a:rPr lang="en-US" sz="2000" dirty="0" smtClean="0"/>
              <a:t>ears some</a:t>
            </a:r>
            <a:endParaRPr lang="en-US" sz="2000" dirty="0"/>
          </a:p>
        </p:txBody>
      </p:sp>
      <p:sp>
        <p:nvSpPr>
          <p:cNvPr id="247" name="TextBox 246"/>
          <p:cNvSpPr txBox="1"/>
          <p:nvPr/>
        </p:nvSpPr>
        <p:spPr>
          <a:xfrm>
            <a:off x="6586243" y="5658299"/>
            <a:ext cx="526106" cy="400110"/>
          </a:xfrm>
          <a:prstGeom prst="rect">
            <a:avLst/>
          </a:prstGeom>
          <a:noFill/>
        </p:spPr>
        <p:txBody>
          <a:bodyPr wrap="none" rtlCol="0">
            <a:spAutoFit/>
          </a:bodyPr>
          <a:lstStyle/>
          <a:p>
            <a:r>
              <a:rPr lang="en-US" sz="2000" dirty="0"/>
              <a:t>i</a:t>
            </a:r>
            <a:r>
              <a:rPr lang="en-US" sz="2000" dirty="0" smtClean="0"/>
              <a:t>s a</a:t>
            </a:r>
            <a:endParaRPr lang="en-US" sz="2000" dirty="0"/>
          </a:p>
        </p:txBody>
      </p:sp>
      <p:sp>
        <p:nvSpPr>
          <p:cNvPr id="248" name="TextBox 247"/>
          <p:cNvSpPr txBox="1"/>
          <p:nvPr/>
        </p:nvSpPr>
        <p:spPr>
          <a:xfrm>
            <a:off x="2314085" y="5869658"/>
            <a:ext cx="1872968" cy="369332"/>
          </a:xfrm>
          <a:prstGeom prst="rect">
            <a:avLst/>
          </a:prstGeom>
          <a:noFill/>
        </p:spPr>
        <p:txBody>
          <a:bodyPr wrap="square" rtlCol="0">
            <a:spAutoFit/>
          </a:bodyPr>
          <a:lstStyle/>
          <a:p>
            <a:r>
              <a:rPr lang="en-US" dirty="0" smtClean="0"/>
              <a:t>has member part</a:t>
            </a:r>
            <a:endParaRPr lang="en-US" dirty="0"/>
          </a:p>
        </p:txBody>
      </p:sp>
      <p:sp>
        <p:nvSpPr>
          <p:cNvPr id="251" name="TextBox 250"/>
          <p:cNvSpPr txBox="1"/>
          <p:nvPr/>
        </p:nvSpPr>
        <p:spPr>
          <a:xfrm>
            <a:off x="1409133" y="4653346"/>
            <a:ext cx="1262718" cy="369332"/>
          </a:xfrm>
          <a:prstGeom prst="rect">
            <a:avLst/>
          </a:prstGeom>
          <a:noFill/>
        </p:spPr>
        <p:txBody>
          <a:bodyPr wrap="none" rtlCol="0">
            <a:spAutoFit/>
          </a:bodyPr>
          <a:lstStyle/>
          <a:p>
            <a:r>
              <a:rPr lang="en-US" dirty="0" smtClean="0"/>
              <a:t>bears some</a:t>
            </a:r>
            <a:endParaRPr lang="en-US" dirty="0"/>
          </a:p>
        </p:txBody>
      </p:sp>
      <p:sp>
        <p:nvSpPr>
          <p:cNvPr id="252" name="TextBox 251"/>
          <p:cNvSpPr txBox="1"/>
          <p:nvPr/>
        </p:nvSpPr>
        <p:spPr>
          <a:xfrm>
            <a:off x="767265" y="5110546"/>
            <a:ext cx="490840" cy="369332"/>
          </a:xfrm>
          <a:prstGeom prst="rect">
            <a:avLst/>
          </a:prstGeom>
          <a:noFill/>
        </p:spPr>
        <p:txBody>
          <a:bodyPr wrap="none" rtlCol="0">
            <a:spAutoFit/>
          </a:bodyPr>
          <a:lstStyle/>
          <a:p>
            <a:r>
              <a:rPr lang="en-US" dirty="0" smtClean="0"/>
              <a:t>is a</a:t>
            </a:r>
            <a:endParaRPr lang="en-US" dirty="0"/>
          </a:p>
        </p:txBody>
      </p:sp>
      <p:sp>
        <p:nvSpPr>
          <p:cNvPr id="253" name="TextBox 252"/>
          <p:cNvSpPr txBox="1"/>
          <p:nvPr/>
        </p:nvSpPr>
        <p:spPr>
          <a:xfrm>
            <a:off x="4521904" y="3740398"/>
            <a:ext cx="1895071" cy="400110"/>
          </a:xfrm>
          <a:prstGeom prst="rect">
            <a:avLst/>
          </a:prstGeom>
          <a:noFill/>
        </p:spPr>
        <p:txBody>
          <a:bodyPr wrap="none" rtlCol="0">
            <a:spAutoFit/>
          </a:bodyPr>
          <a:lstStyle/>
          <a:p>
            <a:pPr algn="just"/>
            <a:r>
              <a:rPr lang="en-US" sz="2000" dirty="0" smtClean="0"/>
              <a:t>has </a:t>
            </a:r>
            <a:r>
              <a:rPr lang="en-US" dirty="0" smtClean="0"/>
              <a:t>member</a:t>
            </a:r>
            <a:r>
              <a:rPr lang="en-US" sz="2000" dirty="0" smtClean="0"/>
              <a:t> part</a:t>
            </a:r>
            <a:endParaRPr lang="en-US" sz="2000" dirty="0"/>
          </a:p>
        </p:txBody>
      </p:sp>
      <p:sp>
        <p:nvSpPr>
          <p:cNvPr id="254" name="TextBox 253"/>
          <p:cNvSpPr txBox="1"/>
          <p:nvPr/>
        </p:nvSpPr>
        <p:spPr>
          <a:xfrm>
            <a:off x="5275930" y="4469545"/>
            <a:ext cx="2371858" cy="369332"/>
          </a:xfrm>
          <a:prstGeom prst="rect">
            <a:avLst/>
          </a:prstGeom>
          <a:noFill/>
        </p:spPr>
        <p:txBody>
          <a:bodyPr wrap="square" rtlCol="0">
            <a:spAutoFit/>
          </a:bodyPr>
          <a:lstStyle/>
          <a:p>
            <a:r>
              <a:rPr lang="en-US" dirty="0"/>
              <a:t>h</a:t>
            </a:r>
            <a:r>
              <a:rPr lang="en-US" dirty="0" smtClean="0"/>
              <a:t>as member part</a:t>
            </a:r>
            <a:endParaRPr lang="en-US" dirty="0"/>
          </a:p>
        </p:txBody>
      </p:sp>
      <p:cxnSp>
        <p:nvCxnSpPr>
          <p:cNvPr id="24" name="Straight Arrow Connector 23"/>
          <p:cNvCxnSpPr>
            <a:stCxn id="52" idx="0"/>
            <a:endCxn id="31" idx="4"/>
          </p:cNvCxnSpPr>
          <p:nvPr/>
        </p:nvCxnSpPr>
        <p:spPr>
          <a:xfrm flipH="1" flipV="1">
            <a:off x="1019715" y="4718227"/>
            <a:ext cx="13251" cy="1079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Oval 30"/>
          <p:cNvSpPr/>
          <p:nvPr/>
        </p:nvSpPr>
        <p:spPr>
          <a:xfrm>
            <a:off x="126016" y="3803827"/>
            <a:ext cx="1787397"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smtClean="0"/>
              <a:t>Realizable entity</a:t>
            </a:r>
            <a:endParaRPr lang="en-US" sz="2000" dirty="0"/>
          </a:p>
        </p:txBody>
      </p:sp>
      <p:cxnSp>
        <p:nvCxnSpPr>
          <p:cNvPr id="36" name="Straight Arrow Connector 35"/>
          <p:cNvCxnSpPr>
            <a:stCxn id="31" idx="0"/>
            <a:endCxn id="38" idx="4"/>
          </p:cNvCxnSpPr>
          <p:nvPr/>
        </p:nvCxnSpPr>
        <p:spPr>
          <a:xfrm flipH="1" flipV="1">
            <a:off x="1007331" y="2974523"/>
            <a:ext cx="12384" cy="829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60466" y="1930510"/>
            <a:ext cx="1893730" cy="104401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Specifically dependent continuant</a:t>
            </a:r>
            <a:endParaRPr lang="en-US" dirty="0"/>
          </a:p>
        </p:txBody>
      </p:sp>
      <p:cxnSp>
        <p:nvCxnSpPr>
          <p:cNvPr id="116" name="Straight Arrow Connector 115"/>
          <p:cNvCxnSpPr>
            <a:stCxn id="38" idx="0"/>
            <a:endCxn id="118" idx="3"/>
          </p:cNvCxnSpPr>
          <p:nvPr/>
        </p:nvCxnSpPr>
        <p:spPr>
          <a:xfrm flipV="1">
            <a:off x="1007331" y="1093429"/>
            <a:ext cx="499395" cy="8370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Oval 117"/>
          <p:cNvSpPr/>
          <p:nvPr/>
        </p:nvSpPr>
        <p:spPr>
          <a:xfrm>
            <a:off x="1224584" y="353501"/>
            <a:ext cx="1926587" cy="8668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Continuant</a:t>
            </a:r>
            <a:endParaRPr lang="en-US" dirty="0"/>
          </a:p>
        </p:txBody>
      </p:sp>
      <p:cxnSp>
        <p:nvCxnSpPr>
          <p:cNvPr id="124" name="Straight Arrow Connector 123"/>
          <p:cNvCxnSpPr>
            <a:stCxn id="26" idx="0"/>
            <a:endCxn id="126" idx="4"/>
          </p:cNvCxnSpPr>
          <p:nvPr/>
        </p:nvCxnSpPr>
        <p:spPr>
          <a:xfrm flipH="1" flipV="1">
            <a:off x="2856061" y="3088107"/>
            <a:ext cx="1" cy="602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6" name="Oval 125"/>
          <p:cNvSpPr/>
          <p:nvPr/>
        </p:nvSpPr>
        <p:spPr>
          <a:xfrm>
            <a:off x="2224542" y="2200623"/>
            <a:ext cx="1263037" cy="88748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Object</a:t>
            </a:r>
            <a:endParaRPr lang="en-US" dirty="0"/>
          </a:p>
        </p:txBody>
      </p:sp>
      <p:sp>
        <p:nvSpPr>
          <p:cNvPr id="198" name="Oval 197"/>
          <p:cNvSpPr/>
          <p:nvPr/>
        </p:nvSpPr>
        <p:spPr>
          <a:xfrm>
            <a:off x="4804769" y="1920949"/>
            <a:ext cx="1878061" cy="96752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Material entity</a:t>
            </a:r>
            <a:endParaRPr lang="en-US" dirty="0"/>
          </a:p>
        </p:txBody>
      </p:sp>
      <p:sp>
        <p:nvSpPr>
          <p:cNvPr id="199" name="Oval 198"/>
          <p:cNvSpPr/>
          <p:nvPr/>
        </p:nvSpPr>
        <p:spPr>
          <a:xfrm>
            <a:off x="3163880" y="1123215"/>
            <a:ext cx="2026493" cy="93146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Independent Continuant</a:t>
            </a:r>
            <a:endParaRPr lang="en-US" dirty="0"/>
          </a:p>
        </p:txBody>
      </p:sp>
      <p:cxnSp>
        <p:nvCxnSpPr>
          <p:cNvPr id="201" name="Straight Arrow Connector 200"/>
          <p:cNvCxnSpPr>
            <a:stCxn id="126" idx="6"/>
            <a:endCxn id="198" idx="2"/>
          </p:cNvCxnSpPr>
          <p:nvPr/>
        </p:nvCxnSpPr>
        <p:spPr>
          <a:xfrm flipV="1">
            <a:off x="3487579" y="2404710"/>
            <a:ext cx="1317190" cy="239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p:cNvCxnSpPr>
            <a:stCxn id="198" idx="0"/>
            <a:endCxn id="199" idx="6"/>
          </p:cNvCxnSpPr>
          <p:nvPr/>
        </p:nvCxnSpPr>
        <p:spPr>
          <a:xfrm flipH="1" flipV="1">
            <a:off x="5190373" y="1588948"/>
            <a:ext cx="553427" cy="3320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p:cNvCxnSpPr>
            <a:stCxn id="199" idx="1"/>
            <a:endCxn id="118" idx="6"/>
          </p:cNvCxnSpPr>
          <p:nvPr/>
        </p:nvCxnSpPr>
        <p:spPr>
          <a:xfrm flipH="1" flipV="1">
            <a:off x="3151171" y="786941"/>
            <a:ext cx="309482" cy="4726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0" name="Straight Arrow Connector 209"/>
          <p:cNvCxnSpPr>
            <a:stCxn id="6" idx="2"/>
            <a:endCxn id="198" idx="6"/>
          </p:cNvCxnSpPr>
          <p:nvPr/>
        </p:nvCxnSpPr>
        <p:spPr>
          <a:xfrm flipH="1" flipV="1">
            <a:off x="6682830" y="2404710"/>
            <a:ext cx="1139292" cy="121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p:cNvCxnSpPr>
            <a:stCxn id="99" idx="0"/>
            <a:endCxn id="217" idx="4"/>
          </p:cNvCxnSpPr>
          <p:nvPr/>
        </p:nvCxnSpPr>
        <p:spPr>
          <a:xfrm flipV="1">
            <a:off x="11209312" y="2984556"/>
            <a:ext cx="0" cy="7125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7" name="Oval 216"/>
          <p:cNvSpPr/>
          <p:nvPr/>
        </p:nvSpPr>
        <p:spPr>
          <a:xfrm>
            <a:off x="10553823" y="2070156"/>
            <a:ext cx="1310978"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Process</a:t>
            </a:r>
            <a:endParaRPr lang="en-US" dirty="0"/>
          </a:p>
        </p:txBody>
      </p:sp>
      <p:cxnSp>
        <p:nvCxnSpPr>
          <p:cNvPr id="220" name="Straight Arrow Connector 219"/>
          <p:cNvCxnSpPr>
            <a:stCxn id="217" idx="0"/>
            <a:endCxn id="222" idx="5"/>
          </p:cNvCxnSpPr>
          <p:nvPr/>
        </p:nvCxnSpPr>
        <p:spPr>
          <a:xfrm flipH="1" flipV="1">
            <a:off x="10308564" y="1183876"/>
            <a:ext cx="900748" cy="8862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2" name="Oval 221"/>
          <p:cNvSpPr/>
          <p:nvPr/>
        </p:nvSpPr>
        <p:spPr>
          <a:xfrm>
            <a:off x="8948637" y="403387"/>
            <a:ext cx="1593254" cy="9144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Occurrent</a:t>
            </a:r>
            <a:endParaRPr lang="en-US" dirty="0"/>
          </a:p>
        </p:txBody>
      </p:sp>
      <p:sp>
        <p:nvSpPr>
          <p:cNvPr id="9" name="TextBox 8"/>
          <p:cNvSpPr txBox="1"/>
          <p:nvPr/>
        </p:nvSpPr>
        <p:spPr>
          <a:xfrm>
            <a:off x="11257650" y="3132448"/>
            <a:ext cx="526106" cy="400110"/>
          </a:xfrm>
          <a:prstGeom prst="rect">
            <a:avLst/>
          </a:prstGeom>
          <a:noFill/>
        </p:spPr>
        <p:txBody>
          <a:bodyPr wrap="none" rtlCol="0">
            <a:spAutoFit/>
          </a:bodyPr>
          <a:lstStyle/>
          <a:p>
            <a:r>
              <a:rPr lang="en-US" sz="2000" dirty="0"/>
              <a:t>i</a:t>
            </a:r>
            <a:r>
              <a:rPr lang="en-US" sz="2000" dirty="0" smtClean="0"/>
              <a:t>s a</a:t>
            </a:r>
            <a:endParaRPr lang="en-US" sz="2000" dirty="0"/>
          </a:p>
        </p:txBody>
      </p:sp>
      <p:sp>
        <p:nvSpPr>
          <p:cNvPr id="13" name="TextBox 12"/>
          <p:cNvSpPr txBox="1"/>
          <p:nvPr/>
        </p:nvSpPr>
        <p:spPr>
          <a:xfrm>
            <a:off x="10861991" y="1452160"/>
            <a:ext cx="526106" cy="400110"/>
          </a:xfrm>
          <a:prstGeom prst="rect">
            <a:avLst/>
          </a:prstGeom>
          <a:noFill/>
        </p:spPr>
        <p:txBody>
          <a:bodyPr wrap="none" rtlCol="0">
            <a:spAutoFit/>
          </a:bodyPr>
          <a:lstStyle/>
          <a:p>
            <a:r>
              <a:rPr lang="en-US" sz="2000" dirty="0"/>
              <a:t>i</a:t>
            </a:r>
            <a:r>
              <a:rPr lang="en-US" sz="2000" dirty="0" smtClean="0"/>
              <a:t>s a</a:t>
            </a:r>
            <a:endParaRPr lang="en-US" sz="2000" dirty="0"/>
          </a:p>
        </p:txBody>
      </p:sp>
      <p:sp>
        <p:nvSpPr>
          <p:cNvPr id="39" name="TextBox 38"/>
          <p:cNvSpPr txBox="1"/>
          <p:nvPr/>
        </p:nvSpPr>
        <p:spPr>
          <a:xfrm>
            <a:off x="759722" y="3171246"/>
            <a:ext cx="490840" cy="369332"/>
          </a:xfrm>
          <a:prstGeom prst="rect">
            <a:avLst/>
          </a:prstGeom>
          <a:noFill/>
        </p:spPr>
        <p:txBody>
          <a:bodyPr wrap="none" rtlCol="0">
            <a:spAutoFit/>
          </a:bodyPr>
          <a:lstStyle/>
          <a:p>
            <a:r>
              <a:rPr lang="en-US" dirty="0"/>
              <a:t>i</a:t>
            </a:r>
            <a:r>
              <a:rPr lang="en-US" dirty="0" smtClean="0"/>
              <a:t>s a</a:t>
            </a:r>
            <a:endParaRPr lang="en-US" dirty="0"/>
          </a:p>
        </p:txBody>
      </p:sp>
      <p:sp>
        <p:nvSpPr>
          <p:cNvPr id="40" name="TextBox 39"/>
          <p:cNvSpPr txBox="1"/>
          <p:nvPr/>
        </p:nvSpPr>
        <p:spPr>
          <a:xfrm>
            <a:off x="1239981" y="1463167"/>
            <a:ext cx="490840" cy="369332"/>
          </a:xfrm>
          <a:prstGeom prst="rect">
            <a:avLst/>
          </a:prstGeom>
          <a:noFill/>
        </p:spPr>
        <p:txBody>
          <a:bodyPr wrap="none" rtlCol="0">
            <a:spAutoFit/>
          </a:bodyPr>
          <a:lstStyle/>
          <a:p>
            <a:r>
              <a:rPr lang="en-US" dirty="0"/>
              <a:t>i</a:t>
            </a:r>
            <a:r>
              <a:rPr lang="en-US" dirty="0" smtClean="0"/>
              <a:t>s a</a:t>
            </a:r>
            <a:endParaRPr lang="en-US" dirty="0"/>
          </a:p>
        </p:txBody>
      </p:sp>
      <p:sp>
        <p:nvSpPr>
          <p:cNvPr id="218" name="Oval 217"/>
          <p:cNvSpPr/>
          <p:nvPr/>
        </p:nvSpPr>
        <p:spPr>
          <a:xfrm>
            <a:off x="5384741" y="27678"/>
            <a:ext cx="1463250" cy="100354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Entity</a:t>
            </a:r>
            <a:endParaRPr lang="en-US" dirty="0"/>
          </a:p>
        </p:txBody>
      </p:sp>
      <p:cxnSp>
        <p:nvCxnSpPr>
          <p:cNvPr id="221" name="Straight Arrow Connector 220"/>
          <p:cNvCxnSpPr>
            <a:stCxn id="118" idx="6"/>
            <a:endCxn id="218" idx="2"/>
          </p:cNvCxnSpPr>
          <p:nvPr/>
        </p:nvCxnSpPr>
        <p:spPr>
          <a:xfrm flipV="1">
            <a:off x="3151171" y="529448"/>
            <a:ext cx="2233570" cy="2574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22" idx="2"/>
            <a:endCxn id="218" idx="6"/>
          </p:cNvCxnSpPr>
          <p:nvPr/>
        </p:nvCxnSpPr>
        <p:spPr>
          <a:xfrm flipH="1" flipV="1">
            <a:off x="6847991" y="529448"/>
            <a:ext cx="2100646" cy="3311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1" name="TextBox 230"/>
          <p:cNvSpPr txBox="1"/>
          <p:nvPr/>
        </p:nvSpPr>
        <p:spPr>
          <a:xfrm>
            <a:off x="7726172" y="353501"/>
            <a:ext cx="490840" cy="369332"/>
          </a:xfrm>
          <a:prstGeom prst="rect">
            <a:avLst/>
          </a:prstGeom>
          <a:noFill/>
        </p:spPr>
        <p:txBody>
          <a:bodyPr wrap="none" rtlCol="0">
            <a:spAutoFit/>
          </a:bodyPr>
          <a:lstStyle/>
          <a:p>
            <a:r>
              <a:rPr lang="en-US" dirty="0"/>
              <a:t>i</a:t>
            </a:r>
            <a:r>
              <a:rPr lang="en-US" dirty="0" smtClean="0"/>
              <a:t>s a</a:t>
            </a:r>
            <a:endParaRPr lang="en-US" dirty="0"/>
          </a:p>
        </p:txBody>
      </p:sp>
      <p:sp>
        <p:nvSpPr>
          <p:cNvPr id="232" name="TextBox 231"/>
          <p:cNvSpPr txBox="1"/>
          <p:nvPr/>
        </p:nvSpPr>
        <p:spPr>
          <a:xfrm>
            <a:off x="3965845" y="267294"/>
            <a:ext cx="490840" cy="369332"/>
          </a:xfrm>
          <a:prstGeom prst="rect">
            <a:avLst/>
          </a:prstGeom>
          <a:noFill/>
        </p:spPr>
        <p:txBody>
          <a:bodyPr wrap="none" rtlCol="0">
            <a:spAutoFit/>
          </a:bodyPr>
          <a:lstStyle/>
          <a:p>
            <a:pPr algn="just"/>
            <a:r>
              <a:rPr lang="en-US" dirty="0"/>
              <a:t>i</a:t>
            </a:r>
            <a:r>
              <a:rPr lang="en-US" dirty="0" smtClean="0"/>
              <a:t>s a</a:t>
            </a:r>
            <a:endParaRPr lang="en-US" dirty="0"/>
          </a:p>
        </p:txBody>
      </p:sp>
      <p:sp>
        <p:nvSpPr>
          <p:cNvPr id="233" name="TextBox 232"/>
          <p:cNvSpPr txBox="1"/>
          <p:nvPr/>
        </p:nvSpPr>
        <p:spPr>
          <a:xfrm>
            <a:off x="3279771" y="813689"/>
            <a:ext cx="490840" cy="369332"/>
          </a:xfrm>
          <a:prstGeom prst="rect">
            <a:avLst/>
          </a:prstGeom>
          <a:noFill/>
        </p:spPr>
        <p:txBody>
          <a:bodyPr wrap="none" rtlCol="0">
            <a:spAutoFit/>
          </a:bodyPr>
          <a:lstStyle/>
          <a:p>
            <a:r>
              <a:rPr lang="en-US" dirty="0"/>
              <a:t>i</a:t>
            </a:r>
            <a:r>
              <a:rPr lang="en-US" dirty="0" smtClean="0"/>
              <a:t>s a</a:t>
            </a:r>
            <a:endParaRPr lang="en-US" dirty="0"/>
          </a:p>
        </p:txBody>
      </p:sp>
      <p:sp>
        <p:nvSpPr>
          <p:cNvPr id="234" name="TextBox 233"/>
          <p:cNvSpPr txBox="1"/>
          <p:nvPr/>
        </p:nvSpPr>
        <p:spPr>
          <a:xfrm>
            <a:off x="2049041" y="5295212"/>
            <a:ext cx="1262718" cy="369332"/>
          </a:xfrm>
          <a:prstGeom prst="rect">
            <a:avLst/>
          </a:prstGeom>
          <a:noFill/>
        </p:spPr>
        <p:txBody>
          <a:bodyPr wrap="none" rtlCol="0">
            <a:spAutoFit/>
          </a:bodyPr>
          <a:lstStyle/>
          <a:p>
            <a:r>
              <a:rPr lang="en-US" dirty="0" smtClean="0"/>
              <a:t>bears some</a:t>
            </a:r>
            <a:endParaRPr lang="en-US" dirty="0"/>
          </a:p>
        </p:txBody>
      </p:sp>
      <p:sp>
        <p:nvSpPr>
          <p:cNvPr id="236" name="TextBox 235"/>
          <p:cNvSpPr txBox="1"/>
          <p:nvPr/>
        </p:nvSpPr>
        <p:spPr>
          <a:xfrm>
            <a:off x="2610640" y="3204509"/>
            <a:ext cx="490840" cy="369332"/>
          </a:xfrm>
          <a:prstGeom prst="rect">
            <a:avLst/>
          </a:prstGeom>
          <a:noFill/>
        </p:spPr>
        <p:txBody>
          <a:bodyPr wrap="none" rtlCol="0">
            <a:spAutoFit/>
          </a:bodyPr>
          <a:lstStyle/>
          <a:p>
            <a:r>
              <a:rPr lang="en-US" dirty="0"/>
              <a:t>i</a:t>
            </a:r>
            <a:r>
              <a:rPr lang="en-US" dirty="0" smtClean="0"/>
              <a:t>s a</a:t>
            </a:r>
            <a:endParaRPr lang="en-US" dirty="0"/>
          </a:p>
        </p:txBody>
      </p:sp>
      <p:sp>
        <p:nvSpPr>
          <p:cNvPr id="237" name="TextBox 236"/>
          <p:cNvSpPr txBox="1"/>
          <p:nvPr/>
        </p:nvSpPr>
        <p:spPr>
          <a:xfrm>
            <a:off x="3771014" y="2219885"/>
            <a:ext cx="490840" cy="369332"/>
          </a:xfrm>
          <a:prstGeom prst="rect">
            <a:avLst/>
          </a:prstGeom>
          <a:noFill/>
        </p:spPr>
        <p:txBody>
          <a:bodyPr wrap="none" rtlCol="0">
            <a:spAutoFit/>
          </a:bodyPr>
          <a:lstStyle/>
          <a:p>
            <a:r>
              <a:rPr lang="en-US" dirty="0"/>
              <a:t>i</a:t>
            </a:r>
            <a:r>
              <a:rPr lang="en-US" dirty="0" smtClean="0"/>
              <a:t>s a</a:t>
            </a:r>
            <a:endParaRPr lang="en-US" dirty="0"/>
          </a:p>
        </p:txBody>
      </p:sp>
      <p:sp>
        <p:nvSpPr>
          <p:cNvPr id="238" name="TextBox 237"/>
          <p:cNvSpPr txBox="1"/>
          <p:nvPr/>
        </p:nvSpPr>
        <p:spPr>
          <a:xfrm>
            <a:off x="5370922" y="1455182"/>
            <a:ext cx="613576" cy="369332"/>
          </a:xfrm>
          <a:prstGeom prst="rect">
            <a:avLst/>
          </a:prstGeom>
          <a:noFill/>
        </p:spPr>
        <p:txBody>
          <a:bodyPr wrap="square" rtlCol="0">
            <a:spAutoFit/>
          </a:bodyPr>
          <a:lstStyle/>
          <a:p>
            <a:r>
              <a:rPr lang="en-US" dirty="0"/>
              <a:t>i</a:t>
            </a:r>
            <a:r>
              <a:rPr lang="en-US" dirty="0" smtClean="0"/>
              <a:t>s a</a:t>
            </a:r>
            <a:endParaRPr lang="en-US" dirty="0"/>
          </a:p>
        </p:txBody>
      </p:sp>
      <p:sp>
        <p:nvSpPr>
          <p:cNvPr id="239" name="TextBox 238"/>
          <p:cNvSpPr txBox="1"/>
          <p:nvPr/>
        </p:nvSpPr>
        <p:spPr>
          <a:xfrm>
            <a:off x="7021160" y="2122225"/>
            <a:ext cx="490840" cy="369332"/>
          </a:xfrm>
          <a:prstGeom prst="rect">
            <a:avLst/>
          </a:prstGeom>
          <a:noFill/>
        </p:spPr>
        <p:txBody>
          <a:bodyPr wrap="none" rtlCol="0">
            <a:spAutoFit/>
          </a:bodyPr>
          <a:lstStyle/>
          <a:p>
            <a:r>
              <a:rPr lang="en-US" dirty="0" smtClean="0"/>
              <a:t>is a</a:t>
            </a:r>
            <a:endParaRPr lang="en-US" dirty="0"/>
          </a:p>
        </p:txBody>
      </p:sp>
    </p:spTree>
    <p:extLst>
      <p:ext uri="{BB962C8B-B14F-4D97-AF65-F5344CB8AC3E}">
        <p14:creationId xmlns:p14="http://schemas.microsoft.com/office/powerpoint/2010/main" val="6367427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issues</a:t>
            </a:r>
            <a:endParaRPr lang="en-US" dirty="0"/>
          </a:p>
        </p:txBody>
      </p:sp>
      <p:sp>
        <p:nvSpPr>
          <p:cNvPr id="3" name="Content Placeholder 2"/>
          <p:cNvSpPr>
            <a:spLocks noGrp="1"/>
          </p:cNvSpPr>
          <p:nvPr>
            <p:ph idx="1"/>
          </p:nvPr>
        </p:nvSpPr>
        <p:spPr/>
        <p:txBody>
          <a:bodyPr/>
          <a:lstStyle/>
          <a:p>
            <a:pPr marL="514350" indent="-514350">
              <a:buAutoNum type="arabicParenR"/>
            </a:pPr>
            <a:r>
              <a:rPr lang="en-US" sz="3200" dirty="0" smtClean="0"/>
              <a:t>We still have to precisely characterize some of the classes and relations, in particular of the member_part_of relation.</a:t>
            </a:r>
          </a:p>
          <a:p>
            <a:pPr marL="514350" indent="-514350">
              <a:buAutoNum type="arabicParenR"/>
            </a:pPr>
            <a:endParaRPr lang="en-US" sz="3200" dirty="0"/>
          </a:p>
          <a:p>
            <a:pPr marL="514350" indent="-514350">
              <a:buAutoNum type="arabicParenR"/>
            </a:pPr>
            <a:endParaRPr lang="en-US" sz="3200"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22</a:t>
            </a:fld>
            <a:endParaRPr lang="en-US" dirty="0"/>
          </a:p>
        </p:txBody>
      </p:sp>
    </p:spTree>
    <p:extLst>
      <p:ext uri="{BB962C8B-B14F-4D97-AF65-F5344CB8AC3E}">
        <p14:creationId xmlns:p14="http://schemas.microsoft.com/office/powerpoint/2010/main" val="18694417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issues</a:t>
            </a:r>
            <a:endParaRPr lang="en-US" dirty="0"/>
          </a:p>
        </p:txBody>
      </p:sp>
      <p:sp>
        <p:nvSpPr>
          <p:cNvPr id="3" name="Content Placeholder 2"/>
          <p:cNvSpPr>
            <a:spLocks noGrp="1"/>
          </p:cNvSpPr>
          <p:nvPr>
            <p:ph idx="1"/>
          </p:nvPr>
        </p:nvSpPr>
        <p:spPr/>
        <p:txBody>
          <a:bodyPr/>
          <a:lstStyle/>
          <a:p>
            <a:pPr marL="514350" indent="-514350">
              <a:buAutoNum type="arabicParenR"/>
            </a:pPr>
            <a:r>
              <a:rPr lang="en-US" sz="3200" dirty="0" smtClean="0"/>
              <a:t>We still have to precisely characterize some of the classes and relations, in particular of the member_part_of relation.</a:t>
            </a:r>
          </a:p>
          <a:p>
            <a:pPr marL="514350" indent="-514350">
              <a:buAutoNum type="arabicParenR"/>
            </a:pPr>
            <a:endParaRPr lang="en-US" sz="3200" dirty="0"/>
          </a:p>
          <a:p>
            <a:pPr marL="514350" indent="-514350">
              <a:buAutoNum type="arabicParenR"/>
            </a:pPr>
            <a:r>
              <a:rPr lang="en-US" sz="3200" dirty="0"/>
              <a:t>Vagueness (</a:t>
            </a:r>
            <a:r>
              <a:rPr lang="en-US" sz="3200" dirty="0" smtClean="0"/>
              <a:t>identity </a:t>
            </a:r>
            <a:r>
              <a:rPr lang="en-US" sz="3200" dirty="0"/>
              <a:t>through time, speech acts, etc</a:t>
            </a:r>
            <a:r>
              <a:rPr lang="en-US" sz="3200" dirty="0" smtClean="0"/>
              <a:t>.)</a:t>
            </a:r>
          </a:p>
          <a:p>
            <a:pPr marL="514350" indent="-514350">
              <a:buAutoNum type="arabicParenR"/>
            </a:pPr>
            <a:endParaRPr lang="en-US" sz="3200" dirty="0"/>
          </a:p>
          <a:p>
            <a:pPr marL="514350" indent="-514350">
              <a:buAutoNum type="arabicParenR"/>
            </a:pPr>
            <a:endParaRPr lang="en-US" sz="3200"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23</a:t>
            </a:fld>
            <a:endParaRPr lang="en-US" dirty="0"/>
          </a:p>
        </p:txBody>
      </p:sp>
    </p:spTree>
    <p:extLst>
      <p:ext uri="{BB962C8B-B14F-4D97-AF65-F5344CB8AC3E}">
        <p14:creationId xmlns:p14="http://schemas.microsoft.com/office/powerpoint/2010/main" val="21769809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issues</a:t>
            </a:r>
            <a:endParaRPr lang="en-US" dirty="0"/>
          </a:p>
        </p:txBody>
      </p:sp>
      <p:sp>
        <p:nvSpPr>
          <p:cNvPr id="3" name="Content Placeholder 2"/>
          <p:cNvSpPr>
            <a:spLocks noGrp="1"/>
          </p:cNvSpPr>
          <p:nvPr>
            <p:ph idx="1"/>
          </p:nvPr>
        </p:nvSpPr>
        <p:spPr/>
        <p:txBody>
          <a:bodyPr/>
          <a:lstStyle/>
          <a:p>
            <a:pPr marL="514350" indent="-514350">
              <a:buAutoNum type="arabicParenR"/>
            </a:pPr>
            <a:r>
              <a:rPr lang="en-US" sz="3200" dirty="0" smtClean="0"/>
              <a:t>We still have to precisely characterize some of the classes and relations, in particular of the member_part_of relation.</a:t>
            </a:r>
          </a:p>
          <a:p>
            <a:pPr marL="514350" indent="-514350">
              <a:buAutoNum type="arabicParenR"/>
            </a:pPr>
            <a:endParaRPr lang="en-US" sz="3200" dirty="0"/>
          </a:p>
          <a:p>
            <a:pPr marL="514350" indent="-514350">
              <a:buAutoNum type="arabicParenR"/>
            </a:pPr>
            <a:r>
              <a:rPr lang="en-US" sz="3200" dirty="0"/>
              <a:t>Vagueness (identity through time, speech acts, etc</a:t>
            </a:r>
            <a:r>
              <a:rPr lang="en-US" sz="3200" dirty="0" smtClean="0"/>
              <a:t>.)</a:t>
            </a:r>
          </a:p>
          <a:p>
            <a:pPr marL="514350" indent="-514350">
              <a:buAutoNum type="arabicParenR"/>
            </a:pPr>
            <a:endParaRPr lang="en-US" sz="3200" dirty="0"/>
          </a:p>
          <a:p>
            <a:pPr marL="514350" indent="-514350">
              <a:buAutoNum type="arabicParenR"/>
            </a:pPr>
            <a:r>
              <a:rPr lang="en-US" sz="3200" dirty="0" smtClean="0"/>
              <a:t>Can robots be members of organizations?</a:t>
            </a:r>
            <a:endParaRPr lang="en-US" sz="3200" dirty="0"/>
          </a:p>
          <a:p>
            <a:pPr marL="514350" indent="-514350">
              <a:buAutoNum type="arabicParenR"/>
            </a:pPr>
            <a:endParaRPr lang="en-US" sz="3200"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24</a:t>
            </a:fld>
            <a:endParaRPr lang="en-US" dirty="0"/>
          </a:p>
        </p:txBody>
      </p:sp>
    </p:spTree>
    <p:extLst>
      <p:ext uri="{BB962C8B-B14F-4D97-AF65-F5344CB8AC3E}">
        <p14:creationId xmlns:p14="http://schemas.microsoft.com/office/powerpoint/2010/main" val="22731946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Some issues</a:t>
            </a:r>
            <a:endParaRPr lang="en-US" dirty="0"/>
          </a:p>
        </p:txBody>
      </p:sp>
      <p:sp>
        <p:nvSpPr>
          <p:cNvPr id="3" name="Content Placeholder 2"/>
          <p:cNvSpPr>
            <a:spLocks noGrp="1"/>
          </p:cNvSpPr>
          <p:nvPr>
            <p:ph idx="1"/>
          </p:nvPr>
        </p:nvSpPr>
        <p:spPr>
          <a:xfrm>
            <a:off x="838200" y="1825624"/>
            <a:ext cx="10515600" cy="5032376"/>
          </a:xfrm>
        </p:spPr>
        <p:txBody>
          <a:bodyPr>
            <a:normAutofit/>
          </a:bodyPr>
          <a:lstStyle/>
          <a:p>
            <a:pPr marL="514350" indent="-514350">
              <a:buAutoNum type="arabicParenR"/>
            </a:pPr>
            <a:r>
              <a:rPr lang="en-US" sz="3200" dirty="0" smtClean="0"/>
              <a:t>We still have to precisely characterize some of the classes and relations, in particular of the member_part_of relation.</a:t>
            </a:r>
          </a:p>
          <a:p>
            <a:pPr marL="514350" indent="-514350">
              <a:buAutoNum type="arabicParenR"/>
            </a:pPr>
            <a:endParaRPr lang="en-US" sz="3200" dirty="0"/>
          </a:p>
          <a:p>
            <a:pPr marL="514350" indent="-514350">
              <a:buAutoNum type="arabicParenR"/>
            </a:pPr>
            <a:r>
              <a:rPr lang="en-US" sz="3200" dirty="0"/>
              <a:t>Vagueness (identity through time, speech acts, etc</a:t>
            </a:r>
            <a:r>
              <a:rPr lang="en-US" sz="3200" dirty="0" smtClean="0"/>
              <a:t>.)</a:t>
            </a:r>
          </a:p>
          <a:p>
            <a:pPr marL="514350" indent="-514350">
              <a:buAutoNum type="arabicParenR"/>
            </a:pPr>
            <a:endParaRPr lang="en-US" sz="3200" dirty="0"/>
          </a:p>
          <a:p>
            <a:pPr marL="514350" indent="-514350">
              <a:buAutoNum type="arabicParenR"/>
            </a:pPr>
            <a:r>
              <a:rPr lang="en-US" sz="3200" dirty="0" smtClean="0"/>
              <a:t>Can robots be members of organizations</a:t>
            </a:r>
            <a:r>
              <a:rPr lang="en-US" sz="3200" dirty="0" smtClean="0"/>
              <a:t>?</a:t>
            </a:r>
          </a:p>
          <a:p>
            <a:pPr marL="514350" indent="-514350">
              <a:buAutoNum type="arabicParenR"/>
            </a:pPr>
            <a:endParaRPr lang="en-US" sz="3200" dirty="0"/>
          </a:p>
          <a:p>
            <a:pPr marL="514350" indent="-514350">
              <a:buAutoNum type="arabicParenR"/>
            </a:pPr>
            <a:r>
              <a:rPr lang="en-US" sz="3200" dirty="0" smtClean="0"/>
              <a:t>Are suborganizations continuant parts or member parts?</a:t>
            </a:r>
            <a:endParaRPr lang="en-US" sz="3200" dirty="0"/>
          </a:p>
          <a:p>
            <a:pPr marL="514350" indent="-514350">
              <a:buAutoNum type="arabicParenR"/>
            </a:pPr>
            <a:endParaRPr lang="en-US" sz="3200" dirty="0" smtClean="0"/>
          </a:p>
          <a:p>
            <a:pPr marL="0" indent="0">
              <a:buNone/>
            </a:pPr>
            <a:endParaRPr lang="en-US"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25</a:t>
            </a:fld>
            <a:endParaRPr lang="en-US" dirty="0"/>
          </a:p>
        </p:txBody>
      </p:sp>
    </p:spTree>
    <p:extLst>
      <p:ext uri="{BB962C8B-B14F-4D97-AF65-F5344CB8AC3E}">
        <p14:creationId xmlns:p14="http://schemas.microsoft.com/office/powerpoint/2010/main" val="4801279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1325563"/>
          </a:xfrm>
        </p:spPr>
        <p:txBody>
          <a:bodyPr/>
          <a:lstStyle/>
          <a:p>
            <a:r>
              <a:rPr lang="en-US" dirty="0" smtClean="0"/>
              <a:t>Some examples of types of organizations</a:t>
            </a:r>
            <a:endParaRPr lang="en-US" dirty="0"/>
          </a:p>
        </p:txBody>
      </p:sp>
      <p:sp>
        <p:nvSpPr>
          <p:cNvPr id="3" name="Content Placeholder 2"/>
          <p:cNvSpPr>
            <a:spLocks noGrp="1"/>
          </p:cNvSpPr>
          <p:nvPr>
            <p:ph idx="1"/>
          </p:nvPr>
        </p:nvSpPr>
        <p:spPr>
          <a:xfrm>
            <a:off x="386366" y="1390917"/>
            <a:ext cx="10967434" cy="5101957"/>
          </a:xfrm>
        </p:spPr>
        <p:txBody>
          <a:bodyPr>
            <a:normAutofit fontScale="25000" lnSpcReduction="20000"/>
          </a:bodyPr>
          <a:lstStyle/>
          <a:p>
            <a:pPr algn="just">
              <a:buFontTx/>
              <a:buChar char="-"/>
            </a:pPr>
            <a:r>
              <a:rPr lang="en-US" sz="12800" dirty="0" smtClean="0"/>
              <a:t>Hospital</a:t>
            </a:r>
          </a:p>
          <a:p>
            <a:pPr algn="just">
              <a:buFontTx/>
              <a:buChar char="-"/>
            </a:pPr>
            <a:r>
              <a:rPr lang="en-US" sz="12800" dirty="0" smtClean="0"/>
              <a:t>School</a:t>
            </a:r>
          </a:p>
          <a:p>
            <a:pPr algn="just">
              <a:buFontTx/>
              <a:buChar char="-"/>
            </a:pPr>
            <a:r>
              <a:rPr lang="en-US" sz="12800" dirty="0" smtClean="0"/>
              <a:t>University</a:t>
            </a:r>
          </a:p>
          <a:p>
            <a:pPr algn="just">
              <a:buFontTx/>
              <a:buChar char="-"/>
            </a:pPr>
            <a:r>
              <a:rPr lang="en-US" sz="12800" dirty="0" smtClean="0"/>
              <a:t>Corporation</a:t>
            </a:r>
          </a:p>
          <a:p>
            <a:pPr algn="just">
              <a:buFontTx/>
              <a:buChar char="-"/>
            </a:pPr>
            <a:r>
              <a:rPr lang="en-US" sz="12800" dirty="0" smtClean="0"/>
              <a:t>Government</a:t>
            </a:r>
          </a:p>
          <a:p>
            <a:pPr algn="just">
              <a:buFontTx/>
              <a:buChar char="-"/>
            </a:pPr>
            <a:r>
              <a:rPr lang="en-US" sz="12800" dirty="0" smtClean="0"/>
              <a:t>Non-governmental organization</a:t>
            </a:r>
          </a:p>
          <a:p>
            <a:pPr algn="just">
              <a:buFontTx/>
              <a:buChar char="-"/>
            </a:pPr>
            <a:r>
              <a:rPr lang="en-US" sz="12800" dirty="0" smtClean="0"/>
              <a:t>Inter-governmental organization</a:t>
            </a:r>
          </a:p>
          <a:p>
            <a:pPr algn="just">
              <a:buFontTx/>
              <a:buChar char="-"/>
            </a:pPr>
            <a:r>
              <a:rPr lang="en-US" sz="12800" dirty="0" smtClean="0"/>
              <a:t>Orchestra</a:t>
            </a:r>
          </a:p>
          <a:p>
            <a:pPr algn="just">
              <a:buFontTx/>
              <a:buChar char="-"/>
            </a:pPr>
            <a:r>
              <a:rPr lang="en-US" sz="12800" dirty="0" smtClean="0"/>
              <a:t>Rock band</a:t>
            </a:r>
          </a:p>
          <a:p>
            <a:pPr algn="just">
              <a:buFontTx/>
              <a:buChar char="-"/>
            </a:pPr>
            <a:r>
              <a:rPr lang="en-US" sz="12800" dirty="0" smtClean="0"/>
              <a:t>Criminal organization</a:t>
            </a:r>
          </a:p>
          <a:p>
            <a:pPr algn="just">
              <a:buFontTx/>
              <a:buChar char="-"/>
            </a:pPr>
            <a:r>
              <a:rPr lang="en-US" sz="12800" dirty="0" smtClean="0"/>
              <a:t>Army</a:t>
            </a:r>
          </a:p>
          <a:p>
            <a:pPr marL="0" indent="0" algn="just">
              <a:buNone/>
            </a:pPr>
            <a:endParaRPr lang="en-US" sz="3500" dirty="0" smtClean="0"/>
          </a:p>
          <a:p>
            <a:pPr>
              <a:buFontTx/>
              <a:buChar char="-"/>
            </a:pPr>
            <a:endParaRPr lang="en-US" dirty="0" smtClean="0"/>
          </a:p>
        </p:txBody>
      </p:sp>
      <p:sp>
        <p:nvSpPr>
          <p:cNvPr id="4" name="Slide Number Placeholder 3"/>
          <p:cNvSpPr>
            <a:spLocks noGrp="1"/>
          </p:cNvSpPr>
          <p:nvPr>
            <p:ph type="sldNum" sz="quarter" idx="12"/>
          </p:nvPr>
        </p:nvSpPr>
        <p:spPr>
          <a:xfrm>
            <a:off x="8610600" y="6375665"/>
            <a:ext cx="2743200" cy="365125"/>
          </a:xfrm>
        </p:spPr>
        <p:txBody>
          <a:bodyPr/>
          <a:lstStyle/>
          <a:p>
            <a:fld id="{7267B58D-0B69-43EF-8C28-CCBB6A3621E4}" type="slidenum">
              <a:rPr lang="en-US" sz="2800" smtClean="0"/>
              <a:t>3</a:t>
            </a:fld>
            <a:endParaRPr lang="en-US" sz="2800" dirty="0"/>
          </a:p>
        </p:txBody>
      </p:sp>
    </p:spTree>
    <p:extLst>
      <p:ext uri="{BB962C8B-B14F-4D97-AF65-F5344CB8AC3E}">
        <p14:creationId xmlns:p14="http://schemas.microsoft.com/office/powerpoint/2010/main" val="33535844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What do all these organizations have in common?</a:t>
            </a:r>
            <a:endParaRPr lang="en-US" dirty="0"/>
          </a:p>
        </p:txBody>
      </p:sp>
      <p:sp>
        <p:nvSpPr>
          <p:cNvPr id="3" name="Content Placeholder 2"/>
          <p:cNvSpPr>
            <a:spLocks noGrp="1"/>
          </p:cNvSpPr>
          <p:nvPr>
            <p:ph idx="1"/>
          </p:nvPr>
        </p:nvSpPr>
        <p:spPr/>
        <p:txBody>
          <a:bodyPr/>
          <a:lstStyle/>
          <a:p>
            <a:pPr lvl="0" algn="just"/>
            <a:endParaRPr lang="en-US" sz="3600" dirty="0" smtClean="0">
              <a:solidFill>
                <a:prstClr val="black"/>
              </a:solidFill>
            </a:endParaRPr>
          </a:p>
          <a:p>
            <a:pPr lvl="0" algn="just"/>
            <a:r>
              <a:rPr lang="en-US" sz="3200" dirty="0" smtClean="0">
                <a:solidFill>
                  <a:prstClr val="black"/>
                </a:solidFill>
              </a:rPr>
              <a:t>They </a:t>
            </a:r>
            <a:r>
              <a:rPr lang="en-US" sz="3200" dirty="0">
                <a:solidFill>
                  <a:prstClr val="black"/>
                </a:solidFill>
              </a:rPr>
              <a:t>have </a:t>
            </a:r>
            <a:r>
              <a:rPr lang="en-US" sz="3200" i="1" dirty="0">
                <a:solidFill>
                  <a:prstClr val="black"/>
                </a:solidFill>
              </a:rPr>
              <a:t>members</a:t>
            </a:r>
            <a:r>
              <a:rPr lang="en-US" sz="3200" dirty="0">
                <a:solidFill>
                  <a:prstClr val="black"/>
                </a:solidFill>
              </a:rPr>
              <a:t>, </a:t>
            </a:r>
            <a:r>
              <a:rPr lang="en-US" sz="3200" dirty="0" smtClean="0">
                <a:solidFill>
                  <a:prstClr val="black"/>
                </a:solidFill>
              </a:rPr>
              <a:t>which can </a:t>
            </a:r>
            <a:r>
              <a:rPr lang="en-US" sz="3200" dirty="0">
                <a:solidFill>
                  <a:prstClr val="black"/>
                </a:solidFill>
              </a:rPr>
              <a:t>be people or other organizations</a:t>
            </a:r>
            <a:r>
              <a:rPr lang="en-US" sz="3200" dirty="0" smtClean="0">
                <a:solidFill>
                  <a:prstClr val="black"/>
                </a:solidFill>
              </a:rPr>
              <a:t>.</a:t>
            </a:r>
          </a:p>
          <a:p>
            <a:pPr lvl="0" algn="just"/>
            <a:endParaRPr lang="en-US" sz="3200" dirty="0" smtClean="0">
              <a:solidFill>
                <a:prstClr val="black"/>
              </a:solidFill>
            </a:endParaRPr>
          </a:p>
          <a:p>
            <a:endParaRPr lang="en-US" dirty="0" smtClean="0"/>
          </a:p>
          <a:p>
            <a:endParaRPr lang="en-US" sz="3600"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4</a:t>
            </a:fld>
            <a:endParaRPr lang="en-US" sz="2800" dirty="0"/>
          </a:p>
        </p:txBody>
      </p:sp>
    </p:spTree>
    <p:extLst>
      <p:ext uri="{BB962C8B-B14F-4D97-AF65-F5344CB8AC3E}">
        <p14:creationId xmlns:p14="http://schemas.microsoft.com/office/powerpoint/2010/main" val="1647145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prstClr val="black"/>
                </a:solidFill>
              </a:rPr>
              <a:t>What do all these organizations have in common?</a:t>
            </a:r>
            <a:endParaRPr lang="en-US" dirty="0"/>
          </a:p>
        </p:txBody>
      </p:sp>
      <p:sp>
        <p:nvSpPr>
          <p:cNvPr id="3" name="Content Placeholder 2"/>
          <p:cNvSpPr>
            <a:spLocks noGrp="1"/>
          </p:cNvSpPr>
          <p:nvPr>
            <p:ph idx="1"/>
          </p:nvPr>
        </p:nvSpPr>
        <p:spPr/>
        <p:txBody>
          <a:bodyPr/>
          <a:lstStyle/>
          <a:p>
            <a:pPr lvl="0" algn="just"/>
            <a:endParaRPr lang="en-US" sz="3600" dirty="0" smtClean="0">
              <a:solidFill>
                <a:prstClr val="black"/>
              </a:solidFill>
            </a:endParaRPr>
          </a:p>
          <a:p>
            <a:pPr lvl="0" algn="just"/>
            <a:r>
              <a:rPr lang="en-US" sz="3200" dirty="0" smtClean="0">
                <a:solidFill>
                  <a:prstClr val="black"/>
                </a:solidFill>
              </a:rPr>
              <a:t>They </a:t>
            </a:r>
            <a:r>
              <a:rPr lang="en-US" sz="3200" dirty="0">
                <a:solidFill>
                  <a:prstClr val="black"/>
                </a:solidFill>
              </a:rPr>
              <a:t>have </a:t>
            </a:r>
            <a:r>
              <a:rPr lang="en-US" sz="3200" i="1" dirty="0">
                <a:solidFill>
                  <a:prstClr val="black"/>
                </a:solidFill>
              </a:rPr>
              <a:t>members</a:t>
            </a:r>
            <a:r>
              <a:rPr lang="en-US" sz="3200" dirty="0">
                <a:solidFill>
                  <a:prstClr val="black"/>
                </a:solidFill>
              </a:rPr>
              <a:t>, </a:t>
            </a:r>
            <a:r>
              <a:rPr lang="en-US" sz="3200" dirty="0" smtClean="0">
                <a:solidFill>
                  <a:prstClr val="black"/>
                </a:solidFill>
              </a:rPr>
              <a:t>which can </a:t>
            </a:r>
            <a:r>
              <a:rPr lang="en-US" sz="3200" dirty="0">
                <a:solidFill>
                  <a:prstClr val="black"/>
                </a:solidFill>
              </a:rPr>
              <a:t>be people or other organizations</a:t>
            </a:r>
            <a:r>
              <a:rPr lang="en-US" sz="3200" dirty="0" smtClean="0">
                <a:solidFill>
                  <a:prstClr val="black"/>
                </a:solidFill>
              </a:rPr>
              <a:t>.</a:t>
            </a:r>
          </a:p>
          <a:p>
            <a:pPr lvl="0" algn="just"/>
            <a:endParaRPr lang="en-US" sz="3200" dirty="0" smtClean="0">
              <a:solidFill>
                <a:prstClr val="black"/>
              </a:solidFill>
            </a:endParaRPr>
          </a:p>
          <a:p>
            <a:pPr lvl="0" algn="just"/>
            <a:r>
              <a:rPr lang="en-US" sz="3200" dirty="0" smtClean="0">
                <a:solidFill>
                  <a:prstClr val="black"/>
                </a:solidFill>
              </a:rPr>
              <a:t>They have a, more or less precise, </a:t>
            </a:r>
            <a:r>
              <a:rPr lang="en-US" sz="3200" i="1" dirty="0" smtClean="0">
                <a:solidFill>
                  <a:prstClr val="black"/>
                </a:solidFill>
              </a:rPr>
              <a:t>structure.</a:t>
            </a:r>
            <a:endParaRPr lang="en-US" sz="3200" i="1" dirty="0">
              <a:solidFill>
                <a:prstClr val="black"/>
              </a:solidFill>
            </a:endParaRPr>
          </a:p>
          <a:p>
            <a:endParaRPr lang="en-US" dirty="0" smtClean="0"/>
          </a:p>
          <a:p>
            <a:endParaRPr lang="en-US" sz="3600"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5</a:t>
            </a:fld>
            <a:endParaRPr lang="en-US" sz="2800" dirty="0"/>
          </a:p>
        </p:txBody>
      </p:sp>
    </p:spTree>
    <p:extLst>
      <p:ext uri="{BB962C8B-B14F-4D97-AF65-F5344CB8AC3E}">
        <p14:creationId xmlns:p14="http://schemas.microsoft.com/office/powerpoint/2010/main" val="24702619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668" y="365125"/>
            <a:ext cx="11835684" cy="1325563"/>
          </a:xfrm>
        </p:spPr>
        <p:txBody>
          <a:bodyPr/>
          <a:lstStyle/>
          <a:p>
            <a:pPr algn="ctr"/>
            <a:r>
              <a:rPr lang="en-US" dirty="0" smtClean="0"/>
              <a:t>Organizations “as one” vs. organizations “as many”</a:t>
            </a:r>
            <a:endParaRPr lang="en-US" dirty="0"/>
          </a:p>
        </p:txBody>
      </p:sp>
      <p:sp>
        <p:nvSpPr>
          <p:cNvPr id="3" name="Content Placeholder 2"/>
          <p:cNvSpPr>
            <a:spLocks noGrp="1"/>
          </p:cNvSpPr>
          <p:nvPr>
            <p:ph idx="1"/>
          </p:nvPr>
        </p:nvSpPr>
        <p:spPr/>
        <p:txBody>
          <a:bodyPr>
            <a:normAutofit/>
          </a:bodyPr>
          <a:lstStyle/>
          <a:p>
            <a:pPr marL="0" indent="0" algn="just">
              <a:buNone/>
            </a:pPr>
            <a:r>
              <a:rPr lang="en-US" sz="3200" dirty="0" smtClean="0"/>
              <a:t>“Russell drew a distinction between a class as one and a class as many. In the same vein, we might think there is a distinction between a group as one and as many.”</a:t>
            </a:r>
          </a:p>
          <a:p>
            <a:pPr marL="0" indent="0" algn="just">
              <a:buNone/>
            </a:pPr>
            <a:endParaRPr lang="en-US" sz="3200" dirty="0"/>
          </a:p>
          <a:p>
            <a:pPr marL="0" indent="0" algn="just">
              <a:buNone/>
            </a:pPr>
            <a:r>
              <a:rPr lang="en-US" sz="3200" dirty="0" smtClean="0"/>
              <a:t>Katherine Ritchie, </a:t>
            </a:r>
            <a:r>
              <a:rPr lang="en-US" sz="3200" i="1" dirty="0" smtClean="0"/>
              <a:t>What are groups</a:t>
            </a:r>
            <a:r>
              <a:rPr lang="en-US" sz="3200" i="1" dirty="0"/>
              <a:t>?</a:t>
            </a:r>
            <a:r>
              <a:rPr lang="en-US" sz="3200" i="1" dirty="0" smtClean="0"/>
              <a:t> </a:t>
            </a:r>
            <a:r>
              <a:rPr lang="en-US" sz="3200" dirty="0" smtClean="0"/>
              <a:t>(2013), p. 258</a:t>
            </a:r>
            <a:endParaRPr lang="en-US" sz="3200"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6</a:t>
            </a:fld>
            <a:endParaRPr lang="en-US" sz="2800" dirty="0"/>
          </a:p>
        </p:txBody>
      </p:sp>
    </p:spTree>
    <p:extLst>
      <p:ext uri="{BB962C8B-B14F-4D97-AF65-F5344CB8AC3E}">
        <p14:creationId xmlns:p14="http://schemas.microsoft.com/office/powerpoint/2010/main" val="329058419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907"/>
            <a:ext cx="10515600" cy="1073032"/>
          </a:xfrm>
        </p:spPr>
        <p:txBody>
          <a:bodyPr/>
          <a:lstStyle/>
          <a:p>
            <a:r>
              <a:rPr lang="en-US" dirty="0" smtClean="0"/>
              <a:t>A material entity or a dependent continuant?</a:t>
            </a:r>
            <a:endParaRPr lang="en-US"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7</a:t>
            </a:fld>
            <a:endParaRPr lang="en-US" sz="2800" dirty="0"/>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2131" y="966933"/>
            <a:ext cx="10832870" cy="5740893"/>
          </a:xfrm>
        </p:spPr>
      </p:pic>
    </p:spTree>
    <p:extLst>
      <p:ext uri="{BB962C8B-B14F-4D97-AF65-F5344CB8AC3E}">
        <p14:creationId xmlns:p14="http://schemas.microsoft.com/office/powerpoint/2010/main" val="97578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Organization as object aggregate</a:t>
            </a:r>
            <a:endParaRPr lang="en-US" dirty="0"/>
          </a:p>
        </p:txBody>
      </p:sp>
      <p:sp>
        <p:nvSpPr>
          <p:cNvPr id="3" name="Content Placeholder 2"/>
          <p:cNvSpPr>
            <a:spLocks noGrp="1"/>
          </p:cNvSpPr>
          <p:nvPr>
            <p:ph idx="1"/>
          </p:nvPr>
        </p:nvSpPr>
        <p:spPr/>
        <p:txBody>
          <a:bodyPr>
            <a:normAutofit/>
          </a:bodyPr>
          <a:lstStyle/>
          <a:p>
            <a:pPr marL="0" indent="0" algn="just">
              <a:buNone/>
            </a:pPr>
            <a:r>
              <a:rPr lang="en-US" sz="3200" dirty="0" smtClean="0"/>
              <a:t>‘An </a:t>
            </a:r>
            <a:r>
              <a:rPr lang="en-US" sz="3200" i="1" dirty="0" smtClean="0"/>
              <a:t>object aggregate </a:t>
            </a:r>
            <a:r>
              <a:rPr lang="en-US" sz="3200" dirty="0" smtClean="0"/>
              <a:t>is a </a:t>
            </a:r>
            <a:r>
              <a:rPr lang="en-US" sz="3200" i="1" dirty="0" smtClean="0"/>
              <a:t>material entity </a:t>
            </a:r>
            <a:r>
              <a:rPr lang="en-US" sz="3200" dirty="0" smtClean="0"/>
              <a:t>that is made up of a collection of objects and whose parts are exactly exhausted by the objects that form this collection. In addition the objects forming an object aggregate are separate from each other in the sense that they share no parts in common.’</a:t>
            </a:r>
          </a:p>
          <a:p>
            <a:pPr marL="0" indent="0" algn="just">
              <a:buNone/>
            </a:pPr>
            <a:endParaRPr lang="en-US" sz="3200" dirty="0" smtClean="0"/>
          </a:p>
          <a:p>
            <a:pPr marL="0" indent="0" algn="just">
              <a:buNone/>
            </a:pPr>
            <a:r>
              <a:rPr lang="en-US" sz="3200" dirty="0" smtClean="0"/>
              <a:t>Arp-Smith-Spear, </a:t>
            </a:r>
            <a:r>
              <a:rPr lang="en-US" sz="3200" i="1" dirty="0" smtClean="0"/>
              <a:t>Building Ontologies with Basic Formal Ontology</a:t>
            </a:r>
            <a:r>
              <a:rPr lang="en-US" sz="3200" dirty="0" smtClean="0"/>
              <a:t>, p. 93</a:t>
            </a:r>
            <a:endParaRPr lang="en-US" sz="3200"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8</a:t>
            </a:fld>
            <a:endParaRPr lang="en-US" dirty="0"/>
          </a:p>
        </p:txBody>
      </p:sp>
    </p:spTree>
    <p:extLst>
      <p:ext uri="{BB962C8B-B14F-4D97-AF65-F5344CB8AC3E}">
        <p14:creationId xmlns:p14="http://schemas.microsoft.com/office/powerpoint/2010/main" val="3054974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Object aggregate and persistence over time</a:t>
            </a:r>
            <a:endParaRPr lang="en-US" dirty="0"/>
          </a:p>
        </p:txBody>
      </p:sp>
      <p:sp>
        <p:nvSpPr>
          <p:cNvPr id="4" name="Slide Number Placeholder 3"/>
          <p:cNvSpPr>
            <a:spLocks noGrp="1"/>
          </p:cNvSpPr>
          <p:nvPr>
            <p:ph type="sldNum" sz="quarter" idx="12"/>
          </p:nvPr>
        </p:nvSpPr>
        <p:spPr/>
        <p:txBody>
          <a:bodyPr/>
          <a:lstStyle/>
          <a:p>
            <a:fld id="{7267B58D-0B69-43EF-8C28-CCBB6A3621E4}" type="slidenum">
              <a:rPr lang="en-US" sz="2800" smtClean="0"/>
              <a:t>9</a:t>
            </a:fld>
            <a:endParaRPr lang="en-US" dirty="0"/>
          </a:p>
        </p:txBody>
      </p:sp>
      <p:sp>
        <p:nvSpPr>
          <p:cNvPr id="8" name="Content Placeholder 7"/>
          <p:cNvSpPr>
            <a:spLocks noGrp="1"/>
          </p:cNvSpPr>
          <p:nvPr>
            <p:ph idx="1"/>
          </p:nvPr>
        </p:nvSpPr>
        <p:spPr/>
        <p:txBody>
          <a:bodyPr>
            <a:normAutofit/>
          </a:bodyPr>
          <a:lstStyle/>
          <a:p>
            <a:pPr marL="0" indent="0" algn="just">
              <a:buNone/>
            </a:pPr>
            <a:r>
              <a:rPr lang="en-US" sz="3200" dirty="0" smtClean="0"/>
              <a:t>‘[…] as it is true for many material entities, object aggregates may gain and lose parts while remaining numerically identical (one and the same individual) over time. This holds both for aggregates whose membership is determined naturally (the aggregates of cells in your body) and aggregates determined by fiat (a baseball team, a congressional committee).’</a:t>
            </a:r>
          </a:p>
          <a:p>
            <a:pPr marL="0" indent="0">
              <a:buNone/>
            </a:pPr>
            <a:endParaRPr lang="en-US" sz="3200" dirty="0" smtClean="0"/>
          </a:p>
          <a:p>
            <a:pPr marL="0" indent="0">
              <a:buNone/>
            </a:pPr>
            <a:r>
              <a:rPr lang="en-US" sz="3200" i="1" dirty="0" smtClean="0"/>
              <a:t>BFO 2.0 Specification and User’s Guide</a:t>
            </a:r>
            <a:endParaRPr lang="en-US" sz="3200" i="1" dirty="0"/>
          </a:p>
        </p:txBody>
      </p:sp>
    </p:spTree>
    <p:extLst>
      <p:ext uri="{BB962C8B-B14F-4D97-AF65-F5344CB8AC3E}">
        <p14:creationId xmlns:p14="http://schemas.microsoft.com/office/powerpoint/2010/main" val="38410849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1521</TotalTime>
  <Words>1262</Words>
  <Application>Microsoft Office PowerPoint</Application>
  <PresentationFormat>Widescreen</PresentationFormat>
  <Paragraphs>198</Paragraphs>
  <Slides>25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Organizations: an Ontological Approach</vt:lpstr>
      <vt:lpstr>Goals of this presentation</vt:lpstr>
      <vt:lpstr>Some examples of types of organizations</vt:lpstr>
      <vt:lpstr>What do all these organizations have in common?</vt:lpstr>
      <vt:lpstr>What do all these organizations have in common?</vt:lpstr>
      <vt:lpstr>Organizations “as one” vs. organizations “as many”</vt:lpstr>
      <vt:lpstr>A material entity or a dependent continuant?</vt:lpstr>
      <vt:lpstr>Organization as object aggregate</vt:lpstr>
      <vt:lpstr>Object aggregate and persistence over time</vt:lpstr>
      <vt:lpstr>member_part_of vs. continuant_part_of</vt:lpstr>
      <vt:lpstr>Transitivity</vt:lpstr>
      <vt:lpstr>Weak Supplementation</vt:lpstr>
      <vt:lpstr>The member_part_of relation is not a mereological relation </vt:lpstr>
      <vt:lpstr>Organizations and organigrams</vt:lpstr>
      <vt:lpstr>Organizations and organigrams</vt:lpstr>
      <vt:lpstr>Problems with the organigram</vt:lpstr>
      <vt:lpstr>Problems with the organigram</vt:lpstr>
      <vt:lpstr>Structure as role aggregate</vt:lpstr>
      <vt:lpstr>Definition of ‘organization’</vt:lpstr>
      <vt:lpstr>PowerPoint Presentation</vt:lpstr>
      <vt:lpstr>PowerPoint Presentation</vt:lpstr>
      <vt:lpstr>Some issues</vt:lpstr>
      <vt:lpstr>Some issues</vt:lpstr>
      <vt:lpstr>Some issues</vt:lpstr>
      <vt:lpstr>Some issues</vt:lpstr>
    </vt:vector>
  </TitlesOfParts>
  <Company>University at Buffalo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Organizations: an Ontological Approach</dc:title>
  <dc:creator>Francesco Franda</dc:creator>
  <cp:lastModifiedBy>Francesco Franda</cp:lastModifiedBy>
  <cp:revision>148</cp:revision>
  <dcterms:created xsi:type="dcterms:W3CDTF">2016-11-25T22:38:14Z</dcterms:created>
  <dcterms:modified xsi:type="dcterms:W3CDTF">2016-11-28T18:42:54Z</dcterms:modified>
</cp:coreProperties>
</file>