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64" r:id="rId5"/>
    <p:sldId id="263" r:id="rId6"/>
    <p:sldId id="269" r:id="rId7"/>
    <p:sldId id="267" r:id="rId8"/>
    <p:sldId id="259" r:id="rId9"/>
    <p:sldId id="266" r:id="rId10"/>
    <p:sldId id="258" r:id="rId11"/>
    <p:sldId id="265" r:id="rId12"/>
    <p:sldId id="260" r:id="rId13"/>
    <p:sldId id="268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5933" autoAdjust="0"/>
  </p:normalViewPr>
  <p:slideViewPr>
    <p:cSldViewPr snapToGrid="0">
      <p:cViewPr>
        <p:scale>
          <a:sx n="33" d="100"/>
          <a:sy n="33" d="100"/>
        </p:scale>
        <p:origin x="562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4A685B2-9685-4ED2-A1BF-765941DC8A9B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006E067-F3AB-43F3-A3D9-B3A2C80E2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1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6E067-F3AB-43F3-A3D9-B3A2C80E26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59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6E067-F3AB-43F3-A3D9-B3A2C80E26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28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6E067-F3AB-43F3-A3D9-B3A2C80E26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8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6E067-F3AB-43F3-A3D9-B3A2C80E26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2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6E067-F3AB-43F3-A3D9-B3A2C80E26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6E067-F3AB-43F3-A3D9-B3A2C80E26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2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6E067-F3AB-43F3-A3D9-B3A2C80E26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9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6E067-F3AB-43F3-A3D9-B3A2C80E26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1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6E067-F3AB-43F3-A3D9-B3A2C80E26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29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6E067-F3AB-43F3-A3D9-B3A2C80E26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4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6E067-F3AB-43F3-A3D9-B3A2C80E26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21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6E067-F3AB-43F3-A3D9-B3A2C80E26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40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6E067-F3AB-43F3-A3D9-B3A2C80E26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7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44AF-D85E-4D11-8C6D-734E22588050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F7CE-0619-4046-ADC0-1C84ED8A31C0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0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E1557-1519-470B-B32C-7A8676A949F0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8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788D-DFE8-4BBD-8CD6-864BDD912429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5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A125-DA86-4BFA-908F-FF6D380C42BA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CB205-263C-4D78-9868-3A2908688FEE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1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1E55-B3BC-4AC4-B002-B04C88644CF0}" type="datetime1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9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12254-E75B-48B2-8E90-33E505E4C0D6}" type="datetime1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78610-BBD4-40C7-AF68-9A6789E59372}" type="datetime1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9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AB9F9-0B07-46D1-899A-AE9F515BE156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4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1F6A-0C2B-485E-AED8-519463D72D6E}" type="datetime1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2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1DC0D-F339-4B62-AE2E-01A04780E081}" type="datetime1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0328-FC2A-48FB-A461-A1850FB6E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0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Proposals for the </a:t>
            </a:r>
            <a:br>
              <a:rPr lang="en-US" dirty="0" smtClean="0"/>
            </a:br>
            <a:r>
              <a:rPr lang="en-US" dirty="0" smtClean="0"/>
              <a:t>Information Artifact Ontology (IAO)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Ta-Yuan Luan</a:t>
            </a:r>
          </a:p>
          <a:p>
            <a:r>
              <a:rPr lang="en-US" dirty="0" smtClean="0"/>
              <a:t>Dept. of  Philosophy</a:t>
            </a:r>
          </a:p>
          <a:p>
            <a:r>
              <a:rPr lang="en-US" dirty="0" smtClean="0"/>
              <a:t>University at Buffalo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2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plan specification / algorithm / software interpreter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638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Definition: A software interpreter is a software application that executes some specified input software.</a:t>
            </a:r>
          </a:p>
          <a:p>
            <a:pPr marL="0" indent="0">
              <a:buNone/>
            </a:pPr>
            <a:r>
              <a:rPr lang="en-US" dirty="0" smtClean="0"/>
              <a:t>example of usage: R program, Perl interpreter, Java virtual machine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409" y="2134393"/>
            <a:ext cx="4148587" cy="2786741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Proposal</a:t>
            </a:r>
            <a:br>
              <a:rPr lang="en-US" sz="2800" b="1" dirty="0" smtClean="0"/>
            </a:br>
            <a:r>
              <a:rPr lang="en-US" sz="2800" b="1" dirty="0"/>
              <a:t>plan specification / </a:t>
            </a:r>
            <a:r>
              <a:rPr lang="en-US" sz="2800" b="1" strike="sngStrike" dirty="0"/>
              <a:t>algorithm</a:t>
            </a:r>
            <a:r>
              <a:rPr lang="en-US" sz="2800" b="1" dirty="0"/>
              <a:t> </a:t>
            </a:r>
            <a:r>
              <a:rPr lang="en-US" sz="2800" b="1" u="sng" dirty="0"/>
              <a:t>software application</a:t>
            </a:r>
            <a:r>
              <a:rPr lang="en-US" sz="2800" b="1" dirty="0"/>
              <a:t> / software interpreter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49743" cy="4351338"/>
          </a:xfrm>
        </p:spPr>
        <p:txBody>
          <a:bodyPr>
            <a:normAutofit/>
          </a:bodyPr>
          <a:lstStyle/>
          <a:p>
            <a:r>
              <a:rPr lang="en-US" dirty="0"/>
              <a:t>Definition: A software interpreter is a software application that executes </a:t>
            </a:r>
            <a:r>
              <a:rPr lang="en-US" u="sng" dirty="0"/>
              <a:t>source code that not compiled into machine code</a:t>
            </a:r>
            <a:r>
              <a:rPr lang="en-US" dirty="0"/>
              <a:t> </a:t>
            </a:r>
            <a:r>
              <a:rPr lang="en-US" strike="sngStrike" dirty="0"/>
              <a:t>some specified input software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plan specification / software / software application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63839" cy="4351338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software </a:t>
            </a:r>
            <a:r>
              <a:rPr lang="en-US" b="1" dirty="0"/>
              <a:t>application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Definition: A software application is software that can be </a:t>
            </a:r>
            <a:r>
              <a:rPr lang="en-US" u="sng" dirty="0"/>
              <a:t>directly</a:t>
            </a:r>
            <a:r>
              <a:rPr lang="en-US" dirty="0"/>
              <a:t> executed by </a:t>
            </a:r>
            <a:r>
              <a:rPr lang="en-US" u="sng" dirty="0"/>
              <a:t>some processing unit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b="1" dirty="0"/>
              <a:t>software library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Definition: A software library is software composed of a collection of software modules and/or software methods in a form that can be statically or dynamically linked to some software application.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038" y="1690688"/>
            <a:ext cx="3861604" cy="4392137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Proposal</a:t>
            </a:r>
            <a:br>
              <a:rPr lang="en-US" sz="2800" b="1" dirty="0" smtClean="0"/>
            </a:br>
            <a:r>
              <a:rPr lang="en-US" sz="2800" b="1" dirty="0"/>
              <a:t>plan specification</a:t>
            </a:r>
            <a:r>
              <a:rPr lang="en-US" sz="2800" dirty="0"/>
              <a:t> / </a:t>
            </a:r>
            <a:r>
              <a:rPr lang="en-US" sz="2800" b="1" dirty="0"/>
              <a:t>software / software application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4974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Definition: A </a:t>
            </a:r>
            <a:r>
              <a:rPr lang="en-US" dirty="0"/>
              <a:t>software application is software that can be </a:t>
            </a:r>
            <a:r>
              <a:rPr lang="en-US" strike="sngStrike" dirty="0"/>
              <a:t>directly</a:t>
            </a:r>
            <a:r>
              <a:rPr lang="en-US" dirty="0"/>
              <a:t> executed by some computer </a:t>
            </a:r>
            <a:r>
              <a:rPr lang="en-US" dirty="0" smtClean="0"/>
              <a:t>operating system </a:t>
            </a:r>
            <a:r>
              <a:rPr lang="en-US" strike="sngStrike" dirty="0"/>
              <a:t>processing unit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Principle of Ontology Design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822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“Realism: the goal of an ontology is to describe reality.” 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 algn="r">
              <a:buNone/>
            </a:pPr>
            <a:r>
              <a:rPr lang="en-US" dirty="0" smtClean="0"/>
              <a:t>Arp, Smith, &amp; Spear, </a:t>
            </a:r>
          </a:p>
          <a:p>
            <a:pPr marL="0" indent="0" algn="r">
              <a:buNone/>
            </a:pPr>
            <a:r>
              <a:rPr lang="en-US" i="1" dirty="0" smtClean="0"/>
              <a:t>Building Ontologies with Basic Formal Ontology</a:t>
            </a:r>
            <a:r>
              <a:rPr lang="en-US" dirty="0" smtClean="0"/>
              <a:t>, 50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7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The Art of Definitions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822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 … the framing of definitions which are useful and fruitful may well be regarded as a creative act.”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dirty="0" smtClean="0"/>
              <a:t>					A. J. Ayer, </a:t>
            </a:r>
            <a:r>
              <a:rPr lang="en-US" i="1" dirty="0" smtClean="0"/>
              <a:t>Language, Truth, and Logic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Information Artifact Ontology (IAO)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0822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“An </a:t>
            </a:r>
            <a:r>
              <a:rPr lang="en-US" b="1" dirty="0" smtClean="0"/>
              <a:t>information artifact </a:t>
            </a:r>
            <a:r>
              <a:rPr lang="en-US" dirty="0" smtClean="0"/>
              <a:t>is, loosely, a dependent continuant or its bearer that is created as the result of one or more intentional processes.”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75" y="2809702"/>
            <a:ext cx="4177932" cy="31367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plan specification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638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Definition: A directive information entity with action specifications and objective specifications as parts that, </a:t>
            </a:r>
            <a:r>
              <a:rPr lang="en-US" u="sng" dirty="0" smtClean="0"/>
              <a:t>when concretized, is realized in a process in which the bearer tries to achieve the objectives by taking the actions specified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5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536" y="365125"/>
            <a:ext cx="3037264" cy="6095403"/>
          </a:xfrm>
        </p:spPr>
      </p:pic>
    </p:spTree>
    <p:extLst>
      <p:ext uri="{BB962C8B-B14F-4D97-AF65-F5344CB8AC3E}">
        <p14:creationId xmlns:p14="http://schemas.microsoft.com/office/powerpoint/2010/main" val="245577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plan specification / programming language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1638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Definition</a:t>
            </a:r>
            <a:r>
              <a:rPr lang="en-US" dirty="0"/>
              <a:t>: A language in which source code is written that is intended to be </a:t>
            </a:r>
            <a:r>
              <a:rPr lang="en-US" u="sng" dirty="0"/>
              <a:t>executed</a:t>
            </a:r>
            <a:r>
              <a:rPr lang="en-US" dirty="0"/>
              <a:t>/</a:t>
            </a:r>
            <a:r>
              <a:rPr lang="en-US" u="sng" dirty="0"/>
              <a:t>run</a:t>
            </a:r>
            <a:r>
              <a:rPr lang="en-US" dirty="0"/>
              <a:t> by a </a:t>
            </a:r>
            <a:r>
              <a:rPr lang="en-US" u="sng" dirty="0"/>
              <a:t>software interpreter</a:t>
            </a:r>
            <a:r>
              <a:rPr lang="en-US" dirty="0"/>
              <a:t>. Programming languages are ways to write instructions that specify </a:t>
            </a:r>
            <a:r>
              <a:rPr lang="en-US" u="sng" dirty="0"/>
              <a:t>what to do</a:t>
            </a:r>
            <a:r>
              <a:rPr lang="en-US" dirty="0"/>
              <a:t>, and </a:t>
            </a:r>
            <a:r>
              <a:rPr lang="en-US" u="sng" dirty="0"/>
              <a:t>sometimes</a:t>
            </a:r>
            <a:r>
              <a:rPr lang="en-US" dirty="0"/>
              <a:t>, </a:t>
            </a:r>
            <a:r>
              <a:rPr lang="en-US" u="sng" dirty="0"/>
              <a:t>how to do it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25" y="1825625"/>
            <a:ext cx="3945775" cy="247347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4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Proposal</a:t>
            </a:r>
            <a:br>
              <a:rPr lang="en-US" sz="2800" b="1" dirty="0" smtClean="0"/>
            </a:br>
            <a:r>
              <a:rPr lang="en-US" sz="2800" b="1" dirty="0" smtClean="0"/>
              <a:t>symbol / programming language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  <a:r>
              <a:rPr lang="en-US" dirty="0"/>
              <a:t>: A language in which source code is written that is intended to be executed</a:t>
            </a:r>
            <a:r>
              <a:rPr lang="en-US" u="sng" dirty="0"/>
              <a:t>.</a:t>
            </a:r>
            <a:r>
              <a:rPr lang="en-US" dirty="0"/>
              <a:t> </a:t>
            </a:r>
            <a:r>
              <a:rPr lang="en-US" strike="sngStrike" dirty="0"/>
              <a:t>or run by a software interpreter. Programming languages are ways to write instructions that specify what to do, and sometimes, how to do it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plan specification / algorithm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933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Definition: A plan specification which describes the </a:t>
            </a:r>
            <a:r>
              <a:rPr lang="en-US" u="sng" dirty="0" smtClean="0"/>
              <a:t>inputs</a:t>
            </a:r>
            <a:r>
              <a:rPr lang="en-US" dirty="0" smtClean="0"/>
              <a:t> and output of </a:t>
            </a:r>
            <a:r>
              <a:rPr lang="en-US" u="sng" dirty="0" smtClean="0"/>
              <a:t>mathematical functions</a:t>
            </a:r>
            <a:r>
              <a:rPr lang="en-US" dirty="0" smtClean="0"/>
              <a:t> as well as workflow of execution for achieving an predefined objective. Algorithms are realized usually by means of implementation as computer programs for execution by automata.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578" y="2204158"/>
            <a:ext cx="4642775" cy="2899857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Proposal</a:t>
            </a:r>
            <a:br>
              <a:rPr lang="en-US" sz="2800" b="1" dirty="0" smtClean="0"/>
            </a:br>
            <a:r>
              <a:rPr lang="en-US" sz="2800" b="1" dirty="0"/>
              <a:t>plan specification</a:t>
            </a:r>
            <a:r>
              <a:rPr lang="en-US" sz="2800" dirty="0"/>
              <a:t> / </a:t>
            </a:r>
            <a:r>
              <a:rPr lang="en-US" sz="2800" b="1" dirty="0"/>
              <a:t>algorithm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dirty="0"/>
              <a:t>Definition: A plan specification which </a:t>
            </a:r>
            <a:r>
              <a:rPr lang="en-US" strike="sngStrike" dirty="0"/>
              <a:t>describes the inputs and and/or output of mathematical functions as well as workflow of execution</a:t>
            </a:r>
            <a:r>
              <a:rPr lang="en-US" dirty="0"/>
              <a:t> </a:t>
            </a:r>
            <a:r>
              <a:rPr lang="en-US" u="sng" dirty="0"/>
              <a:t>provides a set of discrete instructions</a:t>
            </a:r>
            <a:r>
              <a:rPr lang="en-US" dirty="0"/>
              <a:t> for achieving a</a:t>
            </a:r>
            <a:r>
              <a:rPr lang="en-US" strike="sngStrike" dirty="0"/>
              <a:t>n</a:t>
            </a:r>
            <a:r>
              <a:rPr lang="en-US" dirty="0"/>
              <a:t> predefined objective. Algorithms are realized usually by means of implementation as computer programs for execution by automata. 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0328-FC2A-48FB-A461-A1850FB6E9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36103</TotalTime>
  <Words>449</Words>
  <Application>Microsoft Office PowerPoint</Application>
  <PresentationFormat>Widescreen</PresentationFormat>
  <Paragraphs>66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Proposals for the  Information Artifact Ontology (IAO)</vt:lpstr>
      <vt:lpstr>Principle of Ontology Design</vt:lpstr>
      <vt:lpstr>The Art of Definitions</vt:lpstr>
      <vt:lpstr>Information Artifact Ontology (IAO)</vt:lpstr>
      <vt:lpstr>plan specification</vt:lpstr>
      <vt:lpstr>plan specification / programming language</vt:lpstr>
      <vt:lpstr>Proposal symbol / programming language </vt:lpstr>
      <vt:lpstr>plan specification / algorithm</vt:lpstr>
      <vt:lpstr>Proposal plan specification / algorithm </vt:lpstr>
      <vt:lpstr>plan specification / algorithm / software interpreter</vt:lpstr>
      <vt:lpstr>Proposal plan specification / algorithm software application / software interpreter </vt:lpstr>
      <vt:lpstr>plan specification / software / software application</vt:lpstr>
      <vt:lpstr>Proposal plan specification / software / software application</vt:lpstr>
    </vt:vector>
  </TitlesOfParts>
  <Company>U.S. Patent and Trademark Office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Luan, Scott</dc:creator>
  <cp:lastModifiedBy>Luan, Scott</cp:lastModifiedBy>
  <cp:revision>100</cp:revision>
  <cp:lastPrinted>2016-12-02T13:39:21Z</cp:lastPrinted>
  <dcterms:created xsi:type="dcterms:W3CDTF">2016-11-10T15:14:40Z</dcterms:created>
  <dcterms:modified xsi:type="dcterms:W3CDTF">2016-12-05T16:57:44Z</dcterms:modified>
</cp:coreProperties>
</file>