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9" r:id="rId7"/>
    <p:sldId id="271" r:id="rId8"/>
    <p:sldId id="272" r:id="rId9"/>
    <p:sldId id="268" r:id="rId10"/>
    <p:sldId id="276" r:id="rId11"/>
    <p:sldId id="273" r:id="rId12"/>
    <p:sldId id="274" r:id="rId13"/>
    <p:sldId id="275" r:id="rId14"/>
    <p:sldId id="277" r:id="rId15"/>
    <p:sldId id="261" r:id="rId16"/>
    <p:sldId id="263" r:id="rId17"/>
    <p:sldId id="265" r:id="rId18"/>
    <p:sldId id="270"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22"/>
    <p:restoredTop sz="90089" autoAdjust="0"/>
  </p:normalViewPr>
  <p:slideViewPr>
    <p:cSldViewPr snapToGrid="0">
      <p:cViewPr varScale="1">
        <p:scale>
          <a:sx n="55" d="100"/>
          <a:sy n="55" d="100"/>
        </p:scale>
        <p:origin x="9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8E164-FDDE-42A1-8AF9-4D63BFECEEAA}"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7453A-7A02-46EC-A688-C57F9DE1997D}" type="slidenum">
              <a:rPr lang="en-US" smtClean="0"/>
              <a:t>‹#›</a:t>
            </a:fld>
            <a:endParaRPr lang="en-US"/>
          </a:p>
        </p:txBody>
      </p:sp>
    </p:spTree>
    <p:extLst>
      <p:ext uri="{BB962C8B-B14F-4D97-AF65-F5344CB8AC3E}">
        <p14:creationId xmlns:p14="http://schemas.microsoft.com/office/powerpoint/2010/main" val="265323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Understanding accessibility to healthcare facilities for older adults in the Ontology </a:t>
            </a:r>
          </a:p>
          <a:p>
            <a:r>
              <a:rPr lang="en-US" dirty="0" smtClean="0"/>
              <a:t>modeling: from problem to model (qualitative to </a:t>
            </a:r>
            <a:r>
              <a:rPr lang="en-US" dirty="0" err="1" smtClean="0"/>
              <a:t>quantitive</a:t>
            </a:r>
            <a:r>
              <a:rPr lang="en-US" dirty="0" smtClean="0"/>
              <a: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2</a:t>
            </a:fld>
            <a:endParaRPr lang="en-US"/>
          </a:p>
        </p:txBody>
      </p:sp>
    </p:spTree>
    <p:extLst>
      <p:ext uri="{BB962C8B-B14F-4D97-AF65-F5344CB8AC3E}">
        <p14:creationId xmlns:p14="http://schemas.microsoft.com/office/powerpoint/2010/main" val="380869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t>
            </a:r>
            <a:r>
              <a:rPr lang="en-US" sz="1200" i="1" u="sng" kern="1200" dirty="0" smtClean="0">
                <a:solidFill>
                  <a:schemeClr val="tx1"/>
                </a:solidFill>
                <a:effectLst/>
                <a:latin typeface="+mn-lt"/>
                <a:ea typeface="+mn-ea"/>
                <a:cs typeface="+mn-cs"/>
              </a:rPr>
              <a:t>Independent Continuants (BFO)</a:t>
            </a:r>
            <a:r>
              <a:rPr lang="en-US" sz="1200" kern="1200" dirty="0" smtClean="0">
                <a:solidFill>
                  <a:schemeClr val="tx1"/>
                </a:solidFill>
                <a:effectLst/>
                <a:latin typeface="+mn-lt"/>
                <a:ea typeface="+mn-ea"/>
                <a:cs typeface="+mn-cs"/>
              </a:rPr>
              <a:t> could be seen as agents in ABM. For agents, their </a:t>
            </a:r>
            <a:r>
              <a:rPr lang="en-US" sz="1200" i="1" u="sng" kern="1200" dirty="0" smtClean="0">
                <a:solidFill>
                  <a:schemeClr val="tx1"/>
                </a:solidFill>
                <a:effectLst/>
                <a:latin typeface="+mn-lt"/>
                <a:ea typeface="+mn-ea"/>
                <a:cs typeface="+mn-cs"/>
              </a:rPr>
              <a:t>Dependent Continuants (BFO)</a:t>
            </a:r>
            <a:r>
              <a:rPr lang="en-US" sz="1200" kern="1200" dirty="0" smtClean="0">
                <a:solidFill>
                  <a:schemeClr val="tx1"/>
                </a:solidFill>
                <a:effectLst/>
                <a:latin typeface="+mn-lt"/>
                <a:ea typeface="+mn-ea"/>
                <a:cs typeface="+mn-cs"/>
              </a:rPr>
              <a:t> could be treated as attributes. All the </a:t>
            </a:r>
            <a:r>
              <a:rPr lang="en-US" sz="1200" i="1" u="sng" kern="1200" dirty="0" smtClean="0">
                <a:solidFill>
                  <a:schemeClr val="tx1"/>
                </a:solidFill>
                <a:effectLst/>
                <a:latin typeface="+mn-lt"/>
                <a:ea typeface="+mn-ea"/>
                <a:cs typeface="+mn-cs"/>
              </a:rPr>
              <a:t>processes (BFO)</a:t>
            </a:r>
            <a:r>
              <a:rPr lang="en-US" sz="1200" kern="1200" dirty="0" smtClean="0">
                <a:solidFill>
                  <a:schemeClr val="tx1"/>
                </a:solidFill>
                <a:effectLst/>
                <a:latin typeface="+mn-lt"/>
                <a:ea typeface="+mn-ea"/>
                <a:cs typeface="+mn-cs"/>
              </a:rPr>
              <a:t> could be seen as events. And interaction occurs between agents, such as communication between patient and healthcare provider, could be seen as </a:t>
            </a:r>
            <a:r>
              <a:rPr lang="en-US" sz="1200" i="1" u="sng" kern="1200" dirty="0" smtClean="0">
                <a:solidFill>
                  <a:schemeClr val="tx1"/>
                </a:solidFill>
                <a:effectLst/>
                <a:latin typeface="+mn-lt"/>
                <a:ea typeface="+mn-ea"/>
                <a:cs typeface="+mn-cs"/>
              </a:rPr>
              <a:t>information artifacts (BFO)</a:t>
            </a:r>
            <a:r>
              <a:rPr lang="en-US" sz="1200" kern="1200" dirty="0" smtClean="0">
                <a:solidFill>
                  <a:schemeClr val="tx1"/>
                </a:solidFill>
                <a:effectLst/>
                <a:latin typeface="+mn-lt"/>
                <a:ea typeface="+mn-ea"/>
                <a:cs typeface="+mn-cs"/>
              </a:rPr>
              <a:t> exchange through specific input and output.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9</a:t>
            </a:fld>
            <a:endParaRPr lang="en-US"/>
          </a:p>
        </p:txBody>
      </p:sp>
    </p:spTree>
    <p:extLst>
      <p:ext uri="{BB962C8B-B14F-4D97-AF65-F5344CB8AC3E}">
        <p14:creationId xmlns:p14="http://schemas.microsoft.com/office/powerpoint/2010/main" val="946319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t>
            </a:r>
            <a:r>
              <a:rPr lang="en-US" sz="1200" i="1" u="sng" kern="1200" dirty="0" smtClean="0">
                <a:solidFill>
                  <a:schemeClr val="tx1"/>
                </a:solidFill>
                <a:effectLst/>
                <a:latin typeface="+mn-lt"/>
                <a:ea typeface="+mn-ea"/>
                <a:cs typeface="+mn-cs"/>
              </a:rPr>
              <a:t>Independent Continuants (BFO)</a:t>
            </a:r>
            <a:r>
              <a:rPr lang="en-US" sz="1200" kern="1200" dirty="0" smtClean="0">
                <a:solidFill>
                  <a:schemeClr val="tx1"/>
                </a:solidFill>
                <a:effectLst/>
                <a:latin typeface="+mn-lt"/>
                <a:ea typeface="+mn-ea"/>
                <a:cs typeface="+mn-cs"/>
              </a:rPr>
              <a:t> could be seen as agents in ABM. For agents, their </a:t>
            </a:r>
            <a:r>
              <a:rPr lang="en-US" sz="1200" i="1" u="sng" kern="1200" dirty="0" smtClean="0">
                <a:solidFill>
                  <a:schemeClr val="tx1"/>
                </a:solidFill>
                <a:effectLst/>
                <a:latin typeface="+mn-lt"/>
                <a:ea typeface="+mn-ea"/>
                <a:cs typeface="+mn-cs"/>
              </a:rPr>
              <a:t>Dependent Continuants (BFO)</a:t>
            </a:r>
            <a:r>
              <a:rPr lang="en-US" sz="1200" kern="1200" dirty="0" smtClean="0">
                <a:solidFill>
                  <a:schemeClr val="tx1"/>
                </a:solidFill>
                <a:effectLst/>
                <a:latin typeface="+mn-lt"/>
                <a:ea typeface="+mn-ea"/>
                <a:cs typeface="+mn-cs"/>
              </a:rPr>
              <a:t> could be treated as attributes. All the </a:t>
            </a:r>
            <a:r>
              <a:rPr lang="en-US" sz="1200" i="1" u="sng" kern="1200" dirty="0" smtClean="0">
                <a:solidFill>
                  <a:schemeClr val="tx1"/>
                </a:solidFill>
                <a:effectLst/>
                <a:latin typeface="+mn-lt"/>
                <a:ea typeface="+mn-ea"/>
                <a:cs typeface="+mn-cs"/>
              </a:rPr>
              <a:t>processes (BFO)</a:t>
            </a:r>
            <a:r>
              <a:rPr lang="en-US" sz="1200" kern="1200" dirty="0" smtClean="0">
                <a:solidFill>
                  <a:schemeClr val="tx1"/>
                </a:solidFill>
                <a:effectLst/>
                <a:latin typeface="+mn-lt"/>
                <a:ea typeface="+mn-ea"/>
                <a:cs typeface="+mn-cs"/>
              </a:rPr>
              <a:t> could be seen as events. And interaction occurs between agents, such as communication between patient and healthcare provider, could be seen as </a:t>
            </a:r>
            <a:r>
              <a:rPr lang="en-US" sz="1200" i="1" u="sng" kern="1200" dirty="0" smtClean="0">
                <a:solidFill>
                  <a:schemeClr val="tx1"/>
                </a:solidFill>
                <a:effectLst/>
                <a:latin typeface="+mn-lt"/>
                <a:ea typeface="+mn-ea"/>
                <a:cs typeface="+mn-cs"/>
              </a:rPr>
              <a:t>information artifacts (BFO)</a:t>
            </a:r>
            <a:r>
              <a:rPr lang="en-US" sz="1200" kern="1200" dirty="0" smtClean="0">
                <a:solidFill>
                  <a:schemeClr val="tx1"/>
                </a:solidFill>
                <a:effectLst/>
                <a:latin typeface="+mn-lt"/>
                <a:ea typeface="+mn-ea"/>
                <a:cs typeface="+mn-cs"/>
              </a:rPr>
              <a:t> exchange through specific input and output.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10</a:t>
            </a:fld>
            <a:endParaRPr lang="en-US"/>
          </a:p>
        </p:txBody>
      </p:sp>
    </p:spTree>
    <p:extLst>
      <p:ext uri="{BB962C8B-B14F-4D97-AF65-F5344CB8AC3E}">
        <p14:creationId xmlns:p14="http://schemas.microsoft.com/office/powerpoint/2010/main" val="98358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t>
            </a:r>
            <a:r>
              <a:rPr lang="en-US" sz="1200" i="1" u="sng" kern="1200" dirty="0" smtClean="0">
                <a:solidFill>
                  <a:schemeClr val="tx1"/>
                </a:solidFill>
                <a:effectLst/>
                <a:latin typeface="+mn-lt"/>
                <a:ea typeface="+mn-ea"/>
                <a:cs typeface="+mn-cs"/>
              </a:rPr>
              <a:t>Independent Continuants (BFO)</a:t>
            </a:r>
            <a:r>
              <a:rPr lang="en-US" sz="1200" kern="1200" dirty="0" smtClean="0">
                <a:solidFill>
                  <a:schemeClr val="tx1"/>
                </a:solidFill>
                <a:effectLst/>
                <a:latin typeface="+mn-lt"/>
                <a:ea typeface="+mn-ea"/>
                <a:cs typeface="+mn-cs"/>
              </a:rPr>
              <a:t> could be seen as agents in ABM. For agents, their </a:t>
            </a:r>
            <a:r>
              <a:rPr lang="en-US" sz="1200" i="1" u="sng" kern="1200" dirty="0" smtClean="0">
                <a:solidFill>
                  <a:schemeClr val="tx1"/>
                </a:solidFill>
                <a:effectLst/>
                <a:latin typeface="+mn-lt"/>
                <a:ea typeface="+mn-ea"/>
                <a:cs typeface="+mn-cs"/>
              </a:rPr>
              <a:t>Dependent Continuants (BFO)</a:t>
            </a:r>
            <a:r>
              <a:rPr lang="en-US" sz="1200" kern="1200" dirty="0" smtClean="0">
                <a:solidFill>
                  <a:schemeClr val="tx1"/>
                </a:solidFill>
                <a:effectLst/>
                <a:latin typeface="+mn-lt"/>
                <a:ea typeface="+mn-ea"/>
                <a:cs typeface="+mn-cs"/>
              </a:rPr>
              <a:t> could be treated as attributes. All the </a:t>
            </a:r>
            <a:r>
              <a:rPr lang="en-US" sz="1200" i="1" u="sng" kern="1200" dirty="0" smtClean="0">
                <a:solidFill>
                  <a:schemeClr val="tx1"/>
                </a:solidFill>
                <a:effectLst/>
                <a:latin typeface="+mn-lt"/>
                <a:ea typeface="+mn-ea"/>
                <a:cs typeface="+mn-cs"/>
              </a:rPr>
              <a:t>processes (BFO)</a:t>
            </a:r>
            <a:r>
              <a:rPr lang="en-US" sz="1200" kern="1200" dirty="0" smtClean="0">
                <a:solidFill>
                  <a:schemeClr val="tx1"/>
                </a:solidFill>
                <a:effectLst/>
                <a:latin typeface="+mn-lt"/>
                <a:ea typeface="+mn-ea"/>
                <a:cs typeface="+mn-cs"/>
              </a:rPr>
              <a:t> could be seen as events. And interaction occurs between agents, such as communication between patient and healthcare provider, could be seen as </a:t>
            </a:r>
            <a:r>
              <a:rPr lang="en-US" sz="1200" i="1" u="sng" kern="1200" dirty="0" smtClean="0">
                <a:solidFill>
                  <a:schemeClr val="tx1"/>
                </a:solidFill>
                <a:effectLst/>
                <a:latin typeface="+mn-lt"/>
                <a:ea typeface="+mn-ea"/>
                <a:cs typeface="+mn-cs"/>
              </a:rPr>
              <a:t>information artifacts (BFO)</a:t>
            </a:r>
            <a:r>
              <a:rPr lang="en-US" sz="1200" kern="1200" dirty="0" smtClean="0">
                <a:solidFill>
                  <a:schemeClr val="tx1"/>
                </a:solidFill>
                <a:effectLst/>
                <a:latin typeface="+mn-lt"/>
                <a:ea typeface="+mn-ea"/>
                <a:cs typeface="+mn-cs"/>
              </a:rPr>
              <a:t> exchange through specific input and output.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11</a:t>
            </a:fld>
            <a:endParaRPr lang="en-US"/>
          </a:p>
        </p:txBody>
      </p:sp>
    </p:spTree>
    <p:extLst>
      <p:ext uri="{BB962C8B-B14F-4D97-AF65-F5344CB8AC3E}">
        <p14:creationId xmlns:p14="http://schemas.microsoft.com/office/powerpoint/2010/main" val="8415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t>
            </a:r>
            <a:r>
              <a:rPr lang="en-US" sz="1200" i="1" u="sng" kern="1200" dirty="0" smtClean="0">
                <a:solidFill>
                  <a:schemeClr val="tx1"/>
                </a:solidFill>
                <a:effectLst/>
                <a:latin typeface="+mn-lt"/>
                <a:ea typeface="+mn-ea"/>
                <a:cs typeface="+mn-cs"/>
              </a:rPr>
              <a:t>Independent Continuants (BFO)</a:t>
            </a:r>
            <a:r>
              <a:rPr lang="en-US" sz="1200" kern="1200" dirty="0" smtClean="0">
                <a:solidFill>
                  <a:schemeClr val="tx1"/>
                </a:solidFill>
                <a:effectLst/>
                <a:latin typeface="+mn-lt"/>
                <a:ea typeface="+mn-ea"/>
                <a:cs typeface="+mn-cs"/>
              </a:rPr>
              <a:t> could be seen as agents in ABM. For agents, their </a:t>
            </a:r>
            <a:r>
              <a:rPr lang="en-US" sz="1200" i="1" u="sng" kern="1200" dirty="0" smtClean="0">
                <a:solidFill>
                  <a:schemeClr val="tx1"/>
                </a:solidFill>
                <a:effectLst/>
                <a:latin typeface="+mn-lt"/>
                <a:ea typeface="+mn-ea"/>
                <a:cs typeface="+mn-cs"/>
              </a:rPr>
              <a:t>Dependent Continuants (BFO)</a:t>
            </a:r>
            <a:r>
              <a:rPr lang="en-US" sz="1200" kern="1200" dirty="0" smtClean="0">
                <a:solidFill>
                  <a:schemeClr val="tx1"/>
                </a:solidFill>
                <a:effectLst/>
                <a:latin typeface="+mn-lt"/>
                <a:ea typeface="+mn-ea"/>
                <a:cs typeface="+mn-cs"/>
              </a:rPr>
              <a:t> could be treated as attributes. All the </a:t>
            </a:r>
            <a:r>
              <a:rPr lang="en-US" sz="1200" i="1" u="sng" kern="1200" dirty="0" smtClean="0">
                <a:solidFill>
                  <a:schemeClr val="tx1"/>
                </a:solidFill>
                <a:effectLst/>
                <a:latin typeface="+mn-lt"/>
                <a:ea typeface="+mn-ea"/>
                <a:cs typeface="+mn-cs"/>
              </a:rPr>
              <a:t>processes (BFO)</a:t>
            </a:r>
            <a:r>
              <a:rPr lang="en-US" sz="1200" kern="1200" dirty="0" smtClean="0">
                <a:solidFill>
                  <a:schemeClr val="tx1"/>
                </a:solidFill>
                <a:effectLst/>
                <a:latin typeface="+mn-lt"/>
                <a:ea typeface="+mn-ea"/>
                <a:cs typeface="+mn-cs"/>
              </a:rPr>
              <a:t> could be seen as events. And interaction occurs between agents, such as communication between patient and healthcare provider, could be seen as </a:t>
            </a:r>
            <a:r>
              <a:rPr lang="en-US" sz="1200" i="1" u="sng" kern="1200" dirty="0" smtClean="0">
                <a:solidFill>
                  <a:schemeClr val="tx1"/>
                </a:solidFill>
                <a:effectLst/>
                <a:latin typeface="+mn-lt"/>
                <a:ea typeface="+mn-ea"/>
                <a:cs typeface="+mn-cs"/>
              </a:rPr>
              <a:t>information artifacts (BFO)</a:t>
            </a:r>
            <a:r>
              <a:rPr lang="en-US" sz="1200" kern="1200" dirty="0" smtClean="0">
                <a:solidFill>
                  <a:schemeClr val="tx1"/>
                </a:solidFill>
                <a:effectLst/>
                <a:latin typeface="+mn-lt"/>
                <a:ea typeface="+mn-ea"/>
                <a:cs typeface="+mn-cs"/>
              </a:rPr>
              <a:t> exchange through specific input and output.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12</a:t>
            </a:fld>
            <a:endParaRPr lang="en-US"/>
          </a:p>
        </p:txBody>
      </p:sp>
    </p:spTree>
    <p:extLst>
      <p:ext uri="{BB962C8B-B14F-4D97-AF65-F5344CB8AC3E}">
        <p14:creationId xmlns:p14="http://schemas.microsoft.com/office/powerpoint/2010/main" val="70562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t>
            </a:r>
            <a:r>
              <a:rPr lang="en-US" sz="1200" i="1" u="sng" kern="1200" dirty="0" smtClean="0">
                <a:solidFill>
                  <a:schemeClr val="tx1"/>
                </a:solidFill>
                <a:effectLst/>
                <a:latin typeface="+mn-lt"/>
                <a:ea typeface="+mn-ea"/>
                <a:cs typeface="+mn-cs"/>
              </a:rPr>
              <a:t>Independent Continuants (BFO)</a:t>
            </a:r>
            <a:r>
              <a:rPr lang="en-US" sz="1200" kern="1200" dirty="0" smtClean="0">
                <a:solidFill>
                  <a:schemeClr val="tx1"/>
                </a:solidFill>
                <a:effectLst/>
                <a:latin typeface="+mn-lt"/>
                <a:ea typeface="+mn-ea"/>
                <a:cs typeface="+mn-cs"/>
              </a:rPr>
              <a:t> could be seen as agents in ABM. For agents, their </a:t>
            </a:r>
            <a:r>
              <a:rPr lang="en-US" sz="1200" i="1" u="sng" kern="1200" dirty="0" smtClean="0">
                <a:solidFill>
                  <a:schemeClr val="tx1"/>
                </a:solidFill>
                <a:effectLst/>
                <a:latin typeface="+mn-lt"/>
                <a:ea typeface="+mn-ea"/>
                <a:cs typeface="+mn-cs"/>
              </a:rPr>
              <a:t>Dependent Continuants (BFO)</a:t>
            </a:r>
            <a:r>
              <a:rPr lang="en-US" sz="1200" kern="1200" dirty="0" smtClean="0">
                <a:solidFill>
                  <a:schemeClr val="tx1"/>
                </a:solidFill>
                <a:effectLst/>
                <a:latin typeface="+mn-lt"/>
                <a:ea typeface="+mn-ea"/>
                <a:cs typeface="+mn-cs"/>
              </a:rPr>
              <a:t> could be treated as attributes. All the </a:t>
            </a:r>
            <a:r>
              <a:rPr lang="en-US" sz="1200" i="1" u="sng" kern="1200" dirty="0" smtClean="0">
                <a:solidFill>
                  <a:schemeClr val="tx1"/>
                </a:solidFill>
                <a:effectLst/>
                <a:latin typeface="+mn-lt"/>
                <a:ea typeface="+mn-ea"/>
                <a:cs typeface="+mn-cs"/>
              </a:rPr>
              <a:t>processes (BFO)</a:t>
            </a:r>
            <a:r>
              <a:rPr lang="en-US" sz="1200" kern="1200" dirty="0" smtClean="0">
                <a:solidFill>
                  <a:schemeClr val="tx1"/>
                </a:solidFill>
                <a:effectLst/>
                <a:latin typeface="+mn-lt"/>
                <a:ea typeface="+mn-ea"/>
                <a:cs typeface="+mn-cs"/>
              </a:rPr>
              <a:t> could be seen as events. And interaction occurs between agents, such as communication between patient and healthcare provider, could be seen as </a:t>
            </a:r>
            <a:r>
              <a:rPr lang="en-US" sz="1200" i="1" u="sng" kern="1200" dirty="0" smtClean="0">
                <a:solidFill>
                  <a:schemeClr val="tx1"/>
                </a:solidFill>
                <a:effectLst/>
                <a:latin typeface="+mn-lt"/>
                <a:ea typeface="+mn-ea"/>
                <a:cs typeface="+mn-cs"/>
              </a:rPr>
              <a:t>information artifacts (BFO)</a:t>
            </a:r>
            <a:r>
              <a:rPr lang="en-US" sz="1200" kern="1200" dirty="0" smtClean="0">
                <a:solidFill>
                  <a:schemeClr val="tx1"/>
                </a:solidFill>
                <a:effectLst/>
                <a:latin typeface="+mn-lt"/>
                <a:ea typeface="+mn-ea"/>
                <a:cs typeface="+mn-cs"/>
              </a:rPr>
              <a:t> exchange through specific input and output.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13</a:t>
            </a:fld>
            <a:endParaRPr lang="en-US"/>
          </a:p>
        </p:txBody>
      </p:sp>
    </p:spTree>
    <p:extLst>
      <p:ext uri="{BB962C8B-B14F-4D97-AF65-F5344CB8AC3E}">
        <p14:creationId xmlns:p14="http://schemas.microsoft.com/office/powerpoint/2010/main" val="145148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 </a:t>
            </a:r>
            <a:r>
              <a:rPr lang="en-US" sz="1200" i="1" u="sng" kern="1200" dirty="0" smtClean="0">
                <a:solidFill>
                  <a:schemeClr val="tx1"/>
                </a:solidFill>
                <a:effectLst/>
                <a:latin typeface="+mn-lt"/>
                <a:ea typeface="+mn-ea"/>
                <a:cs typeface="+mn-cs"/>
              </a:rPr>
              <a:t>Independent Continuants (BFO)</a:t>
            </a:r>
            <a:r>
              <a:rPr lang="en-US" sz="1200" kern="1200" dirty="0" smtClean="0">
                <a:solidFill>
                  <a:schemeClr val="tx1"/>
                </a:solidFill>
                <a:effectLst/>
                <a:latin typeface="+mn-lt"/>
                <a:ea typeface="+mn-ea"/>
                <a:cs typeface="+mn-cs"/>
              </a:rPr>
              <a:t> could be seen as agents in ABM. For agents, their </a:t>
            </a:r>
            <a:r>
              <a:rPr lang="en-US" sz="1200" i="1" u="sng" kern="1200" dirty="0" smtClean="0">
                <a:solidFill>
                  <a:schemeClr val="tx1"/>
                </a:solidFill>
                <a:effectLst/>
                <a:latin typeface="+mn-lt"/>
                <a:ea typeface="+mn-ea"/>
                <a:cs typeface="+mn-cs"/>
              </a:rPr>
              <a:t>Dependent Continuants (BFO)</a:t>
            </a:r>
            <a:r>
              <a:rPr lang="en-US" sz="1200" kern="1200" dirty="0" smtClean="0">
                <a:solidFill>
                  <a:schemeClr val="tx1"/>
                </a:solidFill>
                <a:effectLst/>
                <a:latin typeface="+mn-lt"/>
                <a:ea typeface="+mn-ea"/>
                <a:cs typeface="+mn-cs"/>
              </a:rPr>
              <a:t> could be treated as attributes. All the </a:t>
            </a:r>
            <a:r>
              <a:rPr lang="en-US" sz="1200" i="1" u="sng" kern="1200" dirty="0" smtClean="0">
                <a:solidFill>
                  <a:schemeClr val="tx1"/>
                </a:solidFill>
                <a:effectLst/>
                <a:latin typeface="+mn-lt"/>
                <a:ea typeface="+mn-ea"/>
                <a:cs typeface="+mn-cs"/>
              </a:rPr>
              <a:t>processes (BFO)</a:t>
            </a:r>
            <a:r>
              <a:rPr lang="en-US" sz="1200" kern="1200" dirty="0" smtClean="0">
                <a:solidFill>
                  <a:schemeClr val="tx1"/>
                </a:solidFill>
                <a:effectLst/>
                <a:latin typeface="+mn-lt"/>
                <a:ea typeface="+mn-ea"/>
                <a:cs typeface="+mn-cs"/>
              </a:rPr>
              <a:t> could be seen as events. And interaction occurs between agents, such as communication between patient and healthcare provider, could be seen as </a:t>
            </a:r>
            <a:r>
              <a:rPr lang="en-US" sz="1200" i="1" u="sng" kern="1200" dirty="0" smtClean="0">
                <a:solidFill>
                  <a:schemeClr val="tx1"/>
                </a:solidFill>
                <a:effectLst/>
                <a:latin typeface="+mn-lt"/>
                <a:ea typeface="+mn-ea"/>
                <a:cs typeface="+mn-cs"/>
              </a:rPr>
              <a:t>information artifacts (BFO)</a:t>
            </a:r>
            <a:r>
              <a:rPr lang="en-US" sz="1200" kern="1200" dirty="0" smtClean="0">
                <a:solidFill>
                  <a:schemeClr val="tx1"/>
                </a:solidFill>
                <a:effectLst/>
                <a:latin typeface="+mn-lt"/>
                <a:ea typeface="+mn-ea"/>
                <a:cs typeface="+mn-cs"/>
              </a:rPr>
              <a:t> exchange through specific input and output.</a:t>
            </a:r>
          </a:p>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14</a:t>
            </a:fld>
            <a:endParaRPr lang="en-US"/>
          </a:p>
        </p:txBody>
      </p:sp>
    </p:spTree>
    <p:extLst>
      <p:ext uri="{BB962C8B-B14F-4D97-AF65-F5344CB8AC3E}">
        <p14:creationId xmlns:p14="http://schemas.microsoft.com/office/powerpoint/2010/main" val="203281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67453A-7A02-46EC-A688-C57F9DE1997D}" type="slidenum">
              <a:rPr lang="en-US" smtClean="0"/>
              <a:t>16</a:t>
            </a:fld>
            <a:endParaRPr lang="en-US"/>
          </a:p>
        </p:txBody>
      </p:sp>
    </p:spTree>
    <p:extLst>
      <p:ext uri="{BB962C8B-B14F-4D97-AF65-F5344CB8AC3E}">
        <p14:creationId xmlns:p14="http://schemas.microsoft.com/office/powerpoint/2010/main" val="135059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BBC561-CC86-43A4-AEBB-A23A00FD75D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258807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BC561-CC86-43A4-AEBB-A23A00FD75D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307352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BC561-CC86-43A4-AEBB-A23A00FD75D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311829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BC561-CC86-43A4-AEBB-A23A00FD75D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11644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BBC561-CC86-43A4-AEBB-A23A00FD75DF}"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164873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BBC561-CC86-43A4-AEBB-A23A00FD75D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166872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BBC561-CC86-43A4-AEBB-A23A00FD75DF}" type="datetimeFigureOut">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370628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BBC561-CC86-43A4-AEBB-A23A00FD75DF}" type="datetimeFigureOut">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411863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BC561-CC86-43A4-AEBB-A23A00FD75DF}" type="datetimeFigureOut">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33184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BBC561-CC86-43A4-AEBB-A23A00FD75D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40004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BBC561-CC86-43A4-AEBB-A23A00FD75DF}" type="datetimeFigureOut">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E9E4D-5C7F-4829-8428-392E3DA7850E}" type="slidenum">
              <a:rPr lang="en-US" smtClean="0"/>
              <a:t>‹#›</a:t>
            </a:fld>
            <a:endParaRPr lang="en-US"/>
          </a:p>
        </p:txBody>
      </p:sp>
    </p:spTree>
    <p:extLst>
      <p:ext uri="{BB962C8B-B14F-4D97-AF65-F5344CB8AC3E}">
        <p14:creationId xmlns:p14="http://schemas.microsoft.com/office/powerpoint/2010/main" val="171774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BC561-CC86-43A4-AEBB-A23A00FD75DF}" type="datetimeFigureOut">
              <a:rPr lang="en-US" smtClean="0"/>
              <a:t>11/29/2016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E9E4D-5C7F-4829-8428-392E3DA7850E}" type="slidenum">
              <a:rPr lang="en-US" smtClean="0"/>
              <a:t>‹#›</a:t>
            </a:fld>
            <a:endParaRPr lang="en-US"/>
          </a:p>
        </p:txBody>
      </p:sp>
    </p:spTree>
    <p:extLst>
      <p:ext uri="{BB962C8B-B14F-4D97-AF65-F5344CB8AC3E}">
        <p14:creationId xmlns:p14="http://schemas.microsoft.com/office/powerpoint/2010/main" val="422447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x.doi.org/10.1016/j.sste.2011.11.001" TargetMode="External"/><Relationship Id="rId2" Type="http://schemas.openxmlformats.org/officeDocument/2006/relationships/hyperlink" Target="http://dx.doi.org/10.1080/08959420.2014.93985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919855" cy="2387600"/>
          </a:xfrm>
        </p:spPr>
        <p:txBody>
          <a:bodyPr>
            <a:normAutofit fontScale="90000"/>
          </a:bodyPr>
          <a:lstStyle/>
          <a:p>
            <a:r>
              <a:rPr lang="en-US" dirty="0"/>
              <a:t/>
            </a:r>
            <a:br>
              <a:rPr lang="en-US" dirty="0"/>
            </a:br>
            <a:r>
              <a:rPr lang="en-US" dirty="0"/>
              <a:t> </a:t>
            </a:r>
            <a:r>
              <a:rPr lang="en-US" b="1" i="1" dirty="0"/>
              <a:t>Understanding accessibility of healthcare facilities to older adults </a:t>
            </a:r>
            <a:endParaRPr lang="en-US" dirty="0"/>
          </a:p>
        </p:txBody>
      </p:sp>
      <p:sp>
        <p:nvSpPr>
          <p:cNvPr id="3" name="Subtitle 2"/>
          <p:cNvSpPr>
            <a:spLocks noGrp="1"/>
          </p:cNvSpPr>
          <p:nvPr>
            <p:ph type="subTitle" idx="1"/>
          </p:nvPr>
        </p:nvSpPr>
        <p:spPr>
          <a:xfrm>
            <a:off x="1524000" y="4447166"/>
            <a:ext cx="9144000" cy="1655762"/>
          </a:xfrm>
        </p:spPr>
        <p:txBody>
          <a:bodyPr/>
          <a:lstStyle/>
          <a:p>
            <a:r>
              <a:rPr lang="en-US" dirty="0" smtClean="0"/>
              <a:t>Qiuyi Zhang</a:t>
            </a:r>
          </a:p>
          <a:p>
            <a:r>
              <a:rPr lang="en-US" dirty="0" smtClean="0"/>
              <a:t>Department of Geography</a:t>
            </a:r>
          </a:p>
          <a:p>
            <a:r>
              <a:rPr lang="en-US" dirty="0" smtClean="0"/>
              <a:t>University at Buffalo</a:t>
            </a:r>
            <a:endParaRPr lang="en-US" dirty="0"/>
          </a:p>
        </p:txBody>
      </p:sp>
    </p:spTree>
    <p:extLst>
      <p:ext uri="{BB962C8B-B14F-4D97-AF65-F5344CB8AC3E}">
        <p14:creationId xmlns:p14="http://schemas.microsoft.com/office/powerpoint/2010/main" val="1876109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pic>
        <p:nvPicPr>
          <p:cNvPr id="4" name="Picture 3"/>
          <p:cNvPicPr>
            <a:picLocks noChangeAspect="1"/>
          </p:cNvPicPr>
          <p:nvPr/>
        </p:nvPicPr>
        <p:blipFill>
          <a:blip r:embed="rId3"/>
          <a:stretch>
            <a:fillRect/>
          </a:stretch>
        </p:blipFill>
        <p:spPr>
          <a:xfrm>
            <a:off x="722458" y="1177754"/>
            <a:ext cx="6648450" cy="5486400"/>
          </a:xfrm>
          <a:prstGeom prst="rect">
            <a:avLst/>
          </a:prstGeom>
        </p:spPr>
      </p:pic>
      <p:sp>
        <p:nvSpPr>
          <p:cNvPr id="7" name="Rounded Rectangle 6"/>
          <p:cNvSpPr/>
          <p:nvPr/>
        </p:nvSpPr>
        <p:spPr>
          <a:xfrm>
            <a:off x="734166" y="1690255"/>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8748" y="1669473"/>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5730" y="4175124"/>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88748" y="4207738"/>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43330" y="1690255"/>
            <a:ext cx="3249617"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29069" y="1817316"/>
            <a:ext cx="3163879" cy="369332"/>
          </a:xfrm>
          <a:prstGeom prst="rect">
            <a:avLst/>
          </a:prstGeom>
        </p:spPr>
        <p:txBody>
          <a:bodyPr wrap="none">
            <a:spAutoFit/>
          </a:bodyPr>
          <a:lstStyle/>
          <a:p>
            <a:r>
              <a:rPr lang="en-US" i="1" u="sng" dirty="0"/>
              <a:t>Independent Continuants (BFO)</a:t>
            </a:r>
            <a:r>
              <a:rPr lang="en-US" dirty="0"/>
              <a:t> </a:t>
            </a:r>
          </a:p>
        </p:txBody>
      </p:sp>
      <p:sp>
        <p:nvSpPr>
          <p:cNvPr id="13" name="Rectangle 12"/>
          <p:cNvSpPr/>
          <p:nvPr/>
        </p:nvSpPr>
        <p:spPr>
          <a:xfrm>
            <a:off x="11040894" y="6017516"/>
            <a:ext cx="312906" cy="369332"/>
          </a:xfrm>
          <a:prstGeom prst="rect">
            <a:avLst/>
          </a:prstGeom>
        </p:spPr>
        <p:txBody>
          <a:bodyPr wrap="none">
            <a:spAutoFit/>
          </a:bodyPr>
          <a:lstStyle/>
          <a:p>
            <a:r>
              <a:rPr lang="en-US" dirty="0" smtClean="0">
                <a:solidFill>
                  <a:srgbClr val="006621"/>
                </a:solidFill>
                <a:latin typeface="arial" charset="0"/>
              </a:rPr>
              <a:t>9</a:t>
            </a:r>
            <a:endParaRPr lang="en-US" dirty="0"/>
          </a:p>
        </p:txBody>
      </p:sp>
    </p:spTree>
    <p:extLst>
      <p:ext uri="{BB962C8B-B14F-4D97-AF65-F5344CB8AC3E}">
        <p14:creationId xmlns:p14="http://schemas.microsoft.com/office/powerpoint/2010/main" val="490324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pic>
        <p:nvPicPr>
          <p:cNvPr id="4" name="Picture 3"/>
          <p:cNvPicPr>
            <a:picLocks noChangeAspect="1"/>
          </p:cNvPicPr>
          <p:nvPr/>
        </p:nvPicPr>
        <p:blipFill>
          <a:blip r:embed="rId3"/>
          <a:stretch>
            <a:fillRect/>
          </a:stretch>
        </p:blipFill>
        <p:spPr>
          <a:xfrm>
            <a:off x="734166" y="1173593"/>
            <a:ext cx="6648450" cy="5486400"/>
          </a:xfrm>
          <a:prstGeom prst="rect">
            <a:avLst/>
          </a:prstGeom>
        </p:spPr>
      </p:pic>
      <p:sp>
        <p:nvSpPr>
          <p:cNvPr id="7" name="Rounded Rectangle 6"/>
          <p:cNvSpPr/>
          <p:nvPr/>
        </p:nvSpPr>
        <p:spPr>
          <a:xfrm>
            <a:off x="734166" y="1690255"/>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8748" y="1669473"/>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5730" y="4175124"/>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88748" y="4207738"/>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43330" y="1690255"/>
            <a:ext cx="3249617"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29069" y="1817316"/>
            <a:ext cx="3163879" cy="369332"/>
          </a:xfrm>
          <a:prstGeom prst="rect">
            <a:avLst/>
          </a:prstGeom>
        </p:spPr>
        <p:txBody>
          <a:bodyPr wrap="none">
            <a:spAutoFit/>
          </a:bodyPr>
          <a:lstStyle/>
          <a:p>
            <a:r>
              <a:rPr lang="en-US" i="1" u="sng" dirty="0"/>
              <a:t>Independent Continuants (BFO)</a:t>
            </a:r>
            <a:r>
              <a:rPr lang="en-US" dirty="0"/>
              <a:t> </a:t>
            </a:r>
          </a:p>
        </p:txBody>
      </p:sp>
      <p:sp>
        <p:nvSpPr>
          <p:cNvPr id="13" name="Rounded Rectangle 12"/>
          <p:cNvSpPr/>
          <p:nvPr/>
        </p:nvSpPr>
        <p:spPr>
          <a:xfrm>
            <a:off x="775730" y="2577808"/>
            <a:ext cx="2674052" cy="885827"/>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243331" y="2577808"/>
            <a:ext cx="3249616" cy="621895"/>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3330" y="2704089"/>
            <a:ext cx="2958695" cy="369332"/>
          </a:xfrm>
          <a:prstGeom prst="rect">
            <a:avLst/>
          </a:prstGeom>
        </p:spPr>
        <p:txBody>
          <a:bodyPr wrap="none">
            <a:spAutoFit/>
          </a:bodyPr>
          <a:lstStyle/>
          <a:p>
            <a:r>
              <a:rPr lang="en-US" i="1" u="sng" dirty="0"/>
              <a:t>Dependent Continuants (BFO)</a:t>
            </a:r>
            <a:endParaRPr lang="en-US" dirty="0"/>
          </a:p>
        </p:txBody>
      </p:sp>
      <p:sp>
        <p:nvSpPr>
          <p:cNvPr id="16" name="Rectangle 15"/>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10</a:t>
            </a:r>
            <a:endParaRPr lang="en-US" dirty="0"/>
          </a:p>
        </p:txBody>
      </p:sp>
    </p:spTree>
    <p:extLst>
      <p:ext uri="{BB962C8B-B14F-4D97-AF65-F5344CB8AC3E}">
        <p14:creationId xmlns:p14="http://schemas.microsoft.com/office/powerpoint/2010/main" val="76983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pic>
        <p:nvPicPr>
          <p:cNvPr id="4" name="Picture 3"/>
          <p:cNvPicPr>
            <a:picLocks noChangeAspect="1"/>
          </p:cNvPicPr>
          <p:nvPr/>
        </p:nvPicPr>
        <p:blipFill>
          <a:blip r:embed="rId3"/>
          <a:stretch>
            <a:fillRect/>
          </a:stretch>
        </p:blipFill>
        <p:spPr>
          <a:xfrm>
            <a:off x="734166" y="1173593"/>
            <a:ext cx="6648450" cy="5486400"/>
          </a:xfrm>
          <a:prstGeom prst="rect">
            <a:avLst/>
          </a:prstGeom>
        </p:spPr>
      </p:pic>
      <p:sp>
        <p:nvSpPr>
          <p:cNvPr id="7" name="Rounded Rectangle 6"/>
          <p:cNvSpPr/>
          <p:nvPr/>
        </p:nvSpPr>
        <p:spPr>
          <a:xfrm>
            <a:off x="734166" y="1690255"/>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8748" y="1669473"/>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5730" y="4175124"/>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88748" y="4207738"/>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43330" y="1690255"/>
            <a:ext cx="3249617"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29069" y="1817316"/>
            <a:ext cx="3163879" cy="369332"/>
          </a:xfrm>
          <a:prstGeom prst="rect">
            <a:avLst/>
          </a:prstGeom>
        </p:spPr>
        <p:txBody>
          <a:bodyPr wrap="none">
            <a:spAutoFit/>
          </a:bodyPr>
          <a:lstStyle/>
          <a:p>
            <a:r>
              <a:rPr lang="en-US" i="1" u="sng" dirty="0"/>
              <a:t>Independent Continuants (BFO)</a:t>
            </a:r>
            <a:r>
              <a:rPr lang="en-US" dirty="0"/>
              <a:t> </a:t>
            </a:r>
          </a:p>
        </p:txBody>
      </p:sp>
      <p:sp>
        <p:nvSpPr>
          <p:cNvPr id="13" name="Rounded Rectangle 12"/>
          <p:cNvSpPr/>
          <p:nvPr/>
        </p:nvSpPr>
        <p:spPr>
          <a:xfrm>
            <a:off x="775730" y="2577808"/>
            <a:ext cx="2674052" cy="885827"/>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243331" y="2577808"/>
            <a:ext cx="3249616" cy="621895"/>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3330" y="2704089"/>
            <a:ext cx="2958695" cy="369332"/>
          </a:xfrm>
          <a:prstGeom prst="rect">
            <a:avLst/>
          </a:prstGeom>
        </p:spPr>
        <p:txBody>
          <a:bodyPr wrap="none">
            <a:spAutoFit/>
          </a:bodyPr>
          <a:lstStyle/>
          <a:p>
            <a:r>
              <a:rPr lang="en-US" i="1" u="sng" dirty="0"/>
              <a:t>Dependent Continuants (BFO)</a:t>
            </a:r>
            <a:endParaRPr lang="en-US" dirty="0"/>
          </a:p>
        </p:txBody>
      </p:sp>
      <p:sp>
        <p:nvSpPr>
          <p:cNvPr id="16" name="Rounded Rectangle 15"/>
          <p:cNvSpPr/>
          <p:nvPr/>
        </p:nvSpPr>
        <p:spPr>
          <a:xfrm>
            <a:off x="775730" y="3535695"/>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474894" y="3525687"/>
            <a:ext cx="2272270"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473903" y="5948406"/>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51930" y="5974954"/>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243330" y="3535695"/>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243330" y="3624706"/>
            <a:ext cx="1511632" cy="369332"/>
          </a:xfrm>
          <a:prstGeom prst="rect">
            <a:avLst/>
          </a:prstGeom>
        </p:spPr>
        <p:txBody>
          <a:bodyPr wrap="none">
            <a:spAutoFit/>
          </a:bodyPr>
          <a:lstStyle/>
          <a:p>
            <a:r>
              <a:rPr lang="en-US" i="1" u="sng" dirty="0" smtClean="0"/>
              <a:t>Process </a:t>
            </a:r>
            <a:r>
              <a:rPr lang="en-US" i="1" u="sng" dirty="0"/>
              <a:t>(BFO)</a:t>
            </a:r>
            <a:r>
              <a:rPr lang="en-US" dirty="0"/>
              <a:t> </a:t>
            </a:r>
          </a:p>
        </p:txBody>
      </p:sp>
      <p:sp>
        <p:nvSpPr>
          <p:cNvPr id="22" name="Rectangle 21"/>
          <p:cNvSpPr/>
          <p:nvPr/>
        </p:nvSpPr>
        <p:spPr>
          <a:xfrm>
            <a:off x="11040894" y="6017516"/>
            <a:ext cx="424090" cy="369332"/>
          </a:xfrm>
          <a:prstGeom prst="rect">
            <a:avLst/>
          </a:prstGeom>
        </p:spPr>
        <p:txBody>
          <a:bodyPr wrap="none">
            <a:spAutoFit/>
          </a:bodyPr>
          <a:lstStyle/>
          <a:p>
            <a:r>
              <a:rPr lang="en-US" dirty="0" smtClean="0">
                <a:solidFill>
                  <a:srgbClr val="006621"/>
                </a:solidFill>
                <a:latin typeface="arial" charset="0"/>
              </a:rPr>
              <a:t>11</a:t>
            </a:r>
            <a:endParaRPr lang="en-US" dirty="0"/>
          </a:p>
        </p:txBody>
      </p:sp>
    </p:spTree>
    <p:extLst>
      <p:ext uri="{BB962C8B-B14F-4D97-AF65-F5344CB8AC3E}">
        <p14:creationId xmlns:p14="http://schemas.microsoft.com/office/powerpoint/2010/main" val="1576762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pic>
        <p:nvPicPr>
          <p:cNvPr id="4" name="Picture 3"/>
          <p:cNvPicPr>
            <a:picLocks noChangeAspect="1"/>
          </p:cNvPicPr>
          <p:nvPr/>
        </p:nvPicPr>
        <p:blipFill>
          <a:blip r:embed="rId3"/>
          <a:stretch>
            <a:fillRect/>
          </a:stretch>
        </p:blipFill>
        <p:spPr>
          <a:xfrm>
            <a:off x="734166" y="1173593"/>
            <a:ext cx="6648450" cy="5486400"/>
          </a:xfrm>
          <a:prstGeom prst="rect">
            <a:avLst/>
          </a:prstGeom>
        </p:spPr>
      </p:pic>
      <p:sp>
        <p:nvSpPr>
          <p:cNvPr id="7" name="Rounded Rectangle 6"/>
          <p:cNvSpPr/>
          <p:nvPr/>
        </p:nvSpPr>
        <p:spPr>
          <a:xfrm>
            <a:off x="734166" y="1690255"/>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8748" y="1669473"/>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5730" y="4175124"/>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88748" y="4207738"/>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43330" y="1690255"/>
            <a:ext cx="3249617"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29069" y="1817316"/>
            <a:ext cx="3163879" cy="369332"/>
          </a:xfrm>
          <a:prstGeom prst="rect">
            <a:avLst/>
          </a:prstGeom>
        </p:spPr>
        <p:txBody>
          <a:bodyPr wrap="none">
            <a:spAutoFit/>
          </a:bodyPr>
          <a:lstStyle/>
          <a:p>
            <a:r>
              <a:rPr lang="en-US" i="1" u="sng" dirty="0"/>
              <a:t>Independent Continuants (BFO)</a:t>
            </a:r>
            <a:r>
              <a:rPr lang="en-US" dirty="0"/>
              <a:t> </a:t>
            </a:r>
          </a:p>
        </p:txBody>
      </p:sp>
      <p:sp>
        <p:nvSpPr>
          <p:cNvPr id="13" name="Rounded Rectangle 12"/>
          <p:cNvSpPr/>
          <p:nvPr/>
        </p:nvSpPr>
        <p:spPr>
          <a:xfrm>
            <a:off x="775730" y="2577808"/>
            <a:ext cx="2674052" cy="885827"/>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243331" y="2577808"/>
            <a:ext cx="3249616" cy="621895"/>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3330" y="2704089"/>
            <a:ext cx="2958695" cy="369332"/>
          </a:xfrm>
          <a:prstGeom prst="rect">
            <a:avLst/>
          </a:prstGeom>
        </p:spPr>
        <p:txBody>
          <a:bodyPr wrap="none">
            <a:spAutoFit/>
          </a:bodyPr>
          <a:lstStyle/>
          <a:p>
            <a:r>
              <a:rPr lang="en-US" i="1" u="sng" dirty="0"/>
              <a:t>Dependent Continuants (BFO)</a:t>
            </a:r>
            <a:endParaRPr lang="en-US" dirty="0"/>
          </a:p>
        </p:txBody>
      </p:sp>
      <p:sp>
        <p:nvSpPr>
          <p:cNvPr id="16" name="Rounded Rectangle 15"/>
          <p:cNvSpPr/>
          <p:nvPr/>
        </p:nvSpPr>
        <p:spPr>
          <a:xfrm>
            <a:off x="775730" y="3535695"/>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474894" y="3525687"/>
            <a:ext cx="2272270"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473903" y="5948406"/>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51930" y="5974954"/>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243330" y="3535695"/>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243330" y="3624706"/>
            <a:ext cx="1511632" cy="369332"/>
          </a:xfrm>
          <a:prstGeom prst="rect">
            <a:avLst/>
          </a:prstGeom>
        </p:spPr>
        <p:txBody>
          <a:bodyPr wrap="none">
            <a:spAutoFit/>
          </a:bodyPr>
          <a:lstStyle/>
          <a:p>
            <a:r>
              <a:rPr lang="en-US" i="1" u="sng" dirty="0" smtClean="0"/>
              <a:t>Process </a:t>
            </a:r>
            <a:r>
              <a:rPr lang="en-US" i="1" u="sng" dirty="0"/>
              <a:t>(BFO)</a:t>
            </a:r>
            <a:r>
              <a:rPr lang="en-US" dirty="0"/>
              <a:t> </a:t>
            </a:r>
          </a:p>
        </p:txBody>
      </p:sp>
      <p:sp>
        <p:nvSpPr>
          <p:cNvPr id="25" name="Rounded Rectangle 24"/>
          <p:cNvSpPr/>
          <p:nvPr/>
        </p:nvSpPr>
        <p:spPr>
          <a:xfrm flipV="1">
            <a:off x="775730" y="4866633"/>
            <a:ext cx="2646570" cy="3903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8287507" y="4362346"/>
            <a:ext cx="2466688" cy="5103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87507" y="4400642"/>
            <a:ext cx="2037481" cy="369332"/>
          </a:xfrm>
          <a:prstGeom prst="rect">
            <a:avLst/>
          </a:prstGeom>
        </p:spPr>
        <p:txBody>
          <a:bodyPr wrap="none">
            <a:spAutoFit/>
          </a:bodyPr>
          <a:lstStyle/>
          <a:p>
            <a:r>
              <a:rPr lang="en-US" i="1" u="sng" dirty="0" smtClean="0"/>
              <a:t>Spatial region (BFO)</a:t>
            </a:r>
            <a:endParaRPr lang="en-US" i="1" u="sng" dirty="0"/>
          </a:p>
        </p:txBody>
      </p:sp>
      <p:sp>
        <p:nvSpPr>
          <p:cNvPr id="22" name="Rectangle 21"/>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12</a:t>
            </a:r>
            <a:endParaRPr lang="en-US" dirty="0"/>
          </a:p>
        </p:txBody>
      </p:sp>
    </p:spTree>
    <p:extLst>
      <p:ext uri="{BB962C8B-B14F-4D97-AF65-F5344CB8AC3E}">
        <p14:creationId xmlns:p14="http://schemas.microsoft.com/office/powerpoint/2010/main" val="1076319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pic>
        <p:nvPicPr>
          <p:cNvPr id="4" name="Picture 3"/>
          <p:cNvPicPr>
            <a:picLocks noChangeAspect="1"/>
          </p:cNvPicPr>
          <p:nvPr/>
        </p:nvPicPr>
        <p:blipFill>
          <a:blip r:embed="rId3"/>
          <a:stretch>
            <a:fillRect/>
          </a:stretch>
        </p:blipFill>
        <p:spPr>
          <a:xfrm>
            <a:off x="734166" y="1173593"/>
            <a:ext cx="6648450" cy="5486400"/>
          </a:xfrm>
          <a:prstGeom prst="rect">
            <a:avLst/>
          </a:prstGeom>
        </p:spPr>
      </p:pic>
      <p:sp>
        <p:nvSpPr>
          <p:cNvPr id="7" name="Rounded Rectangle 6"/>
          <p:cNvSpPr/>
          <p:nvPr/>
        </p:nvSpPr>
        <p:spPr>
          <a:xfrm>
            <a:off x="734166" y="1690255"/>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8748" y="1669473"/>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75730" y="4175124"/>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88748" y="4207738"/>
            <a:ext cx="2258416"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243330" y="1690255"/>
            <a:ext cx="3249617" cy="62345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29069" y="1817316"/>
            <a:ext cx="3163879" cy="369332"/>
          </a:xfrm>
          <a:prstGeom prst="rect">
            <a:avLst/>
          </a:prstGeom>
        </p:spPr>
        <p:txBody>
          <a:bodyPr wrap="none">
            <a:spAutoFit/>
          </a:bodyPr>
          <a:lstStyle/>
          <a:p>
            <a:r>
              <a:rPr lang="en-US" i="1" u="sng" dirty="0"/>
              <a:t>Independent Continuants (BFO)</a:t>
            </a:r>
            <a:r>
              <a:rPr lang="en-US" dirty="0"/>
              <a:t> </a:t>
            </a:r>
          </a:p>
        </p:txBody>
      </p:sp>
      <p:sp>
        <p:nvSpPr>
          <p:cNvPr id="13" name="Rounded Rectangle 12"/>
          <p:cNvSpPr/>
          <p:nvPr/>
        </p:nvSpPr>
        <p:spPr>
          <a:xfrm>
            <a:off x="775730" y="2577808"/>
            <a:ext cx="2674052" cy="885827"/>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243331" y="2577808"/>
            <a:ext cx="3249616" cy="621895"/>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43330" y="2704089"/>
            <a:ext cx="2958695" cy="369332"/>
          </a:xfrm>
          <a:prstGeom prst="rect">
            <a:avLst/>
          </a:prstGeom>
        </p:spPr>
        <p:txBody>
          <a:bodyPr wrap="none">
            <a:spAutoFit/>
          </a:bodyPr>
          <a:lstStyle/>
          <a:p>
            <a:r>
              <a:rPr lang="en-US" i="1" u="sng" dirty="0"/>
              <a:t>Dependent Continuants (BFO)</a:t>
            </a:r>
            <a:endParaRPr lang="en-US" dirty="0"/>
          </a:p>
        </p:txBody>
      </p:sp>
      <p:sp>
        <p:nvSpPr>
          <p:cNvPr id="16" name="Rounded Rectangle 15"/>
          <p:cNvSpPr/>
          <p:nvPr/>
        </p:nvSpPr>
        <p:spPr>
          <a:xfrm>
            <a:off x="775730" y="3535695"/>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474894" y="3525687"/>
            <a:ext cx="2272270"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473903" y="5948406"/>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51930" y="5974954"/>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243330" y="3535695"/>
            <a:ext cx="2106016" cy="56737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243330" y="3624706"/>
            <a:ext cx="1511632" cy="369332"/>
          </a:xfrm>
          <a:prstGeom prst="rect">
            <a:avLst/>
          </a:prstGeom>
        </p:spPr>
        <p:txBody>
          <a:bodyPr wrap="none">
            <a:spAutoFit/>
          </a:bodyPr>
          <a:lstStyle/>
          <a:p>
            <a:r>
              <a:rPr lang="en-US" i="1" u="sng" dirty="0" smtClean="0"/>
              <a:t>Process </a:t>
            </a:r>
            <a:r>
              <a:rPr lang="en-US" i="1" u="sng" dirty="0"/>
              <a:t>(BFO)</a:t>
            </a:r>
            <a:r>
              <a:rPr lang="en-US" dirty="0"/>
              <a:t> </a:t>
            </a:r>
          </a:p>
        </p:txBody>
      </p:sp>
      <p:sp>
        <p:nvSpPr>
          <p:cNvPr id="22" name="Rounded Rectangle 21"/>
          <p:cNvSpPr/>
          <p:nvPr/>
        </p:nvSpPr>
        <p:spPr>
          <a:xfrm>
            <a:off x="8228895" y="5360106"/>
            <a:ext cx="3249616" cy="1314819"/>
          </a:xfrm>
          <a:prstGeom prst="round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243330" y="5404856"/>
            <a:ext cx="2264402" cy="369332"/>
          </a:xfrm>
          <a:prstGeom prst="rect">
            <a:avLst/>
          </a:prstGeom>
        </p:spPr>
        <p:txBody>
          <a:bodyPr wrap="none">
            <a:spAutoFit/>
          </a:bodyPr>
          <a:lstStyle/>
          <a:p>
            <a:r>
              <a:rPr lang="en-US" i="1" u="sng" dirty="0"/>
              <a:t>T</a:t>
            </a:r>
            <a:r>
              <a:rPr lang="en-US" i="1" u="sng" dirty="0" smtClean="0"/>
              <a:t>emporal region (BFO)</a:t>
            </a:r>
            <a:endParaRPr lang="en-US" i="1" u="sng" dirty="0"/>
          </a:p>
        </p:txBody>
      </p:sp>
      <p:sp>
        <p:nvSpPr>
          <p:cNvPr id="24" name="Rectangle 23"/>
          <p:cNvSpPr/>
          <p:nvPr/>
        </p:nvSpPr>
        <p:spPr>
          <a:xfrm>
            <a:off x="8243330" y="5824398"/>
            <a:ext cx="3235181" cy="646331"/>
          </a:xfrm>
          <a:prstGeom prst="rect">
            <a:avLst/>
          </a:prstGeom>
        </p:spPr>
        <p:txBody>
          <a:bodyPr wrap="none">
            <a:spAutoFit/>
          </a:bodyPr>
          <a:lstStyle/>
          <a:p>
            <a:r>
              <a:rPr lang="en-US" i="1" dirty="0" smtClean="0"/>
              <a:t>Model time unit: minutes</a:t>
            </a:r>
          </a:p>
          <a:p>
            <a:r>
              <a:rPr lang="en-US" i="1" dirty="0" smtClean="0"/>
              <a:t>Simulation time period: one year</a:t>
            </a:r>
            <a:endParaRPr lang="en-US" i="1" dirty="0"/>
          </a:p>
        </p:txBody>
      </p:sp>
      <p:sp>
        <p:nvSpPr>
          <p:cNvPr id="25" name="Rounded Rectangle 24"/>
          <p:cNvSpPr/>
          <p:nvPr/>
        </p:nvSpPr>
        <p:spPr>
          <a:xfrm>
            <a:off x="775730" y="4867850"/>
            <a:ext cx="2674052" cy="4115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8287507" y="4362346"/>
            <a:ext cx="2466688" cy="5103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287507" y="4400642"/>
            <a:ext cx="2037481" cy="369332"/>
          </a:xfrm>
          <a:prstGeom prst="rect">
            <a:avLst/>
          </a:prstGeom>
        </p:spPr>
        <p:txBody>
          <a:bodyPr wrap="none">
            <a:spAutoFit/>
          </a:bodyPr>
          <a:lstStyle/>
          <a:p>
            <a:r>
              <a:rPr lang="en-US" i="1" u="sng" dirty="0" smtClean="0"/>
              <a:t>Spatial region (BFO)</a:t>
            </a:r>
            <a:endParaRPr lang="en-US" i="1" u="sng" dirty="0"/>
          </a:p>
        </p:txBody>
      </p:sp>
      <p:sp>
        <p:nvSpPr>
          <p:cNvPr id="28" name="Rectangle 27"/>
          <p:cNvSpPr/>
          <p:nvPr/>
        </p:nvSpPr>
        <p:spPr>
          <a:xfrm>
            <a:off x="11565546" y="6017516"/>
            <a:ext cx="441146" cy="369332"/>
          </a:xfrm>
          <a:prstGeom prst="rect">
            <a:avLst/>
          </a:prstGeom>
        </p:spPr>
        <p:txBody>
          <a:bodyPr wrap="none">
            <a:spAutoFit/>
          </a:bodyPr>
          <a:lstStyle/>
          <a:p>
            <a:r>
              <a:rPr lang="en-US" dirty="0" smtClean="0">
                <a:solidFill>
                  <a:srgbClr val="006621"/>
                </a:solidFill>
                <a:latin typeface="arial" charset="0"/>
              </a:rPr>
              <a:t>13</a:t>
            </a:r>
            <a:endParaRPr lang="en-US" dirty="0"/>
          </a:p>
        </p:txBody>
      </p:sp>
    </p:spTree>
    <p:extLst>
      <p:ext uri="{BB962C8B-B14F-4D97-AF65-F5344CB8AC3E}">
        <p14:creationId xmlns:p14="http://schemas.microsoft.com/office/powerpoint/2010/main" val="1189433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2789738" cy="769441"/>
          </a:xfrm>
          <a:prstGeom prst="rect">
            <a:avLst/>
          </a:prstGeom>
        </p:spPr>
        <p:txBody>
          <a:bodyPr wrap="none">
            <a:spAutoFit/>
          </a:bodyPr>
          <a:lstStyle/>
          <a:p>
            <a:r>
              <a:rPr lang="en-US" sz="4400" dirty="0" smtClean="0"/>
              <a:t>Case study:</a:t>
            </a:r>
            <a:endParaRPr lang="en-US" sz="4400" dirty="0"/>
          </a:p>
        </p:txBody>
      </p:sp>
      <p:sp>
        <p:nvSpPr>
          <p:cNvPr id="5" name="Rectangle 4"/>
          <p:cNvSpPr/>
          <p:nvPr/>
        </p:nvSpPr>
        <p:spPr>
          <a:xfrm>
            <a:off x="734166" y="1512654"/>
            <a:ext cx="6475526" cy="4616648"/>
          </a:xfrm>
          <a:prstGeom prst="rect">
            <a:avLst/>
          </a:prstGeom>
        </p:spPr>
        <p:txBody>
          <a:bodyPr wrap="square">
            <a:spAutoFit/>
          </a:bodyPr>
          <a:lstStyle/>
          <a:p>
            <a:pPr>
              <a:lnSpc>
                <a:spcPct val="150000"/>
              </a:lnSpc>
            </a:pPr>
            <a:r>
              <a:rPr lang="en-US" sz="2800" dirty="0" smtClean="0"/>
              <a:t>The purpose of this case study is to employ the BFO framework to guide an agent-based model to examine the potential accessibility of oral healthcare facilities for older adults living in northern Manhattan, so as to maximize ways of providing access to people wherever they live. </a:t>
            </a:r>
            <a:endParaRPr lang="en-US" sz="2800" dirty="0"/>
          </a:p>
        </p:txBody>
      </p:sp>
      <p:sp>
        <p:nvSpPr>
          <p:cNvPr id="4" name="Rectangle 3"/>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14</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698" y="540286"/>
            <a:ext cx="3889196" cy="5661896"/>
          </a:xfrm>
          <a:prstGeom prst="rect">
            <a:avLst/>
          </a:prstGeom>
        </p:spPr>
      </p:pic>
    </p:spTree>
    <p:extLst>
      <p:ext uri="{BB962C8B-B14F-4D97-AF65-F5344CB8AC3E}">
        <p14:creationId xmlns:p14="http://schemas.microsoft.com/office/powerpoint/2010/main" val="4069373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sp>
        <p:nvSpPr>
          <p:cNvPr id="3" name="Rectangle 2"/>
          <p:cNvSpPr/>
          <p:nvPr/>
        </p:nvSpPr>
        <p:spPr>
          <a:xfrm>
            <a:off x="734166" y="1485084"/>
            <a:ext cx="10156306" cy="1384995"/>
          </a:xfrm>
          <a:prstGeom prst="rect">
            <a:avLst/>
          </a:prstGeom>
        </p:spPr>
        <p:txBody>
          <a:bodyPr wrap="square">
            <a:spAutoFit/>
          </a:bodyPr>
          <a:lstStyle/>
          <a:p>
            <a:r>
              <a:rPr lang="en-US" sz="2800" dirty="0" smtClean="0"/>
              <a:t>Simulate 100 older adults as mobile agents living in a GIS-based environment :</a:t>
            </a:r>
          </a:p>
          <a:p>
            <a:endParaRPr lang="en-US" sz="2800" dirty="0" smtClean="0"/>
          </a:p>
        </p:txBody>
      </p:sp>
      <p:pic>
        <p:nvPicPr>
          <p:cNvPr id="8" name="Picture 7"/>
          <p:cNvPicPr>
            <a:picLocks noChangeAspect="1"/>
          </p:cNvPicPr>
          <p:nvPr/>
        </p:nvPicPr>
        <p:blipFill>
          <a:blip r:embed="rId3"/>
          <a:stretch>
            <a:fillRect/>
          </a:stretch>
        </p:blipFill>
        <p:spPr>
          <a:xfrm>
            <a:off x="1356219" y="2570451"/>
            <a:ext cx="8912199" cy="3442422"/>
          </a:xfrm>
          <a:prstGeom prst="rect">
            <a:avLst/>
          </a:prstGeom>
        </p:spPr>
      </p:pic>
      <p:sp>
        <p:nvSpPr>
          <p:cNvPr id="5" name="Rectangle 4"/>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15</a:t>
            </a:r>
            <a:endParaRPr lang="en-US" dirty="0"/>
          </a:p>
        </p:txBody>
      </p:sp>
    </p:spTree>
    <p:extLst>
      <p:ext uri="{BB962C8B-B14F-4D97-AF65-F5344CB8AC3E}">
        <p14:creationId xmlns:p14="http://schemas.microsoft.com/office/powerpoint/2010/main" val="3761524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476" y="236256"/>
            <a:ext cx="10156306" cy="769441"/>
          </a:xfrm>
          <a:prstGeom prst="rect">
            <a:avLst/>
          </a:prstGeom>
        </p:spPr>
        <p:txBody>
          <a:bodyPr wrap="none">
            <a:spAutoFit/>
          </a:bodyPr>
          <a:lstStyle/>
          <a:p>
            <a:r>
              <a:rPr lang="en-US" sz="4400" dirty="0"/>
              <a:t>Application in agent-based modeling (ABM)</a:t>
            </a:r>
          </a:p>
        </p:txBody>
      </p:sp>
      <p:sp>
        <p:nvSpPr>
          <p:cNvPr id="7" name="Content Placeholder 2"/>
          <p:cNvSpPr txBox="1">
            <a:spLocks/>
          </p:cNvSpPr>
          <p:nvPr/>
        </p:nvSpPr>
        <p:spPr>
          <a:xfrm>
            <a:off x="311493" y="990600"/>
            <a:ext cx="7886700" cy="4018547"/>
          </a:xfrm>
          <a:prstGeom prst="rect">
            <a:avLst/>
          </a:prstGeom>
        </p:spPr>
        <p:txBody>
          <a:bodyPr>
            <a:normAutofit/>
          </a:bodyPr>
          <a:lstStyle>
            <a:lvl1pPr marL="342900" indent="-342900" algn="l" rtl="0" eaLnBrk="0" fontAlgn="base" hangingPunct="0">
              <a:spcBef>
                <a:spcPct val="20000"/>
              </a:spcBef>
              <a:spcAft>
                <a:spcPct val="0"/>
              </a:spcAft>
              <a:buClr>
                <a:srgbClr val="FF6600"/>
              </a:buClr>
              <a:defRPr sz="2400">
                <a:solidFill>
                  <a:schemeClr val="bg1"/>
                </a:solidFill>
                <a:latin typeface="+mn-lt"/>
                <a:ea typeface="ＭＳ Ｐゴシック" pitchFamily="122" charset="-128"/>
                <a:cs typeface="ＭＳ Ｐゴシック" pitchFamily="122" charset="-128"/>
              </a:defRPr>
            </a:lvl1pPr>
            <a:lvl2pPr marL="742950" indent="-285750" algn="l" rtl="0" eaLnBrk="0" fontAlgn="base" hangingPunct="0">
              <a:spcBef>
                <a:spcPct val="20000"/>
              </a:spcBef>
              <a:spcAft>
                <a:spcPct val="0"/>
              </a:spcAft>
              <a:buClr>
                <a:srgbClr val="FF6633"/>
              </a:buClr>
              <a:buSzPct val="80000"/>
              <a:buFont typeface="Times" charset="0"/>
              <a:buChar char="•"/>
              <a:defRPr sz="2400">
                <a:solidFill>
                  <a:schemeClr val="bg1"/>
                </a:solidFill>
                <a:latin typeface="+mn-lt"/>
                <a:ea typeface="ＭＳ Ｐゴシック" pitchFamily="122" charset="-128"/>
              </a:defRPr>
            </a:lvl2pPr>
            <a:lvl3pPr marL="1143000" indent="-228600" algn="l" rtl="0" eaLnBrk="0" fontAlgn="base" hangingPunct="0">
              <a:spcBef>
                <a:spcPct val="20000"/>
              </a:spcBef>
              <a:spcAft>
                <a:spcPct val="0"/>
              </a:spcAft>
              <a:buClr>
                <a:srgbClr val="FF6600"/>
              </a:buClr>
              <a:buChar char="•"/>
              <a:defRPr sz="2000">
                <a:solidFill>
                  <a:schemeClr val="bg1"/>
                </a:solidFill>
                <a:latin typeface="+mn-lt"/>
                <a:ea typeface="ＭＳ Ｐゴシック" pitchFamily="122" charset="-128"/>
              </a:defRPr>
            </a:lvl3pPr>
            <a:lvl4pPr marL="1600200" indent="-228600" algn="l" rtl="0" eaLnBrk="0" fontAlgn="base" hangingPunct="0">
              <a:spcBef>
                <a:spcPct val="20000"/>
              </a:spcBef>
              <a:spcAft>
                <a:spcPct val="0"/>
              </a:spcAft>
              <a:buClr>
                <a:srgbClr val="FF6600"/>
              </a:buClr>
              <a:buSzPct val="95000"/>
              <a:buFont typeface="Times" charset="0"/>
              <a:buChar char="•"/>
              <a:defRPr sz="2000">
                <a:solidFill>
                  <a:schemeClr val="bg1"/>
                </a:solidFill>
                <a:latin typeface="+mn-lt"/>
                <a:ea typeface="ＭＳ Ｐゴシック" pitchFamily="122" charset="-128"/>
              </a:defRPr>
            </a:lvl4pPr>
            <a:lvl5pPr marL="2057400" indent="-228600" algn="l" rtl="0" eaLnBrk="0" fontAlgn="base" hangingPunct="0">
              <a:spcBef>
                <a:spcPct val="20000"/>
              </a:spcBef>
              <a:spcAft>
                <a:spcPct val="0"/>
              </a:spcAft>
              <a:buClr>
                <a:schemeClr val="bg1"/>
              </a:buClr>
              <a:defRPr sz="2000">
                <a:solidFill>
                  <a:schemeClr val="bg1"/>
                </a:solidFill>
                <a:latin typeface="+mn-lt"/>
                <a:ea typeface="ＭＳ Ｐゴシック" pitchFamily="122" charset="-128"/>
              </a:defRPr>
            </a:lvl5pPr>
            <a:lvl6pPr marL="25146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6pPr>
            <a:lvl7pPr marL="29718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7pPr>
            <a:lvl8pPr marL="34290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8pPr>
            <a:lvl9pPr marL="38862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9pPr>
          </a:lstStyle>
          <a:p>
            <a:pPr marL="342900" lvl="1" indent="0">
              <a:lnSpc>
                <a:spcPct val="150000"/>
              </a:lnSpc>
              <a:buClr>
                <a:schemeClr val="tx1">
                  <a:lumMod val="65000"/>
                  <a:lumOff val="35000"/>
                </a:schemeClr>
              </a:buClr>
              <a:buSzPct val="90000"/>
              <a:buNone/>
            </a:pPr>
            <a:r>
              <a:rPr lang="en-US" kern="0" dirty="0" smtClean="0">
                <a:solidFill>
                  <a:schemeClr val="tx1">
                    <a:lumMod val="65000"/>
                    <a:lumOff val="35000"/>
                  </a:schemeClr>
                </a:solidFill>
              </a:rPr>
              <a:t>Travel Time Distribution: </a:t>
            </a:r>
          </a:p>
          <a:p>
            <a:pPr marL="342900" lvl="1" indent="0">
              <a:lnSpc>
                <a:spcPct val="150000"/>
              </a:lnSpc>
              <a:buFont typeface="Times" charset="0"/>
              <a:buNone/>
            </a:pPr>
            <a:endParaRPr lang="en-US" sz="1200" kern="0" dirty="0"/>
          </a:p>
        </p:txBody>
      </p:sp>
      <p:pic>
        <p:nvPicPr>
          <p:cNvPr id="8" name="Picture 7"/>
          <p:cNvPicPr/>
          <p:nvPr/>
        </p:nvPicPr>
        <p:blipFill>
          <a:blip r:embed="rId2"/>
          <a:stretch>
            <a:fillRect/>
          </a:stretch>
        </p:blipFill>
        <p:spPr>
          <a:xfrm>
            <a:off x="750873" y="1630985"/>
            <a:ext cx="5393553" cy="4693615"/>
          </a:xfrm>
          <a:prstGeom prst="rect">
            <a:avLst/>
          </a:prstGeom>
        </p:spPr>
      </p:pic>
      <p:sp>
        <p:nvSpPr>
          <p:cNvPr id="9" name="TextBox 8"/>
          <p:cNvSpPr txBox="1"/>
          <p:nvPr/>
        </p:nvSpPr>
        <p:spPr>
          <a:xfrm>
            <a:off x="1301231" y="6353331"/>
            <a:ext cx="1569660" cy="400110"/>
          </a:xfrm>
          <a:prstGeom prst="rect">
            <a:avLst/>
          </a:prstGeom>
          <a:noFill/>
        </p:spPr>
        <p:txBody>
          <a:bodyPr wrap="none" rtlCol="0">
            <a:spAutoFit/>
          </a:bodyPr>
          <a:lstStyle/>
          <a:p>
            <a:r>
              <a:rPr lang="en-US" sz="2000" dirty="0" smtClean="0">
                <a:latin typeface="Trebuchet MS" panose="020B0603020202020204" pitchFamily="34" charset="0"/>
              </a:rPr>
              <a:t>East Harlem</a:t>
            </a:r>
            <a:endParaRPr lang="en-US" sz="2000" dirty="0">
              <a:latin typeface="Trebuchet MS" panose="020B0603020202020204" pitchFamily="34" charset="0"/>
            </a:endParaRPr>
          </a:p>
        </p:txBody>
      </p:sp>
      <p:sp>
        <p:nvSpPr>
          <p:cNvPr id="10" name="TextBox 9"/>
          <p:cNvSpPr txBox="1"/>
          <p:nvPr/>
        </p:nvSpPr>
        <p:spPr>
          <a:xfrm>
            <a:off x="4044807" y="6324600"/>
            <a:ext cx="1642822" cy="400110"/>
          </a:xfrm>
          <a:prstGeom prst="rect">
            <a:avLst/>
          </a:prstGeom>
          <a:noFill/>
        </p:spPr>
        <p:txBody>
          <a:bodyPr wrap="none" rtlCol="0">
            <a:spAutoFit/>
          </a:bodyPr>
          <a:lstStyle/>
          <a:p>
            <a:r>
              <a:rPr lang="en-US" sz="2000" dirty="0" smtClean="0">
                <a:latin typeface="Trebuchet MS" panose="020B0603020202020204" pitchFamily="34" charset="0"/>
              </a:rPr>
              <a:t>West Harlem</a:t>
            </a:r>
            <a:endParaRPr lang="en-US" sz="2000" dirty="0">
              <a:latin typeface="Trebuchet MS" panose="020B0603020202020204" pitchFamily="34" charset="0"/>
            </a:endParaRPr>
          </a:p>
        </p:txBody>
      </p:sp>
      <p:sp>
        <p:nvSpPr>
          <p:cNvPr id="11" name="TextBox 10"/>
          <p:cNvSpPr txBox="1"/>
          <p:nvPr/>
        </p:nvSpPr>
        <p:spPr>
          <a:xfrm>
            <a:off x="6144426" y="1760041"/>
            <a:ext cx="2053767" cy="4093428"/>
          </a:xfrm>
          <a:prstGeom prst="rect">
            <a:avLst/>
          </a:prstGeom>
          <a:noFill/>
        </p:spPr>
        <p:txBody>
          <a:bodyPr wrap="none" rtlCol="0">
            <a:spAutoFit/>
          </a:bodyPr>
          <a:lstStyle/>
          <a:p>
            <a:r>
              <a:rPr lang="en-US" sz="2000" dirty="0" smtClean="0">
                <a:latin typeface="Trebuchet MS" panose="020B0603020202020204" pitchFamily="34" charset="0"/>
              </a:rPr>
              <a:t>By foot</a:t>
            </a:r>
          </a:p>
          <a:p>
            <a:endParaRPr lang="en-US" sz="2000" dirty="0">
              <a:latin typeface="Trebuchet MS" panose="020B0603020202020204" pitchFamily="34" charset="0"/>
            </a:endParaRPr>
          </a:p>
          <a:p>
            <a:endParaRPr lang="en-US" sz="2000" dirty="0" smtClean="0">
              <a:latin typeface="Trebuchet MS" panose="020B0603020202020204" pitchFamily="34" charset="0"/>
            </a:endParaRPr>
          </a:p>
          <a:p>
            <a:endParaRPr lang="en-US" sz="2000" dirty="0" smtClean="0">
              <a:latin typeface="Trebuchet MS" panose="020B0603020202020204" pitchFamily="34" charset="0"/>
            </a:endParaRPr>
          </a:p>
          <a:p>
            <a:r>
              <a:rPr lang="en-US" sz="2000" dirty="0" smtClean="0">
                <a:latin typeface="Trebuchet MS" panose="020B0603020202020204" pitchFamily="34" charset="0"/>
              </a:rPr>
              <a:t>By car </a:t>
            </a:r>
          </a:p>
          <a:p>
            <a:endParaRPr lang="en-US" sz="2000" dirty="0">
              <a:latin typeface="Trebuchet MS" panose="020B0603020202020204" pitchFamily="34" charset="0"/>
            </a:endParaRPr>
          </a:p>
          <a:p>
            <a:endParaRPr lang="en-US" sz="2000" dirty="0" smtClean="0">
              <a:latin typeface="Trebuchet MS" panose="020B0603020202020204" pitchFamily="34" charset="0"/>
            </a:endParaRPr>
          </a:p>
          <a:p>
            <a:endParaRPr lang="en-US" sz="2000" dirty="0" smtClean="0">
              <a:latin typeface="Trebuchet MS" panose="020B0603020202020204" pitchFamily="34" charset="0"/>
            </a:endParaRPr>
          </a:p>
          <a:p>
            <a:r>
              <a:rPr lang="en-US" sz="2000" dirty="0" smtClean="0">
                <a:latin typeface="Trebuchet MS" panose="020B0603020202020204" pitchFamily="34" charset="0"/>
              </a:rPr>
              <a:t>By bus </a:t>
            </a:r>
          </a:p>
          <a:p>
            <a:endParaRPr lang="en-US" sz="2000" dirty="0">
              <a:latin typeface="Trebuchet MS" panose="020B0603020202020204" pitchFamily="34" charset="0"/>
            </a:endParaRPr>
          </a:p>
          <a:p>
            <a:endParaRPr lang="en-US" sz="2000" dirty="0" smtClean="0">
              <a:latin typeface="Trebuchet MS" panose="020B0603020202020204" pitchFamily="34" charset="0"/>
            </a:endParaRPr>
          </a:p>
          <a:p>
            <a:endParaRPr lang="en-US" sz="2000" dirty="0" smtClean="0">
              <a:latin typeface="Trebuchet MS" panose="020B0603020202020204" pitchFamily="34" charset="0"/>
            </a:endParaRPr>
          </a:p>
          <a:p>
            <a:r>
              <a:rPr lang="en-US" sz="2000" dirty="0" smtClean="0">
                <a:latin typeface="Trebuchet MS" panose="020B0603020202020204" pitchFamily="34" charset="0"/>
              </a:rPr>
              <a:t>By van (carpool)</a:t>
            </a:r>
            <a:endParaRPr lang="en-US" sz="2000" dirty="0">
              <a:latin typeface="Trebuchet MS" panose="020B0603020202020204" pitchFamily="34" charset="0"/>
            </a:endParaRPr>
          </a:p>
        </p:txBody>
      </p:sp>
      <p:sp>
        <p:nvSpPr>
          <p:cNvPr id="12" name="Rectangle 11"/>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16</a:t>
            </a:r>
            <a:endParaRPr lang="en-US" dirty="0"/>
          </a:p>
        </p:txBody>
      </p:sp>
    </p:spTree>
    <p:extLst>
      <p:ext uri="{BB962C8B-B14F-4D97-AF65-F5344CB8AC3E}">
        <p14:creationId xmlns:p14="http://schemas.microsoft.com/office/powerpoint/2010/main" val="2609964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476" y="236256"/>
            <a:ext cx="3063659" cy="769441"/>
          </a:xfrm>
          <a:prstGeom prst="rect">
            <a:avLst/>
          </a:prstGeom>
        </p:spPr>
        <p:txBody>
          <a:bodyPr wrap="none">
            <a:spAutoFit/>
          </a:bodyPr>
          <a:lstStyle/>
          <a:p>
            <a:r>
              <a:rPr lang="en-US" sz="4400" dirty="0" smtClean="0"/>
              <a:t>Conclusions:</a:t>
            </a:r>
            <a:endParaRPr lang="en-US" sz="4400" dirty="0"/>
          </a:p>
        </p:txBody>
      </p:sp>
      <p:sp>
        <p:nvSpPr>
          <p:cNvPr id="3" name="Rectangle 2"/>
          <p:cNvSpPr/>
          <p:nvPr/>
        </p:nvSpPr>
        <p:spPr>
          <a:xfrm>
            <a:off x="609476" y="1275520"/>
            <a:ext cx="10666320" cy="3477875"/>
          </a:xfrm>
          <a:prstGeom prst="rect">
            <a:avLst/>
          </a:prstGeom>
        </p:spPr>
        <p:txBody>
          <a:bodyPr wrap="square">
            <a:spAutoFit/>
          </a:bodyPr>
          <a:lstStyle/>
          <a:p>
            <a:pPr>
              <a:lnSpc>
                <a:spcPct val="150000"/>
              </a:lnSpc>
              <a:spcAft>
                <a:spcPts val="1200"/>
              </a:spcAft>
            </a:pPr>
            <a:r>
              <a:rPr lang="en-US" sz="2800" dirty="0">
                <a:latin typeface="Calibri" panose="020F0502020204030204" pitchFamily="34" charset="0"/>
                <a:ea typeface="Times New Roman" panose="02020603050405020304" pitchFamily="18" charset="0"/>
              </a:rPr>
              <a:t>This research </a:t>
            </a:r>
            <a:r>
              <a:rPr lang="en-US" sz="2800" dirty="0" smtClean="0">
                <a:latin typeface="Calibri" panose="020F0502020204030204" pitchFamily="34" charset="0"/>
                <a:ea typeface="Times New Roman" panose="02020603050405020304" pitchFamily="18" charset="0"/>
              </a:rPr>
              <a:t>used an </a:t>
            </a:r>
            <a:r>
              <a:rPr lang="en-US" sz="2800" dirty="0">
                <a:latin typeface="Calibri" panose="020F0502020204030204" pitchFamily="34" charset="0"/>
                <a:ea typeface="Times New Roman" panose="02020603050405020304" pitchFamily="18" charset="0"/>
              </a:rPr>
              <a:t>ontology framework to help us understanding </a:t>
            </a:r>
            <a:r>
              <a:rPr lang="en-US" sz="2800" dirty="0" smtClean="0">
                <a:latin typeface="Calibri" panose="020F0502020204030204" pitchFamily="34" charset="0"/>
                <a:ea typeface="Times New Roman" panose="02020603050405020304" pitchFamily="18" charset="0"/>
              </a:rPr>
              <a:t>the spatial and social factors for </a:t>
            </a:r>
            <a:r>
              <a:rPr lang="en-US" sz="2800" dirty="0">
                <a:latin typeface="Calibri" panose="020F0502020204030204" pitchFamily="34" charset="0"/>
                <a:ea typeface="Times New Roman" panose="02020603050405020304" pitchFamily="18" charset="0"/>
              </a:rPr>
              <a:t>older </a:t>
            </a:r>
            <a:r>
              <a:rPr lang="en-US" sz="2800" dirty="0" smtClean="0">
                <a:latin typeface="Calibri" panose="020F0502020204030204" pitchFamily="34" charset="0"/>
                <a:ea typeface="Times New Roman" panose="02020603050405020304" pitchFamily="18" charset="0"/>
              </a:rPr>
              <a:t>adults’ accessibility.</a:t>
            </a:r>
          </a:p>
          <a:p>
            <a:pPr>
              <a:lnSpc>
                <a:spcPct val="150000"/>
              </a:lnSpc>
              <a:spcAft>
                <a:spcPts val="1200"/>
              </a:spcAft>
            </a:pPr>
            <a:r>
              <a:rPr lang="en-US" sz="2800" dirty="0" smtClean="0">
                <a:latin typeface="Calibri" panose="020F0502020204030204" pitchFamily="34" charset="0"/>
                <a:ea typeface="Times New Roman" panose="02020603050405020304" pitchFamily="18" charset="0"/>
              </a:rPr>
              <a:t> </a:t>
            </a:r>
            <a:r>
              <a:rPr lang="en-US" sz="2800" dirty="0">
                <a:latin typeface="Calibri" panose="020F0502020204030204" pitchFamily="34" charset="0"/>
                <a:ea typeface="Times New Roman" panose="02020603050405020304" pitchFamily="18" charset="0"/>
              </a:rPr>
              <a:t>Also, this ontology framework </a:t>
            </a:r>
            <a:r>
              <a:rPr lang="en-US" sz="2800" dirty="0" smtClean="0">
                <a:latin typeface="Calibri" panose="020F0502020204030204" pitchFamily="34" charset="0"/>
                <a:ea typeface="Times New Roman" panose="02020603050405020304" pitchFamily="18" charset="0"/>
              </a:rPr>
              <a:t>could </a:t>
            </a:r>
            <a:r>
              <a:rPr lang="en-US" sz="2800" dirty="0">
                <a:latin typeface="Calibri" panose="020F0502020204030204" pitchFamily="34" charset="0"/>
                <a:ea typeface="Times New Roman" panose="02020603050405020304" pitchFamily="18" charset="0"/>
              </a:rPr>
              <a:t>be </a:t>
            </a:r>
            <a:r>
              <a:rPr lang="en-US" sz="2800" dirty="0" smtClean="0">
                <a:latin typeface="Calibri" panose="020F0502020204030204" pitchFamily="34" charset="0"/>
                <a:ea typeface="Times New Roman" panose="02020603050405020304" pitchFamily="18" charset="0"/>
              </a:rPr>
              <a:t>a </a:t>
            </a:r>
            <a:r>
              <a:rPr lang="en-US" sz="2800" dirty="0">
                <a:latin typeface="Calibri" panose="020F0502020204030204" pitchFamily="34" charset="0"/>
                <a:ea typeface="Times New Roman" panose="02020603050405020304" pitchFamily="18" charset="0"/>
              </a:rPr>
              <a:t>guideline to build an agent-based model which used to simulate the potential accessibility of healthcare facilities to older adults.</a:t>
            </a:r>
            <a:endParaRPr lang="en-US" sz="2800" dirty="0">
              <a:latin typeface="Times New Roman" panose="02020603050405020304" pitchFamily="18" charset="0"/>
              <a:ea typeface="Times New Roman" panose="02020603050405020304" pitchFamily="18" charset="0"/>
            </a:endParaRPr>
          </a:p>
        </p:txBody>
      </p:sp>
      <p:sp>
        <p:nvSpPr>
          <p:cNvPr id="4" name="Rectangle 3"/>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17</a:t>
            </a:r>
            <a:endParaRPr lang="en-US" dirty="0"/>
          </a:p>
        </p:txBody>
      </p:sp>
    </p:spTree>
    <p:extLst>
      <p:ext uri="{BB962C8B-B14F-4D97-AF65-F5344CB8AC3E}">
        <p14:creationId xmlns:p14="http://schemas.microsoft.com/office/powerpoint/2010/main" val="2169386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740541" cy="523220"/>
          </a:xfrm>
          <a:prstGeom prst="rect">
            <a:avLst/>
          </a:prstGeom>
        </p:spPr>
        <p:txBody>
          <a:bodyPr wrap="none">
            <a:spAutoFit/>
          </a:bodyPr>
          <a:lstStyle/>
          <a:p>
            <a:r>
              <a:rPr lang="en-US" sz="2800" dirty="0" smtClean="0"/>
              <a:t>Reference:</a:t>
            </a:r>
            <a:endParaRPr lang="en-US" sz="2800" dirty="0"/>
          </a:p>
        </p:txBody>
      </p:sp>
      <p:sp>
        <p:nvSpPr>
          <p:cNvPr id="3" name="Rectangle 2"/>
          <p:cNvSpPr/>
          <p:nvPr/>
        </p:nvSpPr>
        <p:spPr>
          <a:xfrm>
            <a:off x="734166" y="981907"/>
            <a:ext cx="11000634" cy="4662815"/>
          </a:xfrm>
          <a:prstGeom prst="rect">
            <a:avLst/>
          </a:prstGeom>
        </p:spPr>
        <p:txBody>
          <a:bodyPr wrap="square">
            <a:spAutoFit/>
          </a:bodyPr>
          <a:lstStyle/>
          <a:p>
            <a:pPr marL="342900" indent="-342900">
              <a:lnSpc>
                <a:spcPct val="150000"/>
              </a:lnSpc>
              <a:buFont typeface="+mj-lt"/>
              <a:buAutoNum type="arabicPeriod"/>
            </a:pPr>
            <a:r>
              <a:rPr lang="en-US" dirty="0">
                <a:solidFill>
                  <a:srgbClr val="000000"/>
                </a:solidFill>
                <a:latin typeface="Calibri" panose="020F0502020204030204" pitchFamily="34" charset="0"/>
              </a:rPr>
              <a:t>Arp, R., Smith, B., &amp; Spear, A. D. (2015). </a:t>
            </a:r>
            <a:r>
              <a:rPr lang="en-US" i="1" dirty="0">
                <a:solidFill>
                  <a:srgbClr val="000000"/>
                </a:solidFill>
                <a:latin typeface="Calibri" panose="020F0502020204030204" pitchFamily="34" charset="0"/>
              </a:rPr>
              <a:t>Building ontologies with basic formal ontology</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Mit</a:t>
            </a:r>
            <a:r>
              <a:rPr lang="en-US" dirty="0">
                <a:solidFill>
                  <a:srgbClr val="000000"/>
                </a:solidFill>
                <a:latin typeface="Calibri" panose="020F0502020204030204" pitchFamily="34" charset="0"/>
              </a:rPr>
              <a:t> Press. </a:t>
            </a:r>
          </a:p>
          <a:p>
            <a:pPr marL="342900" indent="-342900">
              <a:lnSpc>
                <a:spcPct val="150000"/>
              </a:lnSpc>
              <a:buFont typeface="+mj-lt"/>
              <a:buAutoNum type="arabicPeriod"/>
            </a:pPr>
            <a:r>
              <a:rPr lang="en-US" dirty="0" err="1">
                <a:solidFill>
                  <a:srgbClr val="000000"/>
                </a:solidFill>
                <a:latin typeface="Calibri" panose="020F0502020204030204" pitchFamily="34" charset="0"/>
              </a:rPr>
              <a:t>Cvitkovich</a:t>
            </a:r>
            <a:r>
              <a:rPr lang="en-US" dirty="0">
                <a:solidFill>
                  <a:srgbClr val="000000"/>
                </a:solidFill>
                <a:latin typeface="Calibri" panose="020F0502020204030204" pitchFamily="34" charset="0"/>
              </a:rPr>
              <a:t>, Y., &amp; Wister, A. (2001). The importance of transportation and prioritization of environmental needs to sustain well-being among older adults. </a:t>
            </a:r>
            <a:r>
              <a:rPr lang="en-US" i="1" dirty="0">
                <a:solidFill>
                  <a:srgbClr val="000000"/>
                </a:solidFill>
                <a:latin typeface="Calibri" panose="020F0502020204030204" pitchFamily="34" charset="0"/>
              </a:rPr>
              <a:t>Environment and Behavior, 33</a:t>
            </a:r>
            <a:r>
              <a:rPr lang="en-US" dirty="0">
                <a:solidFill>
                  <a:srgbClr val="000000"/>
                </a:solidFill>
                <a:latin typeface="Calibri" panose="020F0502020204030204" pitchFamily="34" charset="0"/>
              </a:rPr>
              <a:t>(6), 809-829. </a:t>
            </a:r>
          </a:p>
          <a:p>
            <a:pPr marL="342900" indent="-342900">
              <a:lnSpc>
                <a:spcPct val="150000"/>
              </a:lnSpc>
              <a:buFont typeface="+mj-lt"/>
              <a:buAutoNum type="arabicPeriod"/>
            </a:pPr>
            <a:r>
              <a:rPr lang="en-US" dirty="0" err="1">
                <a:solidFill>
                  <a:srgbClr val="000000"/>
                </a:solidFill>
                <a:latin typeface="Calibri" panose="020F0502020204030204" pitchFamily="34" charset="0"/>
              </a:rPr>
              <a:t>Mahmoudi</a:t>
            </a:r>
            <a:r>
              <a:rPr lang="en-US" dirty="0">
                <a:solidFill>
                  <a:srgbClr val="000000"/>
                </a:solidFill>
                <a:latin typeface="Calibri" panose="020F0502020204030204" pitchFamily="34" charset="0"/>
              </a:rPr>
              <a:t>, E., &amp; Jensen, G. A. (2013). Exploring disparities in access to physician services among older adults: 2000–2007. </a:t>
            </a:r>
            <a:r>
              <a:rPr lang="en-US" i="1" dirty="0">
                <a:solidFill>
                  <a:srgbClr val="000000"/>
                </a:solidFill>
                <a:latin typeface="Calibri" panose="020F0502020204030204" pitchFamily="34" charset="0"/>
              </a:rPr>
              <a:t>The Journals of Gerontology Series B: Psychological Sciences and Social Sciences, 68</a:t>
            </a:r>
            <a:r>
              <a:rPr lang="en-US" dirty="0">
                <a:solidFill>
                  <a:srgbClr val="000000"/>
                </a:solidFill>
                <a:latin typeface="Calibri" panose="020F0502020204030204" pitchFamily="34" charset="0"/>
              </a:rPr>
              <a:t>(1), 128-138. </a:t>
            </a:r>
          </a:p>
          <a:p>
            <a:pPr marL="342900" indent="-342900">
              <a:lnSpc>
                <a:spcPct val="150000"/>
              </a:lnSpc>
              <a:buFont typeface="+mj-lt"/>
              <a:buAutoNum type="arabicPeriod"/>
            </a:pPr>
            <a:r>
              <a:rPr lang="en-US" dirty="0">
                <a:solidFill>
                  <a:srgbClr val="000000"/>
                </a:solidFill>
                <a:latin typeface="Calibri" panose="020F0502020204030204" pitchFamily="34" charset="0"/>
              </a:rPr>
              <a:t>Miller, N. A., Kirk, A., Kaiser, M. J., &amp; </a:t>
            </a:r>
            <a:r>
              <a:rPr lang="en-US" dirty="0" err="1">
                <a:solidFill>
                  <a:srgbClr val="000000"/>
                </a:solidFill>
                <a:latin typeface="Calibri" panose="020F0502020204030204" pitchFamily="34" charset="0"/>
              </a:rPr>
              <a:t>Glos</a:t>
            </a:r>
            <a:r>
              <a:rPr lang="en-US" dirty="0">
                <a:solidFill>
                  <a:srgbClr val="000000"/>
                </a:solidFill>
                <a:latin typeface="Calibri" panose="020F0502020204030204" pitchFamily="34" charset="0"/>
              </a:rPr>
              <a:t>, L. (2014). Disparities in access to health care among middle-aged and older adults with disabilities. </a:t>
            </a:r>
            <a:r>
              <a:rPr lang="en-US" i="1" dirty="0">
                <a:solidFill>
                  <a:srgbClr val="000000"/>
                </a:solidFill>
                <a:latin typeface="Calibri" panose="020F0502020204030204" pitchFamily="34" charset="0"/>
              </a:rPr>
              <a:t>Journal of aging &amp; social policy, 26</a:t>
            </a:r>
            <a:r>
              <a:rPr lang="en-US" dirty="0">
                <a:solidFill>
                  <a:srgbClr val="000000"/>
                </a:solidFill>
                <a:latin typeface="Calibri" panose="020F0502020204030204" pitchFamily="34" charset="0"/>
              </a:rPr>
              <a:t>(4), 324-346. </a:t>
            </a:r>
            <a:r>
              <a:rPr lang="en-US" dirty="0" err="1" smtClean="0">
                <a:solidFill>
                  <a:srgbClr val="000000"/>
                </a:solidFill>
                <a:latin typeface="Calibri" panose="020F0502020204030204" pitchFamily="34" charset="0"/>
              </a:rPr>
              <a:t>doi:</a:t>
            </a:r>
            <a:r>
              <a:rPr lang="en-US" dirty="0" err="1" smtClean="0">
                <a:solidFill>
                  <a:srgbClr val="000000"/>
                </a:solidFill>
                <a:latin typeface="Calibri" panose="020F0502020204030204" pitchFamily="34" charset="0"/>
                <a:hlinkClick r:id="rId2"/>
              </a:rPr>
              <a:t>http</a:t>
            </a:r>
            <a:r>
              <a:rPr lang="en-US" dirty="0">
                <a:solidFill>
                  <a:srgbClr val="000000"/>
                </a:solidFill>
                <a:latin typeface="Calibri" panose="020F0502020204030204" pitchFamily="34" charset="0"/>
                <a:hlinkClick r:id="rId2"/>
              </a:rPr>
              <a:t>://</a:t>
            </a:r>
            <a:r>
              <a:rPr lang="en-US" dirty="0" smtClean="0">
                <a:solidFill>
                  <a:srgbClr val="000000"/>
                </a:solidFill>
                <a:latin typeface="Calibri" panose="020F0502020204030204" pitchFamily="34" charset="0"/>
                <a:hlinkClick r:id="rId2"/>
              </a:rPr>
              <a:t>dx.doi.org/10.1080/08959420.2014.939851 </a:t>
            </a:r>
            <a:endParaRPr lang="en-US" dirty="0">
              <a:solidFill>
                <a:srgbClr val="000000"/>
              </a:solidFill>
              <a:latin typeface="Calibri" panose="020F0502020204030204" pitchFamily="34" charset="0"/>
            </a:endParaRPr>
          </a:p>
          <a:p>
            <a:pPr marL="342900" indent="-342900">
              <a:lnSpc>
                <a:spcPct val="150000"/>
              </a:lnSpc>
              <a:buFont typeface="+mj-lt"/>
              <a:buAutoNum type="arabicPeriod"/>
            </a:pPr>
            <a:r>
              <a:rPr lang="en-US" dirty="0" err="1">
                <a:solidFill>
                  <a:srgbClr val="000000"/>
                </a:solidFill>
                <a:latin typeface="Calibri" panose="020F0502020204030204" pitchFamily="34" charset="0"/>
              </a:rPr>
              <a:t>Ngamini</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Ngui</a:t>
            </a:r>
            <a:r>
              <a:rPr lang="en-US" dirty="0">
                <a:solidFill>
                  <a:srgbClr val="000000"/>
                </a:solidFill>
                <a:latin typeface="Calibri" panose="020F0502020204030204" pitchFamily="34" charset="0"/>
              </a:rPr>
              <a:t>, A., &amp; </a:t>
            </a:r>
            <a:r>
              <a:rPr lang="en-US" dirty="0" err="1">
                <a:solidFill>
                  <a:srgbClr val="000000"/>
                </a:solidFill>
                <a:latin typeface="Calibri" panose="020F0502020204030204" pitchFamily="34" charset="0"/>
              </a:rPr>
              <a:t>Vanasse</a:t>
            </a:r>
            <a:r>
              <a:rPr lang="en-US" dirty="0">
                <a:solidFill>
                  <a:srgbClr val="000000"/>
                </a:solidFill>
                <a:latin typeface="Calibri" panose="020F0502020204030204" pitchFamily="34" charset="0"/>
              </a:rPr>
              <a:t>, A. (2012). Assessing spatial accessibility to mental health facilities in an urban environment. </a:t>
            </a:r>
            <a:r>
              <a:rPr lang="en-US" i="1" dirty="0">
                <a:solidFill>
                  <a:srgbClr val="000000"/>
                </a:solidFill>
                <a:latin typeface="Calibri" panose="020F0502020204030204" pitchFamily="34" charset="0"/>
              </a:rPr>
              <a:t>Spatial and </a:t>
            </a:r>
            <a:r>
              <a:rPr lang="en-US" i="1" dirty="0" err="1">
                <a:solidFill>
                  <a:srgbClr val="000000"/>
                </a:solidFill>
                <a:latin typeface="Calibri" panose="020F0502020204030204" pitchFamily="34" charset="0"/>
              </a:rPr>
              <a:t>Spatio</a:t>
            </a:r>
            <a:r>
              <a:rPr lang="en-US" i="1" dirty="0">
                <a:solidFill>
                  <a:srgbClr val="000000"/>
                </a:solidFill>
                <a:latin typeface="Calibri" panose="020F0502020204030204" pitchFamily="34" charset="0"/>
              </a:rPr>
              <a:t>-temporal Epidemiology, 3</a:t>
            </a:r>
            <a:r>
              <a:rPr lang="en-US" dirty="0">
                <a:solidFill>
                  <a:srgbClr val="000000"/>
                </a:solidFill>
                <a:latin typeface="Calibri" panose="020F0502020204030204" pitchFamily="34" charset="0"/>
              </a:rPr>
              <a:t>(3), 195-203. </a:t>
            </a:r>
            <a:r>
              <a:rPr lang="en-US" dirty="0" err="1" smtClean="0">
                <a:solidFill>
                  <a:srgbClr val="000000"/>
                </a:solidFill>
                <a:latin typeface="Calibri" panose="020F0502020204030204" pitchFamily="34" charset="0"/>
              </a:rPr>
              <a:t>doi:</a:t>
            </a:r>
            <a:r>
              <a:rPr lang="en-US" dirty="0" err="1" smtClean="0">
                <a:solidFill>
                  <a:srgbClr val="000000"/>
                </a:solidFill>
                <a:latin typeface="Calibri" panose="020F0502020204030204" pitchFamily="34" charset="0"/>
                <a:hlinkClick r:id="rId3"/>
              </a:rPr>
              <a:t>http</a:t>
            </a:r>
            <a:r>
              <a:rPr lang="en-US" dirty="0">
                <a:solidFill>
                  <a:srgbClr val="000000"/>
                </a:solidFill>
                <a:latin typeface="Calibri" panose="020F0502020204030204" pitchFamily="34" charset="0"/>
                <a:hlinkClick r:id="rId3"/>
              </a:rPr>
              <a:t>://dx.doi.org/10.1016/j.sste.2011.11.001 </a:t>
            </a:r>
            <a:endParaRPr lang="en-US" dirty="0"/>
          </a:p>
        </p:txBody>
      </p:sp>
      <p:sp>
        <p:nvSpPr>
          <p:cNvPr id="4" name="Rectangle 3"/>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18</a:t>
            </a:r>
            <a:endParaRPr lang="en-US" dirty="0"/>
          </a:p>
        </p:txBody>
      </p:sp>
    </p:spTree>
    <p:extLst>
      <p:ext uri="{BB962C8B-B14F-4D97-AF65-F5344CB8AC3E}">
        <p14:creationId xmlns:p14="http://schemas.microsoft.com/office/powerpoint/2010/main" val="168170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Content Placeholder 2"/>
          <p:cNvSpPr>
            <a:spLocks noGrp="1"/>
          </p:cNvSpPr>
          <p:nvPr>
            <p:ph idx="1"/>
          </p:nvPr>
        </p:nvSpPr>
        <p:spPr>
          <a:xfrm>
            <a:off x="838200" y="1520825"/>
            <a:ext cx="10515600" cy="4351338"/>
          </a:xfrm>
        </p:spPr>
        <p:txBody>
          <a:bodyPr/>
          <a:lstStyle/>
          <a:p>
            <a:endParaRPr lang="en-US" sz="3200" dirty="0"/>
          </a:p>
          <a:p>
            <a:r>
              <a:rPr lang="en-US" sz="3200" dirty="0"/>
              <a:t> </a:t>
            </a:r>
            <a:r>
              <a:rPr lang="en-US" sz="3200" dirty="0" smtClean="0"/>
              <a:t>Challenges </a:t>
            </a:r>
            <a:r>
              <a:rPr lang="en-US" sz="3200" dirty="0"/>
              <a:t>for the aging population access to healthcare facility </a:t>
            </a:r>
            <a:endParaRPr lang="en-US" sz="3200" dirty="0" smtClean="0"/>
          </a:p>
          <a:p>
            <a:pPr marL="0" indent="0">
              <a:buNone/>
            </a:pPr>
            <a:endParaRPr lang="en-US" sz="3200" dirty="0"/>
          </a:p>
          <a:p>
            <a:r>
              <a:rPr lang="en-US" sz="3200" dirty="0" smtClean="0"/>
              <a:t>The BFO framework </a:t>
            </a:r>
          </a:p>
          <a:p>
            <a:endParaRPr lang="en-US" sz="3200" dirty="0"/>
          </a:p>
          <a:p>
            <a:r>
              <a:rPr lang="en-US" sz="3200" dirty="0" smtClean="0"/>
              <a:t>Application in agent-based modeling (ABM)</a:t>
            </a:r>
            <a:endParaRPr lang="en-US" sz="3200" dirty="0"/>
          </a:p>
        </p:txBody>
      </p:sp>
      <p:sp>
        <p:nvSpPr>
          <p:cNvPr id="4" name="Rectangle 3"/>
          <p:cNvSpPr/>
          <p:nvPr/>
        </p:nvSpPr>
        <p:spPr>
          <a:xfrm>
            <a:off x="11040894" y="6017516"/>
            <a:ext cx="312906" cy="369332"/>
          </a:xfrm>
          <a:prstGeom prst="rect">
            <a:avLst/>
          </a:prstGeom>
        </p:spPr>
        <p:txBody>
          <a:bodyPr wrap="none">
            <a:spAutoFit/>
          </a:bodyPr>
          <a:lstStyle/>
          <a:p>
            <a:r>
              <a:rPr lang="en-US">
                <a:solidFill>
                  <a:srgbClr val="006621"/>
                </a:solidFill>
                <a:latin typeface="arial" charset="0"/>
              </a:rPr>
              <a:t>1</a:t>
            </a:r>
            <a:endParaRPr lang="en-US" dirty="0"/>
          </a:p>
        </p:txBody>
      </p:sp>
    </p:spTree>
    <p:extLst>
      <p:ext uri="{BB962C8B-B14F-4D97-AF65-F5344CB8AC3E}">
        <p14:creationId xmlns:p14="http://schemas.microsoft.com/office/powerpoint/2010/main" val="335682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3766" y="2316078"/>
            <a:ext cx="6012998" cy="923330"/>
          </a:xfrm>
          <a:prstGeom prst="rect">
            <a:avLst/>
          </a:prstGeom>
        </p:spPr>
        <p:txBody>
          <a:bodyPr wrap="square">
            <a:spAutoFit/>
          </a:bodyPr>
          <a:lstStyle/>
          <a:p>
            <a:r>
              <a:rPr lang="en-US" sz="5400" dirty="0" smtClean="0"/>
              <a:t>Thank you !</a:t>
            </a:r>
            <a:endParaRPr lang="en-US" sz="5400" dirty="0"/>
          </a:p>
        </p:txBody>
      </p:sp>
      <p:sp>
        <p:nvSpPr>
          <p:cNvPr id="3" name="Rectangle 2"/>
          <p:cNvSpPr/>
          <p:nvPr/>
        </p:nvSpPr>
        <p:spPr>
          <a:xfrm>
            <a:off x="11040894" y="6017516"/>
            <a:ext cx="441146" cy="369332"/>
          </a:xfrm>
          <a:prstGeom prst="rect">
            <a:avLst/>
          </a:prstGeom>
        </p:spPr>
        <p:txBody>
          <a:bodyPr wrap="none">
            <a:spAutoFit/>
          </a:bodyPr>
          <a:lstStyle/>
          <a:p>
            <a:r>
              <a:rPr lang="en-US" dirty="0" smtClean="0">
                <a:solidFill>
                  <a:srgbClr val="006621"/>
                </a:solidFill>
                <a:latin typeface="arial" charset="0"/>
              </a:rPr>
              <a:t>19</a:t>
            </a:r>
            <a:endParaRPr lang="en-US" dirty="0"/>
          </a:p>
        </p:txBody>
      </p:sp>
    </p:spTree>
    <p:extLst>
      <p:ext uri="{BB962C8B-B14F-4D97-AF65-F5344CB8AC3E}">
        <p14:creationId xmlns:p14="http://schemas.microsoft.com/office/powerpoint/2010/main" val="4085194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dirty="0" smtClean="0"/>
              <a:t>Challenges for the aging population access to healthcare facility </a:t>
            </a:r>
            <a:br>
              <a:rPr lang="en-US" dirty="0" smtClean="0"/>
            </a:br>
            <a:endParaRPr lang="en-US" dirty="0"/>
          </a:p>
        </p:txBody>
      </p:sp>
      <p:sp>
        <p:nvSpPr>
          <p:cNvPr id="3" name="Content Placeholder 2"/>
          <p:cNvSpPr>
            <a:spLocks noGrp="1"/>
          </p:cNvSpPr>
          <p:nvPr>
            <p:ph idx="1"/>
          </p:nvPr>
        </p:nvSpPr>
        <p:spPr>
          <a:xfrm>
            <a:off x="838200" y="1614610"/>
            <a:ext cx="10515600" cy="4611399"/>
          </a:xfrm>
        </p:spPr>
        <p:txBody>
          <a:bodyPr>
            <a:normAutofit fontScale="92500" lnSpcReduction="20000"/>
          </a:bodyPr>
          <a:lstStyle/>
          <a:p>
            <a:pPr>
              <a:lnSpc>
                <a:spcPct val="150000"/>
              </a:lnSpc>
            </a:pPr>
            <a:r>
              <a:rPr lang="en-US" dirty="0" smtClean="0"/>
              <a:t>Middle-aged </a:t>
            </a:r>
            <a:r>
              <a:rPr lang="en-US" dirty="0"/>
              <a:t>and older minority individuals with disabilities have been shown to lack sufficient access to health care (Miller, Kirk, Kaiser, &amp; </a:t>
            </a:r>
            <a:r>
              <a:rPr lang="en-US" dirty="0" err="1"/>
              <a:t>Glos</a:t>
            </a:r>
            <a:r>
              <a:rPr lang="en-US" dirty="0"/>
              <a:t>, 2014). </a:t>
            </a:r>
            <a:endParaRPr lang="en-US" dirty="0" smtClean="0"/>
          </a:p>
          <a:p>
            <a:pPr>
              <a:lnSpc>
                <a:spcPct val="150000"/>
              </a:lnSpc>
            </a:pPr>
            <a:r>
              <a:rPr lang="en-US" dirty="0" smtClean="0"/>
              <a:t>Among </a:t>
            </a:r>
            <a:r>
              <a:rPr lang="en-US" dirty="0"/>
              <a:t>older adults, disparities in access to physician services have diminished for African Americans but have grown worse for Hispanics (</a:t>
            </a:r>
            <a:r>
              <a:rPr lang="en-US" dirty="0" err="1"/>
              <a:t>Mahmoudi</a:t>
            </a:r>
            <a:r>
              <a:rPr lang="en-US" dirty="0"/>
              <a:t> &amp; Jensen, 2013). </a:t>
            </a:r>
            <a:endParaRPr lang="en-US" dirty="0" smtClean="0"/>
          </a:p>
          <a:p>
            <a:pPr>
              <a:lnSpc>
                <a:spcPct val="150000"/>
              </a:lnSpc>
            </a:pPr>
            <a:r>
              <a:rPr lang="en-US" dirty="0" smtClean="0"/>
              <a:t>The </a:t>
            </a:r>
            <a:r>
              <a:rPr lang="en-US" dirty="0"/>
              <a:t>uneven distribution of healthcare facilities also causes differences spatial accessibility (</a:t>
            </a:r>
            <a:r>
              <a:rPr lang="en-US" dirty="0" err="1"/>
              <a:t>Ngamini</a:t>
            </a:r>
            <a:r>
              <a:rPr lang="en-US" dirty="0"/>
              <a:t> </a:t>
            </a:r>
            <a:r>
              <a:rPr lang="en-US" dirty="0" err="1"/>
              <a:t>Ngui</a:t>
            </a:r>
            <a:r>
              <a:rPr lang="en-US" dirty="0"/>
              <a:t> &amp; </a:t>
            </a:r>
            <a:r>
              <a:rPr lang="en-US" dirty="0" err="1"/>
              <a:t>Vanasse</a:t>
            </a:r>
            <a:r>
              <a:rPr lang="en-US" dirty="0"/>
              <a:t>, 2012).</a:t>
            </a:r>
          </a:p>
          <a:p>
            <a:endParaRPr lang="en-US" dirty="0"/>
          </a:p>
          <a:p>
            <a:endParaRPr lang="en-US" dirty="0"/>
          </a:p>
        </p:txBody>
      </p:sp>
      <p:sp>
        <p:nvSpPr>
          <p:cNvPr id="4" name="Rectangle 3"/>
          <p:cNvSpPr/>
          <p:nvPr/>
        </p:nvSpPr>
        <p:spPr>
          <a:xfrm>
            <a:off x="11040894" y="6017516"/>
            <a:ext cx="312906" cy="369332"/>
          </a:xfrm>
          <a:prstGeom prst="rect">
            <a:avLst/>
          </a:prstGeom>
        </p:spPr>
        <p:txBody>
          <a:bodyPr wrap="none">
            <a:spAutoFit/>
          </a:bodyPr>
          <a:lstStyle/>
          <a:p>
            <a:r>
              <a:rPr lang="en-US" dirty="0">
                <a:solidFill>
                  <a:srgbClr val="006621"/>
                </a:solidFill>
                <a:latin typeface="arial" charset="0"/>
              </a:rPr>
              <a:t>2</a:t>
            </a:r>
            <a:endParaRPr lang="en-US" dirty="0"/>
          </a:p>
        </p:txBody>
      </p:sp>
    </p:spTree>
    <p:extLst>
      <p:ext uri="{BB962C8B-B14F-4D97-AF65-F5344CB8AC3E}">
        <p14:creationId xmlns:p14="http://schemas.microsoft.com/office/powerpoint/2010/main" val="2077023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dirty="0"/>
              <a:t>A</a:t>
            </a:r>
            <a:r>
              <a:rPr lang="en-US" dirty="0" smtClean="0"/>
              <a:t>ccess to healthcare facility </a:t>
            </a:r>
            <a:br>
              <a:rPr lang="en-US" dirty="0" smtClean="0"/>
            </a:br>
            <a:endParaRPr lang="en-US" dirty="0"/>
          </a:p>
        </p:txBody>
      </p:sp>
      <p:sp>
        <p:nvSpPr>
          <p:cNvPr id="3" name="Content Placeholder 2"/>
          <p:cNvSpPr>
            <a:spLocks noGrp="1"/>
          </p:cNvSpPr>
          <p:nvPr>
            <p:ph idx="1"/>
          </p:nvPr>
        </p:nvSpPr>
        <p:spPr>
          <a:xfrm>
            <a:off x="838200" y="1022061"/>
            <a:ext cx="10515600" cy="4351338"/>
          </a:xfrm>
        </p:spPr>
        <p:txBody>
          <a:bodyPr/>
          <a:lstStyle/>
          <a:p>
            <a:endParaRPr lang="en-US" dirty="0"/>
          </a:p>
          <a:p>
            <a:pPr>
              <a:lnSpc>
                <a:spcPct val="150000"/>
              </a:lnSpc>
            </a:pPr>
            <a:r>
              <a:rPr lang="en-US" sz="3200" dirty="0" smtClean="0"/>
              <a:t>spatial/geographic factors: </a:t>
            </a:r>
          </a:p>
          <a:p>
            <a:pPr lvl="1">
              <a:lnSpc>
                <a:spcPct val="150000"/>
              </a:lnSpc>
            </a:pPr>
            <a:r>
              <a:rPr lang="en-US" sz="2600" dirty="0" smtClean="0"/>
              <a:t>uneven distributions of healthcare facilities </a:t>
            </a:r>
          </a:p>
          <a:p>
            <a:pPr>
              <a:lnSpc>
                <a:spcPct val="150000"/>
              </a:lnSpc>
            </a:pPr>
            <a:r>
              <a:rPr lang="en-US" sz="3200" dirty="0" smtClean="0"/>
              <a:t>non-spatial/social factors: </a:t>
            </a:r>
          </a:p>
          <a:p>
            <a:pPr lvl="1">
              <a:lnSpc>
                <a:spcPct val="150000"/>
              </a:lnSpc>
            </a:pPr>
            <a:r>
              <a:rPr lang="en-US" sz="2600" dirty="0" smtClean="0"/>
              <a:t>socioeconomic resources and demographic characteristics</a:t>
            </a:r>
          </a:p>
          <a:p>
            <a:endParaRPr lang="en-US" dirty="0" smtClean="0"/>
          </a:p>
          <a:p>
            <a:endParaRPr lang="en-US" dirty="0"/>
          </a:p>
          <a:p>
            <a:endParaRPr lang="en-US" dirty="0"/>
          </a:p>
        </p:txBody>
      </p:sp>
      <p:sp>
        <p:nvSpPr>
          <p:cNvPr id="4" name="Rectangle 3"/>
          <p:cNvSpPr/>
          <p:nvPr/>
        </p:nvSpPr>
        <p:spPr>
          <a:xfrm>
            <a:off x="11040894" y="6017516"/>
            <a:ext cx="312906" cy="369332"/>
          </a:xfrm>
          <a:prstGeom prst="rect">
            <a:avLst/>
          </a:prstGeom>
        </p:spPr>
        <p:txBody>
          <a:bodyPr wrap="none">
            <a:spAutoFit/>
          </a:bodyPr>
          <a:lstStyle/>
          <a:p>
            <a:r>
              <a:rPr lang="en-US" dirty="0" smtClean="0">
                <a:solidFill>
                  <a:srgbClr val="006621"/>
                </a:solidFill>
                <a:latin typeface="arial" charset="0"/>
              </a:rPr>
              <a:t>3</a:t>
            </a:r>
            <a:endParaRPr lang="en-US" dirty="0"/>
          </a:p>
        </p:txBody>
      </p:sp>
    </p:spTree>
    <p:extLst>
      <p:ext uri="{BB962C8B-B14F-4D97-AF65-F5344CB8AC3E}">
        <p14:creationId xmlns:p14="http://schemas.microsoft.com/office/powerpoint/2010/main" val="2507125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0823" y="294272"/>
            <a:ext cx="4833503" cy="769441"/>
          </a:xfrm>
          <a:prstGeom prst="rect">
            <a:avLst/>
          </a:prstGeom>
        </p:spPr>
        <p:txBody>
          <a:bodyPr wrap="none">
            <a:spAutoFit/>
          </a:bodyPr>
          <a:lstStyle/>
          <a:p>
            <a:r>
              <a:rPr lang="en-US" sz="4400" dirty="0">
                <a:latin typeface="+mj-lt"/>
              </a:rPr>
              <a:t>The BFO </a:t>
            </a:r>
            <a:r>
              <a:rPr lang="en-US" sz="4400" dirty="0" smtClean="0">
                <a:latin typeface="+mj-lt"/>
              </a:rPr>
              <a:t>framework:</a:t>
            </a:r>
            <a:endParaRPr lang="en-US" sz="4400" dirty="0">
              <a:latin typeface="+mj-lt"/>
            </a:endParaRPr>
          </a:p>
        </p:txBody>
      </p:sp>
      <p:pic>
        <p:nvPicPr>
          <p:cNvPr id="4" name="Picture 3"/>
          <p:cNvPicPr>
            <a:picLocks noChangeAspect="1"/>
          </p:cNvPicPr>
          <p:nvPr/>
        </p:nvPicPr>
        <p:blipFill>
          <a:blip r:embed="rId2"/>
          <a:stretch>
            <a:fillRect/>
          </a:stretch>
        </p:blipFill>
        <p:spPr>
          <a:xfrm>
            <a:off x="1214437" y="1183635"/>
            <a:ext cx="9037927" cy="5574956"/>
          </a:xfrm>
          <a:prstGeom prst="rect">
            <a:avLst/>
          </a:prstGeom>
        </p:spPr>
      </p:pic>
      <p:sp>
        <p:nvSpPr>
          <p:cNvPr id="7" name="Rectangle 6"/>
          <p:cNvSpPr/>
          <p:nvPr/>
        </p:nvSpPr>
        <p:spPr>
          <a:xfrm>
            <a:off x="11040894" y="6017516"/>
            <a:ext cx="312906" cy="369332"/>
          </a:xfrm>
          <a:prstGeom prst="rect">
            <a:avLst/>
          </a:prstGeom>
        </p:spPr>
        <p:txBody>
          <a:bodyPr wrap="none">
            <a:spAutoFit/>
          </a:bodyPr>
          <a:lstStyle/>
          <a:p>
            <a:r>
              <a:rPr lang="en-US" dirty="0" smtClean="0">
                <a:solidFill>
                  <a:srgbClr val="006621"/>
                </a:solidFill>
                <a:latin typeface="arial" charset="0"/>
              </a:rPr>
              <a:t>4</a:t>
            </a:r>
            <a:endParaRPr lang="en-US" dirty="0"/>
          </a:p>
        </p:txBody>
      </p:sp>
    </p:spTree>
    <p:extLst>
      <p:ext uri="{BB962C8B-B14F-4D97-AF65-F5344CB8AC3E}">
        <p14:creationId xmlns:p14="http://schemas.microsoft.com/office/powerpoint/2010/main" val="125061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70053" y="6351678"/>
            <a:ext cx="8482835" cy="461665"/>
          </a:xfrm>
          <a:prstGeom prst="rect">
            <a:avLst/>
          </a:prstGeom>
        </p:spPr>
        <p:txBody>
          <a:bodyPr wrap="none">
            <a:spAutoFit/>
          </a:bodyPr>
          <a:lstStyle/>
          <a:p>
            <a:r>
              <a:rPr lang="en-US" sz="2400" i="1" dirty="0" smtClean="0"/>
              <a:t>understanding </a:t>
            </a:r>
            <a:r>
              <a:rPr lang="en-US" sz="2400" i="1" dirty="0"/>
              <a:t>accessibility of healthcare facilities to older adults</a:t>
            </a:r>
            <a:endParaRPr lang="en-US" sz="2400" dirty="0"/>
          </a:p>
        </p:txBody>
      </p:sp>
      <p:sp>
        <p:nvSpPr>
          <p:cNvPr id="4" name="Rectangle 3"/>
          <p:cNvSpPr/>
          <p:nvPr/>
        </p:nvSpPr>
        <p:spPr>
          <a:xfrm>
            <a:off x="11304663" y="6267387"/>
            <a:ext cx="312906" cy="369332"/>
          </a:xfrm>
          <a:prstGeom prst="rect">
            <a:avLst/>
          </a:prstGeom>
        </p:spPr>
        <p:txBody>
          <a:bodyPr wrap="none">
            <a:spAutoFit/>
          </a:bodyPr>
          <a:lstStyle/>
          <a:p>
            <a:r>
              <a:rPr lang="en-US" dirty="0" smtClean="0">
                <a:solidFill>
                  <a:srgbClr val="006621"/>
                </a:solidFill>
                <a:latin typeface="arial" charset="0"/>
              </a:rPr>
              <a:t>5</a:t>
            </a:r>
            <a:endParaRPr lang="en-US" dirty="0"/>
          </a:p>
        </p:txBody>
      </p:sp>
      <p:pic>
        <p:nvPicPr>
          <p:cNvPr id="2" name="Picture 1"/>
          <p:cNvPicPr>
            <a:picLocks noChangeAspect="1"/>
          </p:cNvPicPr>
          <p:nvPr/>
        </p:nvPicPr>
        <p:blipFill>
          <a:blip r:embed="rId2"/>
          <a:stretch>
            <a:fillRect/>
          </a:stretch>
        </p:blipFill>
        <p:spPr>
          <a:xfrm>
            <a:off x="0" y="329758"/>
            <a:ext cx="11920242" cy="5937629"/>
          </a:xfrm>
          <a:prstGeom prst="rect">
            <a:avLst/>
          </a:prstGeom>
        </p:spPr>
      </p:pic>
    </p:spTree>
    <p:extLst>
      <p:ext uri="{BB962C8B-B14F-4D97-AF65-F5344CB8AC3E}">
        <p14:creationId xmlns:p14="http://schemas.microsoft.com/office/powerpoint/2010/main" val="855627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0637" y="1164479"/>
            <a:ext cx="10833164" cy="4524315"/>
          </a:xfrm>
          <a:prstGeom prst="rect">
            <a:avLst/>
          </a:prstGeom>
        </p:spPr>
        <p:txBody>
          <a:bodyPr wrap="square">
            <a:spAutoFit/>
          </a:bodyPr>
          <a:lstStyle/>
          <a:p>
            <a:pPr>
              <a:lnSpc>
                <a:spcPct val="150000"/>
              </a:lnSpc>
            </a:pPr>
            <a:r>
              <a:rPr lang="en-US" sz="2400" dirty="0" smtClean="0">
                <a:solidFill>
                  <a:srgbClr val="222222"/>
                </a:solidFill>
                <a:latin typeface="arial" charset="0"/>
              </a:rPr>
              <a:t>On July 3, 2016, </a:t>
            </a:r>
            <a:r>
              <a:rPr lang="en-US" sz="2400" b="1" dirty="0" smtClean="0">
                <a:solidFill>
                  <a:srgbClr val="222222"/>
                </a:solidFill>
                <a:latin typeface="arial" charset="0"/>
              </a:rPr>
              <a:t>John, </a:t>
            </a:r>
            <a:r>
              <a:rPr lang="en-US" sz="2400" dirty="0" smtClean="0">
                <a:solidFill>
                  <a:srgbClr val="222222"/>
                </a:solidFill>
                <a:latin typeface="arial" charset="0"/>
              </a:rPr>
              <a:t>who</a:t>
            </a:r>
            <a:r>
              <a:rPr lang="en-US" sz="2400" b="1" dirty="0" smtClean="0">
                <a:solidFill>
                  <a:srgbClr val="222222"/>
                </a:solidFill>
                <a:latin typeface="arial" charset="0"/>
              </a:rPr>
              <a:t> </a:t>
            </a:r>
            <a:r>
              <a:rPr lang="en-US" sz="2400" dirty="0" smtClean="0">
                <a:solidFill>
                  <a:srgbClr val="222222"/>
                </a:solidFill>
                <a:latin typeface="arial" charset="0"/>
              </a:rPr>
              <a:t>is</a:t>
            </a:r>
            <a:r>
              <a:rPr lang="en-US" sz="2400" b="1" dirty="0" smtClean="0">
                <a:solidFill>
                  <a:srgbClr val="222222"/>
                </a:solidFill>
                <a:latin typeface="arial" charset="0"/>
              </a:rPr>
              <a:t> </a:t>
            </a:r>
            <a:r>
              <a:rPr lang="en-US" sz="2400" dirty="0" smtClean="0">
                <a:solidFill>
                  <a:srgbClr val="222222"/>
                </a:solidFill>
                <a:latin typeface="arial" charset="0"/>
              </a:rPr>
              <a:t>70 years old, </a:t>
            </a:r>
            <a:r>
              <a:rPr lang="en-US" sz="2400" u="sng" dirty="0" smtClean="0">
                <a:latin typeface="arial" charset="0"/>
              </a:rPr>
              <a:t>decided</a:t>
            </a:r>
            <a:r>
              <a:rPr lang="en-US" sz="2400" dirty="0" smtClean="0">
                <a:solidFill>
                  <a:srgbClr val="222222"/>
                </a:solidFill>
                <a:latin typeface="arial" charset="0"/>
              </a:rPr>
              <a:t> to go to </a:t>
            </a:r>
            <a:r>
              <a:rPr lang="en-US" sz="2400" b="1" dirty="0" err="1"/>
              <a:t>Upaca</a:t>
            </a:r>
            <a:r>
              <a:rPr lang="en-US" sz="2400" b="1" dirty="0"/>
              <a:t> Senior </a:t>
            </a:r>
            <a:r>
              <a:rPr lang="en-US" sz="2400" b="1" dirty="0" smtClean="0"/>
              <a:t>Center </a:t>
            </a:r>
            <a:r>
              <a:rPr lang="en-US" sz="2400" dirty="0" smtClean="0">
                <a:solidFill>
                  <a:srgbClr val="222222"/>
                </a:solidFill>
                <a:latin typeface="arial" charset="0"/>
              </a:rPr>
              <a:t>to meet friends. He </a:t>
            </a:r>
            <a:r>
              <a:rPr lang="en-US" sz="2400" u="sng" dirty="0" smtClean="0">
                <a:solidFill>
                  <a:srgbClr val="222222"/>
                </a:solidFill>
                <a:latin typeface="arial" charset="0"/>
              </a:rPr>
              <a:t>went to there </a:t>
            </a:r>
            <a:r>
              <a:rPr lang="en-US" sz="2400" dirty="0" smtClean="0">
                <a:solidFill>
                  <a:srgbClr val="222222"/>
                </a:solidFill>
                <a:latin typeface="arial" charset="0"/>
              </a:rPr>
              <a:t>by bus and costed 15 mins. At there, he </a:t>
            </a:r>
            <a:r>
              <a:rPr lang="en-US" sz="2400" u="sng" dirty="0" smtClean="0">
                <a:solidFill>
                  <a:srgbClr val="222222"/>
                </a:solidFill>
                <a:latin typeface="arial" charset="0"/>
              </a:rPr>
              <a:t>participated an oral health screening </a:t>
            </a:r>
            <a:r>
              <a:rPr lang="en-US" sz="2400" dirty="0" smtClean="0">
                <a:solidFill>
                  <a:srgbClr val="222222"/>
                </a:solidFill>
                <a:latin typeface="arial" charset="0"/>
              </a:rPr>
              <a:t>event </a:t>
            </a:r>
            <a:r>
              <a:rPr lang="en-US" sz="2400" dirty="0" err="1" smtClean="0">
                <a:solidFill>
                  <a:srgbClr val="222222"/>
                </a:solidFill>
                <a:latin typeface="arial" charset="0"/>
              </a:rPr>
              <a:t>holded</a:t>
            </a:r>
            <a:r>
              <a:rPr lang="en-US" sz="2400" dirty="0" smtClean="0">
                <a:solidFill>
                  <a:srgbClr val="222222"/>
                </a:solidFill>
                <a:latin typeface="arial" charset="0"/>
              </a:rPr>
              <a:t> by </a:t>
            </a:r>
            <a:r>
              <a:rPr lang="en-US" sz="2400" i="1" dirty="0" err="1" smtClean="0">
                <a:solidFill>
                  <a:srgbClr val="222222"/>
                </a:solidFill>
                <a:latin typeface="arial" charset="0"/>
              </a:rPr>
              <a:t>ElderSmile</a:t>
            </a:r>
            <a:r>
              <a:rPr lang="en-US" sz="2400" dirty="0" smtClean="0">
                <a:solidFill>
                  <a:srgbClr val="222222"/>
                </a:solidFill>
                <a:latin typeface="arial" charset="0"/>
              </a:rPr>
              <a:t> program</a:t>
            </a:r>
            <a:r>
              <a:rPr lang="is-IS" sz="2400" dirty="0" smtClean="0">
                <a:solidFill>
                  <a:srgbClr val="222222"/>
                </a:solidFill>
                <a:latin typeface="arial" charset="0"/>
              </a:rPr>
              <a:t>. After screening, healthcare provider </a:t>
            </a:r>
            <a:r>
              <a:rPr lang="is-IS" sz="2400" b="1" dirty="0" smtClean="0">
                <a:solidFill>
                  <a:srgbClr val="222222"/>
                </a:solidFill>
                <a:latin typeface="arial" charset="0"/>
              </a:rPr>
              <a:t>Mary</a:t>
            </a:r>
            <a:r>
              <a:rPr lang="is-IS" sz="2400" dirty="0" smtClean="0">
                <a:solidFill>
                  <a:srgbClr val="222222"/>
                </a:solidFill>
                <a:latin typeface="arial" charset="0"/>
              </a:rPr>
              <a:t> </a:t>
            </a:r>
            <a:r>
              <a:rPr lang="is-IS" sz="2400" u="sng" dirty="0" smtClean="0">
                <a:solidFill>
                  <a:srgbClr val="222222"/>
                </a:solidFill>
                <a:latin typeface="arial" charset="0"/>
              </a:rPr>
              <a:t>suggested</a:t>
            </a:r>
            <a:r>
              <a:rPr lang="is-IS" sz="2400" dirty="0" smtClean="0">
                <a:solidFill>
                  <a:srgbClr val="222222"/>
                </a:solidFill>
                <a:latin typeface="arial" charset="0"/>
              </a:rPr>
              <a:t> him to go </a:t>
            </a:r>
            <a:r>
              <a:rPr lang="en-US" sz="2400" b="1" dirty="0"/>
              <a:t>Mount Sinai </a:t>
            </a:r>
            <a:r>
              <a:rPr lang="en-US" sz="2400" b="1" dirty="0" err="1"/>
              <a:t>Ruttenberg</a:t>
            </a:r>
            <a:r>
              <a:rPr lang="en-US" sz="2400" b="1" dirty="0"/>
              <a:t> Treatment </a:t>
            </a:r>
            <a:r>
              <a:rPr lang="en-US" sz="2400" b="1" dirty="0" smtClean="0"/>
              <a:t>Center </a:t>
            </a:r>
            <a:r>
              <a:rPr lang="en-US" sz="2400" dirty="0" smtClean="0"/>
              <a:t>for following treatment. </a:t>
            </a:r>
          </a:p>
          <a:p>
            <a:pPr>
              <a:lnSpc>
                <a:spcPct val="150000"/>
              </a:lnSpc>
            </a:pPr>
            <a:r>
              <a:rPr lang="en-US" sz="2400" dirty="0" smtClean="0"/>
              <a:t>On July 20, John </a:t>
            </a:r>
            <a:r>
              <a:rPr lang="en-US" sz="2400" u="sng" dirty="0" smtClean="0"/>
              <a:t>went to </a:t>
            </a:r>
            <a:r>
              <a:rPr lang="en-US" sz="2400" b="1" dirty="0"/>
              <a:t>Mount Sinai </a:t>
            </a:r>
            <a:r>
              <a:rPr lang="en-US" sz="2400" b="1" dirty="0" err="1"/>
              <a:t>Ruttenberg</a:t>
            </a:r>
            <a:r>
              <a:rPr lang="en-US" sz="2400" b="1" dirty="0"/>
              <a:t> Treatment </a:t>
            </a:r>
            <a:r>
              <a:rPr lang="en-US" sz="2400" b="1" dirty="0" smtClean="0"/>
              <a:t>Center </a:t>
            </a:r>
            <a:r>
              <a:rPr lang="en-US" sz="2400" dirty="0" smtClean="0"/>
              <a:t>by car which costed 20 </a:t>
            </a:r>
            <a:r>
              <a:rPr lang="en-US" sz="2400" dirty="0" err="1" smtClean="0"/>
              <a:t>mins</a:t>
            </a:r>
            <a:r>
              <a:rPr lang="en-US" sz="2400" dirty="0" smtClean="0"/>
              <a:t>. After health provider </a:t>
            </a:r>
            <a:r>
              <a:rPr lang="en-US" sz="2400" b="1" dirty="0" smtClean="0"/>
              <a:t>Jack’s</a:t>
            </a:r>
            <a:r>
              <a:rPr lang="en-US" sz="2400" dirty="0" smtClean="0"/>
              <a:t> </a:t>
            </a:r>
            <a:r>
              <a:rPr lang="en-US" sz="2400" u="sng" dirty="0" smtClean="0"/>
              <a:t>examination</a:t>
            </a:r>
            <a:r>
              <a:rPr lang="en-US" sz="2400" dirty="0" smtClean="0"/>
              <a:t>, he received a pulp </a:t>
            </a:r>
            <a:r>
              <a:rPr lang="en-US" sz="2400" u="sng" dirty="0" smtClean="0"/>
              <a:t>treatment</a:t>
            </a:r>
            <a:r>
              <a:rPr lang="en-US" sz="2400" dirty="0" smtClean="0"/>
              <a:t>. At end of day, he </a:t>
            </a:r>
            <a:r>
              <a:rPr lang="en-US" sz="2400" u="sng" dirty="0" smtClean="0"/>
              <a:t>went back </a:t>
            </a:r>
            <a:r>
              <a:rPr lang="en-US" sz="2400" b="1" dirty="0" smtClean="0"/>
              <a:t>home</a:t>
            </a:r>
            <a:r>
              <a:rPr lang="en-US" sz="2400" dirty="0" smtClean="0"/>
              <a:t>. </a:t>
            </a:r>
            <a:endParaRPr lang="en-US" sz="2400" dirty="0"/>
          </a:p>
        </p:txBody>
      </p:sp>
      <p:sp>
        <p:nvSpPr>
          <p:cNvPr id="4" name="Rectangle 3"/>
          <p:cNvSpPr/>
          <p:nvPr/>
        </p:nvSpPr>
        <p:spPr>
          <a:xfrm>
            <a:off x="11040894" y="6017516"/>
            <a:ext cx="312906" cy="369332"/>
          </a:xfrm>
          <a:prstGeom prst="rect">
            <a:avLst/>
          </a:prstGeom>
        </p:spPr>
        <p:txBody>
          <a:bodyPr wrap="none">
            <a:spAutoFit/>
          </a:bodyPr>
          <a:lstStyle/>
          <a:p>
            <a:r>
              <a:rPr lang="en-US" dirty="0" smtClean="0">
                <a:solidFill>
                  <a:srgbClr val="006621"/>
                </a:solidFill>
                <a:latin typeface="arial" charset="0"/>
              </a:rPr>
              <a:t>6</a:t>
            </a:r>
            <a:endParaRPr lang="en-US" dirty="0"/>
          </a:p>
        </p:txBody>
      </p:sp>
    </p:spTree>
    <p:extLst>
      <p:ext uri="{BB962C8B-B14F-4D97-AF65-F5344CB8AC3E}">
        <p14:creationId xmlns:p14="http://schemas.microsoft.com/office/powerpoint/2010/main" val="53803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5241" y="302932"/>
            <a:ext cx="10140148" cy="769441"/>
          </a:xfrm>
          <a:prstGeom prst="rect">
            <a:avLst/>
          </a:prstGeom>
        </p:spPr>
        <p:txBody>
          <a:bodyPr wrap="none">
            <a:spAutoFit/>
          </a:bodyPr>
          <a:lstStyle/>
          <a:p>
            <a:r>
              <a:rPr lang="en-US" sz="4400" dirty="0"/>
              <a:t>Application in agent-based modeling (ABM)</a:t>
            </a:r>
          </a:p>
        </p:txBody>
      </p:sp>
      <p:sp>
        <p:nvSpPr>
          <p:cNvPr id="2" name="Rectangle 1"/>
          <p:cNvSpPr/>
          <p:nvPr/>
        </p:nvSpPr>
        <p:spPr>
          <a:xfrm>
            <a:off x="565241" y="1494263"/>
            <a:ext cx="11292469" cy="3785652"/>
          </a:xfrm>
          <a:prstGeom prst="rect">
            <a:avLst/>
          </a:prstGeom>
        </p:spPr>
        <p:txBody>
          <a:bodyPr wrap="square">
            <a:spAutoFit/>
          </a:bodyPr>
          <a:lstStyle/>
          <a:p>
            <a:pPr>
              <a:lnSpc>
                <a:spcPct val="150000"/>
              </a:lnSpc>
            </a:pPr>
            <a:r>
              <a:rPr lang="en-US" sz="3200" dirty="0" smtClean="0">
                <a:solidFill>
                  <a:srgbClr val="222222"/>
                </a:solidFill>
                <a:latin typeface="arial" charset="0"/>
              </a:rPr>
              <a:t>ABM is </a:t>
            </a:r>
            <a:r>
              <a:rPr lang="en-US" sz="3200" dirty="0">
                <a:solidFill>
                  <a:srgbClr val="222222"/>
                </a:solidFill>
                <a:latin typeface="arial" charset="0"/>
              </a:rPr>
              <a:t>one of a class </a:t>
            </a:r>
            <a:r>
              <a:rPr lang="en-US" sz="3200" dirty="0" smtClean="0">
                <a:solidFill>
                  <a:srgbClr val="222222"/>
                </a:solidFill>
                <a:latin typeface="arial" charset="0"/>
              </a:rPr>
              <a:t>of computational</a:t>
            </a:r>
            <a:r>
              <a:rPr lang="en-US" sz="3200" dirty="0">
                <a:solidFill>
                  <a:srgbClr val="222222"/>
                </a:solidFill>
                <a:latin typeface="arial" charset="0"/>
              </a:rPr>
              <a:t> </a:t>
            </a:r>
            <a:r>
              <a:rPr lang="en-US" sz="3200" b="1" dirty="0">
                <a:solidFill>
                  <a:srgbClr val="222222"/>
                </a:solidFill>
                <a:latin typeface="arial" charset="0"/>
              </a:rPr>
              <a:t>models</a:t>
            </a:r>
            <a:r>
              <a:rPr lang="en-US" sz="3200" dirty="0">
                <a:solidFill>
                  <a:srgbClr val="222222"/>
                </a:solidFill>
                <a:latin typeface="arial" charset="0"/>
              </a:rPr>
              <a:t> for simulating the actions and interactions of autonomous </a:t>
            </a:r>
            <a:r>
              <a:rPr lang="en-US" sz="3200" b="1" dirty="0">
                <a:solidFill>
                  <a:srgbClr val="222222"/>
                </a:solidFill>
                <a:latin typeface="arial" charset="0"/>
              </a:rPr>
              <a:t>agents</a:t>
            </a:r>
            <a:r>
              <a:rPr lang="en-US" sz="3200" dirty="0">
                <a:solidFill>
                  <a:srgbClr val="222222"/>
                </a:solidFill>
                <a:latin typeface="arial" charset="0"/>
              </a:rPr>
              <a:t>(both individual or collective entities such as organizations or groups) with a view to assessing their effects on the system as a whole.</a:t>
            </a:r>
            <a:endParaRPr lang="en-US" sz="3200" dirty="0"/>
          </a:p>
        </p:txBody>
      </p:sp>
      <p:sp>
        <p:nvSpPr>
          <p:cNvPr id="3" name="Rectangle 2"/>
          <p:cNvSpPr/>
          <p:nvPr/>
        </p:nvSpPr>
        <p:spPr>
          <a:xfrm>
            <a:off x="565241" y="6272347"/>
            <a:ext cx="5262979" cy="369332"/>
          </a:xfrm>
          <a:prstGeom prst="rect">
            <a:avLst/>
          </a:prstGeom>
        </p:spPr>
        <p:txBody>
          <a:bodyPr wrap="none">
            <a:spAutoFit/>
          </a:bodyPr>
          <a:lstStyle/>
          <a:p>
            <a:r>
              <a:rPr lang="en-US" dirty="0">
                <a:solidFill>
                  <a:srgbClr val="006621"/>
                </a:solidFill>
                <a:latin typeface="arial" charset="0"/>
              </a:rPr>
              <a:t>https://</a:t>
            </a:r>
            <a:r>
              <a:rPr lang="en-US" dirty="0" err="1">
                <a:solidFill>
                  <a:srgbClr val="006621"/>
                </a:solidFill>
                <a:latin typeface="arial" charset="0"/>
              </a:rPr>
              <a:t>en.wikipedia.org</a:t>
            </a:r>
            <a:r>
              <a:rPr lang="en-US" dirty="0">
                <a:solidFill>
                  <a:srgbClr val="006621"/>
                </a:solidFill>
                <a:latin typeface="arial" charset="0"/>
              </a:rPr>
              <a:t>/wiki/</a:t>
            </a:r>
            <a:r>
              <a:rPr lang="en-US" b="1" dirty="0">
                <a:solidFill>
                  <a:srgbClr val="006621"/>
                </a:solidFill>
                <a:latin typeface="arial" charset="0"/>
              </a:rPr>
              <a:t>Agent</a:t>
            </a:r>
            <a:r>
              <a:rPr lang="en-US" dirty="0">
                <a:solidFill>
                  <a:srgbClr val="006621"/>
                </a:solidFill>
                <a:latin typeface="arial" charset="0"/>
              </a:rPr>
              <a:t>-</a:t>
            </a:r>
            <a:r>
              <a:rPr lang="en-US" b="1" dirty="0" err="1">
                <a:solidFill>
                  <a:srgbClr val="006621"/>
                </a:solidFill>
                <a:latin typeface="arial" charset="0"/>
              </a:rPr>
              <a:t>based</a:t>
            </a:r>
            <a:r>
              <a:rPr lang="en-US" dirty="0" err="1">
                <a:solidFill>
                  <a:srgbClr val="006621"/>
                </a:solidFill>
                <a:latin typeface="arial" charset="0"/>
              </a:rPr>
              <a:t>_</a:t>
            </a:r>
            <a:r>
              <a:rPr lang="en-US" b="1" dirty="0" err="1">
                <a:solidFill>
                  <a:srgbClr val="006621"/>
                </a:solidFill>
                <a:latin typeface="arial" charset="0"/>
              </a:rPr>
              <a:t>model</a:t>
            </a:r>
            <a:endParaRPr lang="en-US" dirty="0"/>
          </a:p>
        </p:txBody>
      </p:sp>
      <p:sp>
        <p:nvSpPr>
          <p:cNvPr id="5" name="Rectangle 4"/>
          <p:cNvSpPr/>
          <p:nvPr/>
        </p:nvSpPr>
        <p:spPr>
          <a:xfrm>
            <a:off x="11040894" y="6017516"/>
            <a:ext cx="312906" cy="369332"/>
          </a:xfrm>
          <a:prstGeom prst="rect">
            <a:avLst/>
          </a:prstGeom>
        </p:spPr>
        <p:txBody>
          <a:bodyPr wrap="none">
            <a:spAutoFit/>
          </a:bodyPr>
          <a:lstStyle/>
          <a:p>
            <a:r>
              <a:rPr lang="en-US" dirty="0" smtClean="0">
                <a:solidFill>
                  <a:srgbClr val="006621"/>
                </a:solidFill>
                <a:latin typeface="arial" charset="0"/>
              </a:rPr>
              <a:t>7</a:t>
            </a:r>
            <a:endParaRPr lang="en-US" dirty="0"/>
          </a:p>
        </p:txBody>
      </p:sp>
    </p:spTree>
    <p:extLst>
      <p:ext uri="{BB962C8B-B14F-4D97-AF65-F5344CB8AC3E}">
        <p14:creationId xmlns:p14="http://schemas.microsoft.com/office/powerpoint/2010/main" val="27547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66" y="404152"/>
            <a:ext cx="10156306" cy="769441"/>
          </a:xfrm>
          <a:prstGeom prst="rect">
            <a:avLst/>
          </a:prstGeom>
        </p:spPr>
        <p:txBody>
          <a:bodyPr wrap="none">
            <a:spAutoFit/>
          </a:bodyPr>
          <a:lstStyle/>
          <a:p>
            <a:r>
              <a:rPr lang="en-US" sz="4400" dirty="0"/>
              <a:t>Application in agent-based modeling (ABM)</a:t>
            </a:r>
          </a:p>
        </p:txBody>
      </p:sp>
      <p:pic>
        <p:nvPicPr>
          <p:cNvPr id="4" name="Picture 3"/>
          <p:cNvPicPr>
            <a:picLocks noChangeAspect="1"/>
          </p:cNvPicPr>
          <p:nvPr/>
        </p:nvPicPr>
        <p:blipFill>
          <a:blip r:embed="rId3"/>
          <a:stretch>
            <a:fillRect/>
          </a:stretch>
        </p:blipFill>
        <p:spPr>
          <a:xfrm>
            <a:off x="722458" y="1177754"/>
            <a:ext cx="6648450" cy="5486400"/>
          </a:xfrm>
          <a:prstGeom prst="rect">
            <a:avLst/>
          </a:prstGeom>
        </p:spPr>
      </p:pic>
      <p:sp>
        <p:nvSpPr>
          <p:cNvPr id="5" name="Rectangle 4"/>
          <p:cNvSpPr/>
          <p:nvPr/>
        </p:nvSpPr>
        <p:spPr>
          <a:xfrm>
            <a:off x="11040894" y="6017516"/>
            <a:ext cx="312906" cy="369332"/>
          </a:xfrm>
          <a:prstGeom prst="rect">
            <a:avLst/>
          </a:prstGeom>
        </p:spPr>
        <p:txBody>
          <a:bodyPr wrap="none">
            <a:spAutoFit/>
          </a:bodyPr>
          <a:lstStyle/>
          <a:p>
            <a:r>
              <a:rPr lang="en-US" dirty="0" smtClean="0">
                <a:solidFill>
                  <a:srgbClr val="006621"/>
                </a:solidFill>
                <a:latin typeface="arial" charset="0"/>
              </a:rPr>
              <a:t>8</a:t>
            </a:r>
            <a:endParaRPr lang="en-US" dirty="0"/>
          </a:p>
        </p:txBody>
      </p:sp>
    </p:spTree>
    <p:extLst>
      <p:ext uri="{BB962C8B-B14F-4D97-AF65-F5344CB8AC3E}">
        <p14:creationId xmlns:p14="http://schemas.microsoft.com/office/powerpoint/2010/main" val="1499505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1222</Words>
  <Application>Microsoft Office PowerPoint</Application>
  <PresentationFormat>Widescreen</PresentationFormat>
  <Paragraphs>118</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Arial</vt:lpstr>
      <vt:lpstr>Arial</vt:lpstr>
      <vt:lpstr>Calibri</vt:lpstr>
      <vt:lpstr>Calibri Light</vt:lpstr>
      <vt:lpstr>Times</vt:lpstr>
      <vt:lpstr>Times New Roman</vt:lpstr>
      <vt:lpstr>Trebuchet MS</vt:lpstr>
      <vt:lpstr>Office Theme</vt:lpstr>
      <vt:lpstr>  Understanding accessibility of healthcare facilities to older adults </vt:lpstr>
      <vt:lpstr>Content: </vt:lpstr>
      <vt:lpstr>Challenges for the aging population access to healthcare facility  </vt:lpstr>
      <vt:lpstr>Access to healthcare facility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accessibility of healthcare facilities to older adults</dc:title>
  <dc:creator>qiuyi</dc:creator>
  <cp:lastModifiedBy>qiuyi</cp:lastModifiedBy>
  <cp:revision>39</cp:revision>
  <dcterms:created xsi:type="dcterms:W3CDTF">2016-10-16T19:19:05Z</dcterms:created>
  <dcterms:modified xsi:type="dcterms:W3CDTF">2016-11-29T19:51:40Z</dcterms:modified>
</cp:coreProperties>
</file>