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Shape 2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Shape 2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Shape 2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Shape 3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  <a:endParaRPr lang="en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Ontology of Diabetes Camp</a:t>
            </a:r>
          </a:p>
        </p:txBody>
      </p:sp>
      <p:sp>
        <p:nvSpPr>
          <p:cNvPr id="55" name="Shape 5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James Schuler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BMI 508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11/28/2016</a:t>
            </a:r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Ontology of Medical Care at Diabetes Camp</a:t>
            </a:r>
          </a:p>
        </p:txBody>
      </p:sp>
      <p:sp>
        <p:nvSpPr>
          <p:cNvPr id="112" name="Shape 11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James Schuler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BMI 508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11/28/2016</a:t>
            </a:r>
          </a:p>
        </p:txBody>
      </p:sp>
      <p:sp>
        <p:nvSpPr>
          <p:cNvPr id="113" name="Shape 1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Ontology of Diabetes Care at Diabetes Camp</a:t>
            </a:r>
          </a:p>
        </p:txBody>
      </p:sp>
      <p:sp>
        <p:nvSpPr>
          <p:cNvPr id="119" name="Shape 1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James Schuler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BMI 508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11/28/2016</a:t>
            </a:r>
          </a:p>
        </p:txBody>
      </p:sp>
      <p:sp>
        <p:nvSpPr>
          <p:cNvPr id="120" name="Shape 1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2. Gather Information, Terms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8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Diabetes, diabetes camp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People: Camper,Medical staff, lead medical staff, medical coordinator, medical director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	Cabin, relationship between medical staff and dcamper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Blood sugar vs. Blood sugar reading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Test kit: glucometer, test strip, lancet (lancing device?)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Insulin: Short acting (bolus) insulin, Long acting (basal) insulin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Dose of insulin, administration of insulin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Bolus (dose): correction (dose), food (dose)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	Bolus dose calculated vs bolus dose delivered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Insulin pump (Medtronic...530,530G,630,670G), Animas (Ping), OmniPod, T-Slim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Insulin pump setting: </a:t>
            </a:r>
          </a:p>
          <a:p>
            <a:pPr lvl="0" indent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Basal rate, basal rate setting, carb ratio, insulin sensitivity factor (correction factor), frequency of site change, active insulin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MDI/Pens: basal insulin amount and time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Pump warnings, pump errors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Pump site change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Ketones -- blood vs. urine, Diabetic Ketoacidosis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Carbohydrate count, “corrected” carbohydrate count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Multiple daily injections (MDI)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Humalog, Novolog, Apidra, … , U500?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Lantus, Lente, Ultralente, Trujeo, Levemir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Total Daily Dose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BG Targets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Low treatment: glucose tab, juice (box?), crackers, frosting, glucagon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	Overtreatment </a:t>
            </a: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2222"/>
              <a:buFont typeface="Arial"/>
              <a:buNone/>
            </a:pPr>
            <a:r>
              <a:rPr lang="en" sz="900"/>
              <a:t>Temporary basal rate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Medical error: wrong insulin delivery, wrong amount of insulin delivery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Insulin pen, insulin pump: supplies (reservoir, tubing)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Processes: checking for ketones (urine &amp; blood), checking blood glucose, filling pump, taking insulin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Shape 132" descr="the_dc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13</a:t>
            </a:fld>
            <a:endParaRPr lang="en"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0" y="830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3. is_a hierarchy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4. Regiment the hierarchy and give definitions and human readability.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14</a:t>
            </a:fld>
            <a:endParaRPr lang="e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3886950" y="629612"/>
            <a:ext cx="1370100" cy="486600"/>
          </a:xfrm>
          <a:prstGeom prst="flowChartProcess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Camp</a:t>
            </a:r>
          </a:p>
        </p:txBody>
      </p:sp>
      <p:cxnSp>
        <p:nvCxnSpPr>
          <p:cNvPr id="146" name="Shape 146"/>
          <p:cNvCxnSpPr>
            <a:stCxn id="145" idx="0"/>
            <a:endCxn id="147" idx="2"/>
          </p:cNvCxnSpPr>
          <p:nvPr/>
        </p:nvCxnSpPr>
        <p:spPr>
          <a:xfrm rot="10800000">
            <a:off x="4572000" y="486512"/>
            <a:ext cx="0" cy="143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8" name="Shape 148"/>
          <p:cNvSpPr/>
          <p:nvPr/>
        </p:nvSpPr>
        <p:spPr>
          <a:xfrm>
            <a:off x="3164400" y="1444875"/>
            <a:ext cx="2815200" cy="1042800"/>
          </a:xfrm>
          <a:prstGeom prst="flowChartProcess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Medically-focused camp</a:t>
            </a:r>
          </a:p>
        </p:txBody>
      </p:sp>
      <p:cxnSp>
        <p:nvCxnSpPr>
          <p:cNvPr id="149" name="Shape 149"/>
          <p:cNvCxnSpPr>
            <a:stCxn id="148" idx="0"/>
            <a:endCxn id="145" idx="2"/>
          </p:cNvCxnSpPr>
          <p:nvPr/>
        </p:nvCxnSpPr>
        <p:spPr>
          <a:xfrm rot="10800000">
            <a:off x="4572000" y="1116075"/>
            <a:ext cx="0" cy="328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47" name="Shape 147"/>
          <p:cNvSpPr/>
          <p:nvPr/>
        </p:nvSpPr>
        <p:spPr>
          <a:xfrm>
            <a:off x="3164400" y="0"/>
            <a:ext cx="2815200" cy="4866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45833"/>
              <a:buFont typeface="Arial"/>
              <a:buNone/>
            </a:pPr>
            <a:r>
              <a:rPr lang="en" sz="2400">
                <a:solidFill>
                  <a:srgbClr val="000000"/>
                </a:solidFill>
              </a:rPr>
              <a:t>OBI:Organization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3164400" y="2816345"/>
            <a:ext cx="2815200" cy="672550"/>
          </a:xfrm>
          <a:prstGeom prst="flowChartProcess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Diabetes camp</a:t>
            </a:r>
          </a:p>
        </p:txBody>
      </p:sp>
      <p:cxnSp>
        <p:nvCxnSpPr>
          <p:cNvPr id="151" name="Shape 151"/>
          <p:cNvCxnSpPr>
            <a:stCxn id="150" idx="0"/>
            <a:endCxn id="148" idx="2"/>
          </p:cNvCxnSpPr>
          <p:nvPr/>
        </p:nvCxnSpPr>
        <p:spPr>
          <a:xfrm rot="10800000">
            <a:off x="4572000" y="2487545"/>
            <a:ext cx="0" cy="328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2" name="Shape 152"/>
          <p:cNvSpPr/>
          <p:nvPr/>
        </p:nvSpPr>
        <p:spPr>
          <a:xfrm>
            <a:off x="3383475" y="3927000"/>
            <a:ext cx="2377050" cy="1181350"/>
          </a:xfrm>
          <a:prstGeom prst="flowChartDecision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Camp Aspire</a:t>
            </a:r>
          </a:p>
        </p:txBody>
      </p:sp>
      <p:cxnSp>
        <p:nvCxnSpPr>
          <p:cNvPr id="153" name="Shape 153"/>
          <p:cNvCxnSpPr>
            <a:stCxn id="152" idx="0"/>
            <a:endCxn id="150" idx="2"/>
          </p:cNvCxnSpPr>
          <p:nvPr/>
        </p:nvCxnSpPr>
        <p:spPr>
          <a:xfrm rot="10800000">
            <a:off x="4572000" y="3489000"/>
            <a:ext cx="0" cy="4380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4" name="Shape 154"/>
          <p:cNvSpPr txBox="1"/>
          <p:nvPr/>
        </p:nvSpPr>
        <p:spPr>
          <a:xfrm>
            <a:off x="4610100" y="3486150"/>
            <a:ext cx="3124200" cy="486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Instance of at time t</a:t>
            </a:r>
            <a:r>
              <a:rPr lang="en" sz="2400" baseline="-25000"/>
              <a:t>x</a:t>
            </a:r>
          </a:p>
        </p:txBody>
      </p:sp>
      <p:sp>
        <p:nvSpPr>
          <p:cNvPr id="155" name="Shape 155"/>
          <p:cNvSpPr txBox="1"/>
          <p:nvPr/>
        </p:nvSpPr>
        <p:spPr>
          <a:xfrm>
            <a:off x="5562600" y="209550"/>
            <a:ext cx="6477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4800600" y="720525"/>
            <a:ext cx="6477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U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5257050" y="1847850"/>
            <a:ext cx="6477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DC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5448300" y="3123150"/>
            <a:ext cx="647700" cy="38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DC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15</a:t>
            </a:fld>
            <a:endParaRPr lang="e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/>
        </p:nvSpPr>
        <p:spPr>
          <a:xfrm>
            <a:off x="3079400" y="1135825"/>
            <a:ext cx="2702500" cy="744800"/>
          </a:xfrm>
          <a:prstGeom prst="flowChartProcess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BFO: Site</a:t>
            </a:r>
          </a:p>
        </p:txBody>
      </p:sp>
      <p:sp>
        <p:nvSpPr>
          <p:cNvPr id="165" name="Shape 165"/>
          <p:cNvSpPr/>
          <p:nvPr/>
        </p:nvSpPr>
        <p:spPr>
          <a:xfrm>
            <a:off x="3079400" y="2305575"/>
            <a:ext cx="2702500" cy="744800"/>
          </a:xfrm>
          <a:prstGeom prst="flowChartProcess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Insulin administration site</a:t>
            </a:r>
          </a:p>
        </p:txBody>
      </p:sp>
      <p:cxnSp>
        <p:nvCxnSpPr>
          <p:cNvPr id="166" name="Shape 166"/>
          <p:cNvCxnSpPr>
            <a:stCxn id="165" idx="0"/>
            <a:endCxn id="164" idx="2"/>
          </p:cNvCxnSpPr>
          <p:nvPr/>
        </p:nvCxnSpPr>
        <p:spPr>
          <a:xfrm rot="10800000">
            <a:off x="4430650" y="1880775"/>
            <a:ext cx="0" cy="424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7" name="Shape 167"/>
          <p:cNvSpPr/>
          <p:nvPr/>
        </p:nvSpPr>
        <p:spPr>
          <a:xfrm>
            <a:off x="1807950" y="3262850"/>
            <a:ext cx="2702500" cy="744800"/>
          </a:xfrm>
          <a:prstGeom prst="flowChartProcess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Insulin injection site</a:t>
            </a:r>
          </a:p>
        </p:txBody>
      </p:sp>
      <p:cxnSp>
        <p:nvCxnSpPr>
          <p:cNvPr id="168" name="Shape 168"/>
          <p:cNvCxnSpPr>
            <a:stCxn id="167" idx="0"/>
            <a:endCxn id="165" idx="2"/>
          </p:cNvCxnSpPr>
          <p:nvPr/>
        </p:nvCxnSpPr>
        <p:spPr>
          <a:xfrm rot="10800000" flipH="1">
            <a:off x="3159200" y="3050450"/>
            <a:ext cx="1271400" cy="2124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9" name="Shape 169"/>
          <p:cNvSpPr/>
          <p:nvPr/>
        </p:nvSpPr>
        <p:spPr>
          <a:xfrm>
            <a:off x="4633550" y="3230787"/>
            <a:ext cx="2702500" cy="744800"/>
          </a:xfrm>
          <a:prstGeom prst="flowChartProcess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Insulin inhalation site</a:t>
            </a:r>
          </a:p>
        </p:txBody>
      </p:sp>
      <p:cxnSp>
        <p:nvCxnSpPr>
          <p:cNvPr id="170" name="Shape 170"/>
          <p:cNvCxnSpPr>
            <a:stCxn id="169" idx="0"/>
            <a:endCxn id="165" idx="2"/>
          </p:cNvCxnSpPr>
          <p:nvPr/>
        </p:nvCxnSpPr>
        <p:spPr>
          <a:xfrm rot="10800000">
            <a:off x="4430800" y="3050487"/>
            <a:ext cx="1554000" cy="180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1" name="Shape 1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the Vaccine Ontology as a model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16</a:t>
            </a:fld>
            <a:endParaRPr lang="e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2247300" y="1657112"/>
            <a:ext cx="4649375" cy="5727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Diabetes camp medical staff role</a:t>
            </a:r>
          </a:p>
        </p:txBody>
      </p:sp>
      <p:cxnSp>
        <p:nvCxnSpPr>
          <p:cNvPr id="178" name="Shape 178"/>
          <p:cNvCxnSpPr>
            <a:stCxn id="177" idx="0"/>
            <a:endCxn id="179" idx="2"/>
          </p:cNvCxnSpPr>
          <p:nvPr/>
        </p:nvCxnSpPr>
        <p:spPr>
          <a:xfrm rot="10800000">
            <a:off x="4571987" y="1373912"/>
            <a:ext cx="0" cy="28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0" name="Shape 180"/>
          <p:cNvSpPr/>
          <p:nvPr/>
        </p:nvSpPr>
        <p:spPr>
          <a:xfrm>
            <a:off x="311700" y="2546750"/>
            <a:ext cx="2815200" cy="1042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Diabetes camp medical director role</a:t>
            </a:r>
          </a:p>
        </p:txBody>
      </p:sp>
      <p:cxnSp>
        <p:nvCxnSpPr>
          <p:cNvPr id="181" name="Shape 181"/>
          <p:cNvCxnSpPr>
            <a:stCxn id="180" idx="0"/>
            <a:endCxn id="177" idx="2"/>
          </p:cNvCxnSpPr>
          <p:nvPr/>
        </p:nvCxnSpPr>
        <p:spPr>
          <a:xfrm rot="10800000" flipH="1">
            <a:off x="1719300" y="2229950"/>
            <a:ext cx="2852700" cy="31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9" name="Shape 179"/>
          <p:cNvSpPr/>
          <p:nvPr/>
        </p:nvSpPr>
        <p:spPr>
          <a:xfrm>
            <a:off x="2060100" y="887325"/>
            <a:ext cx="5023800" cy="486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OMRSE: health care provider role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2" name="Shape 182"/>
          <p:cNvSpPr/>
          <p:nvPr/>
        </p:nvSpPr>
        <p:spPr>
          <a:xfrm>
            <a:off x="885625" y="3906462"/>
            <a:ext cx="2815200" cy="1042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Diabetes camp medical coordinator role</a:t>
            </a:r>
          </a:p>
        </p:txBody>
      </p:sp>
      <p:sp>
        <p:nvSpPr>
          <p:cNvPr id="183" name="Shape 183"/>
          <p:cNvSpPr/>
          <p:nvPr/>
        </p:nvSpPr>
        <p:spPr>
          <a:xfrm>
            <a:off x="3847337" y="4031937"/>
            <a:ext cx="2815200" cy="1042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Diabetes camp lead medical staff role</a:t>
            </a:r>
          </a:p>
        </p:txBody>
      </p:sp>
      <p:sp>
        <p:nvSpPr>
          <p:cNvPr id="184" name="Shape 184"/>
          <p:cNvSpPr/>
          <p:nvPr/>
        </p:nvSpPr>
        <p:spPr>
          <a:xfrm>
            <a:off x="6246175" y="2608400"/>
            <a:ext cx="2815200" cy="1042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Diabetes camp general medical staff role</a:t>
            </a:r>
          </a:p>
        </p:txBody>
      </p:sp>
      <p:cxnSp>
        <p:nvCxnSpPr>
          <p:cNvPr id="185" name="Shape 185"/>
          <p:cNvCxnSpPr>
            <a:stCxn id="182" idx="0"/>
            <a:endCxn id="177" idx="2"/>
          </p:cNvCxnSpPr>
          <p:nvPr/>
        </p:nvCxnSpPr>
        <p:spPr>
          <a:xfrm rot="10800000" flipH="1">
            <a:off x="2293225" y="2229762"/>
            <a:ext cx="2278800" cy="167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6" name="Shape 186"/>
          <p:cNvCxnSpPr>
            <a:stCxn id="183" idx="0"/>
            <a:endCxn id="177" idx="2"/>
          </p:cNvCxnSpPr>
          <p:nvPr/>
        </p:nvCxnSpPr>
        <p:spPr>
          <a:xfrm rot="10800000">
            <a:off x="4572137" y="2229837"/>
            <a:ext cx="682800" cy="180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7" name="Shape 187"/>
          <p:cNvCxnSpPr>
            <a:stCxn id="184" idx="0"/>
            <a:endCxn id="177" idx="2"/>
          </p:cNvCxnSpPr>
          <p:nvPr/>
        </p:nvCxnSpPr>
        <p:spPr>
          <a:xfrm rot="10800000">
            <a:off x="4571875" y="2229800"/>
            <a:ext cx="3081900" cy="378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8" name="Shape 188"/>
          <p:cNvSpPr txBox="1">
            <a:spLocks noGrp="1"/>
          </p:cNvSpPr>
          <p:nvPr>
            <p:ph type="title"/>
          </p:nvPr>
        </p:nvSpPr>
        <p:spPr>
          <a:xfrm>
            <a:off x="311687" y="22857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Using OMRSE as a model</a:t>
            </a:r>
          </a:p>
        </p:txBody>
      </p:sp>
      <p:sp>
        <p:nvSpPr>
          <p:cNvPr id="189" name="Shape 18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17</a:t>
            </a:fld>
            <a:endParaRPr lang="e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4" name="Shape 194"/>
          <p:cNvCxnSpPr/>
          <p:nvPr/>
        </p:nvCxnSpPr>
        <p:spPr>
          <a:xfrm rot="10800000" flipH="1">
            <a:off x="19950" y="3054062"/>
            <a:ext cx="9104100" cy="15000"/>
          </a:xfrm>
          <a:prstGeom prst="straightConnector1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5" name="Shape 195"/>
          <p:cNvSpPr/>
          <p:nvPr/>
        </p:nvSpPr>
        <p:spPr>
          <a:xfrm>
            <a:off x="5137925" y="4257125"/>
            <a:ext cx="2493000" cy="9246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Jim</a:t>
            </a:r>
          </a:p>
        </p:txBody>
      </p:sp>
      <p:cxnSp>
        <p:nvCxnSpPr>
          <p:cNvPr id="196" name="Shape 196"/>
          <p:cNvCxnSpPr>
            <a:stCxn id="197" idx="2"/>
            <a:endCxn id="195" idx="0"/>
          </p:cNvCxnSpPr>
          <p:nvPr/>
        </p:nvCxnSpPr>
        <p:spPr>
          <a:xfrm>
            <a:off x="5250187" y="4257200"/>
            <a:ext cx="1134300" cy="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grpSp>
        <p:nvGrpSpPr>
          <p:cNvPr id="198" name="Shape 198"/>
          <p:cNvGrpSpPr/>
          <p:nvPr/>
        </p:nvGrpSpPr>
        <p:grpSpPr>
          <a:xfrm>
            <a:off x="7831475" y="4542112"/>
            <a:ext cx="1345350" cy="367600"/>
            <a:chOff x="7415100" y="4587775"/>
            <a:chExt cx="1345350" cy="367600"/>
          </a:xfrm>
        </p:grpSpPr>
        <p:cxnSp>
          <p:nvCxnSpPr>
            <p:cNvPr id="199" name="Shape 199"/>
            <p:cNvCxnSpPr/>
            <p:nvPr/>
          </p:nvCxnSpPr>
          <p:spPr>
            <a:xfrm>
              <a:off x="7415100" y="4600775"/>
              <a:ext cx="0" cy="3546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lg" len="lg"/>
              <a:tailEnd type="triangle" w="lg" len="lg"/>
            </a:ln>
          </p:spPr>
        </p:cxnSp>
        <p:sp>
          <p:nvSpPr>
            <p:cNvPr id="200" name="Shape 200"/>
            <p:cNvSpPr txBox="1"/>
            <p:nvPr/>
          </p:nvSpPr>
          <p:spPr>
            <a:xfrm>
              <a:off x="7510050" y="4587775"/>
              <a:ext cx="12504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"/>
                <a:t>inheres_in</a:t>
              </a:r>
            </a:p>
          </p:txBody>
        </p:sp>
      </p:grpSp>
      <p:sp>
        <p:nvSpPr>
          <p:cNvPr id="201" name="Shape 201"/>
          <p:cNvSpPr/>
          <p:nvPr/>
        </p:nvSpPr>
        <p:spPr>
          <a:xfrm>
            <a:off x="1914500" y="4180275"/>
            <a:ext cx="2493000" cy="924600"/>
          </a:xfrm>
          <a:prstGeom prst="diamon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Diana</a:t>
            </a:r>
          </a:p>
        </p:txBody>
      </p:sp>
      <p:cxnSp>
        <p:nvCxnSpPr>
          <p:cNvPr id="202" name="Shape 202"/>
          <p:cNvCxnSpPr>
            <a:stCxn id="203" idx="2"/>
            <a:endCxn id="201" idx="1"/>
          </p:cNvCxnSpPr>
          <p:nvPr/>
        </p:nvCxnSpPr>
        <p:spPr>
          <a:xfrm>
            <a:off x="1813862" y="4373750"/>
            <a:ext cx="100500" cy="2688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4" name="Shape 204"/>
          <p:cNvCxnSpPr>
            <a:stCxn id="201" idx="3"/>
            <a:endCxn id="205" idx="2"/>
          </p:cNvCxnSpPr>
          <p:nvPr/>
        </p:nvCxnSpPr>
        <p:spPr>
          <a:xfrm rot="10800000" flipH="1">
            <a:off x="4407500" y="2868075"/>
            <a:ext cx="3682500" cy="17745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6" name="Shape 206"/>
          <p:cNvCxnSpPr>
            <a:stCxn id="195" idx="3"/>
            <a:endCxn id="205" idx="2"/>
          </p:cNvCxnSpPr>
          <p:nvPr/>
        </p:nvCxnSpPr>
        <p:spPr>
          <a:xfrm rot="10800000" flipH="1">
            <a:off x="7630925" y="2868125"/>
            <a:ext cx="459000" cy="18513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7" name="Shape 207"/>
          <p:cNvCxnSpPr/>
          <p:nvPr/>
        </p:nvCxnSpPr>
        <p:spPr>
          <a:xfrm rot="10800000">
            <a:off x="1830150" y="4753800"/>
            <a:ext cx="3300" cy="4002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 txBox="1"/>
          <p:nvPr/>
        </p:nvSpPr>
        <p:spPr>
          <a:xfrm>
            <a:off x="-52500" y="4826250"/>
            <a:ext cx="2920200" cy="255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Instance_of at time t</a:t>
            </a:r>
            <a:r>
              <a:rPr lang="en" baseline="-25000"/>
              <a:t>x</a:t>
            </a:r>
          </a:p>
        </p:txBody>
      </p:sp>
      <p:cxnSp>
        <p:nvCxnSpPr>
          <p:cNvPr id="209" name="Shape 209"/>
          <p:cNvCxnSpPr>
            <a:stCxn id="203" idx="0"/>
            <a:endCxn id="210" idx="2"/>
          </p:cNvCxnSpPr>
          <p:nvPr/>
        </p:nvCxnSpPr>
        <p:spPr>
          <a:xfrm rot="10800000" flipH="1">
            <a:off x="1813862" y="2811650"/>
            <a:ext cx="578400" cy="6375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1" name="Shape 211"/>
          <p:cNvCxnSpPr>
            <a:stCxn id="197" idx="0"/>
            <a:endCxn id="212" idx="2"/>
          </p:cNvCxnSpPr>
          <p:nvPr/>
        </p:nvCxnSpPr>
        <p:spPr>
          <a:xfrm rot="10800000">
            <a:off x="4762387" y="2896150"/>
            <a:ext cx="487800" cy="2046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3" name="Shape 203"/>
          <p:cNvSpPr/>
          <p:nvPr/>
        </p:nvSpPr>
        <p:spPr>
          <a:xfrm>
            <a:off x="8225" y="3449150"/>
            <a:ext cx="3611275" cy="92460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Medical coordinator role #1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3444550" y="3100750"/>
            <a:ext cx="3611275" cy="1156450"/>
          </a:xfrm>
          <a:prstGeom prst="flowChartDecision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Lead medical staff role #1</a:t>
            </a:r>
          </a:p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18</a:t>
            </a:fld>
            <a:endParaRPr lang="en"/>
          </a:p>
        </p:txBody>
      </p:sp>
      <p:sp>
        <p:nvSpPr>
          <p:cNvPr id="214" name="Shape 214"/>
          <p:cNvSpPr txBox="1"/>
          <p:nvPr/>
        </p:nvSpPr>
        <p:spPr>
          <a:xfrm>
            <a:off x="19950" y="2644300"/>
            <a:ext cx="1471500" cy="158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Universals</a:t>
            </a:r>
          </a:p>
          <a:p>
            <a:pPr lvl="0">
              <a:spcBef>
                <a:spcPts val="0"/>
              </a:spcBef>
              <a:buNone/>
            </a:pP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Instances</a:t>
            </a:r>
          </a:p>
        </p:txBody>
      </p:sp>
      <p:sp>
        <p:nvSpPr>
          <p:cNvPr id="215" name="Shape 215"/>
          <p:cNvSpPr/>
          <p:nvPr/>
        </p:nvSpPr>
        <p:spPr>
          <a:xfrm>
            <a:off x="2054079" y="498287"/>
            <a:ext cx="5115350" cy="3858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Diabetes camp medical staff role</a:t>
            </a:r>
          </a:p>
        </p:txBody>
      </p:sp>
      <p:cxnSp>
        <p:nvCxnSpPr>
          <p:cNvPr id="216" name="Shape 216"/>
          <p:cNvCxnSpPr>
            <a:stCxn id="215" idx="0"/>
            <a:endCxn id="217" idx="2"/>
          </p:cNvCxnSpPr>
          <p:nvPr/>
        </p:nvCxnSpPr>
        <p:spPr>
          <a:xfrm rot="10800000">
            <a:off x="4611754" y="402887"/>
            <a:ext cx="0" cy="9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8" name="Shape 218"/>
          <p:cNvSpPr/>
          <p:nvPr/>
        </p:nvSpPr>
        <p:spPr>
          <a:xfrm>
            <a:off x="454822" y="970898"/>
            <a:ext cx="2699150" cy="924599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Diabetes camp medical director role</a:t>
            </a:r>
          </a:p>
        </p:txBody>
      </p:sp>
      <p:cxnSp>
        <p:nvCxnSpPr>
          <p:cNvPr id="219" name="Shape 219"/>
          <p:cNvCxnSpPr>
            <a:stCxn id="218" idx="0"/>
            <a:endCxn id="215" idx="2"/>
          </p:cNvCxnSpPr>
          <p:nvPr/>
        </p:nvCxnSpPr>
        <p:spPr>
          <a:xfrm rot="10800000" flipH="1">
            <a:off x="1804397" y="884198"/>
            <a:ext cx="2807399" cy="86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7" name="Shape 217"/>
          <p:cNvSpPr/>
          <p:nvPr/>
        </p:nvSpPr>
        <p:spPr>
          <a:xfrm>
            <a:off x="1551750" y="0"/>
            <a:ext cx="6120000" cy="402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>
                <a:solidFill>
                  <a:schemeClr val="dk1"/>
                </a:solidFill>
              </a:rPr>
              <a:t>OMRSE: health care provider role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10" name="Shape 210"/>
          <p:cNvSpPr/>
          <p:nvPr/>
        </p:nvSpPr>
        <p:spPr>
          <a:xfrm>
            <a:off x="1183875" y="1705581"/>
            <a:ext cx="2416750" cy="1106025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Diabetes camp medical coordinator role</a:t>
            </a:r>
          </a:p>
        </p:txBody>
      </p:sp>
      <p:sp>
        <p:nvSpPr>
          <p:cNvPr id="212" name="Shape 212"/>
          <p:cNvSpPr/>
          <p:nvPr/>
        </p:nvSpPr>
        <p:spPr>
          <a:xfrm>
            <a:off x="3619499" y="1864812"/>
            <a:ext cx="2285975" cy="1031312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Diabetes camp lead medical staff role</a:t>
            </a:r>
          </a:p>
        </p:txBody>
      </p:sp>
      <p:sp>
        <p:nvSpPr>
          <p:cNvPr id="220" name="Shape 220"/>
          <p:cNvSpPr/>
          <p:nvPr/>
        </p:nvSpPr>
        <p:spPr>
          <a:xfrm>
            <a:off x="5924346" y="1057293"/>
            <a:ext cx="2979899" cy="115645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Diabetes camp general medical staff role</a:t>
            </a:r>
          </a:p>
        </p:txBody>
      </p:sp>
      <p:cxnSp>
        <p:nvCxnSpPr>
          <p:cNvPr id="221" name="Shape 221"/>
          <p:cNvCxnSpPr>
            <a:stCxn id="210" idx="0"/>
            <a:endCxn id="215" idx="2"/>
          </p:cNvCxnSpPr>
          <p:nvPr/>
        </p:nvCxnSpPr>
        <p:spPr>
          <a:xfrm rot="10800000" flipH="1">
            <a:off x="2392250" y="884181"/>
            <a:ext cx="2219400" cy="82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2" name="Shape 222"/>
          <p:cNvCxnSpPr>
            <a:stCxn id="212" idx="0"/>
            <a:endCxn id="215" idx="2"/>
          </p:cNvCxnSpPr>
          <p:nvPr/>
        </p:nvCxnSpPr>
        <p:spPr>
          <a:xfrm rot="10800000">
            <a:off x="4611887" y="884112"/>
            <a:ext cx="150600" cy="98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3" name="Shape 223"/>
          <p:cNvCxnSpPr>
            <a:stCxn id="220" idx="0"/>
            <a:endCxn id="215" idx="2"/>
          </p:cNvCxnSpPr>
          <p:nvPr/>
        </p:nvCxnSpPr>
        <p:spPr>
          <a:xfrm rot="10800000">
            <a:off x="4611696" y="884193"/>
            <a:ext cx="2802600" cy="1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5" name="Shape 205"/>
          <p:cNvSpPr/>
          <p:nvPr/>
        </p:nvSpPr>
        <p:spPr>
          <a:xfrm>
            <a:off x="7157050" y="2078812"/>
            <a:ext cx="1866000" cy="789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OBI:homo sapiens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/>
        </p:nvSpPr>
        <p:spPr>
          <a:xfrm>
            <a:off x="507850" y="927800"/>
            <a:ext cx="2702500" cy="744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Blood Glucose</a:t>
            </a:r>
          </a:p>
        </p:txBody>
      </p:sp>
      <p:sp>
        <p:nvSpPr>
          <p:cNvPr id="229" name="Shape 229"/>
          <p:cNvSpPr/>
          <p:nvPr/>
        </p:nvSpPr>
        <p:spPr>
          <a:xfrm>
            <a:off x="430000" y="33737"/>
            <a:ext cx="2702500" cy="744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BFO: Quality</a:t>
            </a:r>
          </a:p>
        </p:txBody>
      </p:sp>
      <p:cxnSp>
        <p:nvCxnSpPr>
          <p:cNvPr id="230" name="Shape 230"/>
          <p:cNvCxnSpPr>
            <a:stCxn id="228" idx="0"/>
            <a:endCxn id="229" idx="2"/>
          </p:cNvCxnSpPr>
          <p:nvPr/>
        </p:nvCxnSpPr>
        <p:spPr>
          <a:xfrm rot="10800000">
            <a:off x="1781400" y="778400"/>
            <a:ext cx="77700" cy="1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1" name="Shape 2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19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Shape 61" descr="diabetes_camp_paper_page_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004" y="0"/>
            <a:ext cx="6885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</a:t>
            </a:fld>
            <a:endParaRPr lang="e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507850" y="927800"/>
            <a:ext cx="2702500" cy="744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Blood Glucose</a:t>
            </a:r>
          </a:p>
        </p:txBody>
      </p:sp>
      <p:sp>
        <p:nvSpPr>
          <p:cNvPr id="237" name="Shape 237"/>
          <p:cNvSpPr/>
          <p:nvPr/>
        </p:nvSpPr>
        <p:spPr>
          <a:xfrm>
            <a:off x="430000" y="33737"/>
            <a:ext cx="2702500" cy="744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BFO: Quality</a:t>
            </a:r>
          </a:p>
        </p:txBody>
      </p:sp>
      <p:cxnSp>
        <p:nvCxnSpPr>
          <p:cNvPr id="238" name="Shape 238"/>
          <p:cNvCxnSpPr>
            <a:stCxn id="236" idx="0"/>
            <a:endCxn id="237" idx="2"/>
          </p:cNvCxnSpPr>
          <p:nvPr/>
        </p:nvCxnSpPr>
        <p:spPr>
          <a:xfrm rot="10800000">
            <a:off x="1781400" y="778400"/>
            <a:ext cx="77700" cy="1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9" name="Shape 239"/>
          <p:cNvSpPr txBox="1"/>
          <p:nvPr/>
        </p:nvSpPr>
        <p:spPr>
          <a:xfrm>
            <a:off x="4296575" y="0"/>
            <a:ext cx="4738200" cy="49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Blood Glucose = def. A physical quality that inheres in blood by virtue of the concentration of glucose in serum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Blood Glucose Reading = def. An IAO: scalar measurement datum (is_a ICE) which is the specitifed_output of an OBI:measuring glucose concentration in serum</a:t>
            </a:r>
          </a:p>
        </p:txBody>
      </p:sp>
      <p:sp>
        <p:nvSpPr>
          <p:cNvPr id="240" name="Shape 2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20</a:t>
            </a:fld>
            <a:endParaRPr lang="e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/>
        </p:nvSpPr>
        <p:spPr>
          <a:xfrm>
            <a:off x="507850" y="927800"/>
            <a:ext cx="2702500" cy="744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Blood Glucose</a:t>
            </a:r>
          </a:p>
        </p:txBody>
      </p:sp>
      <p:sp>
        <p:nvSpPr>
          <p:cNvPr id="246" name="Shape 246"/>
          <p:cNvSpPr/>
          <p:nvPr/>
        </p:nvSpPr>
        <p:spPr>
          <a:xfrm>
            <a:off x="19050" y="1995637"/>
            <a:ext cx="3894750" cy="744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Above target range blood glucose (hyperglycemia)</a:t>
            </a:r>
          </a:p>
        </p:txBody>
      </p:sp>
      <p:cxnSp>
        <p:nvCxnSpPr>
          <p:cNvPr id="247" name="Shape 247"/>
          <p:cNvCxnSpPr>
            <a:stCxn id="246" idx="0"/>
            <a:endCxn id="245" idx="2"/>
          </p:cNvCxnSpPr>
          <p:nvPr/>
        </p:nvCxnSpPr>
        <p:spPr>
          <a:xfrm rot="10800000">
            <a:off x="1859025" y="1672537"/>
            <a:ext cx="107400" cy="32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8" name="Shape 248"/>
          <p:cNvSpPr/>
          <p:nvPr/>
        </p:nvSpPr>
        <p:spPr>
          <a:xfrm>
            <a:off x="-1759725" y="4410925"/>
            <a:ext cx="12663450" cy="744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Rob Smith’s blood glucose</a:t>
            </a:r>
          </a:p>
        </p:txBody>
      </p:sp>
      <p:sp>
        <p:nvSpPr>
          <p:cNvPr id="249" name="Shape 249"/>
          <p:cNvSpPr/>
          <p:nvPr/>
        </p:nvSpPr>
        <p:spPr>
          <a:xfrm>
            <a:off x="19050" y="3063487"/>
            <a:ext cx="3894750" cy="744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Blood glucose of 208 mg/dL</a:t>
            </a:r>
          </a:p>
        </p:txBody>
      </p:sp>
      <p:cxnSp>
        <p:nvCxnSpPr>
          <p:cNvPr id="250" name="Shape 250"/>
          <p:cNvCxnSpPr/>
          <p:nvPr/>
        </p:nvCxnSpPr>
        <p:spPr>
          <a:xfrm rot="10800000" flipH="1">
            <a:off x="19050" y="4305150"/>
            <a:ext cx="9125100" cy="19200"/>
          </a:xfrm>
          <a:prstGeom prst="straightConnector1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1" name="Shape 251"/>
          <p:cNvCxnSpPr>
            <a:stCxn id="248" idx="0"/>
            <a:endCxn id="249" idx="2"/>
          </p:cNvCxnSpPr>
          <p:nvPr/>
        </p:nvCxnSpPr>
        <p:spPr>
          <a:xfrm rot="10800000">
            <a:off x="1966500" y="3808225"/>
            <a:ext cx="2605500" cy="6027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2" name="Shape 252"/>
          <p:cNvSpPr txBox="1"/>
          <p:nvPr/>
        </p:nvSpPr>
        <p:spPr>
          <a:xfrm>
            <a:off x="609600" y="3894875"/>
            <a:ext cx="2343300" cy="3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Instance at time t</a:t>
            </a:r>
            <a:r>
              <a:rPr lang="en" baseline="-25000"/>
              <a:t>1 = 7:30 am</a:t>
            </a:r>
          </a:p>
        </p:txBody>
      </p:sp>
      <p:cxnSp>
        <p:nvCxnSpPr>
          <p:cNvPr id="253" name="Shape 253"/>
          <p:cNvCxnSpPr>
            <a:stCxn id="249" idx="0"/>
            <a:endCxn id="246" idx="2"/>
          </p:cNvCxnSpPr>
          <p:nvPr/>
        </p:nvCxnSpPr>
        <p:spPr>
          <a:xfrm rot="10800000">
            <a:off x="1966425" y="2740387"/>
            <a:ext cx="0" cy="32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4" name="Shape 254"/>
          <p:cNvSpPr/>
          <p:nvPr/>
        </p:nvSpPr>
        <p:spPr>
          <a:xfrm>
            <a:off x="430000" y="33737"/>
            <a:ext cx="2702500" cy="744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BFO: Quality</a:t>
            </a:r>
          </a:p>
        </p:txBody>
      </p:sp>
      <p:cxnSp>
        <p:nvCxnSpPr>
          <p:cNvPr id="255" name="Shape 255"/>
          <p:cNvCxnSpPr>
            <a:stCxn id="245" idx="0"/>
            <a:endCxn id="254" idx="2"/>
          </p:cNvCxnSpPr>
          <p:nvPr/>
        </p:nvCxnSpPr>
        <p:spPr>
          <a:xfrm rot="10800000">
            <a:off x="1781400" y="778400"/>
            <a:ext cx="77700" cy="149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56" name="Shape 256"/>
          <p:cNvSpPr txBox="1"/>
          <p:nvPr/>
        </p:nvSpPr>
        <p:spPr>
          <a:xfrm>
            <a:off x="4296575" y="0"/>
            <a:ext cx="4738200" cy="4933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Blood Glucose = def. A physical quality that inheres in blood by virtue of the concentration of glucose in serum</a:t>
            </a:r>
          </a:p>
          <a:p>
            <a:pPr lvl="0" rtl="0">
              <a:spcBef>
                <a:spcPts val="0"/>
              </a:spcBef>
              <a:buNone/>
            </a:pPr>
            <a:endParaRPr sz="2400"/>
          </a:p>
          <a:p>
            <a:pPr lvl="0" rtl="0">
              <a:spcBef>
                <a:spcPts val="0"/>
              </a:spcBef>
              <a:buNone/>
            </a:pPr>
            <a:r>
              <a:rPr lang="en" sz="2400"/>
              <a:t>Blood Glucose Reading = def. An IAO: scalar measurement datum (is_a ICE) which is the specitifed_output of an OBI:measuring glucose concentration in serum</a:t>
            </a:r>
          </a:p>
        </p:txBody>
      </p:sp>
      <p:sp>
        <p:nvSpPr>
          <p:cNvPr id="257" name="Shape 25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21</a:t>
            </a:fld>
            <a:endParaRPr lang="e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/>
        </p:nvSpPr>
        <p:spPr>
          <a:xfrm>
            <a:off x="3220750" y="866062"/>
            <a:ext cx="2702500" cy="744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Blood Glucose</a:t>
            </a:r>
          </a:p>
        </p:txBody>
      </p:sp>
      <p:sp>
        <p:nvSpPr>
          <p:cNvPr id="263" name="Shape 263"/>
          <p:cNvSpPr/>
          <p:nvPr/>
        </p:nvSpPr>
        <p:spPr>
          <a:xfrm>
            <a:off x="19050" y="1821837"/>
            <a:ext cx="3894750" cy="744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Above target range blood glucose (hyperglycemia)</a:t>
            </a:r>
          </a:p>
        </p:txBody>
      </p:sp>
      <p:cxnSp>
        <p:nvCxnSpPr>
          <p:cNvPr id="264" name="Shape 264"/>
          <p:cNvCxnSpPr>
            <a:stCxn id="263" idx="0"/>
            <a:endCxn id="262" idx="2"/>
          </p:cNvCxnSpPr>
          <p:nvPr/>
        </p:nvCxnSpPr>
        <p:spPr>
          <a:xfrm rot="10800000" flipH="1">
            <a:off x="1966425" y="1610937"/>
            <a:ext cx="2605500" cy="21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5" name="Shape 265"/>
          <p:cNvSpPr/>
          <p:nvPr/>
        </p:nvSpPr>
        <p:spPr>
          <a:xfrm>
            <a:off x="-657225" y="4423800"/>
            <a:ext cx="10458450" cy="744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Rob Smith’s blood glucose</a:t>
            </a:r>
          </a:p>
        </p:txBody>
      </p:sp>
      <p:sp>
        <p:nvSpPr>
          <p:cNvPr id="266" name="Shape 266"/>
          <p:cNvSpPr/>
          <p:nvPr/>
        </p:nvSpPr>
        <p:spPr>
          <a:xfrm>
            <a:off x="19050" y="3063487"/>
            <a:ext cx="3894750" cy="744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Blood glucose of 208 mg/dL</a:t>
            </a:r>
          </a:p>
        </p:txBody>
      </p:sp>
      <p:cxnSp>
        <p:nvCxnSpPr>
          <p:cNvPr id="267" name="Shape 267"/>
          <p:cNvCxnSpPr/>
          <p:nvPr/>
        </p:nvCxnSpPr>
        <p:spPr>
          <a:xfrm rot="10800000" flipH="1">
            <a:off x="19050" y="4305150"/>
            <a:ext cx="9125100" cy="19200"/>
          </a:xfrm>
          <a:prstGeom prst="straightConnector1">
            <a:avLst/>
          </a:prstGeom>
          <a:noFill/>
          <a:ln w="76200" cap="flat" cmpd="sng">
            <a:solidFill>
              <a:srgbClr val="00FF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8" name="Shape 268"/>
          <p:cNvCxnSpPr>
            <a:stCxn id="265" idx="0"/>
            <a:endCxn id="266" idx="2"/>
          </p:cNvCxnSpPr>
          <p:nvPr/>
        </p:nvCxnSpPr>
        <p:spPr>
          <a:xfrm rot="10800000">
            <a:off x="1966500" y="3808200"/>
            <a:ext cx="2605500" cy="6156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69" name="Shape 269"/>
          <p:cNvSpPr txBox="1"/>
          <p:nvPr/>
        </p:nvSpPr>
        <p:spPr>
          <a:xfrm>
            <a:off x="609600" y="3894875"/>
            <a:ext cx="2343300" cy="3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Instance at time t</a:t>
            </a:r>
            <a:r>
              <a:rPr lang="en" baseline="-25000"/>
              <a:t>1 = 7:30 am</a:t>
            </a:r>
          </a:p>
        </p:txBody>
      </p:sp>
      <p:cxnSp>
        <p:nvCxnSpPr>
          <p:cNvPr id="270" name="Shape 270"/>
          <p:cNvCxnSpPr>
            <a:stCxn id="266" idx="0"/>
            <a:endCxn id="263" idx="2"/>
          </p:cNvCxnSpPr>
          <p:nvPr/>
        </p:nvCxnSpPr>
        <p:spPr>
          <a:xfrm rot="10800000">
            <a:off x="1966425" y="2566687"/>
            <a:ext cx="0" cy="49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1" name="Shape 271"/>
          <p:cNvSpPr/>
          <p:nvPr/>
        </p:nvSpPr>
        <p:spPr>
          <a:xfrm>
            <a:off x="4572000" y="1809212"/>
            <a:ext cx="3894750" cy="744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Within target range blood glucose (euglycemia)</a:t>
            </a:r>
          </a:p>
        </p:txBody>
      </p:sp>
      <p:cxnSp>
        <p:nvCxnSpPr>
          <p:cNvPr id="272" name="Shape 272"/>
          <p:cNvCxnSpPr>
            <a:stCxn id="271" idx="0"/>
            <a:endCxn id="262" idx="2"/>
          </p:cNvCxnSpPr>
          <p:nvPr/>
        </p:nvCxnSpPr>
        <p:spPr>
          <a:xfrm rot="10800000">
            <a:off x="4572075" y="1610912"/>
            <a:ext cx="1947300" cy="19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3" name="Shape 273"/>
          <p:cNvSpPr/>
          <p:nvPr/>
        </p:nvSpPr>
        <p:spPr>
          <a:xfrm>
            <a:off x="4572000" y="3057175"/>
            <a:ext cx="3894750" cy="744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Blood glucose of 120 mg/dL</a:t>
            </a:r>
          </a:p>
        </p:txBody>
      </p:sp>
      <p:cxnSp>
        <p:nvCxnSpPr>
          <p:cNvPr id="274" name="Shape 274"/>
          <p:cNvCxnSpPr>
            <a:stCxn id="265" idx="0"/>
            <a:endCxn id="273" idx="2"/>
          </p:cNvCxnSpPr>
          <p:nvPr/>
        </p:nvCxnSpPr>
        <p:spPr>
          <a:xfrm rot="10800000" flipH="1">
            <a:off x="4572000" y="3801900"/>
            <a:ext cx="1947300" cy="621900"/>
          </a:xfrm>
          <a:prstGeom prst="straightConnector1">
            <a:avLst/>
          </a:prstGeom>
          <a:noFill/>
          <a:ln w="28575" cap="flat" cmpd="sng">
            <a:solidFill>
              <a:srgbClr val="00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5" name="Shape 275"/>
          <p:cNvSpPr txBox="1"/>
          <p:nvPr/>
        </p:nvSpPr>
        <p:spPr>
          <a:xfrm>
            <a:off x="5162550" y="3882250"/>
            <a:ext cx="2343300" cy="32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Instance at time t</a:t>
            </a:r>
            <a:r>
              <a:rPr lang="en" baseline="-25000"/>
              <a:t>2 = 10:30 am</a:t>
            </a:r>
          </a:p>
        </p:txBody>
      </p:sp>
      <p:cxnSp>
        <p:nvCxnSpPr>
          <p:cNvPr id="276" name="Shape 276"/>
          <p:cNvCxnSpPr>
            <a:stCxn id="273" idx="0"/>
            <a:endCxn id="271" idx="2"/>
          </p:cNvCxnSpPr>
          <p:nvPr/>
        </p:nvCxnSpPr>
        <p:spPr>
          <a:xfrm rot="10800000">
            <a:off x="6519375" y="2554075"/>
            <a:ext cx="0" cy="50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7" name="Shape 277"/>
          <p:cNvSpPr/>
          <p:nvPr/>
        </p:nvSpPr>
        <p:spPr>
          <a:xfrm>
            <a:off x="3220750" y="-77087"/>
            <a:ext cx="2702500" cy="744800"/>
          </a:xfrm>
          <a:prstGeom prst="flowChartProcess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BFO: Quality</a:t>
            </a:r>
          </a:p>
        </p:txBody>
      </p:sp>
      <p:cxnSp>
        <p:nvCxnSpPr>
          <p:cNvPr id="278" name="Shape 278"/>
          <p:cNvCxnSpPr>
            <a:endCxn id="277" idx="2"/>
          </p:cNvCxnSpPr>
          <p:nvPr/>
        </p:nvCxnSpPr>
        <p:spPr>
          <a:xfrm rot="10800000">
            <a:off x="4572000" y="667712"/>
            <a:ext cx="0" cy="19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9" name="Shape 27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22</a:t>
            </a:fld>
            <a:endParaRPr lang="e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 txBox="1"/>
          <p:nvPr/>
        </p:nvSpPr>
        <p:spPr>
          <a:xfrm>
            <a:off x="1371425" y="4441200"/>
            <a:ext cx="2911500" cy="70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*Note units for BG (mg/dl) and units for insulin dose (u = units) are implicit</a:t>
            </a:r>
          </a:p>
        </p:txBody>
      </p:sp>
      <p:sp>
        <p:nvSpPr>
          <p:cNvPr id="285" name="Shape 285"/>
          <p:cNvSpPr txBox="1"/>
          <p:nvPr/>
        </p:nvSpPr>
        <p:spPr>
          <a:xfrm>
            <a:off x="1068050" y="27550"/>
            <a:ext cx="3029700" cy="59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Standard</a:t>
            </a:r>
          </a:p>
        </p:txBody>
      </p:sp>
      <p:pic>
        <p:nvPicPr>
          <p:cNvPr id="286" name="Shape 286" descr="blank_breakfa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00" y="538162"/>
            <a:ext cx="3448050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1396500" y="2187150"/>
            <a:ext cx="861900" cy="59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7:30 am</a:t>
            </a:r>
          </a:p>
        </p:txBody>
      </p:sp>
      <p:sp>
        <p:nvSpPr>
          <p:cNvPr id="288" name="Shape 288"/>
          <p:cNvSpPr txBox="1"/>
          <p:nvPr/>
        </p:nvSpPr>
        <p:spPr>
          <a:xfrm>
            <a:off x="1396500" y="2990870"/>
            <a:ext cx="782700" cy="59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2.8</a:t>
            </a:r>
          </a:p>
        </p:txBody>
      </p:sp>
      <p:sp>
        <p:nvSpPr>
          <p:cNvPr id="289" name="Shape 289"/>
          <p:cNvSpPr txBox="1"/>
          <p:nvPr/>
        </p:nvSpPr>
        <p:spPr>
          <a:xfrm>
            <a:off x="2339575" y="2173775"/>
            <a:ext cx="695700" cy="3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208</a:t>
            </a:r>
          </a:p>
        </p:txBody>
      </p:sp>
      <p:sp>
        <p:nvSpPr>
          <p:cNvPr id="290" name="Shape 29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23</a:t>
            </a:fld>
            <a:endParaRPr lang="e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/>
        </p:nvSpPr>
        <p:spPr>
          <a:xfrm>
            <a:off x="4557900" y="538200"/>
            <a:ext cx="4338300" cy="406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Rob Smith (camper 1) RO:participates in correction bolus injection (is_a OBI: subcutaneous injection) of OBI: dose of 2.8 units of insulin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4557900" y="27550"/>
            <a:ext cx="4255200" cy="59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Ontologic Understanding</a:t>
            </a:r>
          </a:p>
        </p:txBody>
      </p:sp>
      <p:sp>
        <p:nvSpPr>
          <p:cNvPr id="297" name="Shape 29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24</a:t>
            </a:fld>
            <a:endParaRPr lang="en"/>
          </a:p>
        </p:txBody>
      </p:sp>
      <p:pic>
        <p:nvPicPr>
          <p:cNvPr id="298" name="Shape 298" descr="blank_breakfa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00" y="538162"/>
            <a:ext cx="3448050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Shape 299"/>
          <p:cNvSpPr txBox="1"/>
          <p:nvPr/>
        </p:nvSpPr>
        <p:spPr>
          <a:xfrm>
            <a:off x="1396500" y="2187150"/>
            <a:ext cx="782700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7:30 am</a:t>
            </a:r>
          </a:p>
        </p:txBody>
      </p:sp>
      <p:sp>
        <p:nvSpPr>
          <p:cNvPr id="300" name="Shape 300"/>
          <p:cNvSpPr txBox="1"/>
          <p:nvPr/>
        </p:nvSpPr>
        <p:spPr>
          <a:xfrm>
            <a:off x="1396500" y="2990870"/>
            <a:ext cx="782700" cy="59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2.8</a:t>
            </a:r>
          </a:p>
        </p:txBody>
      </p:sp>
      <p:sp>
        <p:nvSpPr>
          <p:cNvPr id="301" name="Shape 301"/>
          <p:cNvSpPr txBox="1"/>
          <p:nvPr/>
        </p:nvSpPr>
        <p:spPr>
          <a:xfrm>
            <a:off x="2339575" y="2173775"/>
            <a:ext cx="695700" cy="3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208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Shape 306" descr="blank_breakfa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00" y="538162"/>
            <a:ext cx="3448050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Shape 307"/>
          <p:cNvSpPr txBox="1"/>
          <p:nvPr/>
        </p:nvSpPr>
        <p:spPr>
          <a:xfrm>
            <a:off x="1396500" y="2187150"/>
            <a:ext cx="782700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7:30 am</a:t>
            </a:r>
          </a:p>
        </p:txBody>
      </p:sp>
      <p:sp>
        <p:nvSpPr>
          <p:cNvPr id="308" name="Shape 308"/>
          <p:cNvSpPr txBox="1"/>
          <p:nvPr/>
        </p:nvSpPr>
        <p:spPr>
          <a:xfrm>
            <a:off x="1396500" y="2990870"/>
            <a:ext cx="782700" cy="59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2.8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2339575" y="2173775"/>
            <a:ext cx="695700" cy="3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208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2179200" y="2990870"/>
            <a:ext cx="782700" cy="59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4.3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863325" y="2629650"/>
            <a:ext cx="695700" cy="3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65</a:t>
            </a:r>
          </a:p>
        </p:txBody>
      </p:sp>
      <p:sp>
        <p:nvSpPr>
          <p:cNvPr id="312" name="Shape 312"/>
          <p:cNvSpPr txBox="1"/>
          <p:nvPr/>
        </p:nvSpPr>
        <p:spPr>
          <a:xfrm>
            <a:off x="1068050" y="27550"/>
            <a:ext cx="3029700" cy="59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Standard</a:t>
            </a:r>
          </a:p>
        </p:txBody>
      </p:sp>
      <p:sp>
        <p:nvSpPr>
          <p:cNvPr id="313" name="Shape 3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25</a:t>
            </a:fld>
            <a:endParaRPr lang="e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/>
          <p:nvPr/>
        </p:nvSpPr>
        <p:spPr>
          <a:xfrm>
            <a:off x="4557900" y="459600"/>
            <a:ext cx="3897600" cy="4224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3000"/>
              <a:t>Rob Smith (camper 1) RO:participates in food bolus injection (is_a OBI: subcutaneous injection) of OBI: dose of 4.3 units of insulin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1068050" y="27550"/>
            <a:ext cx="3029700" cy="59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Standard</a:t>
            </a:r>
          </a:p>
        </p:txBody>
      </p:sp>
      <p:sp>
        <p:nvSpPr>
          <p:cNvPr id="320" name="Shape 320"/>
          <p:cNvSpPr txBox="1"/>
          <p:nvPr/>
        </p:nvSpPr>
        <p:spPr>
          <a:xfrm>
            <a:off x="4557900" y="27550"/>
            <a:ext cx="4255200" cy="59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Ontologic Understanding</a:t>
            </a:r>
          </a:p>
        </p:txBody>
      </p:sp>
      <p:pic>
        <p:nvPicPr>
          <p:cNvPr id="321" name="Shape 321" descr="blank_breakfa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200" y="538162"/>
            <a:ext cx="3448050" cy="40671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Shape 322"/>
          <p:cNvSpPr txBox="1"/>
          <p:nvPr/>
        </p:nvSpPr>
        <p:spPr>
          <a:xfrm>
            <a:off x="1396500" y="2187150"/>
            <a:ext cx="782700" cy="3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7:30 am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396500" y="2990870"/>
            <a:ext cx="782700" cy="59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2.8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2339575" y="2173775"/>
            <a:ext cx="695700" cy="3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208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2179200" y="2990870"/>
            <a:ext cx="782700" cy="59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4.3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1863325" y="2629650"/>
            <a:ext cx="695700" cy="361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400"/>
              <a:t>65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26</a:t>
            </a:fld>
            <a:endParaRPr lang="e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Future</a:t>
            </a: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Step 5: Formalize the ontology in a computer language (OWL, Protege)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Better understanding of “relational qualities”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E.g., between a camper and his/her medical staff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Incorporate MORE of diabetes camp which I have excluded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	E.g., insulin pens, DKA, counseling staff, specific treatments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Build EMR and incorporate this knowledge</a:t>
            </a:r>
          </a:p>
        </p:txBody>
      </p:sp>
      <p:sp>
        <p:nvSpPr>
          <p:cNvPr id="334" name="Shape 3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27</a:t>
            </a:fld>
            <a:endParaRPr lang="e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Thank you.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Questions?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Comments?</a:t>
            </a:r>
          </a:p>
        </p:txBody>
      </p:sp>
      <p:pic>
        <p:nvPicPr>
          <p:cNvPr id="340" name="Shape 340" descr="roc_on_with_dian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285750"/>
            <a:ext cx="3429000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Shape 341"/>
          <p:cNvSpPr txBox="1"/>
          <p:nvPr/>
        </p:nvSpPr>
        <p:spPr>
          <a:xfrm>
            <a:off x="454200" y="4025325"/>
            <a:ext cx="2403300" cy="561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/>
              <a:t>(picture of) domain expert</a:t>
            </a:r>
          </a:p>
          <a:p>
            <a:pPr lvl="0">
              <a:spcBef>
                <a:spcPts val="0"/>
              </a:spcBef>
              <a:buNone/>
            </a:pPr>
            <a:r>
              <a:rPr lang="en" sz="2400"/>
              <a:t>Dr. Diana Miller</a:t>
            </a:r>
          </a:p>
        </p:txBody>
      </p:sp>
      <p:cxnSp>
        <p:nvCxnSpPr>
          <p:cNvPr id="342" name="Shape 342"/>
          <p:cNvCxnSpPr>
            <a:stCxn id="341" idx="0"/>
            <a:endCxn id="340" idx="1"/>
          </p:cNvCxnSpPr>
          <p:nvPr/>
        </p:nvCxnSpPr>
        <p:spPr>
          <a:xfrm rot="10800000" flipH="1">
            <a:off x="1655850" y="2571825"/>
            <a:ext cx="1201800" cy="1453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43" name="Shape 343"/>
          <p:cNvSpPr txBox="1">
            <a:spLocks noGrp="1"/>
          </p:cNvSpPr>
          <p:nvPr>
            <p:ph type="title"/>
          </p:nvPr>
        </p:nvSpPr>
        <p:spPr>
          <a:xfrm>
            <a:off x="6286500" y="445025"/>
            <a:ext cx="34290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Acknowledgements</a:t>
            </a:r>
          </a:p>
        </p:txBody>
      </p:sp>
      <p:sp>
        <p:nvSpPr>
          <p:cNvPr id="344" name="Shape 344"/>
          <p:cNvSpPr txBox="1">
            <a:spLocks noGrp="1"/>
          </p:cNvSpPr>
          <p:nvPr>
            <p:ph type="body" idx="1"/>
          </p:nvPr>
        </p:nvSpPr>
        <p:spPr>
          <a:xfrm>
            <a:off x="6429000" y="1017725"/>
            <a:ext cx="2403300" cy="3551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Dr. Smith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Dr. Ceusters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Matt Hudson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Izzy Schember</a:t>
            </a:r>
          </a:p>
          <a:p>
            <a:pPr lv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Dr. Miller</a:t>
            </a:r>
          </a:p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345" name="Shape 3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28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Shape 67" descr="medical_intake_for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7263" y="0"/>
            <a:ext cx="3949472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Shape 73" descr="diabetes_camp_paper_records_page_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397" y="0"/>
            <a:ext cx="6877205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Shape 79" descr="pump_lo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471"/>
            <a:ext cx="9143998" cy="508055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Shape 85" descr="camp_insulin_lo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8296" y="0"/>
            <a:ext cx="3647406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Guidelines from “Building Ontologies With BFO”</a:t>
            </a:r>
          </a:p>
        </p:txBody>
      </p:sp>
      <p:pic>
        <p:nvPicPr>
          <p:cNvPr id="92" name="Shape 92" descr="steps_to_make_a_domain_ontolog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86549"/>
            <a:ext cx="9143998" cy="37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>
              <a:spcBef>
                <a:spcPts val="0"/>
              </a:spcBef>
              <a:buAutoNum type="arabicPeriod"/>
            </a:pPr>
            <a:r>
              <a:rPr lang="en"/>
              <a:t>Subject matter of the ontology.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 Ontology of Diabetes Camp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James Schuler</a:t>
            </a:r>
          </a:p>
          <a:p>
            <a:pPr lvl="0">
              <a:spcBef>
                <a:spcPts val="0"/>
              </a:spcBef>
              <a:buNone/>
            </a:pPr>
            <a:r>
              <a:rPr lang="en"/>
              <a:t>BMI 508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11/28/2016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</Words>
  <Application>Microsoft Office PowerPoint</Application>
  <PresentationFormat>On-screen Show (16:9)</PresentationFormat>
  <Paragraphs>182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simple-light-2</vt:lpstr>
      <vt:lpstr>The Ontology of Diabetes Camp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Guidelines from “Building Ontologies With BFO”</vt:lpstr>
      <vt:lpstr>Subject matter of the ontology.</vt:lpstr>
      <vt:lpstr>The Ontology of Diabetes Camp</vt:lpstr>
      <vt:lpstr>The Ontology of Medical Care at Diabetes Camp</vt:lpstr>
      <vt:lpstr>The Ontology of Diabetes Care at Diabetes Camp</vt:lpstr>
      <vt:lpstr>2. Gather Information, Terms</vt:lpstr>
      <vt:lpstr>3. is_a hierarchy</vt:lpstr>
      <vt:lpstr>4. Regiment the hierarchy and give definitions and human readability.  </vt:lpstr>
      <vt:lpstr>PowerPoint Presentation</vt:lpstr>
      <vt:lpstr>Using the Vaccine Ontology as a model</vt:lpstr>
      <vt:lpstr>Using OMRSE as 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</vt:lpstr>
      <vt:lpstr>Thank you. Questions?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Ontology of Diabetes Camp</dc:title>
  <dc:creator>Barry Smith</dc:creator>
  <cp:lastModifiedBy>Windows User</cp:lastModifiedBy>
  <cp:revision>1</cp:revision>
  <dcterms:modified xsi:type="dcterms:W3CDTF">2016-12-05T00:46:58Z</dcterms:modified>
</cp:coreProperties>
</file>