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3" r:id="rId6"/>
    <p:sldId id="262" r:id="rId7"/>
    <p:sldId id="264"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3" d="100"/>
          <a:sy n="73" d="100"/>
        </p:scale>
        <p:origin x="-1212"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CCF478-F631-4651-A65C-189F0122B98C}" type="datetimeFigureOut">
              <a:rPr lang="en-US" smtClean="0"/>
              <a:pPr/>
              <a:t>4/20/2012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F670F5-31A0-498D-BE3B-3E68C29FB5A0}" type="slidenum">
              <a:rPr lang="en-US" smtClean="0"/>
              <a:pPr/>
              <a:t>‹#›</a:t>
            </a:fld>
            <a:endParaRPr lang="en-US"/>
          </a:p>
        </p:txBody>
      </p:sp>
    </p:spTree>
    <p:extLst>
      <p:ext uri="{BB962C8B-B14F-4D97-AF65-F5344CB8AC3E}">
        <p14:creationId xmlns:p14="http://schemas.microsoft.com/office/powerpoint/2010/main" val="2000754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3F670F5-31A0-498D-BE3B-3E68C29FB5A0}"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F64774-CBC4-4FFC-80DB-8A6B5FAE9DFC}"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904E3-4648-4B1D-BD73-D0823B5CA8A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64774-CBC4-4FFC-80DB-8A6B5FAE9DFC}"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904E3-4648-4B1D-BD73-D0823B5CA8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64774-CBC4-4FFC-80DB-8A6B5FAE9DFC}"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904E3-4648-4B1D-BD73-D0823B5CA8A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64774-CBC4-4FFC-80DB-8A6B5FAE9DFC}"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904E3-4648-4B1D-BD73-D0823B5CA8A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F64774-CBC4-4FFC-80DB-8A6B5FAE9DFC}" type="datetimeFigureOut">
              <a:rPr lang="en-US" smtClean="0"/>
              <a:pPr/>
              <a:t>4/20/2012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6904E3-4648-4B1D-BD73-D0823B5CA8A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F64774-CBC4-4FFC-80DB-8A6B5FAE9DFC}"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904E3-4648-4B1D-BD73-D0823B5CA8A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F64774-CBC4-4FFC-80DB-8A6B5FAE9DFC}" type="datetimeFigureOut">
              <a:rPr lang="en-US" smtClean="0"/>
              <a:pPr/>
              <a:t>4/20/2012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6904E3-4648-4B1D-BD73-D0823B5CA8A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F64774-CBC4-4FFC-80DB-8A6B5FAE9DFC}" type="datetimeFigureOut">
              <a:rPr lang="en-US" smtClean="0"/>
              <a:pPr/>
              <a:t>4/20/2012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6904E3-4648-4B1D-BD73-D0823B5CA8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64774-CBC4-4FFC-80DB-8A6B5FAE9DFC}" type="datetimeFigureOut">
              <a:rPr lang="en-US" smtClean="0"/>
              <a:pPr/>
              <a:t>4/20/2012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6904E3-4648-4B1D-BD73-D0823B5CA8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F64774-CBC4-4FFC-80DB-8A6B5FAE9DFC}"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904E3-4648-4B1D-BD73-D0823B5CA8A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F64774-CBC4-4FFC-80DB-8A6B5FAE9DFC}" type="datetimeFigureOut">
              <a:rPr lang="en-US" smtClean="0"/>
              <a:pPr/>
              <a:t>4/20/2012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6904E3-4648-4B1D-BD73-D0823B5CA8A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F64774-CBC4-4FFC-80DB-8A6B5FAE9DFC}" type="datetimeFigureOut">
              <a:rPr lang="en-US" smtClean="0"/>
              <a:pPr/>
              <a:t>4/20/2012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6904E3-4648-4B1D-BD73-D0823B5CA8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1"/>
            <a:ext cx="7772400" cy="2381250"/>
          </a:xfrm>
        </p:spPr>
        <p:txBody>
          <a:bodyPr>
            <a:normAutofit fontScale="90000"/>
          </a:bodyPr>
          <a:lstStyle/>
          <a:p>
            <a:r>
              <a:rPr lang="en-US" dirty="0" smtClean="0"/>
              <a:t>Semantic Enhancement vs. Integration Data-Model</a:t>
            </a:r>
            <a:br>
              <a:rPr lang="en-US" dirty="0" smtClean="0"/>
            </a:br>
            <a:r>
              <a:rPr lang="en-US" dirty="0" smtClean="0"/>
              <a:t/>
            </a:r>
            <a:br>
              <a:rPr lang="en-US" dirty="0" smtClean="0"/>
            </a:br>
            <a:r>
              <a:rPr lang="en-US" dirty="0" smtClean="0"/>
              <a:t>DSC Solution</a:t>
            </a:r>
            <a:endParaRPr lang="en-US" dirty="0"/>
          </a:p>
        </p:txBody>
      </p:sp>
      <p:sp>
        <p:nvSpPr>
          <p:cNvPr id="3" name="Subtitle 2"/>
          <p:cNvSpPr>
            <a:spLocks noGrp="1"/>
          </p:cNvSpPr>
          <p:nvPr>
            <p:ph type="subTitle" idx="1"/>
          </p:nvPr>
        </p:nvSpPr>
        <p:spPr/>
        <p:txBody>
          <a:bodyPr/>
          <a:lstStyle/>
          <a:p>
            <a:r>
              <a:rPr lang="en-US" dirty="0" smtClean="0"/>
              <a:t>Example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Ontology vs. Data-Model</a:t>
            </a:r>
            <a:endParaRPr lang="en-US" dirty="0"/>
          </a:p>
        </p:txBody>
      </p:sp>
      <p:sp>
        <p:nvSpPr>
          <p:cNvPr id="3" name="Content Placeholder 2"/>
          <p:cNvSpPr>
            <a:spLocks noGrp="1"/>
          </p:cNvSpPr>
          <p:nvPr>
            <p:ph idx="1"/>
          </p:nvPr>
        </p:nvSpPr>
        <p:spPr>
          <a:xfrm>
            <a:off x="457200" y="5181600"/>
            <a:ext cx="8229600" cy="1295400"/>
          </a:xfrm>
        </p:spPr>
        <p:txBody>
          <a:bodyPr>
            <a:noAutofit/>
          </a:bodyPr>
          <a:lstStyle/>
          <a:p>
            <a:r>
              <a:rPr lang="en-US" sz="2400" dirty="0" smtClean="0"/>
              <a:t>Ontology provides a comprehensive hierarchical view of a domain as opposed to a flat and partial representation of a data-model </a:t>
            </a:r>
            <a:endParaRPr lang="en-US" sz="2400" dirty="0"/>
          </a:p>
        </p:txBody>
      </p:sp>
      <p:grpSp>
        <p:nvGrpSpPr>
          <p:cNvPr id="1104" name="Canvas 4"/>
          <p:cNvGrpSpPr>
            <a:grpSpLocks noChangeAspect="1"/>
          </p:cNvGrpSpPr>
          <p:nvPr/>
        </p:nvGrpSpPr>
        <p:grpSpPr bwMode="auto">
          <a:xfrm>
            <a:off x="609600" y="1464971"/>
            <a:ext cx="8153400" cy="3564229"/>
            <a:chOff x="0" y="0"/>
            <a:chExt cx="44450" cy="16935"/>
          </a:xfrm>
        </p:grpSpPr>
        <p:sp>
          <p:nvSpPr>
            <p:cNvPr id="75" name="Text Box 9"/>
            <p:cNvSpPr txBox="1">
              <a:spLocks noChangeArrowheads="1"/>
            </p:cNvSpPr>
            <p:nvPr/>
          </p:nvSpPr>
          <p:spPr bwMode="auto">
            <a:xfrm>
              <a:off x="5816" y="6797"/>
              <a:ext cx="6604" cy="385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Computer Skill</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1105" name="AutoShape 81"/>
            <p:cNvSpPr>
              <a:spLocks noChangeAspect="1" noChangeArrowheads="1"/>
            </p:cNvSpPr>
            <p:nvPr/>
          </p:nvSpPr>
          <p:spPr bwMode="auto">
            <a:xfrm>
              <a:off x="0" y="0"/>
              <a:ext cx="44450" cy="16935"/>
            </a:xfrm>
            <a:prstGeom prst="rect">
              <a:avLst/>
            </a:prstGeom>
            <a:noFill/>
            <a:ln w="9525">
              <a:solidFill>
                <a:srgbClr val="D8D8D8"/>
              </a:solidFill>
              <a:miter lim="800000"/>
              <a:headEnd/>
              <a:tailEnd/>
            </a:ln>
          </p:spPr>
          <p:txBody>
            <a:bodyPr vert="horz" wrap="square" lIns="91440" tIns="45720" rIns="91440" bIns="45720" numCol="1" anchor="t" anchorCtr="0" compatLnSpc="1">
              <a:prstTxWarp prst="textNoShape">
                <a:avLst/>
              </a:prstTxWarp>
            </a:bodyPr>
            <a:lstStyle/>
            <a:p>
              <a:endParaRPr lang="en-US" sz="3600"/>
            </a:p>
          </p:txBody>
        </p:sp>
        <p:sp>
          <p:nvSpPr>
            <p:cNvPr id="1042" name="Text Box 2"/>
            <p:cNvSpPr txBox="1">
              <a:spLocks noChangeArrowheads="1"/>
            </p:cNvSpPr>
            <p:nvPr/>
          </p:nvSpPr>
          <p:spPr bwMode="auto">
            <a:xfrm>
              <a:off x="6273" y="247"/>
              <a:ext cx="11487" cy="3131"/>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dirty="0" smtClean="0">
                  <a:ln>
                    <a:noFill/>
                  </a:ln>
                  <a:solidFill>
                    <a:schemeClr val="tx1"/>
                  </a:solidFill>
                  <a:effectLst/>
                  <a:latin typeface="Calibri" pitchFamily="34" charset="0"/>
                  <a:cs typeface="Arial" pitchFamily="34" charset="0"/>
                </a:rPr>
                <a:t>Single Ontology</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3" name="Text Box 2"/>
            <p:cNvSpPr txBox="1">
              <a:spLocks noChangeArrowheads="1"/>
            </p:cNvSpPr>
            <p:nvPr/>
          </p:nvSpPr>
          <p:spPr bwMode="auto">
            <a:xfrm>
              <a:off x="23488" y="247"/>
              <a:ext cx="19412" cy="250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2000" b="1" i="0" u="none" strike="noStrike" cap="none" normalizeH="0" baseline="0" smtClean="0">
                  <a:ln>
                    <a:noFill/>
                  </a:ln>
                  <a:solidFill>
                    <a:schemeClr val="tx1"/>
                  </a:solidFill>
                  <a:effectLst/>
                  <a:latin typeface="Calibri" pitchFamily="34" charset="0"/>
                  <a:cs typeface="Arial" pitchFamily="34" charset="0"/>
                </a:rPr>
                <a:t>Multiple Data models</a:t>
              </a: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1044" name="Text Box 12"/>
            <p:cNvSpPr txBox="1">
              <a:spLocks noChangeArrowheads="1"/>
            </p:cNvSpPr>
            <p:nvPr/>
          </p:nvSpPr>
          <p:spPr bwMode="auto">
            <a:xfrm>
              <a:off x="18745" y="8934"/>
              <a:ext cx="6235" cy="226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smtClean="0">
                <a:ln>
                  <a:noFill/>
                </a:ln>
                <a:solidFill>
                  <a:schemeClr val="tx1"/>
                </a:solidFill>
                <a:effectLst/>
                <a:latin typeface="Arial" pitchFamily="34" charset="0"/>
                <a:cs typeface="Arial" pitchFamily="34" charset="0"/>
              </a:endParaRPr>
            </a:p>
          </p:txBody>
        </p:sp>
        <p:sp>
          <p:nvSpPr>
            <p:cNvPr id="1045" name="Text Box 12"/>
            <p:cNvSpPr txBox="1">
              <a:spLocks noChangeArrowheads="1"/>
            </p:cNvSpPr>
            <p:nvPr/>
          </p:nvSpPr>
          <p:spPr bwMode="auto">
            <a:xfrm>
              <a:off x="20522" y="2286"/>
              <a:ext cx="6235" cy="22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Person</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6" name="Text Box 12"/>
            <p:cNvSpPr txBox="1">
              <a:spLocks noChangeArrowheads="1"/>
            </p:cNvSpPr>
            <p:nvPr/>
          </p:nvSpPr>
          <p:spPr bwMode="auto">
            <a:xfrm>
              <a:off x="6228" y="2470"/>
              <a:ext cx="6235" cy="226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Person</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1047" name="AutoShape 13"/>
            <p:cNvSpPr>
              <a:spLocks noChangeArrowheads="1"/>
            </p:cNvSpPr>
            <p:nvPr/>
          </p:nvSpPr>
          <p:spPr bwMode="auto">
            <a:xfrm>
              <a:off x="9715" y="3251"/>
              <a:ext cx="1207" cy="1263"/>
            </a:xfrm>
            <a:prstGeom prst="flowChartConnector">
              <a:avLst/>
            </a:prstGeom>
            <a:solidFill>
              <a:srgbClr val="D8D8D8"/>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1048" name="Text Box 15"/>
            <p:cNvSpPr txBox="1">
              <a:spLocks noChangeArrowheads="1"/>
            </p:cNvSpPr>
            <p:nvPr/>
          </p:nvSpPr>
          <p:spPr bwMode="auto">
            <a:xfrm>
              <a:off x="13792" y="4408"/>
              <a:ext cx="5518" cy="392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Person Name</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49" name="AutoShape 16"/>
            <p:cNvCxnSpPr>
              <a:cxnSpLocks noChangeShapeType="1"/>
            </p:cNvCxnSpPr>
            <p:nvPr/>
          </p:nvCxnSpPr>
          <p:spPr bwMode="auto">
            <a:xfrm>
              <a:off x="15227" y="8350"/>
              <a:ext cx="2127" cy="1409"/>
            </a:xfrm>
            <a:prstGeom prst="straightConnector1">
              <a:avLst/>
            </a:prstGeom>
            <a:noFill/>
            <a:ln w="25400">
              <a:solidFill>
                <a:srgbClr val="000000"/>
              </a:solidFill>
              <a:round/>
              <a:headEnd/>
              <a:tailEnd/>
            </a:ln>
          </p:spPr>
        </p:cxnSp>
        <p:sp>
          <p:nvSpPr>
            <p:cNvPr id="1050" name="AutoShape 17"/>
            <p:cNvSpPr>
              <a:spLocks noChangeArrowheads="1"/>
            </p:cNvSpPr>
            <p:nvPr/>
          </p:nvSpPr>
          <p:spPr bwMode="auto">
            <a:xfrm>
              <a:off x="14624" y="7086"/>
              <a:ext cx="1200" cy="1264"/>
            </a:xfrm>
            <a:prstGeom prst="flowChartConnector">
              <a:avLst/>
            </a:prstGeom>
            <a:solidFill>
              <a:srgbClr val="D8D8D8"/>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sp>
          <p:nvSpPr>
            <p:cNvPr id="1051" name="Text Box 18"/>
            <p:cNvSpPr txBox="1">
              <a:spLocks noChangeArrowheads="1"/>
            </p:cNvSpPr>
            <p:nvPr/>
          </p:nvSpPr>
          <p:spPr bwMode="auto">
            <a:xfrm>
              <a:off x="15682" y="10394"/>
              <a:ext cx="4674" cy="386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First Name</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1052" name="AutoShape 19"/>
            <p:cNvSpPr>
              <a:spLocks noChangeArrowheads="1"/>
            </p:cNvSpPr>
            <p:nvPr/>
          </p:nvSpPr>
          <p:spPr bwMode="auto">
            <a:xfrm>
              <a:off x="16656" y="9154"/>
              <a:ext cx="1207" cy="1264"/>
            </a:xfrm>
            <a:prstGeom prst="flowChartConnector">
              <a:avLst/>
            </a:prstGeom>
            <a:solidFill>
              <a:srgbClr val="D8D8D8"/>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cxnSp>
          <p:nvCxnSpPr>
            <p:cNvPr id="1053" name="AutoShape 20"/>
            <p:cNvCxnSpPr>
              <a:cxnSpLocks noChangeShapeType="1"/>
            </p:cNvCxnSpPr>
            <p:nvPr/>
          </p:nvCxnSpPr>
          <p:spPr bwMode="auto">
            <a:xfrm>
              <a:off x="9988" y="4514"/>
              <a:ext cx="5239" cy="2572"/>
            </a:xfrm>
            <a:prstGeom prst="straightConnector1">
              <a:avLst/>
            </a:prstGeom>
            <a:noFill/>
            <a:ln w="19050">
              <a:solidFill>
                <a:srgbClr val="000000"/>
              </a:solidFill>
              <a:prstDash val="dash"/>
              <a:round/>
              <a:headEnd/>
              <a:tailEnd/>
            </a:ln>
          </p:spPr>
        </p:cxnSp>
        <p:sp>
          <p:nvSpPr>
            <p:cNvPr id="1054" name="Text Box 22"/>
            <p:cNvSpPr txBox="1">
              <a:spLocks noChangeArrowheads="1"/>
            </p:cNvSpPr>
            <p:nvPr/>
          </p:nvSpPr>
          <p:spPr bwMode="auto">
            <a:xfrm>
              <a:off x="10763" y="10420"/>
              <a:ext cx="4464" cy="386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Last Name</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1055" name="AutoShape 23"/>
            <p:cNvSpPr>
              <a:spLocks noChangeArrowheads="1"/>
            </p:cNvSpPr>
            <p:nvPr/>
          </p:nvSpPr>
          <p:spPr bwMode="auto">
            <a:xfrm>
              <a:off x="12003" y="9154"/>
              <a:ext cx="1207" cy="1264"/>
            </a:xfrm>
            <a:prstGeom prst="flowChartConnector">
              <a:avLst/>
            </a:prstGeom>
            <a:solidFill>
              <a:srgbClr val="D8D8D8"/>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cxnSp>
          <p:nvCxnSpPr>
            <p:cNvPr id="64" name="AutoShape 24"/>
            <p:cNvCxnSpPr>
              <a:cxnSpLocks noChangeShapeType="1"/>
            </p:cNvCxnSpPr>
            <p:nvPr/>
          </p:nvCxnSpPr>
          <p:spPr bwMode="auto">
            <a:xfrm flipH="1">
              <a:off x="12992" y="8350"/>
              <a:ext cx="2235" cy="1009"/>
            </a:xfrm>
            <a:prstGeom prst="straightConnector1">
              <a:avLst/>
            </a:prstGeom>
            <a:noFill/>
            <a:ln w="25400">
              <a:solidFill>
                <a:srgbClr val="000000"/>
              </a:solidFill>
              <a:round/>
              <a:headEnd/>
              <a:tailEnd/>
            </a:ln>
          </p:spPr>
        </p:cxnSp>
        <p:sp>
          <p:nvSpPr>
            <p:cNvPr id="65" name="Text Box 12"/>
            <p:cNvSpPr txBox="1">
              <a:spLocks noChangeArrowheads="1"/>
            </p:cNvSpPr>
            <p:nvPr/>
          </p:nvSpPr>
          <p:spPr bwMode="auto">
            <a:xfrm>
              <a:off x="20522" y="7020"/>
              <a:ext cx="7112" cy="226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err="1" smtClean="0">
                  <a:ln>
                    <a:noFill/>
                  </a:ln>
                  <a:solidFill>
                    <a:schemeClr val="tx1"/>
                  </a:solidFill>
                  <a:effectLst/>
                  <a:latin typeface="Calibri" pitchFamily="34" charset="0"/>
                  <a:cs typeface="Arial" pitchFamily="34" charset="0"/>
                </a:rPr>
                <a:t>PersonSkill</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66" name="Text Box 34"/>
            <p:cNvSpPr txBox="1">
              <a:spLocks noChangeArrowheads="1"/>
            </p:cNvSpPr>
            <p:nvPr/>
          </p:nvSpPr>
          <p:spPr bwMode="auto">
            <a:xfrm>
              <a:off x="20398" y="3733"/>
              <a:ext cx="22971" cy="1825"/>
            </a:xfrm>
            <a:prstGeom prst="rect">
              <a:avLst/>
            </a:prstGeom>
            <a:solidFill>
              <a:srgbClr val="FFFFFF">
                <a:alpha val="0"/>
              </a:srgbClr>
            </a:solidFill>
            <a:ln w="9525">
              <a:solidFill>
                <a:schemeClr val="accent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err="1" smtClean="0">
                  <a:ln>
                    <a:noFill/>
                  </a:ln>
                  <a:solidFill>
                    <a:schemeClr val="tx1"/>
                  </a:solidFill>
                  <a:effectLst/>
                  <a:latin typeface="Calibri" pitchFamily="34" charset="0"/>
                  <a:cs typeface="Arial" pitchFamily="34" charset="0"/>
                </a:rPr>
                <a:t>PersonName</a:t>
              </a:r>
              <a:r>
                <a:rPr lang="en-US" sz="1400" dirty="0">
                  <a:latin typeface="Calibri" pitchFamily="34" charset="0"/>
                  <a:cs typeface="Arial" pitchFamily="34" charset="0"/>
                </a:rPr>
                <a:t> </a:t>
              </a:r>
              <a:r>
                <a:rPr lang="en-US" sz="1400" dirty="0" smtClean="0">
                  <a:latin typeface="Calibri" pitchFamily="34" charset="0"/>
                  <a:cs typeface="Arial" pitchFamily="34" charset="0"/>
                </a:rPr>
                <a:t>        </a:t>
              </a:r>
              <a:r>
                <a:rPr kumimoji="0" lang="en-US" sz="1400" b="0" i="0" u="none" strike="noStrike" cap="none" normalizeH="0" baseline="0" dirty="0" err="1" smtClean="0">
                  <a:ln>
                    <a:noFill/>
                  </a:ln>
                  <a:solidFill>
                    <a:schemeClr val="tx1"/>
                  </a:solidFill>
                  <a:effectLst/>
                  <a:latin typeface="Calibri" pitchFamily="34" charset="0"/>
                  <a:cs typeface="Arial" pitchFamily="34" charset="0"/>
                </a:rPr>
                <a:t>NetworkSkill</a:t>
              </a:r>
              <a:r>
                <a:rPr kumimoji="0" lang="en-US" sz="14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400" b="0" i="0" u="none" strike="noStrike" cap="none" normalizeH="0" baseline="0" dirty="0" err="1" smtClean="0">
                  <a:ln>
                    <a:noFill/>
                  </a:ln>
                  <a:solidFill>
                    <a:schemeClr val="tx1"/>
                  </a:solidFill>
                  <a:effectLst/>
                  <a:latin typeface="Calibri" pitchFamily="34" charset="0"/>
                  <a:cs typeface="Arial" pitchFamily="34" charset="0"/>
                </a:rPr>
                <a:t>ProgrammingSkill</a:t>
              </a:r>
              <a:r>
                <a:rPr kumimoji="0" lang="en-US" sz="1400" b="0" i="0" u="none" strike="noStrike" cap="none" normalizeH="0" baseline="0" dirty="0" smtClean="0">
                  <a:ln>
                    <a:noFill/>
                  </a:ln>
                  <a:solidFill>
                    <a:schemeClr val="tx1"/>
                  </a:solidFill>
                  <a:effectLst/>
                  <a:latin typeface="Times New Roman" pitchFamily="18" charset="0"/>
                  <a:cs typeface="Arial" pitchFamily="34" charset="0"/>
                </a:rPr>
                <a:t>	</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67" name="Group 100"/>
            <p:cNvGrpSpPr>
              <a:grpSpLocks/>
            </p:cNvGrpSpPr>
            <p:nvPr/>
          </p:nvGrpSpPr>
          <p:grpSpPr bwMode="auto">
            <a:xfrm>
              <a:off x="831" y="14038"/>
              <a:ext cx="24175" cy="2425"/>
              <a:chOff x="-882" y="5621"/>
              <a:chExt cx="3807" cy="449"/>
            </a:xfrm>
          </p:grpSpPr>
          <p:sp>
            <p:nvSpPr>
              <p:cNvPr id="85" name="Text Box 93"/>
              <p:cNvSpPr txBox="1">
                <a:spLocks noChangeArrowheads="1"/>
              </p:cNvSpPr>
              <p:nvPr/>
            </p:nvSpPr>
            <p:spPr bwMode="auto">
              <a:xfrm>
                <a:off x="-882" y="5621"/>
                <a:ext cx="3807" cy="449"/>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     Is-a                            Bearer-of</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                   </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86" name="AutoShape 20"/>
              <p:cNvCxnSpPr>
                <a:cxnSpLocks noChangeShapeType="1"/>
              </p:cNvCxnSpPr>
              <p:nvPr/>
            </p:nvCxnSpPr>
            <p:spPr bwMode="auto">
              <a:xfrm>
                <a:off x="431" y="5866"/>
                <a:ext cx="556" cy="1"/>
              </a:xfrm>
              <a:prstGeom prst="straightConnector1">
                <a:avLst/>
              </a:prstGeom>
              <a:noFill/>
              <a:ln w="19050">
                <a:solidFill>
                  <a:srgbClr val="000000"/>
                </a:solidFill>
                <a:prstDash val="dash"/>
                <a:round/>
                <a:headEnd/>
                <a:tailEnd/>
              </a:ln>
            </p:spPr>
          </p:cxnSp>
          <p:cxnSp>
            <p:nvCxnSpPr>
              <p:cNvPr id="87" name="AutoShape 16"/>
              <p:cNvCxnSpPr>
                <a:cxnSpLocks noChangeShapeType="1"/>
              </p:cNvCxnSpPr>
              <p:nvPr/>
            </p:nvCxnSpPr>
            <p:spPr bwMode="auto">
              <a:xfrm>
                <a:off x="-839" y="5842"/>
                <a:ext cx="506" cy="1"/>
              </a:xfrm>
              <a:prstGeom prst="straightConnector1">
                <a:avLst/>
              </a:prstGeom>
              <a:noFill/>
              <a:ln w="25400">
                <a:solidFill>
                  <a:srgbClr val="000000"/>
                </a:solidFill>
                <a:round/>
                <a:headEnd/>
                <a:tailEnd/>
              </a:ln>
            </p:spPr>
          </p:cxnSp>
        </p:grpSp>
        <p:cxnSp>
          <p:nvCxnSpPr>
            <p:cNvPr id="68" name="AutoShape 104"/>
            <p:cNvCxnSpPr>
              <a:cxnSpLocks noChangeShapeType="1"/>
            </p:cNvCxnSpPr>
            <p:nvPr/>
          </p:nvCxnSpPr>
          <p:spPr bwMode="auto">
            <a:xfrm>
              <a:off x="19276" y="1174"/>
              <a:ext cx="6" cy="13665"/>
            </a:xfrm>
            <a:prstGeom prst="straightConnector1">
              <a:avLst/>
            </a:prstGeom>
            <a:noFill/>
            <a:ln w="9525">
              <a:solidFill>
                <a:srgbClr val="000000"/>
              </a:solidFill>
              <a:round/>
              <a:headEnd/>
              <a:tailEnd/>
            </a:ln>
          </p:spPr>
        </p:cxnSp>
        <p:sp>
          <p:nvSpPr>
            <p:cNvPr id="69" name="Text Box 12"/>
            <p:cNvSpPr txBox="1">
              <a:spLocks noChangeArrowheads="1"/>
            </p:cNvSpPr>
            <p:nvPr/>
          </p:nvSpPr>
          <p:spPr bwMode="auto">
            <a:xfrm>
              <a:off x="20522" y="11179"/>
              <a:ext cx="6236" cy="226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cs typeface="Arial" pitchFamily="34" charset="0"/>
                </a:rPr>
                <a:t>Skill</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70" name="Text Box 35"/>
            <p:cNvSpPr txBox="1">
              <a:spLocks noChangeArrowheads="1"/>
            </p:cNvSpPr>
            <p:nvPr/>
          </p:nvSpPr>
          <p:spPr bwMode="auto">
            <a:xfrm>
              <a:off x="20398" y="8584"/>
              <a:ext cx="22971" cy="1834"/>
            </a:xfrm>
            <a:prstGeom prst="rect">
              <a:avLst/>
            </a:prstGeom>
            <a:solidFill>
              <a:srgbClr val="FFFFFF">
                <a:alpha val="0"/>
              </a:srgbClr>
            </a:solidFill>
            <a:ln w="9525">
              <a:solidFill>
                <a:schemeClr val="accent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Last Name</a:t>
              </a:r>
              <a:r>
                <a:rPr kumimoji="0" lang="en-US" sz="14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400" b="0" i="0" u="none" strike="noStrike" cap="none" normalizeH="0" baseline="0" dirty="0" smtClean="0">
                  <a:ln>
                    <a:noFill/>
                  </a:ln>
                  <a:solidFill>
                    <a:schemeClr val="tx1"/>
                  </a:solidFill>
                  <a:effectLst/>
                  <a:latin typeface="Calibri" pitchFamily="34" charset="0"/>
                  <a:cs typeface="Arial" pitchFamily="34" charset="0"/>
                </a:rPr>
                <a:t>First Name</a:t>
              </a:r>
              <a:r>
                <a:rPr kumimoji="0" lang="en-US" sz="14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400" b="0" i="0" u="none" strike="noStrike" cap="none" normalizeH="0" baseline="0" dirty="0" smtClean="0">
                  <a:ln>
                    <a:noFill/>
                  </a:ln>
                  <a:solidFill>
                    <a:schemeClr val="tx1"/>
                  </a:solidFill>
                  <a:effectLst/>
                  <a:latin typeface="Calibri" pitchFamily="34" charset="0"/>
                  <a:cs typeface="Arial" pitchFamily="34" charset="0"/>
                </a:rPr>
                <a:t>Skill</a:t>
              </a:r>
              <a:r>
                <a:rPr kumimoji="0" lang="en-US" sz="1400" b="0" i="0" u="none" strike="noStrike" cap="none" normalizeH="0" baseline="0" dirty="0" smtClean="0">
                  <a:ln>
                    <a:noFill/>
                  </a:ln>
                  <a:solidFill>
                    <a:schemeClr val="tx1"/>
                  </a:solidFill>
                  <a:effectLst/>
                  <a:latin typeface="Times New Roman" pitchFamily="18" charset="0"/>
                  <a:cs typeface="Arial" pitchFamily="34" charset="0"/>
                </a:rPr>
                <a:t>	</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71" name="Text Box 40"/>
            <p:cNvSpPr txBox="1">
              <a:spLocks noChangeArrowheads="1"/>
            </p:cNvSpPr>
            <p:nvPr/>
          </p:nvSpPr>
          <p:spPr bwMode="auto">
            <a:xfrm>
              <a:off x="20398" y="12646"/>
              <a:ext cx="22898" cy="1825"/>
            </a:xfrm>
            <a:prstGeom prst="rect">
              <a:avLst/>
            </a:prstGeom>
            <a:solidFill>
              <a:srgbClr val="FFFFFF">
                <a:alpha val="0"/>
              </a:srgbClr>
            </a:solidFill>
            <a:ln w="9525">
              <a:solidFill>
                <a:schemeClr val="accent1"/>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Person Name</a:t>
              </a:r>
              <a:r>
                <a:rPr kumimoji="0" lang="en-US" sz="1400" b="0" i="0" u="none" strike="noStrike" cap="none" normalizeH="0" baseline="0" dirty="0" smtClean="0">
                  <a:ln>
                    <a:noFill/>
                  </a:ln>
                  <a:solidFill>
                    <a:schemeClr val="tx1"/>
                  </a:solidFill>
                  <a:effectLst/>
                  <a:latin typeface="Times New Roman" pitchFamily="18" charset="0"/>
                  <a:cs typeface="Arial" pitchFamily="34" charset="0"/>
                </a:rPr>
                <a:t>	</a:t>
              </a:r>
              <a:r>
                <a:rPr kumimoji="0" lang="en-US" sz="1400" b="0" i="0" u="none" strike="noStrike" cap="none" normalizeH="0" baseline="0" dirty="0" smtClean="0">
                  <a:ln>
                    <a:noFill/>
                  </a:ln>
                  <a:solidFill>
                    <a:schemeClr val="tx1"/>
                  </a:solidFill>
                  <a:effectLst/>
                  <a:latin typeface="Calibri" pitchFamily="34" charset="0"/>
                  <a:cs typeface="Arial" pitchFamily="34" charset="0"/>
                </a:rPr>
                <a:t>Computer Skill</a:t>
              </a:r>
              <a:r>
                <a:rPr kumimoji="0" lang="en-US" sz="1400" b="0" i="0" u="none" strike="noStrike" cap="none" normalizeH="0" baseline="0" dirty="0" smtClean="0">
                  <a:ln>
                    <a:noFill/>
                  </a:ln>
                  <a:solidFill>
                    <a:schemeClr val="tx1"/>
                  </a:solidFill>
                  <a:effectLst/>
                  <a:latin typeface="Times New Roman" pitchFamily="18" charset="0"/>
                  <a:cs typeface="Arial" pitchFamily="34" charset="0"/>
                </a:rPr>
                <a:t>	</a:t>
              </a:r>
              <a:endParaRPr kumimoji="0" lang="en-US" sz="20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72" name="Text Box 36"/>
            <p:cNvSpPr txBox="1">
              <a:spLocks noChangeArrowheads="1"/>
            </p:cNvSpPr>
            <p:nvPr/>
          </p:nvSpPr>
          <p:spPr bwMode="auto">
            <a:xfrm>
              <a:off x="279" y="11516"/>
              <a:ext cx="6750" cy="2885"/>
            </a:xfrm>
            <a:prstGeom prst="rect">
              <a:avLst/>
            </a:prstGeom>
            <a:solidFill>
              <a:srgbClr val="FFFFFF"/>
            </a:solidFill>
            <a:ln w="9525">
              <a:noFill/>
              <a:miter lim="800000"/>
              <a:headEnd/>
              <a:tailEnd/>
            </a:ln>
          </p:spPr>
          <p:txBody>
            <a:bodyPr vert="horz" wrap="square" lIns="0" tIns="45720" rIns="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Programming</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Skill</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73" name="Text Box 33"/>
            <p:cNvSpPr txBox="1">
              <a:spLocks noChangeArrowheads="1"/>
            </p:cNvSpPr>
            <p:nvPr/>
          </p:nvSpPr>
          <p:spPr bwMode="auto">
            <a:xfrm>
              <a:off x="6231" y="11753"/>
              <a:ext cx="4636" cy="2286"/>
            </a:xfrm>
            <a:prstGeom prst="rect">
              <a:avLst/>
            </a:prstGeom>
            <a:solidFill>
              <a:srgbClr val="FFFFFF"/>
            </a:solidFill>
            <a:ln w="9525">
              <a:noFill/>
              <a:miter lim="800000"/>
              <a:headEnd/>
              <a:tailEnd/>
            </a:ln>
          </p:spPr>
          <p:txBody>
            <a:bodyPr vert="horz" wrap="square" lIns="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Network</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Skill</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4" name="AutoShape 7"/>
            <p:cNvCxnSpPr>
              <a:cxnSpLocks noChangeShapeType="1"/>
            </p:cNvCxnSpPr>
            <p:nvPr/>
          </p:nvCxnSpPr>
          <p:spPr bwMode="auto">
            <a:xfrm flipH="1">
              <a:off x="2876" y="9182"/>
              <a:ext cx="1988" cy="1581"/>
            </a:xfrm>
            <a:prstGeom prst="straightConnector1">
              <a:avLst/>
            </a:prstGeom>
            <a:noFill/>
            <a:ln w="25400">
              <a:solidFill>
                <a:srgbClr val="000000"/>
              </a:solidFill>
              <a:round/>
              <a:headEnd/>
              <a:tailEnd/>
            </a:ln>
          </p:spPr>
        </p:cxnSp>
        <p:sp>
          <p:nvSpPr>
            <p:cNvPr id="79" name="Text Box 5"/>
            <p:cNvSpPr txBox="1">
              <a:spLocks noChangeArrowheads="1"/>
            </p:cNvSpPr>
            <p:nvPr/>
          </p:nvSpPr>
          <p:spPr bwMode="auto">
            <a:xfrm>
              <a:off x="2763" y="4263"/>
              <a:ext cx="4299" cy="289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cs typeface="Arial" pitchFamily="34" charset="0"/>
                </a:rPr>
                <a:t>Skill</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
          <p:nvSpPr>
            <p:cNvPr id="82" name="AutoShape 6"/>
            <p:cNvSpPr>
              <a:spLocks noChangeArrowheads="1"/>
            </p:cNvSpPr>
            <p:nvPr/>
          </p:nvSpPr>
          <p:spPr bwMode="auto">
            <a:xfrm>
              <a:off x="1847" y="10418"/>
              <a:ext cx="1207" cy="1257"/>
            </a:xfrm>
            <a:prstGeom prst="flowChartConnector">
              <a:avLst/>
            </a:prstGeom>
            <a:solidFill>
              <a:srgbClr val="D8D8D8"/>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cxnSp>
          <p:nvCxnSpPr>
            <p:cNvPr id="78" name="AutoShape 14"/>
            <p:cNvCxnSpPr>
              <a:cxnSpLocks noChangeShapeType="1"/>
            </p:cNvCxnSpPr>
            <p:nvPr/>
          </p:nvCxnSpPr>
          <p:spPr bwMode="auto">
            <a:xfrm flipH="1">
              <a:off x="5473" y="4514"/>
              <a:ext cx="5093" cy="1181"/>
            </a:xfrm>
            <a:prstGeom prst="straightConnector1">
              <a:avLst/>
            </a:prstGeom>
            <a:noFill/>
            <a:ln w="19050">
              <a:solidFill>
                <a:srgbClr val="000000"/>
              </a:solidFill>
              <a:prstDash val="dash"/>
              <a:round/>
              <a:headEnd/>
              <a:tailEnd/>
            </a:ln>
          </p:spPr>
        </p:cxnSp>
        <p:sp>
          <p:nvSpPr>
            <p:cNvPr id="76" name="AutoShape 10"/>
            <p:cNvSpPr>
              <a:spLocks noChangeArrowheads="1"/>
            </p:cNvSpPr>
            <p:nvPr/>
          </p:nvSpPr>
          <p:spPr bwMode="auto">
            <a:xfrm>
              <a:off x="4260" y="7918"/>
              <a:ext cx="1201" cy="1264"/>
            </a:xfrm>
            <a:prstGeom prst="flowChartConnector">
              <a:avLst/>
            </a:prstGeom>
            <a:solidFill>
              <a:srgbClr val="D8D8D8"/>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cxnSp>
          <p:nvCxnSpPr>
            <p:cNvPr id="81" name="AutoShape 21"/>
            <p:cNvCxnSpPr>
              <a:cxnSpLocks noChangeShapeType="1"/>
            </p:cNvCxnSpPr>
            <p:nvPr/>
          </p:nvCxnSpPr>
          <p:spPr bwMode="auto">
            <a:xfrm flipH="1">
              <a:off x="4864" y="6902"/>
              <a:ext cx="609" cy="1016"/>
            </a:xfrm>
            <a:prstGeom prst="straightConnector1">
              <a:avLst/>
            </a:prstGeom>
            <a:noFill/>
            <a:ln w="25400">
              <a:solidFill>
                <a:srgbClr val="000000"/>
              </a:solidFill>
              <a:round/>
              <a:headEnd/>
              <a:tailEnd/>
            </a:ln>
          </p:spPr>
        </p:cxnSp>
        <p:sp>
          <p:nvSpPr>
            <p:cNvPr id="80" name="AutoShape 8"/>
            <p:cNvSpPr>
              <a:spLocks noChangeArrowheads="1"/>
            </p:cNvSpPr>
            <p:nvPr/>
          </p:nvSpPr>
          <p:spPr bwMode="auto">
            <a:xfrm>
              <a:off x="4870" y="5638"/>
              <a:ext cx="1206" cy="1264"/>
            </a:xfrm>
            <a:prstGeom prst="flowChartConnector">
              <a:avLst/>
            </a:prstGeom>
            <a:solidFill>
              <a:srgbClr val="D8D8D8"/>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cxnSp>
          <p:nvCxnSpPr>
            <p:cNvPr id="77" name="AutoShape 11"/>
            <p:cNvCxnSpPr>
              <a:cxnSpLocks noChangeShapeType="1"/>
            </p:cNvCxnSpPr>
            <p:nvPr/>
          </p:nvCxnSpPr>
          <p:spPr bwMode="auto">
            <a:xfrm>
              <a:off x="4946" y="9182"/>
              <a:ext cx="1353" cy="1498"/>
            </a:xfrm>
            <a:prstGeom prst="straightConnector1">
              <a:avLst/>
            </a:prstGeom>
            <a:noFill/>
            <a:ln w="25400">
              <a:solidFill>
                <a:srgbClr val="000000"/>
              </a:solidFill>
              <a:round/>
              <a:headEnd/>
              <a:tailEnd/>
            </a:ln>
          </p:spPr>
        </p:cxnSp>
        <p:sp>
          <p:nvSpPr>
            <p:cNvPr id="83" name="AutoShape 31"/>
            <p:cNvSpPr>
              <a:spLocks noChangeArrowheads="1"/>
            </p:cNvSpPr>
            <p:nvPr/>
          </p:nvSpPr>
          <p:spPr bwMode="auto">
            <a:xfrm>
              <a:off x="6038" y="10496"/>
              <a:ext cx="1207" cy="1257"/>
            </a:xfrm>
            <a:prstGeom prst="flowChartConnector">
              <a:avLst/>
            </a:prstGeom>
            <a:solidFill>
              <a:srgbClr val="D8D8D8"/>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3600"/>
            </a:p>
          </p:txBody>
        </p:sp>
      </p:grpSp>
      <p:cxnSp>
        <p:nvCxnSpPr>
          <p:cNvPr id="125" name="Straight Connector 124"/>
          <p:cNvCxnSpPr/>
          <p:nvPr/>
        </p:nvCxnSpPr>
        <p:spPr>
          <a:xfrm>
            <a:off x="5532120" y="2270760"/>
            <a:ext cx="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5532120" y="3276600"/>
            <a:ext cx="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903720" y="2270760"/>
            <a:ext cx="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903720" y="3276600"/>
            <a:ext cx="0" cy="365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5532120" y="4114800"/>
            <a:ext cx="0" cy="36576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Sources</a:t>
            </a:r>
            <a:endParaRPr lang="en-US" dirty="0"/>
          </a:p>
        </p:txBody>
      </p:sp>
      <p:sp>
        <p:nvSpPr>
          <p:cNvPr id="3" name="Content Placeholder 2"/>
          <p:cNvSpPr>
            <a:spLocks noGrp="1"/>
          </p:cNvSpPr>
          <p:nvPr>
            <p:ph idx="1"/>
          </p:nvPr>
        </p:nvSpPr>
        <p:spPr>
          <a:xfrm>
            <a:off x="304800" y="838200"/>
            <a:ext cx="8686800" cy="5410200"/>
          </a:xfrm>
        </p:spPr>
        <p:txBody>
          <a:bodyPr>
            <a:normAutofit/>
          </a:bodyPr>
          <a:lstStyle/>
          <a:p>
            <a:pPr lvl="0"/>
            <a:r>
              <a:rPr lang="en-US" sz="2400" dirty="0"/>
              <a:t>Source database Db1, with tables Db1.Person and Db1.Skill, containing person data and data pertaining to skills of different kinds, respectively. </a:t>
            </a:r>
            <a:endParaRPr lang="en-US" sz="2400" dirty="0" smtClean="0"/>
          </a:p>
          <a:p>
            <a:pPr lvl="0"/>
            <a:endParaRPr lang="en-US" sz="2400" dirty="0" smtClean="0"/>
          </a:p>
          <a:p>
            <a:pPr lvl="0"/>
            <a:endParaRPr lang="en-US" sz="2400" dirty="0" smtClean="0"/>
          </a:p>
          <a:p>
            <a:r>
              <a:rPr lang="en-US" sz="2400" dirty="0" smtClean="0"/>
              <a:t>Source database Db2.Person, containing data about IT personnel and their skills:</a:t>
            </a:r>
          </a:p>
          <a:p>
            <a:pPr lvl="0"/>
            <a:endParaRPr lang="en-US" sz="2400" dirty="0"/>
          </a:p>
          <a:p>
            <a:endParaRPr lang="en-US" sz="2400" dirty="0" smtClean="0"/>
          </a:p>
          <a:p>
            <a:r>
              <a:rPr lang="en-US" sz="2400" dirty="0" smtClean="0"/>
              <a:t>Source database Db3.ProgrSkill, containing data about programmers’ skills:</a:t>
            </a:r>
            <a:endParaRPr lang="en-US" sz="2400" dirty="0"/>
          </a:p>
        </p:txBody>
      </p:sp>
      <p:graphicFrame>
        <p:nvGraphicFramePr>
          <p:cNvPr id="5" name="Table 4"/>
          <p:cNvGraphicFramePr>
            <a:graphicFrameLocks noGrp="1"/>
          </p:cNvGraphicFramePr>
          <p:nvPr/>
        </p:nvGraphicFramePr>
        <p:xfrm>
          <a:off x="762000" y="2148840"/>
          <a:ext cx="3048000" cy="700067"/>
        </p:xfrm>
        <a:graphic>
          <a:graphicData uri="http://schemas.openxmlformats.org/drawingml/2006/table">
            <a:tbl>
              <a:tblPr/>
              <a:tblGrid>
                <a:gridCol w="1524000"/>
                <a:gridCol w="1524000"/>
              </a:tblGrid>
              <a:tr h="364787">
                <a:tc>
                  <a:txBody>
                    <a:bodyPr/>
                    <a:lstStyle/>
                    <a:p>
                      <a:pPr marL="0" marR="0">
                        <a:lnSpc>
                          <a:spcPts val="1200"/>
                        </a:lnSpc>
                        <a:spcBef>
                          <a:spcPts val="0"/>
                        </a:spcBef>
                        <a:spcAft>
                          <a:spcPts val="0"/>
                        </a:spcAft>
                      </a:pPr>
                      <a:r>
                        <a:rPr lang="en-US" sz="1800" b="1" dirty="0" err="1">
                          <a:latin typeface="Times"/>
                          <a:ea typeface="Calibri"/>
                          <a:cs typeface="Times New Roman"/>
                        </a:rPr>
                        <a:t>PersonID</a:t>
                      </a:r>
                      <a:endParaRPr lang="en-US" sz="18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1800" b="1" dirty="0" err="1">
                          <a:latin typeface="Times"/>
                          <a:ea typeface="Calibri"/>
                          <a:cs typeface="Times New Roman"/>
                        </a:rPr>
                        <a:t>SkillID</a:t>
                      </a:r>
                      <a:endParaRPr lang="en-US" sz="18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013">
                <a:tc>
                  <a:txBody>
                    <a:bodyPr/>
                    <a:lstStyle/>
                    <a:p>
                      <a:pPr marL="0" marR="0">
                        <a:lnSpc>
                          <a:spcPts val="1200"/>
                        </a:lnSpc>
                        <a:spcBef>
                          <a:spcPts val="0"/>
                        </a:spcBef>
                        <a:spcAft>
                          <a:spcPts val="0"/>
                        </a:spcAft>
                      </a:pPr>
                      <a:r>
                        <a:rPr lang="en-US" sz="1800" dirty="0">
                          <a:latin typeface="Times"/>
                          <a:ea typeface="Calibri"/>
                          <a:cs typeface="Times New Roman"/>
                        </a:rPr>
                        <a:t>111</a:t>
                      </a:r>
                      <a:endParaRPr lang="en-US" sz="18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1800" dirty="0">
                          <a:latin typeface="Times"/>
                          <a:ea typeface="Calibri"/>
                          <a:cs typeface="Times New Roman"/>
                        </a:rPr>
                        <a:t>222</a:t>
                      </a:r>
                      <a:endParaRPr lang="en-US" sz="18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4267200" y="2148840"/>
          <a:ext cx="4038600" cy="685800"/>
        </p:xfrm>
        <a:graphic>
          <a:graphicData uri="http://schemas.openxmlformats.org/drawingml/2006/table">
            <a:tbl>
              <a:tblPr/>
              <a:tblGrid>
                <a:gridCol w="874909"/>
                <a:gridCol w="1331383"/>
                <a:gridCol w="1832308"/>
              </a:tblGrid>
              <a:tr h="342900">
                <a:tc>
                  <a:txBody>
                    <a:bodyPr/>
                    <a:lstStyle/>
                    <a:p>
                      <a:pPr marL="0" marR="0">
                        <a:lnSpc>
                          <a:spcPts val="1200"/>
                        </a:lnSpc>
                        <a:spcBef>
                          <a:spcPts val="0"/>
                        </a:spcBef>
                        <a:spcAft>
                          <a:spcPts val="0"/>
                        </a:spcAft>
                      </a:pPr>
                      <a:r>
                        <a:rPr lang="en-US" sz="1800" b="1">
                          <a:latin typeface="Times"/>
                          <a:ea typeface="Calibri"/>
                          <a:cs typeface="Times New Roman"/>
                        </a:rPr>
                        <a:t>SkillID</a:t>
                      </a:r>
                      <a:endParaRPr lang="en-US" sz="180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1800" b="1">
                          <a:latin typeface="Times"/>
                          <a:ea typeface="Calibri"/>
                          <a:cs typeface="Times New Roman"/>
                        </a:rPr>
                        <a:t>Name</a:t>
                      </a:r>
                      <a:endParaRPr lang="en-US" sz="180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1800" b="1">
                          <a:latin typeface="Times"/>
                          <a:ea typeface="Calibri"/>
                          <a:cs typeface="Times New Roman"/>
                        </a:rPr>
                        <a:t>Description</a:t>
                      </a:r>
                      <a:endParaRPr lang="en-US" sz="180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0">
                <a:tc>
                  <a:txBody>
                    <a:bodyPr/>
                    <a:lstStyle/>
                    <a:p>
                      <a:pPr marL="0" marR="0">
                        <a:lnSpc>
                          <a:spcPts val="1200"/>
                        </a:lnSpc>
                        <a:spcBef>
                          <a:spcPts val="0"/>
                        </a:spcBef>
                        <a:spcAft>
                          <a:spcPts val="0"/>
                        </a:spcAft>
                      </a:pPr>
                      <a:r>
                        <a:rPr lang="en-US" sz="1800">
                          <a:latin typeface="Times"/>
                          <a:ea typeface="Calibri"/>
                          <a:cs typeface="Times New Roman"/>
                        </a:rPr>
                        <a:t>222</a:t>
                      </a:r>
                      <a:endParaRPr lang="en-US" sz="180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1800">
                          <a:latin typeface="Times"/>
                          <a:ea typeface="Calibri"/>
                          <a:cs typeface="Times New Roman"/>
                        </a:rPr>
                        <a:t>Java</a:t>
                      </a:r>
                      <a:endParaRPr lang="en-US" sz="180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1800" dirty="0">
                          <a:latin typeface="Times"/>
                          <a:ea typeface="Calibri"/>
                          <a:cs typeface="Times New Roman"/>
                        </a:rPr>
                        <a:t>Programming</a:t>
                      </a:r>
                      <a:endParaRPr lang="en-US" sz="18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762000" y="3825240"/>
          <a:ext cx="3048000" cy="670560"/>
        </p:xfrm>
        <a:graphic>
          <a:graphicData uri="http://schemas.openxmlformats.org/drawingml/2006/table">
            <a:tbl>
              <a:tblPr/>
              <a:tblGrid>
                <a:gridCol w="1516380"/>
                <a:gridCol w="1531620"/>
              </a:tblGrid>
              <a:tr h="0">
                <a:tc>
                  <a:txBody>
                    <a:bodyPr/>
                    <a:lstStyle/>
                    <a:p>
                      <a:pPr marL="0" marR="0">
                        <a:lnSpc>
                          <a:spcPts val="1200"/>
                        </a:lnSpc>
                        <a:spcBef>
                          <a:spcPts val="0"/>
                        </a:spcBef>
                        <a:spcAft>
                          <a:spcPts val="0"/>
                        </a:spcAft>
                      </a:pPr>
                      <a:r>
                        <a:rPr lang="en-US" sz="1800" b="1" dirty="0">
                          <a:latin typeface="Times"/>
                          <a:ea typeface="Calibri"/>
                          <a:cs typeface="Times New Roman"/>
                        </a:rPr>
                        <a:t>ID</a:t>
                      </a:r>
                      <a:endParaRPr lang="en-US" sz="18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1800" b="1" dirty="0" err="1">
                          <a:latin typeface="Times"/>
                          <a:ea typeface="Calibri"/>
                          <a:cs typeface="Times New Roman"/>
                        </a:rPr>
                        <a:t>SkillDescr</a:t>
                      </a:r>
                      <a:endParaRPr lang="en-US" sz="18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ts val="1200"/>
                        </a:lnSpc>
                        <a:spcBef>
                          <a:spcPts val="0"/>
                        </a:spcBef>
                        <a:spcAft>
                          <a:spcPts val="0"/>
                        </a:spcAft>
                      </a:pPr>
                      <a:r>
                        <a:rPr lang="en-US" sz="1800">
                          <a:latin typeface="Times"/>
                          <a:ea typeface="Calibri"/>
                          <a:cs typeface="Times New Roman"/>
                        </a:rPr>
                        <a:t>333</a:t>
                      </a:r>
                      <a:endParaRPr lang="en-US" sz="180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1800" dirty="0">
                          <a:latin typeface="Times"/>
                          <a:ea typeface="Calibri"/>
                          <a:cs typeface="Times New Roman"/>
                        </a:rPr>
                        <a:t>SQL</a:t>
                      </a:r>
                      <a:endParaRPr lang="en-US" sz="18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nvGraphicFramePr>
        <p:xfrm>
          <a:off x="762000" y="5486400"/>
          <a:ext cx="3048000" cy="670560"/>
        </p:xfrm>
        <a:graphic>
          <a:graphicData uri="http://schemas.openxmlformats.org/drawingml/2006/table">
            <a:tbl>
              <a:tblPr/>
              <a:tblGrid>
                <a:gridCol w="1562100"/>
                <a:gridCol w="1485900"/>
              </a:tblGrid>
              <a:tr h="0">
                <a:tc>
                  <a:txBody>
                    <a:bodyPr/>
                    <a:lstStyle/>
                    <a:p>
                      <a:pPr marL="0" marR="0">
                        <a:lnSpc>
                          <a:spcPts val="1200"/>
                        </a:lnSpc>
                        <a:spcBef>
                          <a:spcPts val="0"/>
                        </a:spcBef>
                        <a:spcAft>
                          <a:spcPts val="0"/>
                        </a:spcAft>
                      </a:pPr>
                      <a:r>
                        <a:rPr lang="en-US" sz="1800" b="1">
                          <a:latin typeface="Times"/>
                          <a:ea typeface="Calibri"/>
                          <a:cs typeface="Times New Roman"/>
                        </a:rPr>
                        <a:t>EmplID</a:t>
                      </a:r>
                      <a:endParaRPr lang="en-US" sz="180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1800" b="1">
                          <a:latin typeface="Times"/>
                          <a:ea typeface="Calibri"/>
                          <a:cs typeface="Times New Roman"/>
                        </a:rPr>
                        <a:t>SkillName</a:t>
                      </a:r>
                      <a:endParaRPr lang="en-US" sz="180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ts val="1200"/>
                        </a:lnSpc>
                        <a:spcBef>
                          <a:spcPts val="0"/>
                        </a:spcBef>
                        <a:spcAft>
                          <a:spcPts val="0"/>
                        </a:spcAft>
                      </a:pPr>
                      <a:r>
                        <a:rPr lang="en-US" sz="1800">
                          <a:latin typeface="Times"/>
                          <a:ea typeface="Calibri"/>
                          <a:cs typeface="Times New Roman"/>
                        </a:rPr>
                        <a:t>444</a:t>
                      </a:r>
                      <a:endParaRPr lang="en-US" sz="180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1800" dirty="0">
                          <a:latin typeface="Times"/>
                          <a:ea typeface="Calibri"/>
                          <a:cs typeface="Times New Roman"/>
                        </a:rPr>
                        <a:t>Java</a:t>
                      </a:r>
                      <a:endParaRPr lang="en-US" sz="18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Representation in the </a:t>
            </a:r>
            <a:r>
              <a:rPr lang="en-US" dirty="0" err="1" smtClean="0"/>
              <a:t>Dataspace</a:t>
            </a:r>
            <a:endParaRPr lang="en-US" dirty="0"/>
          </a:p>
        </p:txBody>
      </p:sp>
      <p:graphicFrame>
        <p:nvGraphicFramePr>
          <p:cNvPr id="9" name="Table 8"/>
          <p:cNvGraphicFramePr>
            <a:graphicFrameLocks noGrp="1"/>
          </p:cNvGraphicFramePr>
          <p:nvPr/>
        </p:nvGraphicFramePr>
        <p:xfrm>
          <a:off x="304800" y="4073004"/>
          <a:ext cx="6400800" cy="2011680"/>
        </p:xfrm>
        <a:graphic>
          <a:graphicData uri="http://schemas.openxmlformats.org/drawingml/2006/table">
            <a:tbl>
              <a:tblPr/>
              <a:tblGrid>
                <a:gridCol w="1981200"/>
                <a:gridCol w="1600200"/>
                <a:gridCol w="2819400"/>
              </a:tblGrid>
              <a:tr h="0">
                <a:tc>
                  <a:txBody>
                    <a:bodyPr/>
                    <a:lstStyle/>
                    <a:p>
                      <a:pPr marL="0" marR="0" algn="ctr">
                        <a:lnSpc>
                          <a:spcPts val="1200"/>
                        </a:lnSpc>
                        <a:spcBef>
                          <a:spcPts val="0"/>
                        </a:spcBef>
                        <a:spcAft>
                          <a:spcPts val="0"/>
                        </a:spcAft>
                      </a:pPr>
                      <a:r>
                        <a:rPr lang="en-US" sz="1800" b="1" dirty="0" smtClean="0">
                          <a:latin typeface="Times"/>
                          <a:ea typeface="Calibri"/>
                          <a:cs typeface="Times New Roman"/>
                        </a:rPr>
                        <a:t>Term</a:t>
                      </a:r>
                      <a:endParaRPr lang="en-US" sz="24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800" b="1" dirty="0" smtClean="0">
                          <a:latin typeface="Times"/>
                          <a:ea typeface="Calibri"/>
                          <a:cs typeface="Times New Roman"/>
                        </a:rPr>
                        <a:t>Predicate</a:t>
                      </a:r>
                      <a:endParaRPr lang="en-US" sz="24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800" b="1" dirty="0" smtClean="0">
                          <a:latin typeface="Times"/>
                          <a:ea typeface="Calibri"/>
                          <a:cs typeface="Times New Roman"/>
                        </a:rPr>
                        <a:t>Term</a:t>
                      </a:r>
                      <a:endParaRPr lang="en-US" sz="24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ts val="1200"/>
                        </a:lnSpc>
                        <a:spcBef>
                          <a:spcPts val="0"/>
                        </a:spcBef>
                        <a:spcAft>
                          <a:spcPts val="0"/>
                        </a:spcAft>
                      </a:pPr>
                      <a:r>
                        <a:rPr lang="en-US" sz="1800" dirty="0">
                          <a:latin typeface="Times"/>
                          <a:ea typeface="Calibri"/>
                          <a:cs typeface="Times New Roman"/>
                        </a:rPr>
                        <a:t>111, Db1.PersonID  </a:t>
                      </a:r>
                      <a:endParaRPr lang="en-US" sz="24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1800" dirty="0" err="1" smtClean="0">
                          <a:latin typeface="Times"/>
                          <a:ea typeface="Calibri"/>
                          <a:cs typeface="Times New Roman"/>
                        </a:rPr>
                        <a:t>hasSkillID</a:t>
                      </a:r>
                      <a:r>
                        <a:rPr lang="en-US" sz="1800" dirty="0" smtClean="0">
                          <a:latin typeface="Times"/>
                          <a:ea typeface="Calibri"/>
                          <a:cs typeface="Times New Roman"/>
                        </a:rPr>
                        <a:t>        </a:t>
                      </a:r>
                      <a:endParaRPr lang="en-US" sz="24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1800" dirty="0">
                          <a:latin typeface="Times"/>
                          <a:ea typeface="Calibri"/>
                          <a:cs typeface="Times New Roman"/>
                        </a:rPr>
                        <a:t>222, </a:t>
                      </a:r>
                      <a:r>
                        <a:rPr lang="en-US" sz="1800" dirty="0" smtClean="0">
                          <a:latin typeface="Times"/>
                          <a:ea typeface="Calibri"/>
                          <a:cs typeface="Times New Roman"/>
                        </a:rPr>
                        <a:t>Db1.SkillID</a:t>
                      </a:r>
                      <a:endParaRPr lang="en-US" sz="24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ts val="1200"/>
                        </a:lnSpc>
                        <a:spcBef>
                          <a:spcPts val="0"/>
                        </a:spcBef>
                        <a:spcAft>
                          <a:spcPts val="0"/>
                        </a:spcAft>
                      </a:pPr>
                      <a:r>
                        <a:rPr lang="en-US" sz="1800">
                          <a:latin typeface="Times"/>
                          <a:ea typeface="Calibri"/>
                          <a:cs typeface="Times New Roman"/>
                        </a:rPr>
                        <a:t>222, Db1.SkillID</a:t>
                      </a:r>
                      <a:endParaRPr lang="en-US" sz="240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1800" dirty="0" err="1" smtClean="0">
                          <a:latin typeface="Times"/>
                          <a:ea typeface="Calibri"/>
                          <a:cs typeface="Times New Roman"/>
                        </a:rPr>
                        <a:t>hasName</a:t>
                      </a:r>
                      <a:r>
                        <a:rPr lang="en-US" sz="1800" dirty="0" smtClean="0">
                          <a:latin typeface="Times"/>
                          <a:ea typeface="Calibri"/>
                          <a:cs typeface="Times New Roman"/>
                        </a:rPr>
                        <a:t>           </a:t>
                      </a:r>
                      <a:endParaRPr lang="en-US" sz="24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1800" dirty="0">
                          <a:latin typeface="Times"/>
                          <a:ea typeface="Calibri"/>
                          <a:cs typeface="Times New Roman"/>
                        </a:rPr>
                        <a:t>Java,  </a:t>
                      </a:r>
                      <a:r>
                        <a:rPr lang="en-US" sz="1800" dirty="0" smtClean="0">
                          <a:latin typeface="Times"/>
                          <a:ea typeface="Calibri"/>
                          <a:cs typeface="Times New Roman"/>
                        </a:rPr>
                        <a:t>Db1.Name </a:t>
                      </a:r>
                      <a:endParaRPr lang="en-US" sz="24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ts val="1200"/>
                        </a:lnSpc>
                        <a:spcBef>
                          <a:spcPts val="0"/>
                        </a:spcBef>
                        <a:spcAft>
                          <a:spcPts val="0"/>
                        </a:spcAft>
                      </a:pPr>
                      <a:r>
                        <a:rPr lang="en-US" sz="1800" dirty="0">
                          <a:latin typeface="Times"/>
                          <a:ea typeface="Calibri"/>
                          <a:cs typeface="Times New Roman"/>
                        </a:rPr>
                        <a:t>222, </a:t>
                      </a:r>
                      <a:r>
                        <a:rPr lang="en-US" sz="1800" dirty="0" smtClean="0">
                          <a:latin typeface="Times"/>
                          <a:ea typeface="Calibri"/>
                          <a:cs typeface="Times New Roman"/>
                        </a:rPr>
                        <a:t>Db1.SkillID</a:t>
                      </a:r>
                      <a:endParaRPr lang="en-US" sz="24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1800" dirty="0" err="1" smtClean="0">
                          <a:latin typeface="Times"/>
                          <a:ea typeface="Calibri"/>
                          <a:cs typeface="Times New Roman"/>
                        </a:rPr>
                        <a:t>hasDescription</a:t>
                      </a:r>
                      <a:r>
                        <a:rPr lang="en-US" sz="1800" dirty="0" smtClean="0">
                          <a:latin typeface="Times"/>
                          <a:ea typeface="Calibri"/>
                          <a:cs typeface="Times New Roman"/>
                        </a:rPr>
                        <a:t>     </a:t>
                      </a:r>
                      <a:endParaRPr lang="en-US" sz="24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1600" dirty="0">
                          <a:latin typeface="Times"/>
                          <a:ea typeface="Calibri"/>
                          <a:cs typeface="Times New Roman"/>
                        </a:rPr>
                        <a:t>Programming, </a:t>
                      </a:r>
                      <a:r>
                        <a:rPr lang="en-US" sz="1600" dirty="0" smtClean="0">
                          <a:latin typeface="Times"/>
                          <a:ea typeface="Calibri"/>
                          <a:cs typeface="Times New Roman"/>
                        </a:rPr>
                        <a:t>Db1.Description</a:t>
                      </a:r>
                      <a:endParaRPr lang="en-US" sz="20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ts val="1200"/>
                        </a:lnSpc>
                        <a:spcBef>
                          <a:spcPts val="0"/>
                        </a:spcBef>
                        <a:spcAft>
                          <a:spcPts val="0"/>
                        </a:spcAft>
                      </a:pPr>
                      <a:r>
                        <a:rPr lang="en-US" sz="1800" dirty="0">
                          <a:latin typeface="Times"/>
                          <a:ea typeface="Calibri"/>
                          <a:cs typeface="Times New Roman"/>
                        </a:rPr>
                        <a:t>333, </a:t>
                      </a:r>
                      <a:r>
                        <a:rPr lang="en-US" sz="1800" dirty="0" smtClean="0">
                          <a:latin typeface="Times"/>
                          <a:ea typeface="Calibri"/>
                          <a:cs typeface="Times New Roman"/>
                        </a:rPr>
                        <a:t>Db2.ID</a:t>
                      </a:r>
                      <a:endParaRPr lang="en-US" sz="24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1800" dirty="0" err="1" smtClean="0">
                          <a:latin typeface="Times"/>
                          <a:ea typeface="Calibri"/>
                          <a:cs typeface="Times New Roman"/>
                        </a:rPr>
                        <a:t>hasSkillDescr</a:t>
                      </a:r>
                      <a:r>
                        <a:rPr lang="en-US" sz="1800" dirty="0" smtClean="0">
                          <a:latin typeface="Times"/>
                          <a:ea typeface="Calibri"/>
                          <a:cs typeface="Times New Roman"/>
                        </a:rPr>
                        <a:t>   </a:t>
                      </a:r>
                      <a:endParaRPr lang="en-US" sz="24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1800" dirty="0">
                          <a:latin typeface="Times"/>
                          <a:ea typeface="Calibri"/>
                          <a:cs typeface="Times New Roman"/>
                        </a:rPr>
                        <a:t>SQL, </a:t>
                      </a:r>
                      <a:r>
                        <a:rPr lang="en-US" sz="1800" dirty="0" smtClean="0">
                          <a:latin typeface="Times"/>
                          <a:ea typeface="Calibri"/>
                          <a:cs typeface="Times New Roman"/>
                        </a:rPr>
                        <a:t>Db2.SkillDescr</a:t>
                      </a:r>
                      <a:endParaRPr lang="en-US" sz="24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ts val="1200"/>
                        </a:lnSpc>
                        <a:spcBef>
                          <a:spcPts val="0"/>
                        </a:spcBef>
                        <a:spcAft>
                          <a:spcPts val="0"/>
                        </a:spcAft>
                      </a:pPr>
                      <a:r>
                        <a:rPr lang="en-US" sz="1800" dirty="0">
                          <a:latin typeface="Times"/>
                          <a:ea typeface="Calibri"/>
                          <a:cs typeface="Times New Roman"/>
                        </a:rPr>
                        <a:t>444, </a:t>
                      </a:r>
                      <a:r>
                        <a:rPr lang="en-US" sz="1800" dirty="0" smtClean="0">
                          <a:latin typeface="Times"/>
                          <a:ea typeface="Calibri"/>
                          <a:cs typeface="Times New Roman"/>
                        </a:rPr>
                        <a:t>Db3.EmplID</a:t>
                      </a:r>
                      <a:endParaRPr lang="en-US" sz="24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1800" dirty="0" err="1" smtClean="0">
                          <a:latin typeface="Times"/>
                          <a:ea typeface="Calibri"/>
                          <a:cs typeface="Times New Roman"/>
                        </a:rPr>
                        <a:t>hasSkillName</a:t>
                      </a:r>
                      <a:r>
                        <a:rPr lang="en-US" sz="1800" dirty="0" smtClean="0">
                          <a:latin typeface="Times"/>
                          <a:ea typeface="Calibri"/>
                          <a:cs typeface="Times New Roman"/>
                        </a:rPr>
                        <a:t>    </a:t>
                      </a:r>
                      <a:endParaRPr lang="en-US" sz="24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1800" dirty="0">
                          <a:latin typeface="Times"/>
                          <a:ea typeface="Calibri"/>
                          <a:cs typeface="Times New Roman"/>
                        </a:rPr>
                        <a:t>Java, </a:t>
                      </a:r>
                      <a:r>
                        <a:rPr lang="en-US" sz="1800" dirty="0" smtClean="0">
                          <a:latin typeface="Times"/>
                          <a:ea typeface="Calibri"/>
                          <a:cs typeface="Times New Roman"/>
                        </a:rPr>
                        <a:t>Db3.SkillName</a:t>
                      </a:r>
                      <a:endParaRPr lang="en-US" sz="24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1" name="Table 10"/>
          <p:cNvGraphicFramePr>
            <a:graphicFrameLocks noGrp="1"/>
          </p:cNvGraphicFramePr>
          <p:nvPr/>
        </p:nvGraphicFramePr>
        <p:xfrm>
          <a:off x="304800" y="914400"/>
          <a:ext cx="6400800" cy="2944368"/>
        </p:xfrm>
        <a:graphic>
          <a:graphicData uri="http://schemas.openxmlformats.org/drawingml/2006/table">
            <a:tbl>
              <a:tblPr/>
              <a:tblGrid>
                <a:gridCol w="1981200"/>
                <a:gridCol w="1600200"/>
                <a:gridCol w="2819400"/>
              </a:tblGrid>
              <a:tr h="0">
                <a:tc>
                  <a:txBody>
                    <a:bodyPr/>
                    <a:lstStyle/>
                    <a:p>
                      <a:pPr marL="0" marR="0" algn="ctr">
                        <a:lnSpc>
                          <a:spcPct val="115000"/>
                        </a:lnSpc>
                        <a:spcBef>
                          <a:spcPts val="0"/>
                        </a:spcBef>
                        <a:spcAft>
                          <a:spcPts val="0"/>
                        </a:spcAft>
                      </a:pPr>
                      <a:r>
                        <a:rPr lang="en-US" sz="1600" b="1" dirty="0">
                          <a:latin typeface="Times"/>
                          <a:ea typeface="Calibri"/>
                          <a:cs typeface="Times New Roman"/>
                        </a:rPr>
                        <a:t>Source </a:t>
                      </a:r>
                      <a:r>
                        <a:rPr lang="en-US" sz="1600" b="1" dirty="0" smtClean="0">
                          <a:latin typeface="Times"/>
                          <a:ea typeface="Calibri"/>
                          <a:cs typeface="Times New Roman"/>
                        </a:rPr>
                        <a:t>Concept</a:t>
                      </a:r>
                      <a:endParaRPr lang="en-US" sz="20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kern="1200" dirty="0" smtClean="0">
                          <a:solidFill>
                            <a:schemeClr val="tx1"/>
                          </a:solidFill>
                          <a:latin typeface="Times"/>
                          <a:ea typeface="Calibri"/>
                          <a:cs typeface="Times New Roman"/>
                        </a:rPr>
                        <a:t>Predicate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Times"/>
                          <a:ea typeface="Calibri"/>
                          <a:cs typeface="Times New Roman"/>
                        </a:rPr>
                        <a:t>SE </a:t>
                      </a:r>
                      <a:r>
                        <a:rPr lang="en-US" sz="1600" b="1" dirty="0" smtClean="0">
                          <a:latin typeface="Times"/>
                          <a:ea typeface="Calibri"/>
                          <a:cs typeface="Times New Roman"/>
                        </a:rPr>
                        <a:t>Concept </a:t>
                      </a:r>
                      <a:endParaRPr lang="en-US" sz="2000" dirty="0">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solidFill>
                            <a:schemeClr val="tx2">
                              <a:lumMod val="60000"/>
                              <a:lumOff val="40000"/>
                            </a:schemeClr>
                          </a:solidFill>
                          <a:latin typeface="Times New Roman"/>
                          <a:ea typeface="Calibri"/>
                          <a:cs typeface="Times New Roman"/>
                        </a:rPr>
                        <a:t>Db1.Name</a:t>
                      </a:r>
                      <a:endParaRPr lang="en-US" sz="2800" dirty="0" smtClean="0">
                        <a:solidFill>
                          <a:schemeClr val="tx2">
                            <a:lumMod val="60000"/>
                            <a:lumOff val="40000"/>
                          </a:schemeClr>
                        </a:solidFill>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smtClean="0">
                          <a:solidFill>
                            <a:schemeClr val="tx2">
                              <a:lumMod val="60000"/>
                              <a:lumOff val="40000"/>
                            </a:schemeClr>
                          </a:solidFill>
                          <a:latin typeface="Times"/>
                          <a:ea typeface="Times New Roman"/>
                          <a:cs typeface="Times New Roman"/>
                        </a:rPr>
                        <a:t>Is-a</a:t>
                      </a:r>
                      <a:endParaRPr lang="en-US" sz="2000" dirty="0">
                        <a:solidFill>
                          <a:schemeClr val="tx2">
                            <a:lumMod val="60000"/>
                            <a:lumOff val="40000"/>
                          </a:schemeClr>
                        </a:solidFill>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err="1">
                          <a:solidFill>
                            <a:schemeClr val="tx2">
                              <a:lumMod val="60000"/>
                              <a:lumOff val="40000"/>
                            </a:schemeClr>
                          </a:solidFill>
                          <a:latin typeface="Times New Roman"/>
                          <a:ea typeface="Calibri"/>
                          <a:cs typeface="Times New Roman"/>
                        </a:rPr>
                        <a:t>SE.Skill</a:t>
                      </a:r>
                      <a:endParaRPr lang="en-US" sz="2000" dirty="0">
                        <a:solidFill>
                          <a:schemeClr val="tx2">
                            <a:lumMod val="60000"/>
                            <a:lumOff val="40000"/>
                          </a:schemeClr>
                        </a:solidFill>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solidFill>
                            <a:schemeClr val="tx2">
                              <a:lumMod val="60000"/>
                              <a:lumOff val="40000"/>
                            </a:schemeClr>
                          </a:solidFill>
                          <a:latin typeface="Times New Roman"/>
                          <a:ea typeface="Calibri"/>
                          <a:cs typeface="Times New Roman"/>
                        </a:rPr>
                        <a:t>Db2.SkillDescr</a:t>
                      </a:r>
                      <a:endParaRPr lang="en-US" sz="2800" dirty="0" smtClean="0">
                        <a:solidFill>
                          <a:schemeClr val="tx2">
                            <a:lumMod val="60000"/>
                            <a:lumOff val="40000"/>
                          </a:schemeClr>
                        </a:solidFill>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smtClean="0">
                          <a:solidFill>
                            <a:schemeClr val="tx2">
                              <a:lumMod val="60000"/>
                              <a:lumOff val="40000"/>
                            </a:schemeClr>
                          </a:solidFill>
                          <a:latin typeface="Times"/>
                          <a:ea typeface="Times New Roman"/>
                          <a:cs typeface="Times New Roman"/>
                        </a:rPr>
                        <a:t>Is-a</a:t>
                      </a:r>
                      <a:endParaRPr lang="en-US" sz="2000" dirty="0">
                        <a:solidFill>
                          <a:schemeClr val="tx2">
                            <a:lumMod val="60000"/>
                            <a:lumOff val="40000"/>
                          </a:schemeClr>
                        </a:solidFill>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err="1">
                          <a:solidFill>
                            <a:schemeClr val="tx2">
                              <a:lumMod val="60000"/>
                              <a:lumOff val="40000"/>
                            </a:schemeClr>
                          </a:solidFill>
                          <a:latin typeface="Times New Roman"/>
                          <a:ea typeface="Calibri"/>
                          <a:cs typeface="Times New Roman"/>
                        </a:rPr>
                        <a:t>SE.ComputerSkill</a:t>
                      </a:r>
                      <a:endParaRPr lang="en-US" sz="2000" dirty="0">
                        <a:solidFill>
                          <a:schemeClr val="tx2">
                            <a:lumMod val="60000"/>
                            <a:lumOff val="40000"/>
                          </a:schemeClr>
                        </a:solidFill>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smtClean="0">
                          <a:solidFill>
                            <a:schemeClr val="tx2">
                              <a:lumMod val="60000"/>
                              <a:lumOff val="40000"/>
                            </a:schemeClr>
                          </a:solidFill>
                          <a:latin typeface="Times New Roman"/>
                          <a:ea typeface="Calibri"/>
                          <a:cs typeface="Times New Roman"/>
                        </a:rPr>
                        <a:t>Db3.SkillName</a:t>
                      </a:r>
                      <a:endParaRPr lang="en-US" sz="2000" dirty="0">
                        <a:solidFill>
                          <a:schemeClr val="tx2">
                            <a:lumMod val="60000"/>
                            <a:lumOff val="40000"/>
                          </a:schemeClr>
                        </a:solidFill>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smtClean="0">
                          <a:solidFill>
                            <a:schemeClr val="tx2">
                              <a:lumMod val="60000"/>
                              <a:lumOff val="40000"/>
                            </a:schemeClr>
                          </a:solidFill>
                          <a:latin typeface="Times"/>
                          <a:ea typeface="Times New Roman"/>
                          <a:cs typeface="Times New Roman"/>
                        </a:rPr>
                        <a:t>Is-a</a:t>
                      </a:r>
                      <a:endParaRPr lang="en-US" sz="2000" dirty="0">
                        <a:solidFill>
                          <a:schemeClr val="tx2">
                            <a:lumMod val="60000"/>
                            <a:lumOff val="40000"/>
                          </a:schemeClr>
                        </a:solidFill>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err="1">
                          <a:solidFill>
                            <a:schemeClr val="tx2">
                              <a:lumMod val="60000"/>
                              <a:lumOff val="40000"/>
                            </a:schemeClr>
                          </a:solidFill>
                          <a:latin typeface="Times New Roman"/>
                          <a:ea typeface="Calibri"/>
                          <a:cs typeface="Times New Roman"/>
                        </a:rPr>
                        <a:t>SE.ProgrammingSkill</a:t>
                      </a:r>
                      <a:endParaRPr lang="en-US" sz="2000" dirty="0">
                        <a:solidFill>
                          <a:schemeClr val="tx2">
                            <a:lumMod val="60000"/>
                            <a:lumOff val="40000"/>
                          </a:schemeClr>
                        </a:solidFill>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600" dirty="0">
                          <a:solidFill>
                            <a:schemeClr val="tx2">
                              <a:lumMod val="60000"/>
                              <a:lumOff val="40000"/>
                            </a:schemeClr>
                          </a:solidFill>
                          <a:latin typeface="Times New Roman"/>
                          <a:ea typeface="Calibri"/>
                          <a:cs typeface="Times New Roman"/>
                        </a:rPr>
                        <a:t>Db1.PersonID</a:t>
                      </a:r>
                      <a:endParaRPr lang="en-US" sz="2000" dirty="0">
                        <a:solidFill>
                          <a:schemeClr val="tx2">
                            <a:lumMod val="60000"/>
                            <a:lumOff val="40000"/>
                          </a:schemeClr>
                        </a:solidFill>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smtClean="0">
                          <a:solidFill>
                            <a:schemeClr val="tx2">
                              <a:lumMod val="60000"/>
                              <a:lumOff val="40000"/>
                            </a:schemeClr>
                          </a:solidFill>
                          <a:latin typeface="Times"/>
                          <a:ea typeface="Times New Roman"/>
                          <a:cs typeface="Times New Roman"/>
                        </a:rPr>
                        <a:t>Is-a</a:t>
                      </a:r>
                      <a:endParaRPr lang="en-US" sz="2000" dirty="0">
                        <a:solidFill>
                          <a:schemeClr val="tx2">
                            <a:lumMod val="60000"/>
                            <a:lumOff val="40000"/>
                          </a:schemeClr>
                        </a:solidFill>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err="1">
                          <a:solidFill>
                            <a:schemeClr val="tx2">
                              <a:lumMod val="60000"/>
                              <a:lumOff val="40000"/>
                            </a:schemeClr>
                          </a:solidFill>
                          <a:latin typeface="Times New Roman"/>
                          <a:ea typeface="Calibri"/>
                          <a:cs typeface="Times New Roman"/>
                        </a:rPr>
                        <a:t>SE.PersonID</a:t>
                      </a:r>
                      <a:endParaRPr lang="en-US" sz="2000" dirty="0">
                        <a:solidFill>
                          <a:schemeClr val="tx2">
                            <a:lumMod val="60000"/>
                            <a:lumOff val="40000"/>
                          </a:schemeClr>
                        </a:solidFill>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600">
                          <a:solidFill>
                            <a:schemeClr val="tx2">
                              <a:lumMod val="60000"/>
                              <a:lumOff val="40000"/>
                            </a:schemeClr>
                          </a:solidFill>
                          <a:latin typeface="Times New Roman"/>
                          <a:ea typeface="Calibri"/>
                          <a:cs typeface="Times New Roman"/>
                        </a:rPr>
                        <a:t>Db2.ID</a:t>
                      </a:r>
                      <a:endParaRPr lang="en-US" sz="2000">
                        <a:solidFill>
                          <a:schemeClr val="tx2">
                            <a:lumMod val="60000"/>
                            <a:lumOff val="40000"/>
                          </a:schemeClr>
                        </a:solidFill>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smtClean="0">
                          <a:solidFill>
                            <a:schemeClr val="tx2">
                              <a:lumMod val="60000"/>
                              <a:lumOff val="40000"/>
                            </a:schemeClr>
                          </a:solidFill>
                          <a:latin typeface="Times"/>
                          <a:ea typeface="Times New Roman"/>
                          <a:cs typeface="Times New Roman"/>
                        </a:rPr>
                        <a:t>Is-a</a:t>
                      </a:r>
                      <a:endParaRPr lang="en-US" sz="2000" dirty="0">
                        <a:solidFill>
                          <a:schemeClr val="tx2">
                            <a:lumMod val="60000"/>
                            <a:lumOff val="40000"/>
                          </a:schemeClr>
                        </a:solidFill>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err="1">
                          <a:solidFill>
                            <a:schemeClr val="tx2">
                              <a:lumMod val="60000"/>
                              <a:lumOff val="40000"/>
                            </a:schemeClr>
                          </a:solidFill>
                          <a:latin typeface="Times New Roman"/>
                          <a:ea typeface="Calibri"/>
                          <a:cs typeface="Times New Roman"/>
                        </a:rPr>
                        <a:t>SE.PersonID</a:t>
                      </a:r>
                      <a:endParaRPr lang="en-US" sz="2000" dirty="0">
                        <a:solidFill>
                          <a:schemeClr val="tx2">
                            <a:lumMod val="60000"/>
                            <a:lumOff val="40000"/>
                          </a:schemeClr>
                        </a:solidFill>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600" dirty="0">
                          <a:solidFill>
                            <a:schemeClr val="tx2">
                              <a:lumMod val="60000"/>
                              <a:lumOff val="40000"/>
                            </a:schemeClr>
                          </a:solidFill>
                          <a:latin typeface="Times New Roman"/>
                          <a:ea typeface="Calibri"/>
                          <a:cs typeface="Times New Roman"/>
                        </a:rPr>
                        <a:t>Db3.EmplID</a:t>
                      </a:r>
                      <a:endParaRPr lang="en-US" sz="2000" dirty="0">
                        <a:solidFill>
                          <a:schemeClr val="tx2">
                            <a:lumMod val="60000"/>
                            <a:lumOff val="40000"/>
                          </a:schemeClr>
                        </a:solidFill>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000" dirty="0" smtClean="0">
                          <a:solidFill>
                            <a:schemeClr val="tx2">
                              <a:lumMod val="60000"/>
                              <a:lumOff val="40000"/>
                            </a:schemeClr>
                          </a:solidFill>
                          <a:latin typeface="Times"/>
                          <a:ea typeface="Times New Roman"/>
                          <a:cs typeface="Times New Roman"/>
                        </a:rPr>
                        <a:t>Is-a</a:t>
                      </a:r>
                      <a:endParaRPr lang="en-US" sz="2000" dirty="0">
                        <a:solidFill>
                          <a:schemeClr val="tx2">
                            <a:lumMod val="60000"/>
                            <a:lumOff val="40000"/>
                          </a:schemeClr>
                        </a:solidFill>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err="1">
                          <a:solidFill>
                            <a:schemeClr val="tx2">
                              <a:lumMod val="60000"/>
                              <a:lumOff val="40000"/>
                            </a:schemeClr>
                          </a:solidFill>
                          <a:latin typeface="Times New Roman"/>
                          <a:ea typeface="Calibri"/>
                          <a:cs typeface="Times New Roman"/>
                        </a:rPr>
                        <a:t>SE.PersonID</a:t>
                      </a:r>
                      <a:endParaRPr lang="en-US" sz="2000" dirty="0">
                        <a:solidFill>
                          <a:schemeClr val="tx2">
                            <a:lumMod val="60000"/>
                            <a:lumOff val="40000"/>
                          </a:schemeClr>
                        </a:solidFill>
                        <a:latin typeface="Times"/>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kern="1200" dirty="0" err="1" smtClean="0">
                          <a:solidFill>
                            <a:srgbClr val="FF0000"/>
                          </a:solidFill>
                          <a:latin typeface="Times New Roman"/>
                          <a:ea typeface="Calibri"/>
                          <a:cs typeface="Times New Roman"/>
                        </a:rPr>
                        <a:t>SE.ComputerSkill</a:t>
                      </a:r>
                      <a:endParaRPr lang="en-US" sz="1600" kern="1200" dirty="0" smtClean="0">
                        <a:solidFill>
                          <a:srgbClr val="FF0000"/>
                        </a:solidFill>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1600" kern="1200" dirty="0" smtClean="0">
                          <a:solidFill>
                            <a:srgbClr val="FF0000"/>
                          </a:solidFill>
                          <a:latin typeface="Times New Roman"/>
                          <a:ea typeface="Calibri"/>
                          <a:cs typeface="Times New Roman"/>
                        </a:rPr>
                        <a:t>Is-a</a:t>
                      </a:r>
                      <a:endParaRPr lang="en-US" sz="1600" kern="1200" dirty="0">
                        <a:solidFill>
                          <a:srgbClr val="FF0000"/>
                        </a:solidFill>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kern="1200" dirty="0" err="1" smtClean="0">
                          <a:solidFill>
                            <a:srgbClr val="FF0000"/>
                          </a:solidFill>
                          <a:latin typeface="Times New Roman"/>
                          <a:ea typeface="Calibri"/>
                          <a:cs typeface="Times New Roman"/>
                        </a:rPr>
                        <a:t>SE.Skill</a:t>
                      </a:r>
                      <a:endParaRPr lang="en-US" sz="1600" kern="1200" dirty="0" smtClean="0">
                        <a:solidFill>
                          <a:srgbClr val="FF0000"/>
                        </a:solidFill>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kern="1200" dirty="0" err="1" smtClean="0">
                          <a:solidFill>
                            <a:srgbClr val="FF0000"/>
                          </a:solidFill>
                          <a:latin typeface="Times New Roman"/>
                          <a:ea typeface="Calibri"/>
                          <a:cs typeface="Times New Roman"/>
                        </a:rPr>
                        <a:t>SE.ProgrammingSkill</a:t>
                      </a:r>
                      <a:endParaRPr lang="en-US" sz="1600" kern="1200" dirty="0" smtClean="0">
                        <a:solidFill>
                          <a:srgbClr val="FF0000"/>
                        </a:solidFill>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defTabSz="914400" rtl="0" eaLnBrk="1" latinLnBrk="0" hangingPunct="1">
                        <a:lnSpc>
                          <a:spcPct val="115000"/>
                        </a:lnSpc>
                        <a:spcBef>
                          <a:spcPts val="0"/>
                        </a:spcBef>
                        <a:spcAft>
                          <a:spcPts val="0"/>
                        </a:spcAft>
                      </a:pPr>
                      <a:r>
                        <a:rPr lang="en-US" sz="1600" kern="1200" dirty="0" smtClean="0">
                          <a:solidFill>
                            <a:srgbClr val="FF0000"/>
                          </a:solidFill>
                          <a:latin typeface="Times New Roman"/>
                          <a:ea typeface="Calibri"/>
                          <a:cs typeface="Times New Roman"/>
                        </a:rPr>
                        <a:t>Is-a</a:t>
                      </a:r>
                      <a:endParaRPr lang="en-US" sz="1600" kern="1200" dirty="0">
                        <a:solidFill>
                          <a:srgbClr val="FF0000"/>
                        </a:solidFill>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kern="1200" dirty="0" err="1" smtClean="0">
                          <a:solidFill>
                            <a:srgbClr val="FF0000"/>
                          </a:solidFill>
                          <a:latin typeface="Times New Roman"/>
                          <a:ea typeface="Calibri"/>
                          <a:cs typeface="Times New Roman"/>
                        </a:rPr>
                        <a:t>SE.ComputerSkill</a:t>
                      </a:r>
                      <a:endParaRPr lang="en-US" sz="1600" kern="1200" dirty="0" smtClean="0">
                        <a:solidFill>
                          <a:srgbClr val="FF0000"/>
                        </a:solidFill>
                        <a:latin typeface="Times New Roman"/>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3" name="TextBox 12"/>
          <p:cNvSpPr txBox="1"/>
          <p:nvPr/>
        </p:nvSpPr>
        <p:spPr>
          <a:xfrm>
            <a:off x="6781800" y="914400"/>
            <a:ext cx="2362200" cy="2862322"/>
          </a:xfrm>
          <a:prstGeom prst="rect">
            <a:avLst/>
          </a:prstGeom>
          <a:noFill/>
        </p:spPr>
        <p:txBody>
          <a:bodyPr wrap="square" rtlCol="0">
            <a:spAutoFit/>
          </a:bodyPr>
          <a:lstStyle/>
          <a:p>
            <a:r>
              <a:rPr lang="en-US" dirty="0" smtClean="0"/>
              <a:t>Representation of data-models, SE and SE annotations as Concepts and </a:t>
            </a:r>
            <a:r>
              <a:rPr lang="en-US" dirty="0" err="1" smtClean="0"/>
              <a:t>ConceptAssociations</a:t>
            </a:r>
            <a:endParaRPr lang="en-US" dirty="0" smtClean="0"/>
          </a:p>
          <a:p>
            <a:endParaRPr lang="en-US" dirty="0" smtClean="0">
              <a:solidFill>
                <a:schemeClr val="tx2">
                  <a:lumMod val="60000"/>
                  <a:lumOff val="40000"/>
                </a:schemeClr>
              </a:solidFill>
            </a:endParaRPr>
          </a:p>
          <a:p>
            <a:r>
              <a:rPr lang="en-US" dirty="0" smtClean="0">
                <a:solidFill>
                  <a:schemeClr val="tx2">
                    <a:lumMod val="60000"/>
                    <a:lumOff val="40000"/>
                  </a:schemeClr>
                </a:solidFill>
              </a:rPr>
              <a:t>Blue</a:t>
            </a:r>
            <a:r>
              <a:rPr lang="en-US" dirty="0" smtClean="0"/>
              <a:t> – SE annotations</a:t>
            </a:r>
          </a:p>
          <a:p>
            <a:r>
              <a:rPr lang="en-US" dirty="0" smtClean="0">
                <a:solidFill>
                  <a:srgbClr val="FF0000"/>
                </a:solidFill>
              </a:rPr>
              <a:t>Red</a:t>
            </a:r>
            <a:r>
              <a:rPr lang="en-US" dirty="0" smtClean="0"/>
              <a:t> – SE hierarchies</a:t>
            </a:r>
          </a:p>
          <a:p>
            <a:endParaRPr lang="en-US" dirty="0" smtClean="0"/>
          </a:p>
          <a:p>
            <a:endParaRPr lang="en-US" dirty="0"/>
          </a:p>
        </p:txBody>
      </p:sp>
      <p:sp>
        <p:nvSpPr>
          <p:cNvPr id="14" name="TextBox 13"/>
          <p:cNvSpPr txBox="1"/>
          <p:nvPr/>
        </p:nvSpPr>
        <p:spPr>
          <a:xfrm>
            <a:off x="6781800" y="4301604"/>
            <a:ext cx="2133600" cy="1477328"/>
          </a:xfrm>
          <a:prstGeom prst="rect">
            <a:avLst/>
          </a:prstGeom>
          <a:noFill/>
        </p:spPr>
        <p:txBody>
          <a:bodyPr wrap="square" rtlCol="0">
            <a:spAutoFit/>
          </a:bodyPr>
          <a:lstStyle/>
          <a:p>
            <a:r>
              <a:rPr lang="en-US" dirty="0" smtClean="0"/>
              <a:t>Native representation of data and data-models as </a:t>
            </a:r>
            <a:r>
              <a:rPr lang="en-US" i="1" dirty="0" smtClean="0"/>
              <a:t>Terms</a:t>
            </a:r>
            <a:r>
              <a:rPr lang="en-US" dirty="0" smtClean="0"/>
              <a:t> and </a:t>
            </a:r>
            <a:r>
              <a:rPr lang="en-US" i="1" dirty="0" smtClean="0"/>
              <a:t>Statements</a:t>
            </a:r>
            <a:endParaRPr lang="en-US"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4"/>
            <a:ext cx="8229600" cy="860982"/>
          </a:xfrm>
        </p:spPr>
        <p:txBody>
          <a:bodyPr/>
          <a:lstStyle/>
          <a:p>
            <a:r>
              <a:rPr lang="en-US" dirty="0" smtClean="0"/>
              <a:t>Index Entities Based on SE</a:t>
            </a:r>
            <a:endParaRPr lang="en-US" dirty="0"/>
          </a:p>
        </p:txBody>
      </p:sp>
      <p:sp>
        <p:nvSpPr>
          <p:cNvPr id="3" name="Content Placeholder 2"/>
          <p:cNvSpPr>
            <a:spLocks noGrp="1"/>
          </p:cNvSpPr>
          <p:nvPr>
            <p:ph idx="1"/>
          </p:nvPr>
        </p:nvSpPr>
        <p:spPr>
          <a:xfrm>
            <a:off x="228600" y="2871012"/>
            <a:ext cx="8686800" cy="3733800"/>
          </a:xfrm>
        </p:spPr>
        <p:txBody>
          <a:bodyPr>
            <a:noAutofit/>
          </a:bodyPr>
          <a:lstStyle/>
          <a:p>
            <a:pPr lvl="0"/>
            <a:r>
              <a:rPr lang="en-US" sz="2000" dirty="0" smtClean="0"/>
              <a:t>Leverages syntactic integration provided by DRIF, semantic integration provided by the SE vocabulary and annotations of native sources, and rich semantics provided by </a:t>
            </a:r>
            <a:r>
              <a:rPr lang="en-US" sz="2000" dirty="0" err="1" smtClean="0"/>
              <a:t>ontologies</a:t>
            </a:r>
            <a:r>
              <a:rPr lang="en-US" sz="2000" dirty="0" smtClean="0"/>
              <a:t> </a:t>
            </a:r>
            <a:r>
              <a:rPr lang="en-US" sz="2000" smtClean="0"/>
              <a:t>in general</a:t>
            </a:r>
            <a:endParaRPr lang="en-US" sz="2000" dirty="0" smtClean="0"/>
          </a:p>
          <a:p>
            <a:pPr lvl="1"/>
            <a:r>
              <a:rPr lang="en-US" sz="1400" dirty="0" smtClean="0"/>
              <a:t>Entering Skill = Java (which will be re-written at run time as: Skill = Java OR </a:t>
            </a:r>
            <a:r>
              <a:rPr lang="en-US" sz="1400" dirty="0" err="1" smtClean="0"/>
              <a:t>ComputerSkill</a:t>
            </a:r>
            <a:r>
              <a:rPr lang="en-US" sz="1400" dirty="0" smtClean="0"/>
              <a:t> = Java OR </a:t>
            </a:r>
            <a:r>
              <a:rPr lang="en-US" sz="1400" dirty="0" err="1" smtClean="0"/>
              <a:t>ProgrammingSkill</a:t>
            </a:r>
            <a:r>
              <a:rPr lang="en-US" sz="1400" dirty="0" smtClean="0"/>
              <a:t> = Java OR </a:t>
            </a:r>
            <a:r>
              <a:rPr lang="en-US" sz="1400" dirty="0" err="1" smtClean="0"/>
              <a:t>NetworkSkill</a:t>
            </a:r>
            <a:r>
              <a:rPr lang="en-US" sz="1400" dirty="0" smtClean="0"/>
              <a:t> = Java) will return: persons 111 and 444 </a:t>
            </a:r>
          </a:p>
          <a:p>
            <a:pPr lvl="1"/>
            <a:r>
              <a:rPr lang="en-US" sz="1400" dirty="0" smtClean="0"/>
              <a:t>Entering </a:t>
            </a:r>
            <a:r>
              <a:rPr lang="en-US" sz="1400" dirty="0" err="1" smtClean="0"/>
              <a:t>ComputerSkill</a:t>
            </a:r>
            <a:r>
              <a:rPr lang="en-US" sz="1400" dirty="0" smtClean="0"/>
              <a:t> = Java OR </a:t>
            </a:r>
            <a:r>
              <a:rPr lang="en-US" sz="1400" dirty="0" err="1" smtClean="0"/>
              <a:t>ComputerSkill</a:t>
            </a:r>
            <a:r>
              <a:rPr lang="en-US" sz="1400" dirty="0" smtClean="0"/>
              <a:t> = SQL will return: persons 333 and 444</a:t>
            </a:r>
          </a:p>
          <a:p>
            <a:pPr lvl="1"/>
            <a:r>
              <a:rPr lang="en-US" sz="1400" dirty="0" smtClean="0"/>
              <a:t>entering </a:t>
            </a:r>
            <a:r>
              <a:rPr lang="en-US" sz="1400" dirty="0" err="1" smtClean="0"/>
              <a:t>ProgrammingSkill</a:t>
            </a:r>
            <a:r>
              <a:rPr lang="en-US" sz="1400" dirty="0" smtClean="0"/>
              <a:t> = Java will return: person 444</a:t>
            </a:r>
          </a:p>
          <a:p>
            <a:pPr lvl="1"/>
            <a:r>
              <a:rPr lang="en-US" sz="1400" dirty="0" smtClean="0"/>
              <a:t>entering Description = Programming will return: person 111</a:t>
            </a:r>
          </a:p>
          <a:p>
            <a:r>
              <a:rPr lang="en-US" sz="2000" dirty="0" smtClean="0"/>
              <a:t>Allows to query/search and manipulate native representations</a:t>
            </a:r>
          </a:p>
          <a:p>
            <a:r>
              <a:rPr lang="en-US" sz="2000" dirty="0" smtClean="0"/>
              <a:t>Additional querying richness can be achieved by combining pre-materialization with query re-write</a:t>
            </a:r>
          </a:p>
          <a:p>
            <a:r>
              <a:rPr lang="en-US" sz="2000" dirty="0" smtClean="0"/>
              <a:t>Light-weight non-intrusive approach that can be improved and refined without impacting the </a:t>
            </a:r>
            <a:r>
              <a:rPr lang="en-US" sz="2000" dirty="0" err="1" smtClean="0"/>
              <a:t>Dataspace</a:t>
            </a:r>
            <a:r>
              <a:rPr lang="en-US" sz="2000" dirty="0" smtClean="0"/>
              <a:t>  </a:t>
            </a:r>
          </a:p>
        </p:txBody>
      </p:sp>
      <p:sp>
        <p:nvSpPr>
          <p:cNvPr id="4" name="Content Placeholder 2"/>
          <p:cNvSpPr txBox="1">
            <a:spLocks/>
          </p:cNvSpPr>
          <p:nvPr/>
        </p:nvSpPr>
        <p:spPr>
          <a:xfrm>
            <a:off x="5181600" y="835776"/>
            <a:ext cx="3810000" cy="1838604"/>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Dynamic model-driven definition of entities based on user preferences, e.g. users want to deal with Persons’ data, including data about Skills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Index entities based on the SE and native (</a:t>
            </a:r>
            <a:r>
              <a:rPr kumimoji="0" lang="en-US" sz="1600" b="0" i="0" u="none" strike="noStrike" kern="1200" cap="none" spc="0" normalizeH="0" baseline="0" noProof="0" dirty="0" smtClean="0">
                <a:ln>
                  <a:noFill/>
                </a:ln>
                <a:solidFill>
                  <a:schemeClr val="tx2">
                    <a:lumMod val="60000"/>
                    <a:lumOff val="40000"/>
                  </a:schemeClr>
                </a:solidFill>
                <a:effectLst/>
                <a:uLnTx/>
                <a:uFillTx/>
                <a:latin typeface="+mn-lt"/>
                <a:ea typeface="+mn-ea"/>
                <a:cs typeface="+mn-cs"/>
              </a:rPr>
              <a:t>blue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vocabularies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5" name="Table 4"/>
          <p:cNvGraphicFramePr>
            <a:graphicFrameLocks noGrp="1"/>
          </p:cNvGraphicFramePr>
          <p:nvPr/>
        </p:nvGraphicFramePr>
        <p:xfrm>
          <a:off x="304800" y="801360"/>
          <a:ext cx="4724400" cy="1950720"/>
        </p:xfrm>
        <a:graphic>
          <a:graphicData uri="http://schemas.openxmlformats.org/drawingml/2006/table">
            <a:tbl>
              <a:tblPr/>
              <a:tblGrid>
                <a:gridCol w="1524000"/>
                <a:gridCol w="3200400"/>
              </a:tblGrid>
              <a:tr h="0">
                <a:tc>
                  <a:txBody>
                    <a:bodyPr/>
                    <a:lstStyle/>
                    <a:p>
                      <a:pPr marL="0" marR="0" algn="ctr">
                        <a:lnSpc>
                          <a:spcPts val="1200"/>
                        </a:lnSpc>
                        <a:spcBef>
                          <a:spcPts val="0"/>
                        </a:spcBef>
                        <a:spcAft>
                          <a:spcPts val="0"/>
                        </a:spcAft>
                      </a:pPr>
                      <a:r>
                        <a:rPr lang="en-US" sz="1800" b="1" dirty="0">
                          <a:latin typeface="Times"/>
                          <a:ea typeface="Calibri"/>
                          <a:cs typeface="Times New Roman"/>
                        </a:rPr>
                        <a:t>Index Entry</a:t>
                      </a:r>
                      <a:endParaRPr lang="en-US" sz="2400" dirty="0">
                        <a:latin typeface="Times"/>
                        <a:ea typeface="Times New Roman"/>
                        <a:cs typeface="Times New Roman"/>
                      </a:endParaRPr>
                    </a:p>
                  </a:txBody>
                  <a:tcPr marL="68580" marR="68580" marT="914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1800" b="1">
                          <a:latin typeface="Times"/>
                          <a:ea typeface="Calibri"/>
                          <a:cs typeface="Times New Roman"/>
                        </a:rPr>
                        <a:t>Associated Field-Value</a:t>
                      </a:r>
                      <a:endParaRPr lang="en-US" sz="2400">
                        <a:latin typeface="Times"/>
                        <a:ea typeface="Times New Roman"/>
                        <a:cs typeface="Times New Roman"/>
                      </a:endParaRPr>
                    </a:p>
                  </a:txBody>
                  <a:tcPr marL="68580" marR="68580" marT="914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3">
                  <a:txBody>
                    <a:bodyPr/>
                    <a:lstStyle/>
                    <a:p>
                      <a:pPr marL="0" marR="0">
                        <a:lnSpc>
                          <a:spcPts val="1200"/>
                        </a:lnSpc>
                        <a:spcBef>
                          <a:spcPts val="0"/>
                        </a:spcBef>
                        <a:spcAft>
                          <a:spcPts val="0"/>
                        </a:spcAft>
                      </a:pPr>
                      <a:r>
                        <a:rPr lang="en-US" sz="1800" dirty="0">
                          <a:latin typeface="Times"/>
                          <a:ea typeface="Calibri"/>
                          <a:cs typeface="Times New Roman"/>
                        </a:rPr>
                        <a:t>111, </a:t>
                      </a:r>
                      <a:r>
                        <a:rPr lang="en-US" sz="1800" dirty="0" err="1">
                          <a:latin typeface="Times"/>
                          <a:ea typeface="Calibri"/>
                          <a:cs typeface="Times New Roman"/>
                        </a:rPr>
                        <a:t>PersonID</a:t>
                      </a:r>
                      <a:endParaRPr lang="en-US" sz="2400" dirty="0">
                        <a:latin typeface="Times"/>
                        <a:ea typeface="Times New Roman"/>
                        <a:cs typeface="Times New Roman"/>
                      </a:endParaRPr>
                    </a:p>
                  </a:txBody>
                  <a:tcPr marL="68580" marR="68580" marT="914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1800" dirty="0">
                          <a:latin typeface="Times"/>
                          <a:ea typeface="Calibri"/>
                          <a:cs typeface="Times New Roman"/>
                        </a:rPr>
                        <a:t>Type: Person</a:t>
                      </a:r>
                      <a:endParaRPr lang="en-US" sz="2400" dirty="0">
                        <a:latin typeface="Times"/>
                        <a:ea typeface="Times New Roman"/>
                        <a:cs typeface="Times New Roman"/>
                      </a:endParaRPr>
                    </a:p>
                  </a:txBody>
                  <a:tcPr marL="68580" marR="68580" marT="914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5095">
                <a:tc vMerge="1">
                  <a:txBody>
                    <a:bodyPr/>
                    <a:lstStyle/>
                    <a:p>
                      <a:endParaRPr lang="en-US"/>
                    </a:p>
                  </a:txBody>
                  <a:tcPr/>
                </a:tc>
                <a:tc>
                  <a:txBody>
                    <a:bodyPr/>
                    <a:lstStyle/>
                    <a:p>
                      <a:pPr marL="0" marR="0">
                        <a:lnSpc>
                          <a:spcPts val="1200"/>
                        </a:lnSpc>
                        <a:spcBef>
                          <a:spcPts val="0"/>
                        </a:spcBef>
                        <a:spcAft>
                          <a:spcPts val="0"/>
                        </a:spcAft>
                      </a:pPr>
                      <a:r>
                        <a:rPr lang="en-US" sz="1800">
                          <a:latin typeface="Times"/>
                          <a:ea typeface="Calibri"/>
                          <a:cs typeface="Times New Roman"/>
                        </a:rPr>
                        <a:t>Skill: Java</a:t>
                      </a:r>
                      <a:endParaRPr lang="en-US" sz="2400">
                        <a:latin typeface="Times"/>
                        <a:ea typeface="Times New Roman"/>
                        <a:cs typeface="Times New Roman"/>
                      </a:endParaRPr>
                    </a:p>
                  </a:txBody>
                  <a:tcPr marL="68580" marR="68580" marT="914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nSpc>
                          <a:spcPts val="1200"/>
                        </a:lnSpc>
                        <a:spcBef>
                          <a:spcPts val="0"/>
                        </a:spcBef>
                        <a:spcAft>
                          <a:spcPts val="0"/>
                        </a:spcAft>
                      </a:pPr>
                      <a:r>
                        <a:rPr lang="en-US" sz="1800" dirty="0">
                          <a:solidFill>
                            <a:schemeClr val="tx2">
                              <a:lumMod val="60000"/>
                              <a:lumOff val="40000"/>
                            </a:schemeClr>
                          </a:solidFill>
                          <a:latin typeface="Times"/>
                          <a:ea typeface="Calibri"/>
                          <a:cs typeface="Times New Roman"/>
                        </a:rPr>
                        <a:t>Db1.Description:Programming</a:t>
                      </a:r>
                      <a:endParaRPr lang="en-US" sz="2400" dirty="0">
                        <a:solidFill>
                          <a:schemeClr val="tx2">
                            <a:lumMod val="60000"/>
                            <a:lumOff val="40000"/>
                          </a:schemeClr>
                        </a:solidFill>
                        <a:latin typeface="Times"/>
                        <a:ea typeface="Times New Roman"/>
                        <a:cs typeface="Times New Roman"/>
                      </a:endParaRPr>
                    </a:p>
                  </a:txBody>
                  <a:tcPr marL="68580" marR="68580" marT="914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rowSpan="2">
                  <a:txBody>
                    <a:bodyPr/>
                    <a:lstStyle/>
                    <a:p>
                      <a:pPr marL="0" marR="0">
                        <a:lnSpc>
                          <a:spcPts val="1200"/>
                        </a:lnSpc>
                        <a:spcBef>
                          <a:spcPts val="0"/>
                        </a:spcBef>
                        <a:spcAft>
                          <a:spcPts val="0"/>
                        </a:spcAft>
                      </a:pPr>
                      <a:r>
                        <a:rPr lang="en-US" sz="1800">
                          <a:latin typeface="Times"/>
                          <a:ea typeface="Calibri"/>
                          <a:cs typeface="Times New Roman"/>
                        </a:rPr>
                        <a:t>333, PersonID</a:t>
                      </a:r>
                      <a:endParaRPr lang="en-US" sz="2400">
                        <a:latin typeface="Times"/>
                        <a:ea typeface="Times New Roman"/>
                        <a:cs typeface="Times New Roman"/>
                      </a:endParaRPr>
                    </a:p>
                  </a:txBody>
                  <a:tcPr marL="68580" marR="68580" marT="914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1800">
                          <a:latin typeface="Times"/>
                          <a:ea typeface="Calibri"/>
                          <a:cs typeface="Times New Roman"/>
                        </a:rPr>
                        <a:t>Type: Person</a:t>
                      </a:r>
                      <a:endParaRPr lang="en-US" sz="2400">
                        <a:latin typeface="Times"/>
                        <a:ea typeface="Times New Roman"/>
                        <a:cs typeface="Times New Roman"/>
                      </a:endParaRPr>
                    </a:p>
                  </a:txBody>
                  <a:tcPr marL="68580" marR="68580" marT="914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5100">
                <a:tc vMerge="1">
                  <a:txBody>
                    <a:bodyPr/>
                    <a:lstStyle/>
                    <a:p>
                      <a:endParaRPr lang="en-US"/>
                    </a:p>
                  </a:txBody>
                  <a:tcPr/>
                </a:tc>
                <a:tc>
                  <a:txBody>
                    <a:bodyPr/>
                    <a:lstStyle/>
                    <a:p>
                      <a:pPr marL="0" marR="0">
                        <a:lnSpc>
                          <a:spcPts val="1200"/>
                        </a:lnSpc>
                        <a:spcBef>
                          <a:spcPts val="0"/>
                        </a:spcBef>
                        <a:spcAft>
                          <a:spcPts val="0"/>
                        </a:spcAft>
                      </a:pPr>
                      <a:r>
                        <a:rPr lang="en-US" sz="1800">
                          <a:latin typeface="Times"/>
                          <a:ea typeface="Calibri"/>
                          <a:cs typeface="Times New Roman"/>
                        </a:rPr>
                        <a:t>ComputerSkill: SQL</a:t>
                      </a:r>
                      <a:endParaRPr lang="en-US" sz="2400">
                        <a:latin typeface="Times"/>
                        <a:ea typeface="Times New Roman"/>
                        <a:cs typeface="Times New Roman"/>
                      </a:endParaRPr>
                    </a:p>
                  </a:txBody>
                  <a:tcPr marL="68580" marR="68580" marT="914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2">
                  <a:txBody>
                    <a:bodyPr/>
                    <a:lstStyle/>
                    <a:p>
                      <a:pPr marL="0" marR="0">
                        <a:lnSpc>
                          <a:spcPts val="1200"/>
                        </a:lnSpc>
                        <a:spcBef>
                          <a:spcPts val="0"/>
                        </a:spcBef>
                        <a:spcAft>
                          <a:spcPts val="0"/>
                        </a:spcAft>
                      </a:pPr>
                      <a:r>
                        <a:rPr lang="en-US" sz="1800" dirty="0">
                          <a:latin typeface="Times"/>
                          <a:ea typeface="Calibri"/>
                          <a:cs typeface="Times New Roman"/>
                        </a:rPr>
                        <a:t>444, </a:t>
                      </a:r>
                      <a:r>
                        <a:rPr lang="en-US" sz="1800" dirty="0" err="1">
                          <a:latin typeface="Times"/>
                          <a:ea typeface="Calibri"/>
                          <a:cs typeface="Times New Roman"/>
                        </a:rPr>
                        <a:t>PersonID</a:t>
                      </a:r>
                      <a:endParaRPr lang="en-US" sz="2400" dirty="0">
                        <a:latin typeface="Times"/>
                        <a:ea typeface="Times New Roman"/>
                        <a:cs typeface="Times New Roman"/>
                      </a:endParaRPr>
                    </a:p>
                  </a:txBody>
                  <a:tcPr marL="68580" marR="68580" marT="914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1800">
                          <a:latin typeface="Times"/>
                          <a:ea typeface="Calibri"/>
                          <a:cs typeface="Times New Roman"/>
                        </a:rPr>
                        <a:t>Type: Person</a:t>
                      </a:r>
                      <a:endParaRPr lang="en-US" sz="2400">
                        <a:latin typeface="Times"/>
                        <a:ea typeface="Times New Roman"/>
                        <a:cs typeface="Times New Roman"/>
                      </a:endParaRPr>
                    </a:p>
                  </a:txBody>
                  <a:tcPr marL="68580" marR="68580" marT="914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nSpc>
                          <a:spcPts val="1200"/>
                        </a:lnSpc>
                        <a:spcBef>
                          <a:spcPts val="0"/>
                        </a:spcBef>
                        <a:spcAft>
                          <a:spcPts val="0"/>
                        </a:spcAft>
                      </a:pPr>
                      <a:r>
                        <a:rPr lang="en-US" sz="1800" dirty="0" err="1">
                          <a:latin typeface="Times"/>
                          <a:ea typeface="Calibri"/>
                          <a:cs typeface="Times New Roman"/>
                        </a:rPr>
                        <a:t>ProgrammingSkill</a:t>
                      </a:r>
                      <a:r>
                        <a:rPr lang="en-US" sz="1800" dirty="0">
                          <a:latin typeface="Times"/>
                          <a:ea typeface="Calibri"/>
                          <a:cs typeface="Times New Roman"/>
                        </a:rPr>
                        <a:t>: Java</a:t>
                      </a:r>
                      <a:endParaRPr lang="en-US" sz="2400" dirty="0">
                        <a:latin typeface="Times"/>
                        <a:ea typeface="Times New Roman"/>
                        <a:cs typeface="Times New Roman"/>
                      </a:endParaRPr>
                    </a:p>
                  </a:txBody>
                  <a:tcPr marL="68580" marR="68580" marT="9144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 and without SE</a:t>
            </a:r>
            <a:endParaRPr lang="en-US" dirty="0"/>
          </a:p>
        </p:txBody>
      </p:sp>
      <p:sp>
        <p:nvSpPr>
          <p:cNvPr id="3" name="Content Placeholder 2"/>
          <p:cNvSpPr>
            <a:spLocks noGrp="1"/>
          </p:cNvSpPr>
          <p:nvPr>
            <p:ph idx="1"/>
          </p:nvPr>
        </p:nvSpPr>
        <p:spPr>
          <a:xfrm>
            <a:off x="533400" y="3773124"/>
            <a:ext cx="8229600" cy="2819400"/>
          </a:xfrm>
        </p:spPr>
        <p:txBody>
          <a:bodyPr>
            <a:normAutofit fontScale="77500" lnSpcReduction="20000"/>
          </a:bodyPr>
          <a:lstStyle/>
          <a:p>
            <a:r>
              <a:rPr lang="en-US" dirty="0" smtClean="0"/>
              <a:t>However much manual effort the analyst is able to apply in performing search supported by the Index entries, the information he will gain will still be meager in comparison with what is made available through the Index based on the SE. Even if an analyst is familiar with the labels used in Db1, for example, and is thus in a position to enter Name = Java, his query will still return only: person 111. Directly salient Db4 information will thus be missed.</a:t>
            </a:r>
          </a:p>
          <a:p>
            <a:endParaRPr lang="en-US" dirty="0"/>
          </a:p>
        </p:txBody>
      </p:sp>
      <p:graphicFrame>
        <p:nvGraphicFramePr>
          <p:cNvPr id="4" name="Table 3"/>
          <p:cNvGraphicFramePr>
            <a:graphicFrameLocks noGrp="1"/>
          </p:cNvGraphicFramePr>
          <p:nvPr/>
        </p:nvGraphicFramePr>
        <p:xfrm>
          <a:off x="550608" y="973404"/>
          <a:ext cx="6764592" cy="2682240"/>
        </p:xfrm>
        <a:graphic>
          <a:graphicData uri="http://schemas.openxmlformats.org/drawingml/2006/table">
            <a:tbl>
              <a:tblPr/>
              <a:tblGrid>
                <a:gridCol w="2725992"/>
                <a:gridCol w="4038600"/>
              </a:tblGrid>
              <a:tr h="0">
                <a:tc>
                  <a:txBody>
                    <a:bodyPr/>
                    <a:lstStyle/>
                    <a:p>
                      <a:pPr marL="0" marR="0" algn="ctr">
                        <a:lnSpc>
                          <a:spcPts val="1200"/>
                        </a:lnSpc>
                        <a:spcBef>
                          <a:spcPts val="0"/>
                        </a:spcBef>
                        <a:spcAft>
                          <a:spcPts val="0"/>
                        </a:spcAft>
                      </a:pPr>
                      <a:r>
                        <a:rPr lang="en-US" sz="2400" b="1" dirty="0">
                          <a:latin typeface="Times New Roman"/>
                          <a:ea typeface="Calibri"/>
                          <a:cs typeface="Times New Roman"/>
                        </a:rPr>
                        <a:t>Index Entry</a:t>
                      </a:r>
                      <a:endParaRPr lang="en-US" sz="32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ts val="1200"/>
                        </a:lnSpc>
                        <a:spcBef>
                          <a:spcPts val="0"/>
                        </a:spcBef>
                        <a:spcAft>
                          <a:spcPts val="0"/>
                        </a:spcAft>
                      </a:pPr>
                      <a:r>
                        <a:rPr lang="en-US" sz="2400" b="1" dirty="0">
                          <a:latin typeface="Times New Roman"/>
                          <a:ea typeface="Calibri"/>
                          <a:cs typeface="Times New Roman"/>
                        </a:rPr>
                        <a:t>Associated Field-Value</a:t>
                      </a:r>
                      <a:endParaRPr lang="en-US" sz="32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3">
                  <a:txBody>
                    <a:bodyPr/>
                    <a:lstStyle/>
                    <a:p>
                      <a:pPr marL="0" marR="0">
                        <a:lnSpc>
                          <a:spcPts val="1200"/>
                        </a:lnSpc>
                        <a:spcBef>
                          <a:spcPts val="0"/>
                        </a:spcBef>
                        <a:spcAft>
                          <a:spcPts val="0"/>
                        </a:spcAft>
                      </a:pPr>
                      <a:r>
                        <a:rPr lang="en-US" sz="2400">
                          <a:latin typeface="Times New Roman"/>
                          <a:ea typeface="Calibri"/>
                          <a:cs typeface="Times New Roman"/>
                        </a:rPr>
                        <a:t>111, PersonID</a:t>
                      </a:r>
                      <a:endParaRPr lang="en-US" sz="320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2400">
                          <a:latin typeface="Times New Roman"/>
                          <a:ea typeface="Calibri"/>
                          <a:cs typeface="Times New Roman"/>
                        </a:rPr>
                        <a:t>Type: Person</a:t>
                      </a:r>
                      <a:endParaRPr lang="en-US" sz="320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nSpc>
                          <a:spcPts val="1200"/>
                        </a:lnSpc>
                        <a:spcBef>
                          <a:spcPts val="0"/>
                        </a:spcBef>
                        <a:spcAft>
                          <a:spcPts val="0"/>
                        </a:spcAft>
                      </a:pPr>
                      <a:r>
                        <a:rPr lang="en-US" sz="2400" dirty="0">
                          <a:latin typeface="Times New Roman"/>
                          <a:ea typeface="Calibri"/>
                          <a:cs typeface="Times New Roman"/>
                        </a:rPr>
                        <a:t>Name: Java</a:t>
                      </a:r>
                      <a:endParaRPr lang="en-US" sz="32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nSpc>
                          <a:spcPts val="1200"/>
                        </a:lnSpc>
                        <a:spcBef>
                          <a:spcPts val="0"/>
                        </a:spcBef>
                        <a:spcAft>
                          <a:spcPts val="0"/>
                        </a:spcAft>
                      </a:pPr>
                      <a:r>
                        <a:rPr lang="en-US" sz="2400" dirty="0">
                          <a:latin typeface="Times New Roman"/>
                          <a:ea typeface="Calibri"/>
                          <a:cs typeface="Times New Roman"/>
                        </a:rPr>
                        <a:t>Description: Programming</a:t>
                      </a:r>
                      <a:endParaRPr lang="en-US" sz="32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2">
                  <a:txBody>
                    <a:bodyPr/>
                    <a:lstStyle/>
                    <a:p>
                      <a:pPr marL="0" marR="0">
                        <a:lnSpc>
                          <a:spcPts val="1200"/>
                        </a:lnSpc>
                        <a:spcBef>
                          <a:spcPts val="0"/>
                        </a:spcBef>
                        <a:spcAft>
                          <a:spcPts val="0"/>
                        </a:spcAft>
                      </a:pPr>
                      <a:r>
                        <a:rPr lang="en-US" sz="2400">
                          <a:latin typeface="Times New Roman"/>
                          <a:ea typeface="Calibri"/>
                          <a:cs typeface="Times New Roman"/>
                        </a:rPr>
                        <a:t>333, ID</a:t>
                      </a:r>
                      <a:endParaRPr lang="en-US" sz="320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2400">
                          <a:latin typeface="Times New Roman"/>
                          <a:ea typeface="Calibri"/>
                          <a:cs typeface="Times New Roman"/>
                        </a:rPr>
                        <a:t>Type: Person</a:t>
                      </a:r>
                      <a:endParaRPr lang="en-US" sz="320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nSpc>
                          <a:spcPts val="1200"/>
                        </a:lnSpc>
                        <a:spcBef>
                          <a:spcPts val="0"/>
                        </a:spcBef>
                        <a:spcAft>
                          <a:spcPts val="0"/>
                        </a:spcAft>
                      </a:pPr>
                      <a:r>
                        <a:rPr lang="en-US" sz="2400">
                          <a:latin typeface="Times New Roman"/>
                          <a:ea typeface="Calibri"/>
                          <a:cs typeface="Times New Roman"/>
                        </a:rPr>
                        <a:t>SkillDescr: SQL</a:t>
                      </a:r>
                      <a:endParaRPr lang="en-US" sz="320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rowSpan="2">
                  <a:txBody>
                    <a:bodyPr/>
                    <a:lstStyle/>
                    <a:p>
                      <a:pPr marL="0" marR="0">
                        <a:lnSpc>
                          <a:spcPts val="1200"/>
                        </a:lnSpc>
                        <a:spcBef>
                          <a:spcPts val="0"/>
                        </a:spcBef>
                        <a:spcAft>
                          <a:spcPts val="0"/>
                        </a:spcAft>
                      </a:pPr>
                      <a:r>
                        <a:rPr lang="en-US" sz="2400">
                          <a:latin typeface="Times New Roman"/>
                          <a:ea typeface="Calibri"/>
                          <a:cs typeface="Times New Roman"/>
                        </a:rPr>
                        <a:t>444, EmplID</a:t>
                      </a:r>
                      <a:endParaRPr lang="en-US" sz="320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200"/>
                        </a:lnSpc>
                        <a:spcBef>
                          <a:spcPts val="0"/>
                        </a:spcBef>
                        <a:spcAft>
                          <a:spcPts val="0"/>
                        </a:spcAft>
                      </a:pPr>
                      <a:r>
                        <a:rPr lang="en-US" sz="2400" dirty="0">
                          <a:latin typeface="Times New Roman"/>
                          <a:ea typeface="Calibri"/>
                          <a:cs typeface="Times New Roman"/>
                        </a:rPr>
                        <a:t>Type: Person</a:t>
                      </a:r>
                      <a:endParaRPr lang="en-US" sz="32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vMerge="1">
                  <a:txBody>
                    <a:bodyPr/>
                    <a:lstStyle/>
                    <a:p>
                      <a:endParaRPr lang="en-US"/>
                    </a:p>
                  </a:txBody>
                  <a:tcPr/>
                </a:tc>
                <a:tc>
                  <a:txBody>
                    <a:bodyPr/>
                    <a:lstStyle/>
                    <a:p>
                      <a:pPr marL="0" marR="0">
                        <a:lnSpc>
                          <a:spcPts val="1200"/>
                        </a:lnSpc>
                        <a:spcBef>
                          <a:spcPts val="0"/>
                        </a:spcBef>
                        <a:spcAft>
                          <a:spcPts val="0"/>
                        </a:spcAft>
                      </a:pPr>
                      <a:r>
                        <a:rPr lang="en-US" sz="2400" dirty="0" err="1">
                          <a:latin typeface="Times New Roman"/>
                          <a:ea typeface="Calibri"/>
                          <a:cs typeface="Times New Roman"/>
                        </a:rPr>
                        <a:t>SkillName</a:t>
                      </a:r>
                      <a:r>
                        <a:rPr lang="en-US" sz="2400" dirty="0">
                          <a:latin typeface="Times New Roman"/>
                          <a:ea typeface="Calibri"/>
                          <a:cs typeface="Times New Roman"/>
                        </a:rPr>
                        <a:t>: Java</a:t>
                      </a:r>
                      <a:endParaRPr lang="en-US" sz="3200" dirty="0">
                        <a:latin typeface="Times"/>
                        <a:ea typeface="Times New Roman"/>
                        <a:cs typeface="Times New Roman"/>
                      </a:endParaRPr>
                    </a:p>
                  </a:txBody>
                  <a:tcPr marL="68580" marR="68580" marT="91440" marB="9144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7467600" y="1371600"/>
            <a:ext cx="1371600" cy="1477328"/>
          </a:xfrm>
          <a:prstGeom prst="rect">
            <a:avLst/>
          </a:prstGeom>
          <a:noFill/>
        </p:spPr>
        <p:txBody>
          <a:bodyPr wrap="square" rtlCol="0">
            <a:spAutoFit/>
          </a:bodyPr>
          <a:lstStyle/>
          <a:p>
            <a:r>
              <a:rPr lang="en-US" dirty="0" smtClean="0"/>
              <a:t>Index entities based on native vocabularies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Ontology and Data-Model</a:t>
            </a:r>
            <a:endParaRPr lang="en-US" dirty="0"/>
          </a:p>
        </p:txBody>
      </p:sp>
      <p:graphicFrame>
        <p:nvGraphicFramePr>
          <p:cNvPr id="5" name="Content Placeholder 4"/>
          <p:cNvGraphicFramePr>
            <a:graphicFrameLocks noGrp="1"/>
          </p:cNvGraphicFramePr>
          <p:nvPr>
            <p:ph idx="1"/>
          </p:nvPr>
        </p:nvGraphicFramePr>
        <p:xfrm>
          <a:off x="533400" y="3964860"/>
          <a:ext cx="8229600" cy="11125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err="1" smtClean="0"/>
                        <a:t>PersonID</a:t>
                      </a:r>
                      <a:endParaRPr lang="en-US" dirty="0"/>
                    </a:p>
                  </a:txBody>
                  <a:tcPr/>
                </a:tc>
                <a:tc>
                  <a:txBody>
                    <a:bodyPr/>
                    <a:lstStyle/>
                    <a:p>
                      <a:r>
                        <a:rPr lang="en-US" dirty="0" smtClean="0"/>
                        <a:t>Name</a:t>
                      </a:r>
                      <a:endParaRPr lang="en-US" dirty="0"/>
                    </a:p>
                  </a:txBody>
                  <a:tcPr/>
                </a:tc>
                <a:tc>
                  <a:txBody>
                    <a:bodyPr/>
                    <a:lstStyle/>
                    <a:p>
                      <a:r>
                        <a:rPr lang="en-US" dirty="0" smtClean="0"/>
                        <a:t>Description</a:t>
                      </a:r>
                      <a:endParaRPr lang="en-US" dirty="0"/>
                    </a:p>
                  </a:txBody>
                  <a:tcPr/>
                </a:tc>
              </a:tr>
              <a:tr h="370840">
                <a:tc>
                  <a:txBody>
                    <a:bodyPr/>
                    <a:lstStyle/>
                    <a:p>
                      <a:r>
                        <a:rPr lang="en-US" dirty="0" smtClean="0"/>
                        <a:t>111</a:t>
                      </a:r>
                      <a:endParaRPr lang="en-US" dirty="0"/>
                    </a:p>
                  </a:txBody>
                  <a:tcPr/>
                </a:tc>
                <a:tc>
                  <a:txBody>
                    <a:bodyPr/>
                    <a:lstStyle/>
                    <a:p>
                      <a:r>
                        <a:rPr lang="en-US" dirty="0" smtClean="0"/>
                        <a:t>Java</a:t>
                      </a:r>
                      <a:endParaRPr lang="en-US" dirty="0"/>
                    </a:p>
                  </a:txBody>
                  <a:tcPr/>
                </a:tc>
                <a:tc>
                  <a:txBody>
                    <a:bodyPr/>
                    <a:lstStyle/>
                    <a:p>
                      <a:r>
                        <a:rPr lang="en-US" dirty="0" smtClean="0"/>
                        <a:t>Programming</a:t>
                      </a:r>
                      <a:endParaRPr lang="en-US" dirty="0"/>
                    </a:p>
                  </a:txBody>
                  <a:tcPr/>
                </a:tc>
              </a:tr>
              <a:tr h="370840">
                <a:tc>
                  <a:txBody>
                    <a:bodyPr/>
                    <a:lstStyle/>
                    <a:p>
                      <a:r>
                        <a:rPr lang="en-US" dirty="0" smtClean="0"/>
                        <a:t>222</a:t>
                      </a:r>
                      <a:endParaRPr lang="en-US" dirty="0"/>
                    </a:p>
                  </a:txBody>
                  <a:tcPr/>
                </a:tc>
                <a:tc>
                  <a:txBody>
                    <a:bodyPr/>
                    <a:lstStyle/>
                    <a:p>
                      <a:r>
                        <a:rPr lang="en-US" dirty="0" smtClean="0"/>
                        <a:t>SQL</a:t>
                      </a:r>
                      <a:endParaRPr lang="en-US" dirty="0"/>
                    </a:p>
                  </a:txBody>
                  <a:tcPr/>
                </a:tc>
                <a:tc>
                  <a:txBody>
                    <a:bodyPr/>
                    <a:lstStyle/>
                    <a:p>
                      <a:r>
                        <a:rPr lang="en-US" dirty="0" smtClean="0"/>
                        <a:t>Database</a:t>
                      </a:r>
                      <a:endParaRPr lang="en-US" dirty="0"/>
                    </a:p>
                  </a:txBody>
                  <a:tcPr/>
                </a:tc>
              </a:tr>
            </a:tbl>
          </a:graphicData>
        </a:graphic>
      </p:graphicFrame>
      <p:sp>
        <p:nvSpPr>
          <p:cNvPr id="4" name="TextBox 3"/>
          <p:cNvSpPr txBox="1"/>
          <p:nvPr/>
        </p:nvSpPr>
        <p:spPr>
          <a:xfrm>
            <a:off x="1219200" y="4800600"/>
            <a:ext cx="6477000" cy="369332"/>
          </a:xfrm>
          <a:prstGeom prst="rect">
            <a:avLst/>
          </a:prstGeom>
          <a:noFill/>
        </p:spPr>
        <p:txBody>
          <a:bodyPr wrap="square" rtlCol="0">
            <a:spAutoFit/>
          </a:bodyPr>
          <a:lstStyle/>
          <a:p>
            <a:endParaRPr lang="en-US" dirty="0"/>
          </a:p>
        </p:txBody>
      </p:sp>
      <p:sp>
        <p:nvSpPr>
          <p:cNvPr id="6" name="Oval 5"/>
          <p:cNvSpPr/>
          <p:nvPr/>
        </p:nvSpPr>
        <p:spPr>
          <a:xfrm>
            <a:off x="4419600" y="267436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716592" y="1981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077200" y="190746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00800" y="1905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934200" y="1143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278632" y="1981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16592" y="1143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200400" y="2667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81800" y="328396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943600" y="328396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181600" y="328396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334000" y="3207768"/>
            <a:ext cx="609600" cy="369332"/>
          </a:xfrm>
          <a:prstGeom prst="rect">
            <a:avLst/>
          </a:prstGeom>
          <a:noFill/>
        </p:spPr>
        <p:txBody>
          <a:bodyPr wrap="square" rtlCol="0">
            <a:spAutoFit/>
          </a:bodyPr>
          <a:lstStyle/>
          <a:p>
            <a:r>
              <a:rPr lang="en-US" dirty="0" smtClean="0"/>
              <a:t>SQL</a:t>
            </a:r>
            <a:endParaRPr lang="en-US" dirty="0"/>
          </a:p>
        </p:txBody>
      </p:sp>
      <p:sp>
        <p:nvSpPr>
          <p:cNvPr id="18" name="TextBox 17"/>
          <p:cNvSpPr txBox="1"/>
          <p:nvPr/>
        </p:nvSpPr>
        <p:spPr>
          <a:xfrm>
            <a:off x="6172200" y="3207768"/>
            <a:ext cx="609600" cy="369332"/>
          </a:xfrm>
          <a:prstGeom prst="rect">
            <a:avLst/>
          </a:prstGeom>
          <a:noFill/>
        </p:spPr>
        <p:txBody>
          <a:bodyPr wrap="square" rtlCol="0">
            <a:spAutoFit/>
          </a:bodyPr>
          <a:lstStyle/>
          <a:p>
            <a:r>
              <a:rPr lang="en-US" dirty="0" smtClean="0"/>
              <a:t>Java</a:t>
            </a:r>
            <a:endParaRPr lang="en-US" dirty="0"/>
          </a:p>
        </p:txBody>
      </p:sp>
      <p:sp>
        <p:nvSpPr>
          <p:cNvPr id="19" name="TextBox 18"/>
          <p:cNvSpPr txBox="1"/>
          <p:nvPr/>
        </p:nvSpPr>
        <p:spPr>
          <a:xfrm>
            <a:off x="6921912" y="3207768"/>
            <a:ext cx="609600" cy="369332"/>
          </a:xfrm>
          <a:prstGeom prst="rect">
            <a:avLst/>
          </a:prstGeom>
          <a:noFill/>
        </p:spPr>
        <p:txBody>
          <a:bodyPr wrap="square" rtlCol="0">
            <a:spAutoFit/>
          </a:bodyPr>
          <a:lstStyle/>
          <a:p>
            <a:r>
              <a:rPr lang="en-US" dirty="0" smtClean="0"/>
              <a:t>C++</a:t>
            </a:r>
            <a:endParaRPr lang="en-US" dirty="0"/>
          </a:p>
        </p:txBody>
      </p:sp>
      <p:cxnSp>
        <p:nvCxnSpPr>
          <p:cNvPr id="21" name="Straight Connector 20"/>
          <p:cNvCxnSpPr>
            <a:stCxn id="6" idx="4"/>
            <a:endCxn id="16" idx="0"/>
          </p:cNvCxnSpPr>
          <p:nvPr/>
        </p:nvCxnSpPr>
        <p:spPr>
          <a:xfrm>
            <a:off x="4533900" y="2902968"/>
            <a:ext cx="762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6" idx="4"/>
            <a:endCxn id="15" idx="0"/>
          </p:cNvCxnSpPr>
          <p:nvPr/>
        </p:nvCxnSpPr>
        <p:spPr>
          <a:xfrm>
            <a:off x="4533900" y="2902968"/>
            <a:ext cx="1524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6" idx="4"/>
            <a:endCxn id="14" idx="0"/>
          </p:cNvCxnSpPr>
          <p:nvPr/>
        </p:nvCxnSpPr>
        <p:spPr>
          <a:xfrm>
            <a:off x="4533900" y="2902968"/>
            <a:ext cx="2362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6" idx="4"/>
          </p:cNvCxnSpPr>
          <p:nvPr/>
        </p:nvCxnSpPr>
        <p:spPr>
          <a:xfrm flipH="1" flipV="1">
            <a:off x="4533900" y="2902968"/>
            <a:ext cx="0" cy="113563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648200" y="2514600"/>
            <a:ext cx="2133600" cy="369332"/>
          </a:xfrm>
          <a:prstGeom prst="rect">
            <a:avLst/>
          </a:prstGeom>
          <a:noFill/>
        </p:spPr>
        <p:txBody>
          <a:bodyPr wrap="square" rtlCol="0">
            <a:spAutoFit/>
          </a:bodyPr>
          <a:lstStyle/>
          <a:p>
            <a:r>
              <a:rPr lang="en-US" dirty="0" err="1" smtClean="0"/>
              <a:t>ProgrammingSkill</a:t>
            </a:r>
            <a:endParaRPr lang="en-US" dirty="0"/>
          </a:p>
        </p:txBody>
      </p:sp>
      <p:cxnSp>
        <p:nvCxnSpPr>
          <p:cNvPr id="31" name="Straight Connector 30"/>
          <p:cNvCxnSpPr>
            <a:stCxn id="7" idx="4"/>
            <a:endCxn id="6" idx="0"/>
          </p:cNvCxnSpPr>
          <p:nvPr/>
        </p:nvCxnSpPr>
        <p:spPr>
          <a:xfrm>
            <a:off x="3830892" y="2209800"/>
            <a:ext cx="703008" cy="46456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886200" y="1905000"/>
            <a:ext cx="1905000" cy="369332"/>
          </a:xfrm>
          <a:prstGeom prst="rect">
            <a:avLst/>
          </a:prstGeom>
          <a:noFill/>
        </p:spPr>
        <p:txBody>
          <a:bodyPr wrap="square" rtlCol="0">
            <a:spAutoFit/>
          </a:bodyPr>
          <a:lstStyle/>
          <a:p>
            <a:r>
              <a:rPr lang="en-US" dirty="0" err="1" smtClean="0"/>
              <a:t>ComputerSkill</a:t>
            </a:r>
            <a:endParaRPr lang="en-US" dirty="0"/>
          </a:p>
        </p:txBody>
      </p:sp>
      <p:cxnSp>
        <p:nvCxnSpPr>
          <p:cNvPr id="34" name="Straight Connector 33"/>
          <p:cNvCxnSpPr>
            <a:stCxn id="7" idx="4"/>
            <a:endCxn id="13" idx="0"/>
          </p:cNvCxnSpPr>
          <p:nvPr/>
        </p:nvCxnSpPr>
        <p:spPr>
          <a:xfrm flipH="1">
            <a:off x="3314700" y="2209800"/>
            <a:ext cx="516192"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 idx="4"/>
            <a:endCxn id="7" idx="0"/>
          </p:cNvCxnSpPr>
          <p:nvPr/>
        </p:nvCxnSpPr>
        <p:spPr>
          <a:xfrm>
            <a:off x="3830892" y="1371600"/>
            <a:ext cx="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952572" y="1081548"/>
            <a:ext cx="990600" cy="369332"/>
          </a:xfrm>
          <a:prstGeom prst="rect">
            <a:avLst/>
          </a:prstGeom>
          <a:noFill/>
        </p:spPr>
        <p:txBody>
          <a:bodyPr wrap="square" rtlCol="0">
            <a:spAutoFit/>
          </a:bodyPr>
          <a:lstStyle/>
          <a:p>
            <a:r>
              <a:rPr lang="en-US" dirty="0" smtClean="0"/>
              <a:t>Skill</a:t>
            </a:r>
            <a:endParaRPr lang="en-US" dirty="0"/>
          </a:p>
        </p:txBody>
      </p:sp>
      <p:cxnSp>
        <p:nvCxnSpPr>
          <p:cNvPr id="40" name="Straight Connector 39"/>
          <p:cNvCxnSpPr>
            <a:stCxn id="12" idx="4"/>
            <a:endCxn id="11" idx="0"/>
          </p:cNvCxnSpPr>
          <p:nvPr/>
        </p:nvCxnSpPr>
        <p:spPr>
          <a:xfrm flipH="1">
            <a:off x="2392932" y="1371600"/>
            <a:ext cx="1437960" cy="609600"/>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155432" y="1069260"/>
            <a:ext cx="1447800" cy="369332"/>
          </a:xfrm>
          <a:prstGeom prst="rect">
            <a:avLst/>
          </a:prstGeom>
          <a:noFill/>
        </p:spPr>
        <p:txBody>
          <a:bodyPr wrap="square" rtlCol="0">
            <a:spAutoFit/>
          </a:bodyPr>
          <a:lstStyle/>
          <a:p>
            <a:r>
              <a:rPr lang="en-US" dirty="0" smtClean="0"/>
              <a:t>Education</a:t>
            </a:r>
            <a:endParaRPr lang="en-US" dirty="0"/>
          </a:p>
        </p:txBody>
      </p:sp>
      <p:sp>
        <p:nvSpPr>
          <p:cNvPr id="44" name="TextBox 43"/>
          <p:cNvSpPr txBox="1"/>
          <p:nvPr/>
        </p:nvSpPr>
        <p:spPr>
          <a:xfrm>
            <a:off x="6570420" y="1725564"/>
            <a:ext cx="1125780" cy="646331"/>
          </a:xfrm>
          <a:prstGeom prst="rect">
            <a:avLst/>
          </a:prstGeom>
          <a:noFill/>
        </p:spPr>
        <p:txBody>
          <a:bodyPr wrap="square" rtlCol="0">
            <a:spAutoFit/>
          </a:bodyPr>
          <a:lstStyle/>
          <a:p>
            <a:r>
              <a:rPr lang="en-US" dirty="0" smtClean="0"/>
              <a:t>Technical</a:t>
            </a:r>
          </a:p>
          <a:p>
            <a:r>
              <a:rPr lang="en-US" dirty="0" smtClean="0"/>
              <a:t>Education</a:t>
            </a:r>
            <a:endParaRPr lang="en-US" dirty="0"/>
          </a:p>
        </p:txBody>
      </p:sp>
      <p:cxnSp>
        <p:nvCxnSpPr>
          <p:cNvPr id="46" name="Straight Connector 45"/>
          <p:cNvCxnSpPr>
            <a:stCxn id="10" idx="4"/>
            <a:endCxn id="9" idx="0"/>
          </p:cNvCxnSpPr>
          <p:nvPr/>
        </p:nvCxnSpPr>
        <p:spPr>
          <a:xfrm flipH="1">
            <a:off x="6515100" y="1371600"/>
            <a:ext cx="5334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0" idx="4"/>
            <a:endCxn id="8" idx="0"/>
          </p:cNvCxnSpPr>
          <p:nvPr/>
        </p:nvCxnSpPr>
        <p:spPr>
          <a:xfrm>
            <a:off x="7048500" y="1371600"/>
            <a:ext cx="1143000" cy="535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7" idx="0"/>
            <a:endCxn id="9" idx="0"/>
          </p:cNvCxnSpPr>
          <p:nvPr/>
        </p:nvCxnSpPr>
        <p:spPr>
          <a:xfrm rot="5400000" flipH="1" flipV="1">
            <a:off x="5134896" y="600996"/>
            <a:ext cx="76200" cy="2684208"/>
          </a:xfrm>
          <a:prstGeom prst="curvedConnector3">
            <a:avLst>
              <a:gd name="adj1" fmla="val 400000"/>
            </a:avLst>
          </a:prstGeom>
          <a:ln>
            <a:prstDash val="dash"/>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85800" y="5105400"/>
            <a:ext cx="7924800" cy="1477328"/>
          </a:xfrm>
          <a:prstGeom prst="rect">
            <a:avLst/>
          </a:prstGeom>
          <a:noFill/>
        </p:spPr>
        <p:txBody>
          <a:bodyPr wrap="square" rtlCol="0">
            <a:spAutoFit/>
          </a:bodyPr>
          <a:lstStyle/>
          <a:p>
            <a:r>
              <a:rPr lang="en-US" dirty="0" smtClean="0"/>
              <a:t>Amazing semantic enrichment of data without any change to data; enrichment that can grow and change as our understanding of the reality changes</a:t>
            </a:r>
          </a:p>
          <a:p>
            <a:endParaRPr lang="en-US" dirty="0" smtClean="0"/>
          </a:p>
          <a:p>
            <a:r>
              <a:rPr lang="en-US" dirty="0" smtClean="0"/>
              <a:t>For this richness to be leveraged by different communities, persons, and applications it needs to be constructed in accordance with the principles of the SE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4749</TotalTime>
  <Words>643</Words>
  <Application>Microsoft Office PowerPoint</Application>
  <PresentationFormat>On-screen Show (4:3)</PresentationFormat>
  <Paragraphs>162</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Semantic Enhancement vs. Integration Data-Model  DSC Solution</vt:lpstr>
      <vt:lpstr>Ontology vs. Data-Model</vt:lpstr>
      <vt:lpstr>Sources</vt:lpstr>
      <vt:lpstr>Representation in the Dataspace</vt:lpstr>
      <vt:lpstr>Index Entities Based on SE</vt:lpstr>
      <vt:lpstr>… and without SE</vt:lpstr>
      <vt:lpstr>Ontology and Data-Model</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Enhancement vs. Integration Data-Model</dc:title>
  <dc:creator>tmalyuta</dc:creator>
  <cp:lastModifiedBy>phismith</cp:lastModifiedBy>
  <cp:revision>20</cp:revision>
  <dcterms:created xsi:type="dcterms:W3CDTF">2012-04-12T11:39:49Z</dcterms:created>
  <dcterms:modified xsi:type="dcterms:W3CDTF">2012-04-20T11:10:40Z</dcterms:modified>
</cp:coreProperties>
</file>