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73" r:id="rId11"/>
    <p:sldId id="272" r:id="rId12"/>
    <p:sldId id="264" r:id="rId13"/>
    <p:sldId id="274" r:id="rId14"/>
    <p:sldId id="265" r:id="rId15"/>
    <p:sldId id="268" r:id="rId16"/>
    <p:sldId id="269" r:id="rId17"/>
    <p:sldId id="266" r:id="rId18"/>
    <p:sldId id="267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92" autoAdjust="0"/>
  </p:normalViewPr>
  <p:slideViewPr>
    <p:cSldViewPr>
      <p:cViewPr varScale="1">
        <p:scale>
          <a:sx n="44" d="100"/>
          <a:sy n="44" d="100"/>
        </p:scale>
        <p:origin x="-7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D71D-F86B-4C44-A320-B2F2E0FB8A94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84E-515C-4EEF-9192-C1908998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7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IAO June 2013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Obituries on file</a:t>
            </a:r>
          </a:p>
          <a:p>
            <a:r>
              <a:rPr lang="en-US" smtClean="0"/>
              <a:t>Protocol for creating a molecule</a:t>
            </a:r>
          </a:p>
          <a:p>
            <a:r>
              <a:rPr lang="en-US" smtClean="0"/>
              <a:t>Journalist who phones it in</a:t>
            </a:r>
          </a:p>
          <a:p>
            <a:r>
              <a:rPr lang="en-US" smtClean="0"/>
              <a:t>Werner: Eisenhower letter about the failure of the D-Day invasion was not about the failure of the D-Day invasion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Primacy of the Mental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Presupposition: Some mental acts are about targets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A text T is about target </a:t>
            </a:r>
            <a:r>
              <a:rPr lang="en-US" i="1" smtClean="0"/>
              <a:t>a </a:t>
            </a:r>
            <a:r>
              <a:rPr lang="en-US" smtClean="0"/>
              <a:t>means: </a:t>
            </a:r>
          </a:p>
          <a:p>
            <a:pPr marL="0" indent="0">
              <a:buNone/>
            </a:pPr>
            <a:r>
              <a:rPr lang="en-US" smtClean="0"/>
              <a:t>there is a reliable procedure whereby a cognitive agent can read the text in such a way as to have mental acts about </a:t>
            </a:r>
            <a:r>
              <a:rPr lang="en-US" i="1" smtClean="0"/>
              <a:t>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84605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smtClean="0"/>
              <a:t>ICE = GDC that is intended to be about something</a:t>
            </a: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mtClean="0"/>
              <a:t>Simplest </a:t>
            </a:r>
            <a:r>
              <a:rPr lang="en-US"/>
              <a:t>case: The something exists, and author intention and user intention coincide.</a:t>
            </a:r>
          </a:p>
          <a:p>
            <a:pPr lvl="0"/>
            <a:r>
              <a:rPr lang="en-US"/>
              <a:t>Julius Caesar </a:t>
            </a:r>
            <a:r>
              <a:rPr lang="en-US" smtClean="0"/>
              <a:t>case (the something </a:t>
            </a:r>
            <a:r>
              <a:rPr lang="en-US" i="1" smtClean="0"/>
              <a:t>did </a:t>
            </a:r>
            <a:r>
              <a:rPr lang="en-US" smtClean="0"/>
              <a:t>exist)</a:t>
            </a:r>
          </a:p>
          <a:p>
            <a:pPr lvl="0"/>
            <a:r>
              <a:rPr lang="en-US"/>
              <a:t>c</a:t>
            </a:r>
            <a:r>
              <a:rPr lang="en-US" smtClean="0"/>
              <a:t>ases </a:t>
            </a:r>
            <a:r>
              <a:rPr lang="en-US"/>
              <a:t>in which the something does not exist, but in which the definition is still </a:t>
            </a:r>
            <a:r>
              <a:rPr lang="en-US" smtClean="0"/>
              <a:t>satisfied</a:t>
            </a:r>
          </a:p>
          <a:p>
            <a:pPr lvl="1"/>
            <a:r>
              <a:rPr lang="en-US" smtClean="0"/>
              <a:t>A </a:t>
            </a:r>
            <a:r>
              <a:rPr lang="en-US"/>
              <a:t>database in which most </a:t>
            </a:r>
            <a:r>
              <a:rPr lang="en-US" smtClean="0"/>
              <a:t>entries </a:t>
            </a:r>
            <a:r>
              <a:rPr lang="en-US"/>
              <a:t>correspond to what actually exists, but </a:t>
            </a:r>
            <a:r>
              <a:rPr lang="en-US" smtClean="0"/>
              <a:t>1 entry </a:t>
            </a:r>
            <a:r>
              <a:rPr lang="en-US"/>
              <a:t>involves an error </a:t>
            </a:r>
            <a:r>
              <a:rPr lang="en-US" smtClean="0"/>
              <a:t>(you </a:t>
            </a:r>
            <a:r>
              <a:rPr lang="en-US"/>
              <a:t>enter data for the same terrorist twice, and your </a:t>
            </a:r>
            <a:r>
              <a:rPr lang="en-US" smtClean="0"/>
              <a:t>system </a:t>
            </a:r>
            <a:r>
              <a:rPr lang="en-US"/>
              <a:t>automatically generates a </a:t>
            </a:r>
            <a:r>
              <a:rPr lang="en-US" smtClean="0"/>
              <a:t>2nd entry)</a:t>
            </a:r>
            <a:endParaRPr lang="en-US"/>
          </a:p>
          <a:p>
            <a:pPr lvl="1"/>
            <a:r>
              <a:rPr lang="en-US" smtClean="0"/>
              <a:t>ICEs in fictional </a:t>
            </a:r>
            <a:r>
              <a:rPr lang="en-US"/>
              <a:t>works </a:t>
            </a:r>
            <a:r>
              <a:rPr lang="en-US" smtClean="0"/>
              <a:t>are about </a:t>
            </a:r>
            <a:r>
              <a:rPr lang="en-US"/>
              <a:t>types of human personality, experience, life event, </a:t>
            </a:r>
            <a:r>
              <a:rPr lang="en-US" smtClean="0"/>
              <a:t>... A </a:t>
            </a:r>
            <a:r>
              <a:rPr lang="en-US"/>
              <a:t>proper name is used by the author of a fictional work to designate (roughly) a character (typical, generic instance) of a certain type. </a:t>
            </a:r>
          </a:p>
          <a:p>
            <a:pPr lvl="1"/>
            <a:r>
              <a:rPr lang="en-US"/>
              <a:t>A proper name created by a terrorist organization and used by this organization in ways which are intended to bring about beliefs (for example on the part of intelligence analysts) that a corresponding terrorist exists</a:t>
            </a:r>
            <a:r>
              <a:rPr lang="en-US" smtClean="0"/>
              <a:t>. (Author intention vs. user intention)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 vs. user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/>
              <a:t>A proper name created by a terrorist organization and used by this organization in ways which are intended to bring about beliefs (for example on the part of intelligence analysts) that a corresponding terrorist exists. (Author intention vs. user intention)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 intention vs. user intention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John </a:t>
            </a:r>
            <a:r>
              <a:rPr lang="en-US"/>
              <a:t>is an American and authors ‘01/01/01’ to be about the 1st of January 2001. </a:t>
            </a:r>
            <a:endParaRPr lang="en-US" smtClean="0"/>
          </a:p>
          <a:p>
            <a:r>
              <a:rPr lang="en-US" smtClean="0"/>
              <a:t>Mary </a:t>
            </a:r>
            <a:r>
              <a:rPr lang="en-US"/>
              <a:t>is an Englishwoman who reads what John has written and understands it to be about the same </a:t>
            </a:r>
            <a:r>
              <a:rPr lang="en-US" smtClean="0"/>
              <a:t>day. </a:t>
            </a:r>
          </a:p>
          <a:p>
            <a:r>
              <a:rPr lang="en-US" smtClean="0"/>
              <a:t>But </a:t>
            </a:r>
            <a:r>
              <a:rPr lang="en-US"/>
              <a:t>for Mary, the first ‘01’ refers to a day, where for John it refers to a month.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ICEs are GDCs, thus by definition copyable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Because ICEs are built through use of repeatable symbols in a code, as in:</a:t>
            </a:r>
          </a:p>
          <a:p>
            <a:pPr marL="0" indent="0">
              <a:buNone/>
            </a:pPr>
            <a:r>
              <a:rPr lang="en-US"/>
              <a:t>	</a:t>
            </a:r>
            <a:endParaRPr lang="en-US" smtClean="0"/>
          </a:p>
          <a:p>
            <a:pPr marL="0" indent="0" algn="ctr">
              <a:buNone/>
            </a:pPr>
            <a:r>
              <a:rPr lang="en-US" smtClean="0"/>
              <a:t>a a a a a a </a:t>
            </a:r>
          </a:p>
          <a:p>
            <a:pPr marL="0" indent="0">
              <a:buNone/>
            </a:pPr>
            <a:r>
              <a:rPr lang="en-US" smtClean="0"/>
              <a:t>Characteristic of such symbols is that they resolve down to atoms (smallest symbols – letters of the alphabet, punctuation marks, spaces between words; pixels; …)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Unit (IU)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IU </a:t>
            </a:r>
            <a:r>
              <a:rPr lang="en-US"/>
              <a:t>=def. A GDC which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/>
              <a:t>is not an ICE </a:t>
            </a:r>
            <a:r>
              <a:rPr lang="en-US" sz="3200" smtClean="0"/>
              <a:t>(thus is not about anything and is not intended to be about anything)</a:t>
            </a:r>
            <a:endParaRPr lang="en-US" sz="3200"/>
          </a:p>
          <a:p>
            <a:pPr marL="971550" lvl="1" indent="-514350">
              <a:buFont typeface="+mj-lt"/>
              <a:buAutoNum type="arabicPeriod"/>
            </a:pPr>
            <a:r>
              <a:rPr lang="en-US" sz="3200" smtClean="0"/>
              <a:t>is </a:t>
            </a:r>
            <a:r>
              <a:rPr lang="en-US" sz="3200"/>
              <a:t>taken from </a:t>
            </a:r>
            <a:r>
              <a:rPr lang="en-US" sz="3200" smtClean="0"/>
              <a:t>a finite </a:t>
            </a:r>
            <a:r>
              <a:rPr lang="en-US" sz="3200"/>
              <a:t>code set </a:t>
            </a:r>
            <a:endParaRPr lang="en-US" sz="320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smtClean="0"/>
              <a:t>is </a:t>
            </a:r>
            <a:r>
              <a:rPr lang="en-US" sz="3200"/>
              <a:t>combined with other items from this code set according to rules to create an ICE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/>
              <a:t>has no proper part which satisfies 1</a:t>
            </a:r>
            <a:r>
              <a:rPr lang="en-US" sz="3200" smtClean="0"/>
              <a:t>.– 3.</a:t>
            </a:r>
          </a:p>
          <a:p>
            <a:pPr marL="457200" lvl="1" indent="0">
              <a:buNone/>
            </a:pPr>
            <a:r>
              <a:rPr lang="en-US" sz="3200" smtClean="0"/>
              <a:t>[How deal with a hieroglyphic alphabet?]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0048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IUs are </a:t>
            </a:r>
            <a:r>
              <a:rPr lang="en-US" i="1"/>
              <a:t>purely</a:t>
            </a:r>
            <a:r>
              <a:rPr lang="en-US"/>
              <a:t> </a:t>
            </a:r>
            <a:r>
              <a:rPr lang="en-US" i="1" smtClean="0"/>
              <a:t>structural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Structural Information Unit =def.  </a:t>
            </a:r>
            <a:r>
              <a:rPr lang="en-US" smtClean="0"/>
              <a:t>An </a:t>
            </a:r>
            <a:r>
              <a:rPr lang="en-US"/>
              <a:t>IU </a:t>
            </a:r>
            <a:r>
              <a:rPr lang="en-US" smtClean="0"/>
              <a:t>which</a:t>
            </a:r>
          </a:p>
          <a:p>
            <a:pPr marL="0" indent="0">
              <a:buNone/>
            </a:pPr>
            <a:r>
              <a:rPr lang="en-US" sz="1200" smtClean="0"/>
              <a:t> </a:t>
            </a:r>
            <a:endParaRPr lang="en-US" sz="1200"/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is </a:t>
            </a:r>
            <a:r>
              <a:rPr lang="en-US" smtClean="0"/>
              <a:t>(or </a:t>
            </a:r>
            <a:r>
              <a:rPr lang="en-US"/>
              <a:t>can </a:t>
            </a:r>
            <a:r>
              <a:rPr lang="en-US" smtClean="0"/>
              <a:t>be) </a:t>
            </a:r>
            <a:r>
              <a:rPr lang="en-US"/>
              <a:t>combined with </a:t>
            </a:r>
            <a:r>
              <a:rPr lang="en-US" smtClean="0"/>
              <a:t>one or more </a:t>
            </a:r>
            <a:r>
              <a:rPr lang="en-US"/>
              <a:t>ICE to create another ICE, and </a:t>
            </a:r>
            <a:endParaRPr lang="en-US" smtClean="0"/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contains </a:t>
            </a:r>
            <a:r>
              <a:rPr lang="en-US"/>
              <a:t>no proper part satisfying 1</a:t>
            </a:r>
            <a:r>
              <a:rPr lang="en-US" smtClean="0"/>
              <a:t>.</a:t>
            </a:r>
          </a:p>
          <a:p>
            <a:pPr marL="400050" lvl="1" indent="0">
              <a:buNone/>
            </a:pPr>
            <a:endParaRPr lang="en-US" smtClean="0"/>
          </a:p>
          <a:p>
            <a:pPr marL="400050" lvl="1" indent="0">
              <a:buNone/>
            </a:pPr>
            <a:r>
              <a:rPr lang="en-US" smtClean="0"/>
              <a:t>E.g. punctuation marks, cell borders in a spreadsheet, a single letter of blacked-out text</a:t>
            </a:r>
          </a:p>
          <a:p>
            <a:pPr marL="914400" lvl="1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Structure Entity (ISE)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ISE </a:t>
            </a:r>
            <a:r>
              <a:rPr lang="en-US"/>
              <a:t>=def. a connected totality of one or more Structural Information Units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Examples: </a:t>
            </a:r>
          </a:p>
          <a:p>
            <a:pPr lvl="1"/>
            <a:r>
              <a:rPr lang="en-US" smtClean="0"/>
              <a:t>a </a:t>
            </a:r>
            <a:r>
              <a:rPr lang="en-US"/>
              <a:t>blacked out area of </a:t>
            </a:r>
            <a:r>
              <a:rPr lang="en-US" smtClean="0"/>
              <a:t>text</a:t>
            </a:r>
          </a:p>
          <a:p>
            <a:pPr lvl="1"/>
            <a:r>
              <a:rPr lang="en-US" smtClean="0"/>
              <a:t>an </a:t>
            </a:r>
            <a:r>
              <a:rPr lang="en-US"/>
              <a:t>entire empty spreadsheet (organized totality of cells</a:t>
            </a:r>
            <a:r>
              <a:rPr lang="en-US" smtClean="0"/>
              <a:t>) </a:t>
            </a:r>
          </a:p>
          <a:p>
            <a:pPr lvl="1"/>
            <a:r>
              <a:rPr lang="en-US" smtClean="0"/>
              <a:t>a blank pixel </a:t>
            </a:r>
            <a:r>
              <a:rPr lang="en-US"/>
              <a:t>array (organized totality of pixels</a:t>
            </a:r>
            <a:r>
              <a:rPr lang="en-US" smtClean="0"/>
              <a:t>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tatic6.businessinsider.com/image/4dac054dccd1d59b06040000/britain-posts-redacted-nuclear-secrets-online-which-could-be-viewed-simply-by-copying-and-pasting-the-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3000" cy="65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Representations = ideas, documents, oil paintings; always about something</a:t>
            </a:r>
          </a:p>
          <a:p>
            <a:r>
              <a:rPr lang="en-US" smtClean="0"/>
              <a:t>Representational units = the smallest representations (atoms of representation)</a:t>
            </a:r>
          </a:p>
          <a:p>
            <a:pPr lvl="1"/>
            <a:r>
              <a:rPr lang="en-US" smtClean="0"/>
              <a:t>here we have both reference and meaning</a:t>
            </a:r>
          </a:p>
          <a:p>
            <a:r>
              <a:rPr lang="en-US" smtClean="0"/>
              <a:t>Information units = the coding units which allow representations (e.g. letters of the alphabet)</a:t>
            </a:r>
          </a:p>
          <a:p>
            <a:pPr lvl="1"/>
            <a:r>
              <a:rPr lang="en-US" smtClean="0"/>
              <a:t>here we have copyability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4"/>
          <p:cNvGrpSpPr/>
          <p:nvPr/>
        </p:nvGrpSpPr>
        <p:grpSpPr>
          <a:xfrm>
            <a:off x="-197131" y="32921"/>
            <a:ext cx="7436131" cy="3319880"/>
            <a:chOff x="0" y="-158381"/>
            <a:chExt cx="5838825" cy="2428494"/>
          </a:xfrm>
        </p:grpSpPr>
        <p:sp>
          <p:nvSpPr>
            <p:cNvPr id="5" name="Rectangle 4"/>
            <p:cNvSpPr/>
            <p:nvPr/>
          </p:nvSpPr>
          <p:spPr>
            <a:xfrm>
              <a:off x="0" y="-158381"/>
              <a:ext cx="5838825" cy="242849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sp>
        <p:sp>
          <p:nvSpPr>
            <p:cNvPr id="6" name="Rectangle 5"/>
            <p:cNvSpPr/>
            <p:nvPr/>
          </p:nvSpPr>
          <p:spPr>
            <a:xfrm>
              <a:off x="2247900" y="216311"/>
              <a:ext cx="1033272" cy="65836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Generically </a:t>
              </a:r>
              <a:b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</a:b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Dependent Continuant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563" y="216311"/>
              <a:ext cx="1033272" cy="65836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Independent Continuant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6535" y="216311"/>
              <a:ext cx="1033272" cy="65836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Specifically Dependent Continuant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22784" y="1114986"/>
              <a:ext cx="1033272" cy="81556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Information Content </a:t>
              </a:r>
              <a:r>
                <a:rPr lang="en-US" sz="140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Entity </a:t>
              </a:r>
              <a:r>
                <a:rPr lang="en-US" sz="1400" smtClean="0">
                  <a:solidFill>
                    <a:srgbClr val="000000"/>
                  </a:solidFill>
                  <a:latin typeface="Times New Roman"/>
                  <a:ea typeface="Times New Roman"/>
                </a:rPr>
                <a:t>(ICE)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775" y="1124509"/>
              <a:ext cx="1033272" cy="80603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Information </a:t>
              </a:r>
              <a:r>
                <a:rPr lang="en-US" sz="1400">
                  <a:solidFill>
                    <a:srgbClr val="000000"/>
                  </a:solidFill>
                  <a:latin typeface="Times New Roman"/>
                  <a:ea typeface="Calibri"/>
                </a:rPr>
                <a:t>Bearing </a:t>
              </a:r>
              <a:r>
                <a:rPr lang="en-US" sz="1400" smtClean="0">
                  <a:solidFill>
                    <a:srgbClr val="000000"/>
                  </a:solidFill>
                  <a:latin typeface="Times New Roman"/>
                  <a:ea typeface="Calibri"/>
                </a:rPr>
                <a:t>Entity (IBE)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4154" y="1101652"/>
              <a:ext cx="1134351" cy="82889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Information </a:t>
              </a:r>
              <a:r>
                <a:rPr lang="en-US" sz="140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Quality Entity 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(Pattern</a:t>
              </a:r>
              <a:r>
                <a:rPr lang="en-US" sz="140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) (IQE)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7003" y="1114986"/>
              <a:ext cx="1143058" cy="81556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Information Structure </a:t>
              </a:r>
              <a:r>
                <a:rPr lang="en-US" sz="1400" smtClean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Entity (ICE)</a:t>
              </a:r>
              <a:endParaRPr lang="en-US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Connector 12"/>
            <p:cNvCxnSpPr>
              <a:stCxn id="7" idx="2"/>
              <a:endCxn id="10" idx="0"/>
            </p:cNvCxnSpPr>
            <p:nvPr/>
          </p:nvCxnSpPr>
          <p:spPr>
            <a:xfrm>
              <a:off x="799199" y="874679"/>
              <a:ext cx="2212" cy="249830"/>
            </a:xfrm>
            <a:prstGeom prst="line">
              <a:avLst/>
            </a:prstGeom>
            <a:noFill/>
            <a:ln w="22225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4" name="Straight Connector 13"/>
            <p:cNvCxnSpPr>
              <a:stCxn id="6" idx="2"/>
              <a:endCxn id="9" idx="0"/>
            </p:cNvCxnSpPr>
            <p:nvPr/>
          </p:nvCxnSpPr>
          <p:spPr>
            <a:xfrm flipH="1">
              <a:off x="2239420" y="874679"/>
              <a:ext cx="525116" cy="240307"/>
            </a:xfrm>
            <a:prstGeom prst="line">
              <a:avLst/>
            </a:prstGeom>
            <a:noFill/>
            <a:ln w="22225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>
              <a:stCxn id="6" idx="2"/>
              <a:endCxn id="12" idx="0"/>
            </p:cNvCxnSpPr>
            <p:nvPr/>
          </p:nvCxnSpPr>
          <p:spPr>
            <a:xfrm>
              <a:off x="2764536" y="874679"/>
              <a:ext cx="693996" cy="240307"/>
            </a:xfrm>
            <a:prstGeom prst="line">
              <a:avLst/>
            </a:prstGeom>
            <a:noFill/>
            <a:ln w="22225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6" name="Straight Connector 15"/>
            <p:cNvCxnSpPr>
              <a:stCxn id="8" idx="2"/>
              <a:endCxn id="11" idx="0"/>
            </p:cNvCxnSpPr>
            <p:nvPr/>
          </p:nvCxnSpPr>
          <p:spPr>
            <a:xfrm>
              <a:off x="4723171" y="874679"/>
              <a:ext cx="58158" cy="226973"/>
            </a:xfrm>
            <a:prstGeom prst="line">
              <a:avLst/>
            </a:prstGeom>
            <a:noFill/>
            <a:ln w="22225" cap="flat" cmpd="sng" algn="ctr">
              <a:solidFill>
                <a:srgbClr val="1F497D"/>
              </a:solidFill>
              <a:prstDash val="soli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1219199" y="3594318"/>
            <a:ext cx="5105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ICE generically-depends-on IBE</a:t>
            </a:r>
          </a:p>
          <a:p>
            <a:r>
              <a:rPr lang="en-US" sz="2800" smtClean="0"/>
              <a:t>ISE generically-depends-on IBE</a:t>
            </a:r>
          </a:p>
          <a:p>
            <a:r>
              <a:rPr lang="en-US" sz="2800" smtClean="0"/>
              <a:t>IQE specifically-depends-on IBE</a:t>
            </a:r>
          </a:p>
          <a:p>
            <a:r>
              <a:rPr lang="en-US" sz="2800" smtClean="0"/>
              <a:t>ICE concretized-by IQE</a:t>
            </a:r>
          </a:p>
          <a:p>
            <a:r>
              <a:rPr lang="en-US" sz="2800" smtClean="0"/>
              <a:t>ISE concretized-by IQE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192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information entities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FictionalWork = ICE that is about types through descriptions of fake instances</a:t>
            </a:r>
          </a:p>
          <a:p>
            <a:r>
              <a:rPr lang="en-US" smtClean="0"/>
              <a:t>Prescriptive: Scores</a:t>
            </a:r>
          </a:p>
          <a:p>
            <a:r>
              <a:rPr lang="en-US" smtClean="0"/>
              <a:t>Descriptive: ICEs whose primary intention is to describe</a:t>
            </a:r>
          </a:p>
          <a:p>
            <a:pPr lvl="1"/>
            <a:r>
              <a:rPr lang="en-US" smtClean="0"/>
              <a:t>not necessarily true</a:t>
            </a:r>
          </a:p>
          <a:p>
            <a:r>
              <a:rPr lang="en-US" smtClean="0"/>
              <a:t>Deceptive: ICEs whose primary intention is to deceive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Content Entity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ICE =def. a GDC that is intended to be about </a:t>
            </a:r>
            <a:r>
              <a:rPr lang="en-US" smtClean="0"/>
              <a:t>something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Quality Entity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IQE = </a:t>
            </a:r>
            <a:r>
              <a:rPr lang="en-US" smtClean="0"/>
              <a:t>def. a </a:t>
            </a:r>
            <a:r>
              <a:rPr lang="en-US"/>
              <a:t>quality </a:t>
            </a:r>
            <a:r>
              <a:rPr lang="en-US" smtClean="0"/>
              <a:t>which </a:t>
            </a:r>
            <a:r>
              <a:rPr lang="en-US"/>
              <a:t>concretizes an </a:t>
            </a:r>
            <a:r>
              <a:rPr lang="en-US" smtClean="0"/>
              <a:t>ICE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A pattern of qualities is also a quality – it is a complex quality </a:t>
            </a:r>
          </a:p>
          <a:p>
            <a:pPr marL="0" indent="0">
              <a:buNone/>
            </a:pPr>
            <a:r>
              <a:rPr lang="en-US" smtClean="0"/>
              <a:t>An IQE is a pattern of qualities</a:t>
            </a:r>
          </a:p>
          <a:p>
            <a:pPr marL="0" indent="0">
              <a:buNone/>
            </a:pPr>
            <a:r>
              <a:rPr lang="en-US" smtClean="0"/>
              <a:t>E.g. the pattern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aaaaaaaaaa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Bearing Entity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IBE = def. an independent continuant (a </a:t>
            </a:r>
            <a:r>
              <a:rPr lang="en-US" smtClean="0"/>
              <a:t>material </a:t>
            </a:r>
            <a:r>
              <a:rPr lang="en-US"/>
              <a:t>entity) in which an IQE inheres</a:t>
            </a:r>
          </a:p>
          <a:p>
            <a:r>
              <a:rPr lang="en-US"/>
              <a:t>In brief: </a:t>
            </a:r>
            <a:endParaRPr lang="en-US" smtClean="0"/>
          </a:p>
          <a:p>
            <a:pPr lvl="1"/>
            <a:r>
              <a:rPr lang="en-US" smtClean="0"/>
              <a:t>an </a:t>
            </a:r>
            <a:r>
              <a:rPr lang="en-US"/>
              <a:t>IBE is a physical </a:t>
            </a:r>
            <a:r>
              <a:rPr lang="en-US" smtClean="0"/>
              <a:t>bearer of an IQE</a:t>
            </a:r>
          </a:p>
          <a:p>
            <a:pPr lvl="1"/>
            <a:r>
              <a:rPr lang="en-US" smtClean="0"/>
              <a:t>an </a:t>
            </a:r>
            <a:r>
              <a:rPr lang="en-US"/>
              <a:t>IQE is the pattern on a bearer in virtue of which it is a bearer of some information entity.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An information artifact is found: a text </a:t>
            </a:r>
            <a:r>
              <a:rPr lang="en-US"/>
              <a:t>message on a piece of paper in which certain portions have been intentionally blacked </a:t>
            </a:r>
            <a:r>
              <a:rPr lang="en-US" smtClean="0"/>
              <a:t>out</a:t>
            </a:r>
            <a:endParaRPr lang="en-US"/>
          </a:p>
          <a:p>
            <a:r>
              <a:rPr lang="en-US" smtClean="0"/>
              <a:t>IBE</a:t>
            </a:r>
            <a:r>
              <a:rPr lang="en-US"/>
              <a:t>: the piece of paper, the ink on the paper</a:t>
            </a:r>
          </a:p>
          <a:p>
            <a:r>
              <a:rPr lang="en-US" smtClean="0"/>
              <a:t>IQE</a:t>
            </a:r>
            <a:r>
              <a:rPr lang="en-US"/>
              <a:t>: the pattern inhering in the collection of small piles of ink (with readable and non-readable subpatterns)</a:t>
            </a:r>
          </a:p>
          <a:p>
            <a:r>
              <a:rPr lang="en-US"/>
              <a:t>ICE: the information content entity </a:t>
            </a:r>
          </a:p>
          <a:p>
            <a:pPr marL="457200" lvl="1" indent="0">
              <a:buNone/>
            </a:pPr>
            <a:r>
              <a:rPr lang="en-US" sz="3300" smtClean="0"/>
              <a:t>= of what is now accessible to the user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What about the blacked out portions?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Autofit/>
          </a:bodyPr>
          <a:lstStyle/>
          <a:p>
            <a:r>
              <a:rPr lang="en-US" sz="3100" smtClean="0"/>
              <a:t>ICE = a GDC that is intended to be about something</a:t>
            </a:r>
            <a:br>
              <a:rPr lang="en-US" sz="3100" smtClean="0"/>
            </a:br>
            <a:r>
              <a:rPr lang="en-US" sz="3100" smtClean="0"/>
              <a:t>What is it to be </a:t>
            </a:r>
            <a:r>
              <a:rPr lang="en-US" sz="3100" i="1" smtClean="0"/>
              <a:t>about something</a:t>
            </a:r>
            <a:r>
              <a:rPr lang="en-US" sz="3100" smtClean="0"/>
              <a:t>?</a:t>
            </a:r>
            <a:endParaRPr lang="en-US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Causal theory of reference</a:t>
            </a:r>
          </a:p>
          <a:p>
            <a:r>
              <a:rPr lang="en-US" smtClean="0"/>
              <a:t>Primacy of the mental</a:t>
            </a:r>
          </a:p>
          <a:p>
            <a:r>
              <a:rPr lang="en-US" smtClean="0"/>
              <a:t>Meaning vs. aboutness vs. force vs. phonetics</a:t>
            </a:r>
          </a:p>
          <a:p>
            <a:r>
              <a:rPr lang="en-US" smtClean="0"/>
              <a:t>Author vs. user</a:t>
            </a:r>
          </a:p>
          <a:p>
            <a:r>
              <a:rPr lang="en-US" smtClean="0"/>
              <a:t>The </a:t>
            </a:r>
            <a:r>
              <a:rPr lang="en-US"/>
              <a:t>something </a:t>
            </a:r>
            <a:r>
              <a:rPr lang="en-US" smtClean="0"/>
              <a:t>must exist, but not </a:t>
            </a:r>
            <a:r>
              <a:rPr lang="en-US"/>
              <a:t>necessarily </a:t>
            </a:r>
            <a:r>
              <a:rPr lang="en-US" smtClean="0"/>
              <a:t>in </a:t>
            </a:r>
            <a:r>
              <a:rPr lang="en-US"/>
              <a:t>the present. </a:t>
            </a:r>
            <a:endParaRPr lang="en-US" smtClean="0"/>
          </a:p>
          <a:p>
            <a:pPr lvl="1"/>
            <a:r>
              <a:rPr lang="en-US" smtClean="0"/>
              <a:t>‘</a:t>
            </a:r>
            <a:r>
              <a:rPr lang="en-US"/>
              <a:t>Julius Caesar’ is about </a:t>
            </a:r>
            <a:r>
              <a:rPr lang="en-US" smtClean="0"/>
              <a:t>Julius </a:t>
            </a:r>
            <a:r>
              <a:rPr lang="en-US"/>
              <a:t>Caesar </a:t>
            </a:r>
          </a:p>
          <a:p>
            <a:pPr lvl="1"/>
            <a:r>
              <a:rPr lang="en-US" smtClean="0"/>
              <a:t>When planning a family, we use expressions which are intended to be about entities existing in the future</a:t>
            </a:r>
          </a:p>
          <a:p>
            <a:r>
              <a:rPr lang="en-US" smtClean="0"/>
              <a:t>Aboutness can be inherited from expressions used when an object is present to expressions used (perhaps 1000s of years later) when the object is absent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1004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IAO June 2013</vt:lpstr>
      <vt:lpstr>PowerPoint Presentation</vt:lpstr>
      <vt:lpstr>PowerPoint Presentation</vt:lpstr>
      <vt:lpstr>types of information entities</vt:lpstr>
      <vt:lpstr>Information Content Entity</vt:lpstr>
      <vt:lpstr>Information Quality Entity</vt:lpstr>
      <vt:lpstr>Information Bearing Entity</vt:lpstr>
      <vt:lpstr>Example</vt:lpstr>
      <vt:lpstr>ICE = a GDC that is intended to be about something What is it to be about something?</vt:lpstr>
      <vt:lpstr>Cases</vt:lpstr>
      <vt:lpstr>Primacy of the Mental</vt:lpstr>
      <vt:lpstr>ICE = GDC that is intended to be about something</vt:lpstr>
      <vt:lpstr>Author vs. user</vt:lpstr>
      <vt:lpstr>Author intention vs. user intention</vt:lpstr>
      <vt:lpstr>ICEs are GDCs, thus by definition copyable</vt:lpstr>
      <vt:lpstr>Information Unit (IU)</vt:lpstr>
      <vt:lpstr>Some IUs are purely structural</vt:lpstr>
      <vt:lpstr>Information Structure Entity (ISE)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phismithApril2</dc:creator>
  <cp:lastModifiedBy>phismithApril2</cp:lastModifiedBy>
  <cp:revision>22</cp:revision>
  <dcterms:created xsi:type="dcterms:W3CDTF">2013-06-18T00:50:24Z</dcterms:created>
  <dcterms:modified xsi:type="dcterms:W3CDTF">2013-06-19T17:30:25Z</dcterms:modified>
</cp:coreProperties>
</file>