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5" r:id="rId3"/>
    <p:sldId id="260" r:id="rId4"/>
    <p:sldId id="261" r:id="rId5"/>
    <p:sldId id="258" r:id="rId6"/>
    <p:sldId id="264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3" d="100"/>
          <a:sy n="73" d="100"/>
        </p:scale>
        <p:origin x="-1212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0007-A7E5-DA4F-955F-FFAE6F189EDE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7234-8959-6048-8BC0-A20A8084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0007-A7E5-DA4F-955F-FFAE6F189EDE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7234-8959-6048-8BC0-A20A8084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5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0007-A7E5-DA4F-955F-FFAE6F189EDE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7234-8959-6048-8BC0-A20A8084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4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AE3D-FA72-0F48-B7CD-3634949D1B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3E679BEB-300E-FE42-8F22-E33947683652}" type="datetimeFigureOut">
              <a:rPr lang="en-US" smtClean="0"/>
              <a:pPr/>
              <a:t>4/25/2012</a:t>
            </a:fld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98AE3D-FA72-0F48-B7CD-3634949D1B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9144000" cy="6139300"/>
          </a:xfrm>
          <a:prstGeom prst="rect">
            <a:avLst/>
          </a:prstGeom>
          <a:solidFill>
            <a:srgbClr val="408000">
              <a:alpha val="41000"/>
            </a:srgbClr>
          </a:solidFill>
          <a:ln>
            <a:noFill/>
          </a:ln>
          <a:effectLst>
            <a:innerShdw blurRad="88900" dist="38100" dir="5400000">
              <a:prstClr val="black">
                <a:alpha val="45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139300"/>
            <a:ext cx="9144000" cy="718701"/>
          </a:xfrm>
          <a:prstGeom prst="rect">
            <a:avLst/>
          </a:prstGeom>
          <a:solidFill>
            <a:srgbClr val="10364F"/>
          </a:solidFill>
          <a:ln>
            <a:noFill/>
          </a:ln>
          <a:effectLst>
            <a:innerShdw blurRad="254000" dist="76200" dir="162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/>
          <p:cNvSpPr txBox="1">
            <a:spLocks/>
          </p:cNvSpPr>
          <p:nvPr userDrawn="1"/>
        </p:nvSpPr>
        <p:spPr>
          <a:xfrm>
            <a:off x="152400" y="6248400"/>
            <a:ext cx="3352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200" spc="40" baseline="0" dirty="0" err="1" smtClean="0">
                <a:solidFill>
                  <a:schemeClr val="bg1">
                    <a:lumMod val="85000"/>
                  </a:schemeClr>
                </a:solidFill>
                <a:latin typeface="Gill Sans MT" pitchFamily="34" charset="0"/>
                <a:cs typeface="Verdana"/>
              </a:rPr>
              <a:t>www.ctsaconnect.org</a:t>
            </a:r>
            <a:endParaRPr kumimoji="0" lang="en-US" sz="2200" b="0" i="0" u="none" strike="noStrike" kern="1200" cap="none" spc="4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Gill Sans MT" pitchFamily="34" charset="0"/>
              <a:ea typeface="+mn-ea"/>
              <a:cs typeface="Verdana"/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 flipH="1">
            <a:off x="6010670" y="6248400"/>
            <a:ext cx="2904730" cy="533400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54864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CTSAconnect</a:t>
            </a:r>
            <a:endParaRPr lang="en-US" sz="600" dirty="0">
              <a:effectLst/>
              <a:latin typeface="Verdana"/>
              <a:ea typeface="Calibri"/>
              <a:cs typeface="Times New Roman"/>
            </a:endParaRP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Reveal Connections. </a:t>
            </a:r>
            <a:r>
              <a:rPr lang="en-US" sz="1200" b="1" baseline="0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 </a:t>
            </a:r>
            <a:r>
              <a:rPr lang="en-US" sz="12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Realize </a:t>
            </a:r>
            <a:r>
              <a:rPr lang="en-US" sz="1200" b="1" dirty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Potential</a:t>
            </a:r>
            <a:r>
              <a:rPr lang="en-US" sz="12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.</a:t>
            </a: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 smtClean="0">
              <a:solidFill>
                <a:srgbClr val="FFFFFF"/>
              </a:solidFill>
              <a:effectLst/>
              <a:latin typeface="Kalinga"/>
              <a:ea typeface="Calibri"/>
              <a:cs typeface="Times New Roman"/>
            </a:endParaRP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 </a:t>
            </a:r>
            <a:endParaRPr lang="en-US" sz="1000" dirty="0">
              <a:effectLst/>
              <a:latin typeface="Verdana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 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6133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AE3D-FA72-0F48-B7CD-3634949D1B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3E679BEB-300E-FE42-8F22-E33947683652}" type="datetimeFigureOut">
              <a:rPr lang="en-US" smtClean="0"/>
              <a:pPr/>
              <a:t>4/25/2012</a:t>
            </a:fld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98AE3D-FA72-0F48-B7CD-3634949D1B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9144000" cy="6139300"/>
          </a:xfrm>
          <a:prstGeom prst="rect">
            <a:avLst/>
          </a:prstGeom>
          <a:solidFill>
            <a:srgbClr val="408000">
              <a:alpha val="41000"/>
            </a:srgbClr>
          </a:solidFill>
          <a:ln>
            <a:noFill/>
          </a:ln>
          <a:effectLst>
            <a:innerShdw blurRad="88900" dist="38100" dir="5400000">
              <a:prstClr val="black">
                <a:alpha val="45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6139300"/>
            <a:ext cx="9144000" cy="718701"/>
          </a:xfrm>
          <a:prstGeom prst="rect">
            <a:avLst/>
          </a:prstGeom>
          <a:solidFill>
            <a:srgbClr val="10364F"/>
          </a:solidFill>
          <a:ln>
            <a:noFill/>
          </a:ln>
          <a:effectLst>
            <a:innerShdw blurRad="254000" dist="76200" dir="162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/>
          <p:cNvSpPr txBox="1">
            <a:spLocks/>
          </p:cNvSpPr>
          <p:nvPr userDrawn="1"/>
        </p:nvSpPr>
        <p:spPr>
          <a:xfrm>
            <a:off x="152400" y="6248400"/>
            <a:ext cx="3352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200" spc="40" baseline="0" dirty="0" err="1" smtClean="0">
                <a:solidFill>
                  <a:schemeClr val="bg1">
                    <a:lumMod val="85000"/>
                  </a:schemeClr>
                </a:solidFill>
                <a:latin typeface="Gill Sans MT" pitchFamily="34" charset="0"/>
                <a:cs typeface="Verdana"/>
              </a:rPr>
              <a:t>www.ctsaconnect.org</a:t>
            </a:r>
            <a:endParaRPr kumimoji="0" lang="en-US" sz="2200" b="0" i="0" u="none" strike="noStrike" kern="1200" cap="none" spc="4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Gill Sans MT" pitchFamily="34" charset="0"/>
              <a:ea typeface="+mn-ea"/>
              <a:cs typeface="Verdana"/>
            </a:endParaRPr>
          </a:p>
        </p:txBody>
      </p:sp>
      <p:sp>
        <p:nvSpPr>
          <p:cNvPr id="13" name="Round Diagonal Corner Rectangle 12"/>
          <p:cNvSpPr/>
          <p:nvPr userDrawn="1"/>
        </p:nvSpPr>
        <p:spPr>
          <a:xfrm flipH="1">
            <a:off x="6010670" y="6248400"/>
            <a:ext cx="2904730" cy="533400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54864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CTSAconnect</a:t>
            </a:r>
            <a:endParaRPr lang="en-US" sz="600" dirty="0">
              <a:effectLst/>
              <a:latin typeface="Verdana"/>
              <a:ea typeface="Calibri"/>
              <a:cs typeface="Times New Roman"/>
            </a:endParaRP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Reveal Connections. </a:t>
            </a:r>
            <a:r>
              <a:rPr lang="en-US" sz="1200" b="1" baseline="0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 </a:t>
            </a:r>
            <a:r>
              <a:rPr lang="en-US" sz="12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Realize </a:t>
            </a:r>
            <a:r>
              <a:rPr lang="en-US" sz="1200" b="1" dirty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Potential</a:t>
            </a:r>
            <a:r>
              <a:rPr lang="en-US" sz="12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.</a:t>
            </a: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 smtClean="0">
              <a:solidFill>
                <a:srgbClr val="FFFFFF"/>
              </a:solidFill>
              <a:effectLst/>
              <a:latin typeface="Kalinga"/>
              <a:ea typeface="Calibri"/>
              <a:cs typeface="Times New Roman"/>
            </a:endParaRP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 </a:t>
            </a:r>
            <a:endParaRPr lang="en-US" sz="1000" dirty="0">
              <a:effectLst/>
              <a:latin typeface="Verdana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 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613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0007-A7E5-DA4F-955F-FFAE6F189EDE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7234-8959-6048-8BC0-A20A8084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3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0007-A7E5-DA4F-955F-FFAE6F189EDE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7234-8959-6048-8BC0-A20A8084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0007-A7E5-DA4F-955F-FFAE6F189EDE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7234-8959-6048-8BC0-A20A8084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1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0007-A7E5-DA4F-955F-FFAE6F189EDE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7234-8959-6048-8BC0-A20A8084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4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0007-A7E5-DA4F-955F-FFAE6F189EDE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7234-8959-6048-8BC0-A20A8084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7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0007-A7E5-DA4F-955F-FFAE6F189EDE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7234-8959-6048-8BC0-A20A8084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0007-A7E5-DA4F-955F-FFAE6F189EDE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7234-8959-6048-8BC0-A20A8084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6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0007-A7E5-DA4F-955F-FFAE6F189EDE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7234-8959-6048-8BC0-A20A8084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0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0007-A7E5-DA4F-955F-FFAE6F189EDE}" type="datetimeFigureOut">
              <a:rPr lang="en-US" smtClean="0"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7234-8959-6048-8BC0-A20A8084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6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174977" y="-1"/>
            <a:ext cx="5969023" cy="5638801"/>
          </a:xfrm>
          <a:prstGeom prst="rect">
            <a:avLst/>
          </a:prstGeom>
          <a:solidFill>
            <a:srgbClr val="408000">
              <a:alpha val="47000"/>
            </a:srgbClr>
          </a:solidFill>
          <a:ln>
            <a:noFill/>
          </a:ln>
          <a:effectLst>
            <a:outerShdw blurRad="50800" dist="38100" dir="2700000" algn="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D5E27">
                  <a:lumMod val="75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-24240"/>
            <a:ext cx="5410200" cy="1470025"/>
          </a:xfrm>
        </p:spPr>
        <p:txBody>
          <a:bodyPr/>
          <a:lstStyle/>
          <a:p>
            <a:r>
              <a:rPr lang="en-US" sz="4800" b="1" dirty="0" err="1" smtClean="0">
                <a:ln w="28575">
                  <a:noFill/>
                </a:ln>
                <a:solidFill>
                  <a:schemeClr val="tx2"/>
                </a:solidFill>
                <a:effectLst>
                  <a:reflection stA="10000" endPos="40000" dist="381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CTSAconnect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5467" y="1357850"/>
            <a:ext cx="4724400" cy="1752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Melissa Haendel</a:t>
            </a:r>
          </a:p>
          <a:p>
            <a:r>
              <a:rPr lang="en-US" sz="2800" dirty="0">
                <a:solidFill>
                  <a:schemeClr val="tx2"/>
                </a:solidFill>
              </a:rPr>
              <a:t>Jon Corson-</a:t>
            </a:r>
            <a:r>
              <a:rPr lang="en-US" sz="2800" dirty="0" err="1">
                <a:solidFill>
                  <a:schemeClr val="tx2"/>
                </a:solidFill>
              </a:rPr>
              <a:t>Rikert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Carlo </a:t>
            </a:r>
            <a:r>
              <a:rPr lang="en-US" sz="2800" dirty="0" err="1" smtClean="0">
                <a:solidFill>
                  <a:schemeClr val="tx2"/>
                </a:solidFill>
              </a:rPr>
              <a:t>Torniai</a:t>
            </a:r>
            <a:endParaRPr lang="en-US" sz="2800" dirty="0" smtClean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CTSAconnect.org</a:t>
            </a:r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NCBO CTSA workshop, Baltimore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April 24th, 2012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174977" cy="5638801"/>
          </a:xfrm>
          <a:prstGeom prst="rect">
            <a:avLst/>
          </a:prstGeom>
          <a:solidFill>
            <a:srgbClr val="10364F"/>
          </a:solidFill>
          <a:ln>
            <a:noFill/>
          </a:ln>
          <a:effectLst>
            <a:innerShdw blurRad="254000" dist="76200" dir="162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0A98AF03-7270-45C2-A683-C5E353EF01A5}" type="datetime4">
              <a:rPr lang="en-US" smtClean="0"/>
              <a:pPr/>
              <a:t>April 25, 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713113"/>
            <a:ext cx="9144000" cy="1144887"/>
          </a:xfrm>
          <a:prstGeom prst="rect">
            <a:avLst/>
          </a:prstGeom>
          <a:solidFill>
            <a:srgbClr val="1036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21910"/>
            <a:ext cx="2743200" cy="683090"/>
          </a:xfrm>
          <a:prstGeom prst="rect">
            <a:avLst/>
          </a:prstGeom>
        </p:spPr>
      </p:pic>
      <p:pic>
        <p:nvPicPr>
          <p:cNvPr id="12" name="Picture 11" descr="interlocking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371535"/>
            <a:ext cx="1543873" cy="7661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454" y="4070870"/>
            <a:ext cx="1270000" cy="13393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11043"/>
          <a:stretch/>
        </p:blipFill>
        <p:spPr>
          <a:xfrm>
            <a:off x="7519" y="3111222"/>
            <a:ext cx="3174977" cy="698778"/>
          </a:xfrm>
          <a:prstGeom prst="rect">
            <a:avLst/>
          </a:prstGeom>
        </p:spPr>
      </p:pic>
      <p:pic>
        <p:nvPicPr>
          <p:cNvPr id="16" name="Picture 15" descr="OCTRI_LOGO_1C GrayWh revers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4800" y="152400"/>
            <a:ext cx="2452642" cy="845660"/>
          </a:xfrm>
          <a:prstGeom prst="rect">
            <a:avLst/>
          </a:prstGeom>
        </p:spPr>
      </p:pic>
      <p:pic>
        <p:nvPicPr>
          <p:cNvPr id="17" name="Picture 16" descr="CTSA powerpoint slide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9144000" cy="11948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2162175"/>
            <a:ext cx="2268501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4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April 25, 2012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174977" cy="5638801"/>
          </a:xfrm>
          <a:prstGeom prst="rect">
            <a:avLst/>
          </a:prstGeom>
          <a:solidFill>
            <a:srgbClr val="10364F"/>
          </a:solidFill>
          <a:ln>
            <a:noFill/>
          </a:ln>
          <a:effectLst>
            <a:innerShdw blurRad="254000" dist="76200" dir="162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713113"/>
            <a:ext cx="9144000" cy="1144887"/>
          </a:xfrm>
          <a:prstGeom prst="rect">
            <a:avLst/>
          </a:prstGeom>
          <a:solidFill>
            <a:srgbClr val="1036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21910"/>
            <a:ext cx="2743200" cy="683090"/>
          </a:xfrm>
          <a:prstGeom prst="rect">
            <a:avLst/>
          </a:prstGeom>
        </p:spPr>
      </p:pic>
      <p:pic>
        <p:nvPicPr>
          <p:cNvPr id="12" name="Picture 11" descr="interlocking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371535"/>
            <a:ext cx="1543873" cy="7661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454" y="4070870"/>
            <a:ext cx="1270000" cy="13393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11043"/>
          <a:stretch/>
        </p:blipFill>
        <p:spPr>
          <a:xfrm>
            <a:off x="7519" y="3111222"/>
            <a:ext cx="3174977" cy="698778"/>
          </a:xfrm>
          <a:prstGeom prst="rect">
            <a:avLst/>
          </a:prstGeom>
        </p:spPr>
      </p:pic>
      <p:pic>
        <p:nvPicPr>
          <p:cNvPr id="16" name="Picture 15" descr="OCTRI_LOGO_1C GrayWh revers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4800" y="152400"/>
            <a:ext cx="2452642" cy="845660"/>
          </a:xfrm>
          <a:prstGeom prst="rect">
            <a:avLst/>
          </a:prstGeom>
        </p:spPr>
      </p:pic>
      <p:pic>
        <p:nvPicPr>
          <p:cNvPr id="17" name="Picture 16" descr="CTSA powerpoint slide.bmp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9144000" cy="11948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2162175"/>
            <a:ext cx="2268501" cy="733425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3581400" y="-303060"/>
            <a:ext cx="5410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1F49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 smtClean="0">
                <a:ln w="28575">
                  <a:noFill/>
                </a:ln>
                <a:solidFill>
                  <a:schemeClr val="tx2"/>
                </a:solidFill>
                <a:effectLst>
                  <a:reflection stA="10000" endPos="40000" dist="38100" dir="5400000" sy="-100000" algn="bl" rotWithShape="0"/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CTSAconnect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8472" y="919125"/>
            <a:ext cx="5867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Ontology project funded by NCATS via Booz Allen Hamilton</a:t>
            </a:r>
          </a:p>
          <a:p>
            <a:endParaRPr lang="en-US" sz="2400" dirty="0" smtClean="0"/>
          </a:p>
          <a:p>
            <a:r>
              <a:rPr lang="en-US" sz="2400" dirty="0" smtClean="0"/>
              <a:t>Collaboration between OHSU, UF, and Harvard CTSAs, and Cornell, Stony Brook and University at Buffalo</a:t>
            </a:r>
          </a:p>
          <a:p>
            <a:endParaRPr lang="en-US" sz="2400" dirty="0"/>
          </a:p>
          <a:p>
            <a:r>
              <a:rPr lang="en-US" sz="2400" dirty="0" smtClean="0"/>
              <a:t>These sites will be piloting data integration leveraging the </a:t>
            </a:r>
            <a:r>
              <a:rPr lang="en-US" sz="2400" dirty="0" err="1" smtClean="0"/>
              <a:t>CTSAconnect</a:t>
            </a:r>
            <a:r>
              <a:rPr lang="en-US" sz="2400" dirty="0" smtClean="0"/>
              <a:t> ontologies</a:t>
            </a:r>
          </a:p>
          <a:p>
            <a:endParaRPr lang="en-US" sz="2400" dirty="0"/>
          </a:p>
          <a:p>
            <a:r>
              <a:rPr lang="en-US" sz="2400" dirty="0" smtClean="0"/>
              <a:t>Advisory Group consisting of CTSA consortium members</a:t>
            </a:r>
          </a:p>
        </p:txBody>
      </p:sp>
    </p:spTree>
    <p:extLst>
      <p:ext uri="{BB962C8B-B14F-4D97-AF65-F5344CB8AC3E}">
        <p14:creationId xmlns:p14="http://schemas.microsoft.com/office/powerpoint/2010/main" val="117729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128" y="1588460"/>
            <a:ext cx="8382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Research resource discovery project (eagle-</a:t>
            </a:r>
            <a:r>
              <a:rPr lang="en-US" dirty="0" err="1" smtClean="0"/>
              <a:t>i.net</a:t>
            </a:r>
            <a:r>
              <a:rPr lang="en-US" dirty="0" smtClean="0"/>
              <a:t>) developed for past 2+ years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Large reuse and contribution to OBO Foundry ontologies 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Coordinated development with NIF and </a:t>
            </a:r>
            <a:r>
              <a:rPr lang="en-US" dirty="0" err="1" smtClean="0"/>
              <a:t>Biositemaps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Ontology used to drive the search and data collection application UIs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Publishes Linked Open data about research resources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charset="2"/>
              <a:buChar char="§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546" y="216068"/>
            <a:ext cx="3038454" cy="120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3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"/>
            <a:ext cx="9144000" cy="64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0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Primarily focused on people, activities, and outcomes typically associated with research networking (</a:t>
            </a:r>
            <a:r>
              <a:rPr lang="en-US" dirty="0" err="1" smtClean="0"/>
              <a:t>vivoweb.org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Reuses common ontologies (FOAF, </a:t>
            </a:r>
            <a:r>
              <a:rPr lang="en-US" dirty="0" err="1" smtClean="0"/>
              <a:t>Bibo</a:t>
            </a:r>
            <a:r>
              <a:rPr lang="en-US" dirty="0" smtClean="0"/>
              <a:t>) but not OBO Foundry ontologies</a:t>
            </a:r>
          </a:p>
          <a:p>
            <a:r>
              <a:rPr lang="en-US" dirty="0" smtClean="0"/>
              <a:t>Ontology Driven Application </a:t>
            </a:r>
          </a:p>
          <a:p>
            <a:r>
              <a:rPr lang="en-US" dirty="0" smtClean="0"/>
              <a:t>Publishes Linked Open data about people and expertise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32" y="419099"/>
            <a:ext cx="4258077" cy="8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9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587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What is expertise?</a:t>
            </a:r>
            <a:endParaRPr lang="en-US" sz="3600" b="1" dirty="0"/>
          </a:p>
        </p:txBody>
      </p:sp>
      <p:sp>
        <p:nvSpPr>
          <p:cNvPr id="4" name="TextBox 211"/>
          <p:cNvSpPr txBox="1"/>
          <p:nvPr/>
        </p:nvSpPr>
        <p:spPr>
          <a:xfrm>
            <a:off x="1296846" y="811508"/>
            <a:ext cx="646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Information About People</a:t>
            </a:r>
            <a:endParaRPr lang="en-US" sz="1050" dirty="0">
              <a:effectLst/>
              <a:latin typeface="Times New Roman"/>
              <a:ea typeface="Times New Roman"/>
            </a:endParaRPr>
          </a:p>
        </p:txBody>
      </p:sp>
      <p:sp>
        <p:nvSpPr>
          <p:cNvPr id="5" name="TextBox 213"/>
          <p:cNvSpPr txBox="1"/>
          <p:nvPr/>
        </p:nvSpPr>
        <p:spPr>
          <a:xfrm>
            <a:off x="1296846" y="2933234"/>
            <a:ext cx="693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Information About What People Have and Do</a:t>
            </a:r>
            <a:endParaRPr lang="en-US" sz="105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60641" y="1346277"/>
            <a:ext cx="2175378" cy="1556791"/>
            <a:chOff x="2793690" y="684104"/>
            <a:chExt cx="2782498" cy="1991529"/>
          </a:xfrm>
        </p:grpSpPr>
        <p:sp>
          <p:nvSpPr>
            <p:cNvPr id="7" name="Isosceles Triangle 6"/>
            <p:cNvSpPr/>
            <p:nvPr/>
          </p:nvSpPr>
          <p:spPr>
            <a:xfrm>
              <a:off x="2793690" y="684104"/>
              <a:ext cx="2782498" cy="1987800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Times New Roman"/>
                  <a:cs typeface="Times New Roman"/>
                </a:rPr>
                <a:t> </a:t>
              </a:r>
              <a:endParaRPr lang="en-US" sz="10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" name="TextBox 228"/>
            <p:cNvSpPr txBox="1"/>
            <p:nvPr/>
          </p:nvSpPr>
          <p:spPr>
            <a:xfrm>
              <a:off x="3320155" y="1494461"/>
              <a:ext cx="1729105" cy="1181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Teaching, Mentoring, etc.</a:t>
              </a:r>
              <a:endParaRPr lang="en-US" sz="1050" dirty="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36019" y="1346277"/>
            <a:ext cx="2175378" cy="1553876"/>
            <a:chOff x="5576188" y="684104"/>
            <a:chExt cx="2782498" cy="1987800"/>
          </a:xfrm>
        </p:grpSpPr>
        <p:sp>
          <p:nvSpPr>
            <p:cNvPr id="10" name="Isosceles Triangle 9"/>
            <p:cNvSpPr/>
            <p:nvPr/>
          </p:nvSpPr>
          <p:spPr>
            <a:xfrm>
              <a:off x="5576188" y="684104"/>
              <a:ext cx="2782498" cy="1987800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Times New Roman"/>
                  <a:cs typeface="Times New Roman"/>
                </a:rPr>
                <a:t> </a:t>
              </a:r>
              <a:endParaRPr lang="en-US" sz="10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2" name="TextBox 226"/>
            <p:cNvSpPr txBox="1"/>
            <p:nvPr/>
          </p:nvSpPr>
          <p:spPr>
            <a:xfrm>
              <a:off x="6102665" y="1752290"/>
              <a:ext cx="1729542" cy="82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Research</a:t>
              </a:r>
              <a:br>
                <a:rPr lang="en-US" kern="1200" dirty="0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</a:br>
              <a:r>
                <a:rPr lang="en-US" kern="1200" dirty="0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Resources</a:t>
              </a:r>
              <a:endParaRPr lang="en-US" sz="1050" dirty="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8330" y="1346277"/>
            <a:ext cx="2175378" cy="1553876"/>
            <a:chOff x="4184939" y="684104"/>
            <a:chExt cx="2782498" cy="1987800"/>
          </a:xfrm>
        </p:grpSpPr>
        <p:sp>
          <p:nvSpPr>
            <p:cNvPr id="14" name="Isosceles Triangle 13"/>
            <p:cNvSpPr/>
            <p:nvPr/>
          </p:nvSpPr>
          <p:spPr>
            <a:xfrm flipV="1">
              <a:off x="4184939" y="684104"/>
              <a:ext cx="2782498" cy="1987800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Times New Roman"/>
                  <a:cs typeface="Times New Roman"/>
                </a:rPr>
                <a:t> </a:t>
              </a:r>
              <a:endParaRPr lang="en-US" sz="10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5" name="TextBox 224"/>
            <p:cNvSpPr txBox="1"/>
            <p:nvPr/>
          </p:nvSpPr>
          <p:spPr>
            <a:xfrm>
              <a:off x="4705460" y="842992"/>
              <a:ext cx="1784985" cy="82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Team Members</a:t>
              </a:r>
              <a:endParaRPr lang="en-US" sz="1050" dirty="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4202" y="1343993"/>
            <a:ext cx="2175378" cy="1553876"/>
            <a:chOff x="1391249" y="681183"/>
            <a:chExt cx="2782498" cy="1987800"/>
          </a:xfrm>
        </p:grpSpPr>
        <p:sp>
          <p:nvSpPr>
            <p:cNvPr id="17" name="Isosceles Triangle 16"/>
            <p:cNvSpPr/>
            <p:nvPr/>
          </p:nvSpPr>
          <p:spPr>
            <a:xfrm flipV="1">
              <a:off x="1391249" y="681183"/>
              <a:ext cx="2782498" cy="1987800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Times New Roman"/>
                  <a:cs typeface="Times New Roman"/>
                </a:rPr>
                <a:t> </a:t>
              </a:r>
              <a:endParaRPr lang="en-US" sz="10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8" name="TextBox 222"/>
            <p:cNvSpPr txBox="1"/>
            <p:nvPr/>
          </p:nvSpPr>
          <p:spPr>
            <a:xfrm>
              <a:off x="1850673" y="840183"/>
              <a:ext cx="1884726" cy="47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Researchers</a:t>
              </a:r>
              <a:endParaRPr lang="en-US" sz="1050" dirty="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6513" y="1336556"/>
            <a:ext cx="2175378" cy="1553876"/>
            <a:chOff x="0" y="671669"/>
            <a:chExt cx="2782498" cy="1987800"/>
          </a:xfrm>
        </p:grpSpPr>
        <p:sp>
          <p:nvSpPr>
            <p:cNvPr id="20" name="Isosceles Triangle 19"/>
            <p:cNvSpPr/>
            <p:nvPr/>
          </p:nvSpPr>
          <p:spPr>
            <a:xfrm>
              <a:off x="0" y="671669"/>
              <a:ext cx="2782498" cy="1987800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Times New Roman"/>
                  <a:cs typeface="Times New Roman"/>
                </a:rPr>
                <a:t> </a:t>
              </a:r>
              <a:endParaRPr lang="en-US" sz="10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1" name="TextBox 220"/>
            <p:cNvSpPr txBox="1"/>
            <p:nvPr/>
          </p:nvSpPr>
          <p:spPr>
            <a:xfrm>
              <a:off x="512393" y="1924520"/>
              <a:ext cx="1757711" cy="47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Publications</a:t>
              </a:r>
              <a:endParaRPr lang="en-US" sz="1050" dirty="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07378" y="1347901"/>
            <a:ext cx="2175378" cy="1553876"/>
            <a:chOff x="8353545" y="686182"/>
            <a:chExt cx="2782498" cy="1987800"/>
          </a:xfrm>
        </p:grpSpPr>
        <p:sp>
          <p:nvSpPr>
            <p:cNvPr id="23" name="Isosceles Triangle 22"/>
            <p:cNvSpPr/>
            <p:nvPr/>
          </p:nvSpPr>
          <p:spPr>
            <a:xfrm>
              <a:off x="8353545" y="686182"/>
              <a:ext cx="2782498" cy="1987800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Times New Roman"/>
                  <a:cs typeface="Times New Roman"/>
                </a:rPr>
                <a:t> </a:t>
              </a:r>
              <a:endParaRPr lang="en-US" sz="10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4" name="TextBox 121"/>
            <p:cNvSpPr txBox="1"/>
            <p:nvPr/>
          </p:nvSpPr>
          <p:spPr>
            <a:xfrm>
              <a:off x="8880022" y="1754367"/>
              <a:ext cx="1729542" cy="826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Clinical Expertise</a:t>
              </a:r>
              <a:endParaRPr lang="en-US" sz="1050" dirty="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19689" y="1347901"/>
            <a:ext cx="2175378" cy="1553876"/>
            <a:chOff x="6962296" y="686182"/>
            <a:chExt cx="2782498" cy="1987800"/>
          </a:xfrm>
        </p:grpSpPr>
        <p:sp>
          <p:nvSpPr>
            <p:cNvPr id="26" name="Isosceles Triangle 25"/>
            <p:cNvSpPr/>
            <p:nvPr/>
          </p:nvSpPr>
          <p:spPr>
            <a:xfrm flipV="1">
              <a:off x="6962296" y="686182"/>
              <a:ext cx="2782498" cy="1987800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dirty="0">
                  <a:effectLst/>
                  <a:ea typeface="Times New Roman"/>
                  <a:cs typeface="Times New Roman"/>
                </a:rPr>
                <a:t> </a:t>
              </a:r>
              <a:endParaRPr lang="en-US" sz="10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7" name="TextBox 124"/>
            <p:cNvSpPr txBox="1"/>
            <p:nvPr/>
          </p:nvSpPr>
          <p:spPr>
            <a:xfrm>
              <a:off x="7482837" y="845182"/>
              <a:ext cx="1785152" cy="47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FFFFFF"/>
                  </a:solidFill>
                  <a:effectLst/>
                  <a:latin typeface="Calibri"/>
                  <a:ea typeface="Times New Roman"/>
                  <a:cs typeface="Times New Roman"/>
                </a:rPr>
                <a:t>Clinicians</a:t>
              </a:r>
              <a:endParaRPr lang="en-US" sz="105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55898" y="3547953"/>
            <a:ext cx="896748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Expertise is found in all the things that people do and produce.</a:t>
            </a:r>
          </a:p>
          <a:p>
            <a:endParaRPr lang="en-US" sz="1600" dirty="0" smtClean="0"/>
          </a:p>
          <a:p>
            <a:r>
              <a:rPr lang="en-US" sz="2800" dirty="0" smtClean="0"/>
              <a:t>The goal of </a:t>
            </a:r>
            <a:r>
              <a:rPr lang="en-US" sz="2800" dirty="0" err="1" smtClean="0"/>
              <a:t>CTSAconnect</a:t>
            </a:r>
            <a:r>
              <a:rPr lang="en-US" sz="2800" dirty="0" smtClean="0"/>
              <a:t> is to build ontologies that will enable inference of expertise across these disparate data sources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482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06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Building an integrated semantic framework for people and expertise</a:t>
            </a:r>
            <a:endParaRPr lang="en-US" sz="3600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7382" y="1421622"/>
            <a:ext cx="8727234" cy="4525963"/>
          </a:xfrm>
        </p:spPr>
        <p:txBody>
          <a:bodyPr anchor="t">
            <a:noAutofit/>
          </a:bodyPr>
          <a:lstStyle/>
          <a:p>
            <a:pPr>
              <a:buFont typeface="Wingdings" charset="2"/>
              <a:buChar char="§"/>
            </a:pPr>
            <a:r>
              <a:rPr lang="en-US" sz="2800" dirty="0" smtClean="0"/>
              <a:t>Align under a common upper ontology (BFO)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Provides basic principles for organization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iscuss compatibility of classes and properties before specific label choices</a:t>
            </a:r>
          </a:p>
          <a:p>
            <a:pPr>
              <a:buFont typeface="Wingdings" charset="2"/>
              <a:buChar char="§"/>
            </a:pPr>
            <a:r>
              <a:rPr lang="en-US" sz="2800" dirty="0" smtClean="0"/>
              <a:t>Agree on what each ontology is trying to model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OK to be interested in different granularity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Develop better representation of persons and their activities</a:t>
            </a: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Develop best practices to reference commonly used medical terminologies</a:t>
            </a:r>
          </a:p>
          <a:p>
            <a:pPr marL="800100" lvl="1" indent="-34290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927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280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CTSAconnect</vt:lpstr>
      <vt:lpstr>PowerPoint Presentation</vt:lpstr>
      <vt:lpstr>PowerPoint Presentation</vt:lpstr>
      <vt:lpstr>PowerPoint Presentation</vt:lpstr>
      <vt:lpstr>PowerPoint Presentation</vt:lpstr>
      <vt:lpstr>What is expertise?</vt:lpstr>
      <vt:lpstr>Building an integrated semantic framework for people and expertise</vt:lpstr>
    </vt:vector>
  </TitlesOfParts>
  <Company>OHSU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 Torniai</dc:creator>
  <cp:lastModifiedBy>phismith</cp:lastModifiedBy>
  <cp:revision>18</cp:revision>
  <dcterms:created xsi:type="dcterms:W3CDTF">2012-04-24T13:53:41Z</dcterms:created>
  <dcterms:modified xsi:type="dcterms:W3CDTF">2012-04-25T13:56:22Z</dcterms:modified>
</cp:coreProperties>
</file>