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3" autoAdjust="0"/>
    <p:restoredTop sz="94931" autoAdjust="0"/>
  </p:normalViewPr>
  <p:slideViewPr>
    <p:cSldViewPr snapToGrid="0" snapToObjects="1">
      <p:cViewPr>
        <p:scale>
          <a:sx n="74" d="100"/>
          <a:sy n="74" d="100"/>
        </p:scale>
        <p:origin x="-966" y="-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C64158E8-FCA4-7B43-B9D1-21E18C8DFAE6}" type="datetimeFigureOut">
              <a:rPr lang="en-US" smtClean="0"/>
              <a:pPr/>
              <a:t>4/25/2012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/>
                <a:cs typeface="Times New Roman"/>
              </a:defRPr>
            </a:lvl1pPr>
          </a:lstStyle>
          <a:p>
            <a:fld id="{7CC8E9C4-28C0-3D42-8A0E-97C650D4056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/>
          <a:ea typeface="+mj-ea"/>
          <a:cs typeface="Times New Roman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Toward a definition of “pathological process”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Richard H. Scheuermann, Ph.D.</a:t>
            </a:r>
          </a:p>
          <a:p>
            <a:r>
              <a:rPr lang="en-US" dirty="0" smtClean="0"/>
              <a:t>Professor of Pathology</a:t>
            </a:r>
          </a:p>
          <a:p>
            <a:r>
              <a:rPr lang="en-US" dirty="0" smtClean="0"/>
              <a:t>Director of Biomedical Informatics</a:t>
            </a:r>
          </a:p>
          <a:p>
            <a:r>
              <a:rPr lang="en-US" dirty="0" smtClean="0"/>
              <a:t>U.T. Southwestern Medical Center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en-US" baseline="0" dirty="0" smtClean="0"/>
              <a:t> Adaptation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426445" y="1730412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36569" y="609600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95" y="3435048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12864" y="4097169"/>
            <a:ext cx="300267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12864" y="3470619"/>
            <a:ext cx="297123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34"/>
          <p:cNvGrpSpPr/>
          <p:nvPr/>
        </p:nvGrpSpPr>
        <p:grpSpPr>
          <a:xfrm>
            <a:off x="4780816" y="2899115"/>
            <a:ext cx="2948039" cy="511029"/>
            <a:chOff x="4780816" y="2899115"/>
            <a:chExt cx="2948039" cy="511029"/>
          </a:xfrm>
        </p:grpSpPr>
        <p:sp>
          <p:nvSpPr>
            <p:cNvPr id="32" name="Freeform 31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643310" y="3525246"/>
            <a:ext cx="2948039" cy="511029"/>
            <a:chOff x="4780816" y="2899115"/>
            <a:chExt cx="2948039" cy="511029"/>
          </a:xfrm>
        </p:grpSpPr>
        <p:sp>
          <p:nvSpPr>
            <p:cNvPr id="37" name="Freeform 36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84095" y="3205238"/>
            <a:ext cx="193524" cy="616857"/>
          </a:xfrm>
          <a:custGeom>
            <a:avLst/>
            <a:gdLst>
              <a:gd name="connsiteX0" fmla="*/ 0 w 193524"/>
              <a:gd name="connsiteY0" fmla="*/ 616857 h 616857"/>
              <a:gd name="connsiteX1" fmla="*/ 96762 w 193524"/>
              <a:gd name="connsiteY1" fmla="*/ 326572 h 616857"/>
              <a:gd name="connsiteX2" fmla="*/ 169333 w 193524"/>
              <a:gd name="connsiteY2" fmla="*/ 157238 h 616857"/>
              <a:gd name="connsiteX3" fmla="*/ 193524 w 193524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24" h="616857">
                <a:moveTo>
                  <a:pt x="0" y="616857"/>
                </a:moveTo>
                <a:cubicBezTo>
                  <a:pt x="34270" y="510016"/>
                  <a:pt x="68540" y="403175"/>
                  <a:pt x="96762" y="326572"/>
                </a:cubicBezTo>
                <a:cubicBezTo>
                  <a:pt x="124984" y="249969"/>
                  <a:pt x="153206" y="211667"/>
                  <a:pt x="169333" y="157238"/>
                </a:cubicBezTo>
                <a:cubicBezTo>
                  <a:pt x="185460" y="102809"/>
                  <a:pt x="193524" y="0"/>
                  <a:pt x="19352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375223" y="4537304"/>
            <a:ext cx="482220" cy="1588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588731" y="4819527"/>
            <a:ext cx="2062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environment change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>
            <a:off x="4784875" y="3469031"/>
            <a:ext cx="300267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784875" y="2842481"/>
            <a:ext cx="297123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4367582" y="3058994"/>
            <a:ext cx="626550" cy="1935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rot="5400000" flipH="1" flipV="1">
            <a:off x="4388519" y="3687132"/>
            <a:ext cx="626550" cy="193524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457200" y="30418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Definitions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" name="Group 13"/>
          <p:cNvGrpSpPr/>
          <p:nvPr/>
        </p:nvGrpSpPr>
        <p:grpSpPr>
          <a:xfrm>
            <a:off x="1052915" y="180154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63039" y="363511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65" y="1884790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83523" y="2029907"/>
            <a:ext cx="595287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283523" y="2133950"/>
            <a:ext cx="5952873" cy="475746"/>
          </a:xfrm>
          <a:custGeom>
            <a:avLst/>
            <a:gdLst>
              <a:gd name="connsiteX0" fmla="*/ 0 w 5952873"/>
              <a:gd name="connsiteY0" fmla="*/ 0 h 475746"/>
              <a:gd name="connsiteX1" fmla="*/ 120953 w 5952873"/>
              <a:gd name="connsiteY1" fmla="*/ 254000 h 475746"/>
              <a:gd name="connsiteX2" fmla="*/ 254000 w 5952873"/>
              <a:gd name="connsiteY2" fmla="*/ 24190 h 475746"/>
              <a:gd name="connsiteX3" fmla="*/ 387048 w 5952873"/>
              <a:gd name="connsiteY3" fmla="*/ 254000 h 475746"/>
              <a:gd name="connsiteX4" fmla="*/ 520096 w 5952873"/>
              <a:gd name="connsiteY4" fmla="*/ 48381 h 475746"/>
              <a:gd name="connsiteX5" fmla="*/ 665238 w 5952873"/>
              <a:gd name="connsiteY5" fmla="*/ 254000 h 475746"/>
              <a:gd name="connsiteX6" fmla="*/ 822477 w 5952873"/>
              <a:gd name="connsiteY6" fmla="*/ 60476 h 475746"/>
              <a:gd name="connsiteX7" fmla="*/ 991810 w 5952873"/>
              <a:gd name="connsiteY7" fmla="*/ 266095 h 475746"/>
              <a:gd name="connsiteX8" fmla="*/ 1245810 w 5952873"/>
              <a:gd name="connsiteY8" fmla="*/ 24190 h 475746"/>
              <a:gd name="connsiteX9" fmla="*/ 1499810 w 5952873"/>
              <a:gd name="connsiteY9" fmla="*/ 314476 h 475746"/>
              <a:gd name="connsiteX10" fmla="*/ 1753810 w 5952873"/>
              <a:gd name="connsiteY10" fmla="*/ 36285 h 475746"/>
              <a:gd name="connsiteX11" fmla="*/ 1971524 w 5952873"/>
              <a:gd name="connsiteY11" fmla="*/ 302381 h 475746"/>
              <a:gd name="connsiteX12" fmla="*/ 2189238 w 5952873"/>
              <a:gd name="connsiteY12" fmla="*/ 96762 h 475746"/>
              <a:gd name="connsiteX13" fmla="*/ 2286000 w 5952873"/>
              <a:gd name="connsiteY13" fmla="*/ 254000 h 475746"/>
              <a:gd name="connsiteX14" fmla="*/ 2406953 w 5952873"/>
              <a:gd name="connsiteY14" fmla="*/ 84666 h 475746"/>
              <a:gd name="connsiteX15" fmla="*/ 2491619 w 5952873"/>
              <a:gd name="connsiteY15" fmla="*/ 241904 h 475746"/>
              <a:gd name="connsiteX16" fmla="*/ 2576286 w 5952873"/>
              <a:gd name="connsiteY16" fmla="*/ 133047 h 475746"/>
              <a:gd name="connsiteX17" fmla="*/ 2636762 w 5952873"/>
              <a:gd name="connsiteY17" fmla="*/ 229809 h 475746"/>
              <a:gd name="connsiteX18" fmla="*/ 2709334 w 5952873"/>
              <a:gd name="connsiteY18" fmla="*/ 145142 h 475746"/>
              <a:gd name="connsiteX19" fmla="*/ 2781905 w 5952873"/>
              <a:gd name="connsiteY19" fmla="*/ 290285 h 475746"/>
              <a:gd name="connsiteX20" fmla="*/ 2963334 w 5952873"/>
              <a:gd name="connsiteY20" fmla="*/ 24190 h 475746"/>
              <a:gd name="connsiteX21" fmla="*/ 3132667 w 5952873"/>
              <a:gd name="connsiteY21" fmla="*/ 314476 h 475746"/>
              <a:gd name="connsiteX22" fmla="*/ 3302000 w 5952873"/>
              <a:gd name="connsiteY22" fmla="*/ 48381 h 475746"/>
              <a:gd name="connsiteX23" fmla="*/ 3459238 w 5952873"/>
              <a:gd name="connsiteY23" fmla="*/ 302381 h 475746"/>
              <a:gd name="connsiteX24" fmla="*/ 3604381 w 5952873"/>
              <a:gd name="connsiteY24" fmla="*/ 84666 h 475746"/>
              <a:gd name="connsiteX25" fmla="*/ 3749524 w 5952873"/>
              <a:gd name="connsiteY25" fmla="*/ 314476 h 475746"/>
              <a:gd name="connsiteX26" fmla="*/ 3906762 w 5952873"/>
              <a:gd name="connsiteY26" fmla="*/ 84666 h 475746"/>
              <a:gd name="connsiteX27" fmla="*/ 4100286 w 5952873"/>
              <a:gd name="connsiteY27" fmla="*/ 326571 h 475746"/>
              <a:gd name="connsiteX28" fmla="*/ 4245429 w 5952873"/>
              <a:gd name="connsiteY28" fmla="*/ 120952 h 475746"/>
              <a:gd name="connsiteX29" fmla="*/ 4426857 w 5952873"/>
              <a:gd name="connsiteY29" fmla="*/ 229809 h 475746"/>
              <a:gd name="connsiteX30" fmla="*/ 4511524 w 5952873"/>
              <a:gd name="connsiteY30" fmla="*/ 145142 h 475746"/>
              <a:gd name="connsiteX31" fmla="*/ 4584096 w 5952873"/>
              <a:gd name="connsiteY31" fmla="*/ 278190 h 475746"/>
              <a:gd name="connsiteX32" fmla="*/ 4705048 w 5952873"/>
              <a:gd name="connsiteY32" fmla="*/ 181428 h 475746"/>
              <a:gd name="connsiteX33" fmla="*/ 4850191 w 5952873"/>
              <a:gd name="connsiteY33" fmla="*/ 314476 h 475746"/>
              <a:gd name="connsiteX34" fmla="*/ 4934857 w 5952873"/>
              <a:gd name="connsiteY34" fmla="*/ 181428 h 475746"/>
              <a:gd name="connsiteX35" fmla="*/ 5043715 w 5952873"/>
              <a:gd name="connsiteY35" fmla="*/ 350762 h 475746"/>
              <a:gd name="connsiteX36" fmla="*/ 5152572 w 5952873"/>
              <a:gd name="connsiteY36" fmla="*/ 217714 h 475746"/>
              <a:gd name="connsiteX37" fmla="*/ 5273524 w 5952873"/>
              <a:gd name="connsiteY37" fmla="*/ 338666 h 475746"/>
              <a:gd name="connsiteX38" fmla="*/ 5418667 w 5952873"/>
              <a:gd name="connsiteY38" fmla="*/ 120952 h 475746"/>
              <a:gd name="connsiteX39" fmla="*/ 5588000 w 5952873"/>
              <a:gd name="connsiteY39" fmla="*/ 423333 h 475746"/>
              <a:gd name="connsiteX40" fmla="*/ 5769429 w 5952873"/>
              <a:gd name="connsiteY40" fmla="*/ 181428 h 475746"/>
              <a:gd name="connsiteX41" fmla="*/ 5926667 w 5952873"/>
              <a:gd name="connsiteY41" fmla="*/ 435428 h 475746"/>
              <a:gd name="connsiteX42" fmla="*/ 5926667 w 5952873"/>
              <a:gd name="connsiteY42" fmla="*/ 423333 h 47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52873" h="475746">
                <a:moveTo>
                  <a:pt x="0" y="0"/>
                </a:moveTo>
                <a:cubicBezTo>
                  <a:pt x="39310" y="124984"/>
                  <a:pt x="78620" y="249968"/>
                  <a:pt x="120953" y="254000"/>
                </a:cubicBezTo>
                <a:cubicBezTo>
                  <a:pt x="163286" y="258032"/>
                  <a:pt x="209651" y="24190"/>
                  <a:pt x="254000" y="24190"/>
                </a:cubicBezTo>
                <a:cubicBezTo>
                  <a:pt x="298349" y="24190"/>
                  <a:pt x="342699" y="249968"/>
                  <a:pt x="387048" y="254000"/>
                </a:cubicBezTo>
                <a:cubicBezTo>
                  <a:pt x="431397" y="258032"/>
                  <a:pt x="473731" y="48381"/>
                  <a:pt x="520096" y="48381"/>
                </a:cubicBezTo>
                <a:cubicBezTo>
                  <a:pt x="566461" y="48381"/>
                  <a:pt x="614841" y="251984"/>
                  <a:pt x="665238" y="254000"/>
                </a:cubicBezTo>
                <a:cubicBezTo>
                  <a:pt x="715635" y="256016"/>
                  <a:pt x="768048" y="58460"/>
                  <a:pt x="822477" y="60476"/>
                </a:cubicBezTo>
                <a:cubicBezTo>
                  <a:pt x="876906" y="62492"/>
                  <a:pt x="921255" y="272143"/>
                  <a:pt x="991810" y="266095"/>
                </a:cubicBezTo>
                <a:cubicBezTo>
                  <a:pt x="1062365" y="260047"/>
                  <a:pt x="1161143" y="16127"/>
                  <a:pt x="1245810" y="24190"/>
                </a:cubicBezTo>
                <a:cubicBezTo>
                  <a:pt x="1330477" y="32253"/>
                  <a:pt x="1415143" y="312460"/>
                  <a:pt x="1499810" y="314476"/>
                </a:cubicBezTo>
                <a:cubicBezTo>
                  <a:pt x="1584477" y="316492"/>
                  <a:pt x="1675191" y="38301"/>
                  <a:pt x="1753810" y="36285"/>
                </a:cubicBezTo>
                <a:cubicBezTo>
                  <a:pt x="1832429" y="34269"/>
                  <a:pt x="1898953" y="292302"/>
                  <a:pt x="1971524" y="302381"/>
                </a:cubicBezTo>
                <a:cubicBezTo>
                  <a:pt x="2044095" y="312461"/>
                  <a:pt x="2136825" y="104825"/>
                  <a:pt x="2189238" y="96762"/>
                </a:cubicBezTo>
                <a:cubicBezTo>
                  <a:pt x="2241651" y="88699"/>
                  <a:pt x="2249714" y="256016"/>
                  <a:pt x="2286000" y="254000"/>
                </a:cubicBezTo>
                <a:cubicBezTo>
                  <a:pt x="2322286" y="251984"/>
                  <a:pt x="2372683" y="86682"/>
                  <a:pt x="2406953" y="84666"/>
                </a:cubicBezTo>
                <a:cubicBezTo>
                  <a:pt x="2441223" y="82650"/>
                  <a:pt x="2463397" y="233841"/>
                  <a:pt x="2491619" y="241904"/>
                </a:cubicBezTo>
                <a:cubicBezTo>
                  <a:pt x="2519841" y="249967"/>
                  <a:pt x="2552095" y="135063"/>
                  <a:pt x="2576286" y="133047"/>
                </a:cubicBezTo>
                <a:cubicBezTo>
                  <a:pt x="2600477" y="131031"/>
                  <a:pt x="2614587" y="227793"/>
                  <a:pt x="2636762" y="229809"/>
                </a:cubicBezTo>
                <a:cubicBezTo>
                  <a:pt x="2658937" y="231825"/>
                  <a:pt x="2685144" y="135063"/>
                  <a:pt x="2709334" y="145142"/>
                </a:cubicBezTo>
                <a:cubicBezTo>
                  <a:pt x="2733524" y="155221"/>
                  <a:pt x="2739572" y="310444"/>
                  <a:pt x="2781905" y="290285"/>
                </a:cubicBezTo>
                <a:cubicBezTo>
                  <a:pt x="2824238" y="270126"/>
                  <a:pt x="2904874" y="20158"/>
                  <a:pt x="2963334" y="24190"/>
                </a:cubicBezTo>
                <a:cubicBezTo>
                  <a:pt x="3021794" y="28222"/>
                  <a:pt x="3076223" y="310444"/>
                  <a:pt x="3132667" y="314476"/>
                </a:cubicBezTo>
                <a:cubicBezTo>
                  <a:pt x="3189111" y="318508"/>
                  <a:pt x="3247572" y="50397"/>
                  <a:pt x="3302000" y="48381"/>
                </a:cubicBezTo>
                <a:cubicBezTo>
                  <a:pt x="3356428" y="46365"/>
                  <a:pt x="3408841" y="296334"/>
                  <a:pt x="3459238" y="302381"/>
                </a:cubicBezTo>
                <a:cubicBezTo>
                  <a:pt x="3509635" y="308428"/>
                  <a:pt x="3556000" y="82650"/>
                  <a:pt x="3604381" y="84666"/>
                </a:cubicBezTo>
                <a:cubicBezTo>
                  <a:pt x="3652762" y="86682"/>
                  <a:pt x="3699127" y="314476"/>
                  <a:pt x="3749524" y="314476"/>
                </a:cubicBezTo>
                <a:cubicBezTo>
                  <a:pt x="3799921" y="314476"/>
                  <a:pt x="3848302" y="82650"/>
                  <a:pt x="3906762" y="84666"/>
                </a:cubicBezTo>
                <a:cubicBezTo>
                  <a:pt x="3965222" y="86682"/>
                  <a:pt x="4043842" y="320523"/>
                  <a:pt x="4100286" y="326571"/>
                </a:cubicBezTo>
                <a:cubicBezTo>
                  <a:pt x="4156731" y="332619"/>
                  <a:pt x="4191001" y="137079"/>
                  <a:pt x="4245429" y="120952"/>
                </a:cubicBezTo>
                <a:cubicBezTo>
                  <a:pt x="4299857" y="104825"/>
                  <a:pt x="4382508" y="225777"/>
                  <a:pt x="4426857" y="229809"/>
                </a:cubicBezTo>
                <a:cubicBezTo>
                  <a:pt x="4471206" y="233841"/>
                  <a:pt x="4485318" y="137079"/>
                  <a:pt x="4511524" y="145142"/>
                </a:cubicBezTo>
                <a:cubicBezTo>
                  <a:pt x="4537730" y="153205"/>
                  <a:pt x="4551842" y="272142"/>
                  <a:pt x="4584096" y="278190"/>
                </a:cubicBezTo>
                <a:cubicBezTo>
                  <a:pt x="4616350" y="284238"/>
                  <a:pt x="4660699" y="175380"/>
                  <a:pt x="4705048" y="181428"/>
                </a:cubicBezTo>
                <a:cubicBezTo>
                  <a:pt x="4749397" y="187476"/>
                  <a:pt x="4811890" y="314476"/>
                  <a:pt x="4850191" y="314476"/>
                </a:cubicBezTo>
                <a:cubicBezTo>
                  <a:pt x="4888492" y="314476"/>
                  <a:pt x="4902603" y="175380"/>
                  <a:pt x="4934857" y="181428"/>
                </a:cubicBezTo>
                <a:cubicBezTo>
                  <a:pt x="4967111" y="187476"/>
                  <a:pt x="5007429" y="344714"/>
                  <a:pt x="5043715" y="350762"/>
                </a:cubicBezTo>
                <a:cubicBezTo>
                  <a:pt x="5080001" y="356810"/>
                  <a:pt x="5114271" y="219730"/>
                  <a:pt x="5152572" y="217714"/>
                </a:cubicBezTo>
                <a:cubicBezTo>
                  <a:pt x="5190873" y="215698"/>
                  <a:pt x="5229175" y="354793"/>
                  <a:pt x="5273524" y="338666"/>
                </a:cubicBezTo>
                <a:cubicBezTo>
                  <a:pt x="5317873" y="322539"/>
                  <a:pt x="5366254" y="106841"/>
                  <a:pt x="5418667" y="120952"/>
                </a:cubicBezTo>
                <a:cubicBezTo>
                  <a:pt x="5471080" y="135063"/>
                  <a:pt x="5529540" y="413254"/>
                  <a:pt x="5588000" y="423333"/>
                </a:cubicBezTo>
                <a:cubicBezTo>
                  <a:pt x="5646460" y="433412"/>
                  <a:pt x="5712985" y="179412"/>
                  <a:pt x="5769429" y="181428"/>
                </a:cubicBezTo>
                <a:cubicBezTo>
                  <a:pt x="5825873" y="183444"/>
                  <a:pt x="5900461" y="395110"/>
                  <a:pt x="5926667" y="435428"/>
                </a:cubicBezTo>
                <a:cubicBezTo>
                  <a:pt x="5952873" y="475746"/>
                  <a:pt x="5926667" y="423333"/>
                  <a:pt x="5926667" y="4233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83523" y="2339542"/>
            <a:ext cx="59528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83523" y="2637082"/>
            <a:ext cx="595287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ket 21"/>
          <p:cNvSpPr/>
          <p:nvPr/>
        </p:nvSpPr>
        <p:spPr>
          <a:xfrm>
            <a:off x="7464184" y="2029907"/>
            <a:ext cx="227144" cy="60876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62296" y="2008918"/>
            <a:ext cx="130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omeostatic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range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7011345" y="1576137"/>
            <a:ext cx="926198" cy="525900"/>
          </a:xfrm>
          <a:prstGeom prst="line">
            <a:avLst/>
          </a:prstGeom>
          <a:ln>
            <a:solidFill>
              <a:srgbClr val="000000"/>
            </a:solidFill>
            <a:head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73838" y="1052822"/>
            <a:ext cx="130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omeostatic</a:t>
            </a:r>
          </a:p>
          <a:p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et point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4080193" y="1405371"/>
            <a:ext cx="926198" cy="525900"/>
          </a:xfrm>
          <a:prstGeom prst="line">
            <a:avLst/>
          </a:prstGeom>
          <a:ln>
            <a:solidFill>
              <a:srgbClr val="000000"/>
            </a:solidFill>
            <a:head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2686" y="882056"/>
            <a:ext cx="142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physiological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state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4566912"/>
            <a:ext cx="9120904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775" indent="-231775"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Homeostatic set point – the ideal state of a bodily system in a </a:t>
            </a:r>
            <a:r>
              <a:rPr lang="en-US">
                <a:latin typeface="Times New Roman"/>
                <a:cs typeface="Times New Roman"/>
              </a:rPr>
              <a:t>given</a:t>
            </a:r>
            <a:r>
              <a:rPr lang="en-US" smtClean="0">
                <a:latin typeface="Times New Roman"/>
                <a:cs typeface="Times New Roman"/>
              </a:rPr>
              <a:t> context.</a:t>
            </a:r>
            <a:endParaRPr lang="en-US" dirty="0">
              <a:latin typeface="Times New Roman"/>
              <a:cs typeface="Times New Roman"/>
            </a:endParaRPr>
          </a:p>
          <a:p>
            <a:pPr marL="231775" indent="-231775"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Normal homeostatic range – the set of states of a bodily system considered to be clinically normal.</a:t>
            </a:r>
          </a:p>
          <a:p>
            <a:pPr marL="231775" indent="-231775"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Physiological process – a bodily process that changes the state of a bodily system such that it </a:t>
            </a:r>
            <a:r>
              <a:rPr lang="en-US" dirty="0" smtClean="0">
                <a:latin typeface="Times New Roman"/>
                <a:cs typeface="Times New Roman"/>
              </a:rPr>
              <a:t>approaches (moves closer to) </a:t>
            </a:r>
            <a:r>
              <a:rPr lang="en-US" dirty="0">
                <a:latin typeface="Times New Roman"/>
                <a:cs typeface="Times New Roman"/>
              </a:rPr>
              <a:t>the homeostatic set point.</a:t>
            </a:r>
          </a:p>
          <a:p>
            <a:pPr marL="231775" indent="-231775">
              <a:spcAft>
                <a:spcPts val="600"/>
              </a:spcAft>
              <a:buFont typeface="Arial"/>
              <a:buChar char="•"/>
            </a:pPr>
            <a:r>
              <a:rPr lang="en-US" dirty="0">
                <a:latin typeface="Times New Roman"/>
                <a:cs typeface="Times New Roman"/>
              </a:rPr>
              <a:t>Pathological process – a bodily process that changes the state of a bodily system away from the normal homeostatic range.</a:t>
            </a:r>
          </a:p>
          <a:p>
            <a:pPr>
              <a:spcAft>
                <a:spcPts val="600"/>
              </a:spcAft>
            </a:pP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Foundational Definitions in OGMS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Disorder =def. – A causally relatively isolated combination of physical components that is (a) clinically abnormal and (</a:t>
            </a:r>
            <a:r>
              <a:rPr lang="en-US" sz="2000" dirty="0" err="1" smtClean="0"/>
              <a:t>b</a:t>
            </a:r>
            <a:r>
              <a:rPr lang="en-US" sz="2000" dirty="0" smtClean="0"/>
              <a:t>) maximal, in the sense that it is not a part of some larger such combination.</a:t>
            </a:r>
          </a:p>
          <a:p>
            <a:r>
              <a:rPr lang="en-US" sz="20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Disease =def. – A disposition (</a:t>
            </a:r>
            <a:r>
              <a:rPr lang="en-US" sz="2000" kern="1200" dirty="0" err="1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i</a:t>
            </a:r>
            <a:r>
              <a:rPr lang="en-US" sz="2000" kern="1200" dirty="0" smtClean="0">
                <a:solidFill>
                  <a:schemeClr val="tx1"/>
                </a:solidFill>
                <a:latin typeface="Times New Roman"/>
                <a:ea typeface="+mn-ea"/>
                <a:cs typeface="Times New Roman"/>
              </a:rPr>
              <a:t>) to undergo pathological processes that (ii) exists in an organism because of one or more disorders in that organism.</a:t>
            </a:r>
          </a:p>
          <a:p>
            <a:r>
              <a:rPr lang="en-US" sz="2000" dirty="0" smtClean="0"/>
              <a:t>Pathological Process =def. – A bodily process that is a manifestation of a disorder.</a:t>
            </a:r>
          </a:p>
          <a:p>
            <a:endParaRPr lang="en-US" sz="2000" dirty="0"/>
          </a:p>
        </p:txBody>
      </p:sp>
      <p:pic>
        <p:nvPicPr>
          <p:cNvPr id="4" name="Picture 3" descr="Screen shot 2012-04-20 at 7.08.16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54" y="4460460"/>
            <a:ext cx="7794805" cy="203071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Homeostasis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We use ‘</a:t>
            </a:r>
            <a:r>
              <a:rPr lang="en-US" i="1" dirty="0"/>
              <a:t>homeostasis’ </a:t>
            </a:r>
            <a:r>
              <a:rPr lang="en-US" dirty="0"/>
              <a:t>to designate a disposition of the whole organism (or of some causally relatively isolated part of the organism, such as a single cell) to regulate its bodily processes in such a way </a:t>
            </a:r>
            <a:r>
              <a:rPr lang="en-US" dirty="0" smtClean="0"/>
              <a:t>as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1) to maintain bodily qualities within a certain range or </a:t>
            </a:r>
            <a:r>
              <a:rPr lang="en-US" dirty="0" smtClean="0"/>
              <a:t>profile, and</a:t>
            </a:r>
          </a:p>
          <a:p>
            <a:pPr lvl="1"/>
            <a:r>
              <a:rPr lang="en-US" dirty="0" smtClean="0"/>
              <a:t>(</a:t>
            </a:r>
            <a:r>
              <a:rPr lang="en-US" dirty="0"/>
              <a:t>2) to respond successfully to departures from this range caused by internal influences or environmental influences such as poisoning.</a:t>
            </a:r>
            <a:r>
              <a:rPr lang="en-US" dirty="0" smtClean="0"/>
              <a:t> </a:t>
            </a:r>
          </a:p>
          <a:p>
            <a:r>
              <a:rPr lang="en-US" dirty="0" smtClean="0"/>
              <a:t>When </a:t>
            </a:r>
            <a:r>
              <a:rPr lang="en-US" dirty="0"/>
              <a:t>bodily processes yield qualities outside the range of homeostasis, then the organism initiates processes designed to return the qualities to a value within this range.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some cases, homeostasis can be lost and then re-gained at a level that is clinically abnormal, for example in the case of adaptation to major injury.</a:t>
            </a:r>
            <a:r>
              <a:rPr lang="en-US" dirty="0" smtClean="0"/>
              <a:t> </a:t>
            </a:r>
          </a:p>
          <a:p>
            <a:r>
              <a:rPr lang="en-US" dirty="0" smtClean="0"/>
              <a:t>In </a:t>
            </a:r>
            <a:r>
              <a:rPr lang="en-US" dirty="0"/>
              <a:t>other cases the organism will pass a point where it falls irreversibly outside the realm of homeostasis.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052915" y="1754376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3763039" y="6119966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5765" y="3459012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1283523" y="3604129"/>
            <a:ext cx="595287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1283523" y="3708172"/>
            <a:ext cx="5952873" cy="475746"/>
          </a:xfrm>
          <a:custGeom>
            <a:avLst/>
            <a:gdLst>
              <a:gd name="connsiteX0" fmla="*/ 0 w 5952873"/>
              <a:gd name="connsiteY0" fmla="*/ 0 h 475746"/>
              <a:gd name="connsiteX1" fmla="*/ 120953 w 5952873"/>
              <a:gd name="connsiteY1" fmla="*/ 254000 h 475746"/>
              <a:gd name="connsiteX2" fmla="*/ 254000 w 5952873"/>
              <a:gd name="connsiteY2" fmla="*/ 24190 h 475746"/>
              <a:gd name="connsiteX3" fmla="*/ 387048 w 5952873"/>
              <a:gd name="connsiteY3" fmla="*/ 254000 h 475746"/>
              <a:gd name="connsiteX4" fmla="*/ 520096 w 5952873"/>
              <a:gd name="connsiteY4" fmla="*/ 48381 h 475746"/>
              <a:gd name="connsiteX5" fmla="*/ 665238 w 5952873"/>
              <a:gd name="connsiteY5" fmla="*/ 254000 h 475746"/>
              <a:gd name="connsiteX6" fmla="*/ 822477 w 5952873"/>
              <a:gd name="connsiteY6" fmla="*/ 60476 h 475746"/>
              <a:gd name="connsiteX7" fmla="*/ 991810 w 5952873"/>
              <a:gd name="connsiteY7" fmla="*/ 266095 h 475746"/>
              <a:gd name="connsiteX8" fmla="*/ 1245810 w 5952873"/>
              <a:gd name="connsiteY8" fmla="*/ 24190 h 475746"/>
              <a:gd name="connsiteX9" fmla="*/ 1499810 w 5952873"/>
              <a:gd name="connsiteY9" fmla="*/ 314476 h 475746"/>
              <a:gd name="connsiteX10" fmla="*/ 1753810 w 5952873"/>
              <a:gd name="connsiteY10" fmla="*/ 36285 h 475746"/>
              <a:gd name="connsiteX11" fmla="*/ 1971524 w 5952873"/>
              <a:gd name="connsiteY11" fmla="*/ 302381 h 475746"/>
              <a:gd name="connsiteX12" fmla="*/ 2189238 w 5952873"/>
              <a:gd name="connsiteY12" fmla="*/ 96762 h 475746"/>
              <a:gd name="connsiteX13" fmla="*/ 2286000 w 5952873"/>
              <a:gd name="connsiteY13" fmla="*/ 254000 h 475746"/>
              <a:gd name="connsiteX14" fmla="*/ 2406953 w 5952873"/>
              <a:gd name="connsiteY14" fmla="*/ 84666 h 475746"/>
              <a:gd name="connsiteX15" fmla="*/ 2491619 w 5952873"/>
              <a:gd name="connsiteY15" fmla="*/ 241904 h 475746"/>
              <a:gd name="connsiteX16" fmla="*/ 2576286 w 5952873"/>
              <a:gd name="connsiteY16" fmla="*/ 133047 h 475746"/>
              <a:gd name="connsiteX17" fmla="*/ 2636762 w 5952873"/>
              <a:gd name="connsiteY17" fmla="*/ 229809 h 475746"/>
              <a:gd name="connsiteX18" fmla="*/ 2709334 w 5952873"/>
              <a:gd name="connsiteY18" fmla="*/ 145142 h 475746"/>
              <a:gd name="connsiteX19" fmla="*/ 2781905 w 5952873"/>
              <a:gd name="connsiteY19" fmla="*/ 290285 h 475746"/>
              <a:gd name="connsiteX20" fmla="*/ 2963334 w 5952873"/>
              <a:gd name="connsiteY20" fmla="*/ 24190 h 475746"/>
              <a:gd name="connsiteX21" fmla="*/ 3132667 w 5952873"/>
              <a:gd name="connsiteY21" fmla="*/ 314476 h 475746"/>
              <a:gd name="connsiteX22" fmla="*/ 3302000 w 5952873"/>
              <a:gd name="connsiteY22" fmla="*/ 48381 h 475746"/>
              <a:gd name="connsiteX23" fmla="*/ 3459238 w 5952873"/>
              <a:gd name="connsiteY23" fmla="*/ 302381 h 475746"/>
              <a:gd name="connsiteX24" fmla="*/ 3604381 w 5952873"/>
              <a:gd name="connsiteY24" fmla="*/ 84666 h 475746"/>
              <a:gd name="connsiteX25" fmla="*/ 3749524 w 5952873"/>
              <a:gd name="connsiteY25" fmla="*/ 314476 h 475746"/>
              <a:gd name="connsiteX26" fmla="*/ 3906762 w 5952873"/>
              <a:gd name="connsiteY26" fmla="*/ 84666 h 475746"/>
              <a:gd name="connsiteX27" fmla="*/ 4100286 w 5952873"/>
              <a:gd name="connsiteY27" fmla="*/ 326571 h 475746"/>
              <a:gd name="connsiteX28" fmla="*/ 4245429 w 5952873"/>
              <a:gd name="connsiteY28" fmla="*/ 120952 h 475746"/>
              <a:gd name="connsiteX29" fmla="*/ 4426857 w 5952873"/>
              <a:gd name="connsiteY29" fmla="*/ 229809 h 475746"/>
              <a:gd name="connsiteX30" fmla="*/ 4511524 w 5952873"/>
              <a:gd name="connsiteY30" fmla="*/ 145142 h 475746"/>
              <a:gd name="connsiteX31" fmla="*/ 4584096 w 5952873"/>
              <a:gd name="connsiteY31" fmla="*/ 278190 h 475746"/>
              <a:gd name="connsiteX32" fmla="*/ 4705048 w 5952873"/>
              <a:gd name="connsiteY32" fmla="*/ 181428 h 475746"/>
              <a:gd name="connsiteX33" fmla="*/ 4850191 w 5952873"/>
              <a:gd name="connsiteY33" fmla="*/ 314476 h 475746"/>
              <a:gd name="connsiteX34" fmla="*/ 4934857 w 5952873"/>
              <a:gd name="connsiteY34" fmla="*/ 181428 h 475746"/>
              <a:gd name="connsiteX35" fmla="*/ 5043715 w 5952873"/>
              <a:gd name="connsiteY35" fmla="*/ 350762 h 475746"/>
              <a:gd name="connsiteX36" fmla="*/ 5152572 w 5952873"/>
              <a:gd name="connsiteY36" fmla="*/ 217714 h 475746"/>
              <a:gd name="connsiteX37" fmla="*/ 5273524 w 5952873"/>
              <a:gd name="connsiteY37" fmla="*/ 338666 h 475746"/>
              <a:gd name="connsiteX38" fmla="*/ 5418667 w 5952873"/>
              <a:gd name="connsiteY38" fmla="*/ 120952 h 475746"/>
              <a:gd name="connsiteX39" fmla="*/ 5588000 w 5952873"/>
              <a:gd name="connsiteY39" fmla="*/ 423333 h 475746"/>
              <a:gd name="connsiteX40" fmla="*/ 5769429 w 5952873"/>
              <a:gd name="connsiteY40" fmla="*/ 181428 h 475746"/>
              <a:gd name="connsiteX41" fmla="*/ 5926667 w 5952873"/>
              <a:gd name="connsiteY41" fmla="*/ 435428 h 475746"/>
              <a:gd name="connsiteX42" fmla="*/ 5926667 w 5952873"/>
              <a:gd name="connsiteY42" fmla="*/ 423333 h 475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952873" h="475746">
                <a:moveTo>
                  <a:pt x="0" y="0"/>
                </a:moveTo>
                <a:cubicBezTo>
                  <a:pt x="39310" y="124984"/>
                  <a:pt x="78620" y="249968"/>
                  <a:pt x="120953" y="254000"/>
                </a:cubicBezTo>
                <a:cubicBezTo>
                  <a:pt x="163286" y="258032"/>
                  <a:pt x="209651" y="24190"/>
                  <a:pt x="254000" y="24190"/>
                </a:cubicBezTo>
                <a:cubicBezTo>
                  <a:pt x="298349" y="24190"/>
                  <a:pt x="342699" y="249968"/>
                  <a:pt x="387048" y="254000"/>
                </a:cubicBezTo>
                <a:cubicBezTo>
                  <a:pt x="431397" y="258032"/>
                  <a:pt x="473731" y="48381"/>
                  <a:pt x="520096" y="48381"/>
                </a:cubicBezTo>
                <a:cubicBezTo>
                  <a:pt x="566461" y="48381"/>
                  <a:pt x="614841" y="251984"/>
                  <a:pt x="665238" y="254000"/>
                </a:cubicBezTo>
                <a:cubicBezTo>
                  <a:pt x="715635" y="256016"/>
                  <a:pt x="768048" y="58460"/>
                  <a:pt x="822477" y="60476"/>
                </a:cubicBezTo>
                <a:cubicBezTo>
                  <a:pt x="876906" y="62492"/>
                  <a:pt x="921255" y="272143"/>
                  <a:pt x="991810" y="266095"/>
                </a:cubicBezTo>
                <a:cubicBezTo>
                  <a:pt x="1062365" y="260047"/>
                  <a:pt x="1161143" y="16127"/>
                  <a:pt x="1245810" y="24190"/>
                </a:cubicBezTo>
                <a:cubicBezTo>
                  <a:pt x="1330477" y="32253"/>
                  <a:pt x="1415143" y="312460"/>
                  <a:pt x="1499810" y="314476"/>
                </a:cubicBezTo>
                <a:cubicBezTo>
                  <a:pt x="1584477" y="316492"/>
                  <a:pt x="1675191" y="38301"/>
                  <a:pt x="1753810" y="36285"/>
                </a:cubicBezTo>
                <a:cubicBezTo>
                  <a:pt x="1832429" y="34269"/>
                  <a:pt x="1898953" y="292302"/>
                  <a:pt x="1971524" y="302381"/>
                </a:cubicBezTo>
                <a:cubicBezTo>
                  <a:pt x="2044095" y="312461"/>
                  <a:pt x="2136825" y="104825"/>
                  <a:pt x="2189238" y="96762"/>
                </a:cubicBezTo>
                <a:cubicBezTo>
                  <a:pt x="2241651" y="88699"/>
                  <a:pt x="2249714" y="256016"/>
                  <a:pt x="2286000" y="254000"/>
                </a:cubicBezTo>
                <a:cubicBezTo>
                  <a:pt x="2322286" y="251984"/>
                  <a:pt x="2372683" y="86682"/>
                  <a:pt x="2406953" y="84666"/>
                </a:cubicBezTo>
                <a:cubicBezTo>
                  <a:pt x="2441223" y="82650"/>
                  <a:pt x="2463397" y="233841"/>
                  <a:pt x="2491619" y="241904"/>
                </a:cubicBezTo>
                <a:cubicBezTo>
                  <a:pt x="2519841" y="249967"/>
                  <a:pt x="2552095" y="135063"/>
                  <a:pt x="2576286" y="133047"/>
                </a:cubicBezTo>
                <a:cubicBezTo>
                  <a:pt x="2600477" y="131031"/>
                  <a:pt x="2614587" y="227793"/>
                  <a:pt x="2636762" y="229809"/>
                </a:cubicBezTo>
                <a:cubicBezTo>
                  <a:pt x="2658937" y="231825"/>
                  <a:pt x="2685144" y="135063"/>
                  <a:pt x="2709334" y="145142"/>
                </a:cubicBezTo>
                <a:cubicBezTo>
                  <a:pt x="2733524" y="155221"/>
                  <a:pt x="2739572" y="310444"/>
                  <a:pt x="2781905" y="290285"/>
                </a:cubicBezTo>
                <a:cubicBezTo>
                  <a:pt x="2824238" y="270126"/>
                  <a:pt x="2904874" y="20158"/>
                  <a:pt x="2963334" y="24190"/>
                </a:cubicBezTo>
                <a:cubicBezTo>
                  <a:pt x="3021794" y="28222"/>
                  <a:pt x="3076223" y="310444"/>
                  <a:pt x="3132667" y="314476"/>
                </a:cubicBezTo>
                <a:cubicBezTo>
                  <a:pt x="3189111" y="318508"/>
                  <a:pt x="3247572" y="50397"/>
                  <a:pt x="3302000" y="48381"/>
                </a:cubicBezTo>
                <a:cubicBezTo>
                  <a:pt x="3356428" y="46365"/>
                  <a:pt x="3408841" y="296334"/>
                  <a:pt x="3459238" y="302381"/>
                </a:cubicBezTo>
                <a:cubicBezTo>
                  <a:pt x="3509635" y="308428"/>
                  <a:pt x="3556000" y="82650"/>
                  <a:pt x="3604381" y="84666"/>
                </a:cubicBezTo>
                <a:cubicBezTo>
                  <a:pt x="3652762" y="86682"/>
                  <a:pt x="3699127" y="314476"/>
                  <a:pt x="3749524" y="314476"/>
                </a:cubicBezTo>
                <a:cubicBezTo>
                  <a:pt x="3799921" y="314476"/>
                  <a:pt x="3848302" y="82650"/>
                  <a:pt x="3906762" y="84666"/>
                </a:cubicBezTo>
                <a:cubicBezTo>
                  <a:pt x="3965222" y="86682"/>
                  <a:pt x="4043842" y="320523"/>
                  <a:pt x="4100286" y="326571"/>
                </a:cubicBezTo>
                <a:cubicBezTo>
                  <a:pt x="4156731" y="332619"/>
                  <a:pt x="4191001" y="137079"/>
                  <a:pt x="4245429" y="120952"/>
                </a:cubicBezTo>
                <a:cubicBezTo>
                  <a:pt x="4299857" y="104825"/>
                  <a:pt x="4382508" y="225777"/>
                  <a:pt x="4426857" y="229809"/>
                </a:cubicBezTo>
                <a:cubicBezTo>
                  <a:pt x="4471206" y="233841"/>
                  <a:pt x="4485318" y="137079"/>
                  <a:pt x="4511524" y="145142"/>
                </a:cubicBezTo>
                <a:cubicBezTo>
                  <a:pt x="4537730" y="153205"/>
                  <a:pt x="4551842" y="272142"/>
                  <a:pt x="4584096" y="278190"/>
                </a:cubicBezTo>
                <a:cubicBezTo>
                  <a:pt x="4616350" y="284238"/>
                  <a:pt x="4660699" y="175380"/>
                  <a:pt x="4705048" y="181428"/>
                </a:cubicBezTo>
                <a:cubicBezTo>
                  <a:pt x="4749397" y="187476"/>
                  <a:pt x="4811890" y="314476"/>
                  <a:pt x="4850191" y="314476"/>
                </a:cubicBezTo>
                <a:cubicBezTo>
                  <a:pt x="4888492" y="314476"/>
                  <a:pt x="4902603" y="175380"/>
                  <a:pt x="4934857" y="181428"/>
                </a:cubicBezTo>
                <a:cubicBezTo>
                  <a:pt x="4967111" y="187476"/>
                  <a:pt x="5007429" y="344714"/>
                  <a:pt x="5043715" y="350762"/>
                </a:cubicBezTo>
                <a:cubicBezTo>
                  <a:pt x="5080001" y="356810"/>
                  <a:pt x="5114271" y="219730"/>
                  <a:pt x="5152572" y="217714"/>
                </a:cubicBezTo>
                <a:cubicBezTo>
                  <a:pt x="5190873" y="215698"/>
                  <a:pt x="5229175" y="354793"/>
                  <a:pt x="5273524" y="338666"/>
                </a:cubicBezTo>
                <a:cubicBezTo>
                  <a:pt x="5317873" y="322539"/>
                  <a:pt x="5366254" y="106841"/>
                  <a:pt x="5418667" y="120952"/>
                </a:cubicBezTo>
                <a:cubicBezTo>
                  <a:pt x="5471080" y="135063"/>
                  <a:pt x="5529540" y="413254"/>
                  <a:pt x="5588000" y="423333"/>
                </a:cubicBezTo>
                <a:cubicBezTo>
                  <a:pt x="5646460" y="433412"/>
                  <a:pt x="5712985" y="179412"/>
                  <a:pt x="5769429" y="181428"/>
                </a:cubicBezTo>
                <a:cubicBezTo>
                  <a:pt x="5825873" y="183444"/>
                  <a:pt x="5900461" y="395110"/>
                  <a:pt x="5926667" y="435428"/>
                </a:cubicBezTo>
                <a:cubicBezTo>
                  <a:pt x="5952873" y="475746"/>
                  <a:pt x="5926667" y="423333"/>
                  <a:pt x="5926667" y="423333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>
            <a:off x="1283523" y="3913764"/>
            <a:ext cx="5952873" cy="1588"/>
          </a:xfrm>
          <a:prstGeom prst="line">
            <a:avLst/>
          </a:prstGeom>
          <a:ln w="25400" cap="flat" cmpd="sng" algn="ctr">
            <a:solidFill>
              <a:srgbClr val="00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283523" y="4211304"/>
            <a:ext cx="5952873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Bracket 21"/>
          <p:cNvSpPr/>
          <p:nvPr/>
        </p:nvSpPr>
        <p:spPr>
          <a:xfrm>
            <a:off x="7464184" y="3604129"/>
            <a:ext cx="227144" cy="608763"/>
          </a:xfrm>
          <a:prstGeom prst="rightBracket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7762296" y="3583140"/>
            <a:ext cx="130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omeostatic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range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rot="5400000" flipH="1" flipV="1">
            <a:off x="7011345" y="3150359"/>
            <a:ext cx="926198" cy="525900"/>
          </a:xfrm>
          <a:prstGeom prst="line">
            <a:avLst/>
          </a:prstGeom>
          <a:ln>
            <a:solidFill>
              <a:srgbClr val="000000"/>
            </a:solidFill>
            <a:head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773838" y="2627044"/>
            <a:ext cx="1300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h</a:t>
            </a:r>
            <a:r>
              <a:rPr lang="en-US" dirty="0" smtClean="0">
                <a:latin typeface="Times New Roman"/>
                <a:cs typeface="Times New Roman"/>
              </a:rPr>
              <a:t>omeostatic</a:t>
            </a:r>
          </a:p>
          <a:p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dirty="0" smtClean="0">
                <a:latin typeface="Times New Roman"/>
                <a:cs typeface="Times New Roman"/>
              </a:rPr>
              <a:t>et point</a:t>
            </a:r>
            <a:endParaRPr lang="en-US" dirty="0">
              <a:latin typeface="Times New Roman"/>
              <a:cs typeface="Times New Roman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rot="5400000" flipH="1" flipV="1">
            <a:off x="4080193" y="2979593"/>
            <a:ext cx="926198" cy="525900"/>
          </a:xfrm>
          <a:prstGeom prst="line">
            <a:avLst/>
          </a:prstGeom>
          <a:ln>
            <a:solidFill>
              <a:srgbClr val="000000"/>
            </a:solidFill>
            <a:head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842686" y="2456278"/>
            <a:ext cx="142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physiological</a:t>
            </a:r>
          </a:p>
          <a:p>
            <a:r>
              <a:rPr lang="en-US" dirty="0" smtClean="0">
                <a:latin typeface="Times New Roman"/>
                <a:cs typeface="Times New Roman"/>
              </a:rPr>
              <a:t>state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Physiological Homeostasis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</a:t>
            </a:r>
            <a:r>
              <a:rPr lang="en-US" baseline="0" dirty="0" smtClean="0"/>
              <a:t> P</a:t>
            </a:r>
            <a:r>
              <a:rPr lang="en-US" dirty="0" smtClean="0"/>
              <a:t>hysiological Homeostasis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426445" y="1730412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36569" y="609600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95" y="3435048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rot="16200000" flipH="1">
            <a:off x="4060666" y="4150473"/>
            <a:ext cx="405819" cy="2540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/>
          <p:cNvSpPr/>
          <p:nvPr/>
        </p:nvSpPr>
        <p:spPr>
          <a:xfrm rot="1949631">
            <a:off x="1433226" y="3144896"/>
            <a:ext cx="1192957" cy="510016"/>
          </a:xfrm>
          <a:custGeom>
            <a:avLst/>
            <a:gdLst>
              <a:gd name="connsiteX0" fmla="*/ 0 w 2902857"/>
              <a:gd name="connsiteY0" fmla="*/ 314476 h 510016"/>
              <a:gd name="connsiteX1" fmla="*/ 120953 w 2902857"/>
              <a:gd name="connsiteY1" fmla="*/ 12095 h 510016"/>
              <a:gd name="connsiteX2" fmla="*/ 229810 w 2902857"/>
              <a:gd name="connsiteY2" fmla="*/ 387047 h 510016"/>
              <a:gd name="connsiteX3" fmla="*/ 350762 w 2902857"/>
              <a:gd name="connsiteY3" fmla="*/ 36285 h 510016"/>
              <a:gd name="connsiteX4" fmla="*/ 459619 w 2902857"/>
              <a:gd name="connsiteY4" fmla="*/ 387047 h 510016"/>
              <a:gd name="connsiteX5" fmla="*/ 580572 w 2902857"/>
              <a:gd name="connsiteY5" fmla="*/ 36285 h 510016"/>
              <a:gd name="connsiteX6" fmla="*/ 689429 w 2902857"/>
              <a:gd name="connsiteY6" fmla="*/ 374952 h 510016"/>
              <a:gd name="connsiteX7" fmla="*/ 786191 w 2902857"/>
              <a:gd name="connsiteY7" fmla="*/ 205619 h 510016"/>
              <a:gd name="connsiteX8" fmla="*/ 846667 w 2902857"/>
              <a:gd name="connsiteY8" fmla="*/ 338666 h 510016"/>
              <a:gd name="connsiteX9" fmla="*/ 907143 w 2902857"/>
              <a:gd name="connsiteY9" fmla="*/ 241904 h 510016"/>
              <a:gd name="connsiteX10" fmla="*/ 967619 w 2902857"/>
              <a:gd name="connsiteY10" fmla="*/ 350762 h 510016"/>
              <a:gd name="connsiteX11" fmla="*/ 1040191 w 2902857"/>
              <a:gd name="connsiteY11" fmla="*/ 229809 h 510016"/>
              <a:gd name="connsiteX12" fmla="*/ 1100667 w 2902857"/>
              <a:gd name="connsiteY12" fmla="*/ 350762 h 510016"/>
              <a:gd name="connsiteX13" fmla="*/ 1173238 w 2902857"/>
              <a:gd name="connsiteY13" fmla="*/ 241904 h 510016"/>
              <a:gd name="connsiteX14" fmla="*/ 1233714 w 2902857"/>
              <a:gd name="connsiteY14" fmla="*/ 338666 h 510016"/>
              <a:gd name="connsiteX15" fmla="*/ 1354667 w 2902857"/>
              <a:gd name="connsiteY15" fmla="*/ 133047 h 510016"/>
              <a:gd name="connsiteX16" fmla="*/ 1439333 w 2902857"/>
              <a:gd name="connsiteY16" fmla="*/ 423333 h 510016"/>
              <a:gd name="connsiteX17" fmla="*/ 1548191 w 2902857"/>
              <a:gd name="connsiteY17" fmla="*/ 145143 h 510016"/>
              <a:gd name="connsiteX18" fmla="*/ 1632857 w 2902857"/>
              <a:gd name="connsiteY18" fmla="*/ 411238 h 510016"/>
              <a:gd name="connsiteX19" fmla="*/ 1741714 w 2902857"/>
              <a:gd name="connsiteY19" fmla="*/ 169333 h 510016"/>
              <a:gd name="connsiteX20" fmla="*/ 1838476 w 2902857"/>
              <a:gd name="connsiteY20" fmla="*/ 435428 h 510016"/>
              <a:gd name="connsiteX21" fmla="*/ 1935238 w 2902857"/>
              <a:gd name="connsiteY21" fmla="*/ 48381 h 510016"/>
              <a:gd name="connsiteX22" fmla="*/ 2056191 w 2902857"/>
              <a:gd name="connsiteY22" fmla="*/ 508000 h 510016"/>
              <a:gd name="connsiteX23" fmla="*/ 2165048 w 2902857"/>
              <a:gd name="connsiteY23" fmla="*/ 36285 h 510016"/>
              <a:gd name="connsiteX24" fmla="*/ 2273905 w 2902857"/>
              <a:gd name="connsiteY24" fmla="*/ 471714 h 510016"/>
              <a:gd name="connsiteX25" fmla="*/ 2382762 w 2902857"/>
              <a:gd name="connsiteY25" fmla="*/ 157238 h 510016"/>
              <a:gd name="connsiteX26" fmla="*/ 2443238 w 2902857"/>
              <a:gd name="connsiteY26" fmla="*/ 374952 h 510016"/>
              <a:gd name="connsiteX27" fmla="*/ 2515810 w 2902857"/>
              <a:gd name="connsiteY27" fmla="*/ 205619 h 510016"/>
              <a:gd name="connsiteX28" fmla="*/ 2552095 w 2902857"/>
              <a:gd name="connsiteY28" fmla="*/ 387047 h 510016"/>
              <a:gd name="connsiteX29" fmla="*/ 2624667 w 2902857"/>
              <a:gd name="connsiteY29" fmla="*/ 169333 h 510016"/>
              <a:gd name="connsiteX30" fmla="*/ 2697238 w 2902857"/>
              <a:gd name="connsiteY30" fmla="*/ 447523 h 510016"/>
              <a:gd name="connsiteX31" fmla="*/ 2781905 w 2902857"/>
              <a:gd name="connsiteY31" fmla="*/ 181428 h 510016"/>
              <a:gd name="connsiteX32" fmla="*/ 2842381 w 2902857"/>
              <a:gd name="connsiteY32" fmla="*/ 435428 h 510016"/>
              <a:gd name="connsiteX33" fmla="*/ 2890762 w 2902857"/>
              <a:gd name="connsiteY33" fmla="*/ 302381 h 510016"/>
              <a:gd name="connsiteX34" fmla="*/ 2902857 w 2902857"/>
              <a:gd name="connsiteY34" fmla="*/ 302381 h 5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2857" h="510016">
                <a:moveTo>
                  <a:pt x="0" y="314476"/>
                </a:moveTo>
                <a:cubicBezTo>
                  <a:pt x="41325" y="157238"/>
                  <a:pt x="82651" y="0"/>
                  <a:pt x="120953" y="12095"/>
                </a:cubicBezTo>
                <a:cubicBezTo>
                  <a:pt x="159255" y="24190"/>
                  <a:pt x="191509" y="383015"/>
                  <a:pt x="229810" y="387047"/>
                </a:cubicBezTo>
                <a:cubicBezTo>
                  <a:pt x="268111" y="391079"/>
                  <a:pt x="312461" y="36285"/>
                  <a:pt x="350762" y="36285"/>
                </a:cubicBezTo>
                <a:cubicBezTo>
                  <a:pt x="389063" y="36285"/>
                  <a:pt x="421317" y="387047"/>
                  <a:pt x="459619" y="387047"/>
                </a:cubicBezTo>
                <a:cubicBezTo>
                  <a:pt x="497921" y="387047"/>
                  <a:pt x="542270" y="38301"/>
                  <a:pt x="580572" y="36285"/>
                </a:cubicBezTo>
                <a:cubicBezTo>
                  <a:pt x="618874" y="34269"/>
                  <a:pt x="655159" y="346730"/>
                  <a:pt x="689429" y="374952"/>
                </a:cubicBezTo>
                <a:cubicBezTo>
                  <a:pt x="723699" y="403174"/>
                  <a:pt x="759985" y="211667"/>
                  <a:pt x="786191" y="205619"/>
                </a:cubicBezTo>
                <a:cubicBezTo>
                  <a:pt x="812397" y="199571"/>
                  <a:pt x="826508" y="332619"/>
                  <a:pt x="846667" y="338666"/>
                </a:cubicBezTo>
                <a:cubicBezTo>
                  <a:pt x="866826" y="344714"/>
                  <a:pt x="886984" y="239888"/>
                  <a:pt x="907143" y="241904"/>
                </a:cubicBezTo>
                <a:cubicBezTo>
                  <a:pt x="927302" y="243920"/>
                  <a:pt x="945444" y="352778"/>
                  <a:pt x="967619" y="350762"/>
                </a:cubicBezTo>
                <a:cubicBezTo>
                  <a:pt x="989794" y="348746"/>
                  <a:pt x="1018016" y="229809"/>
                  <a:pt x="1040191" y="229809"/>
                </a:cubicBezTo>
                <a:cubicBezTo>
                  <a:pt x="1062366" y="229809"/>
                  <a:pt x="1078493" y="348746"/>
                  <a:pt x="1100667" y="350762"/>
                </a:cubicBezTo>
                <a:cubicBezTo>
                  <a:pt x="1122841" y="352778"/>
                  <a:pt x="1151064" y="243920"/>
                  <a:pt x="1173238" y="241904"/>
                </a:cubicBezTo>
                <a:cubicBezTo>
                  <a:pt x="1195412" y="239888"/>
                  <a:pt x="1203476" y="356809"/>
                  <a:pt x="1233714" y="338666"/>
                </a:cubicBezTo>
                <a:cubicBezTo>
                  <a:pt x="1263952" y="320523"/>
                  <a:pt x="1320397" y="118936"/>
                  <a:pt x="1354667" y="133047"/>
                </a:cubicBezTo>
                <a:cubicBezTo>
                  <a:pt x="1388937" y="147158"/>
                  <a:pt x="1407079" y="421317"/>
                  <a:pt x="1439333" y="423333"/>
                </a:cubicBezTo>
                <a:cubicBezTo>
                  <a:pt x="1471587" y="425349"/>
                  <a:pt x="1515937" y="147159"/>
                  <a:pt x="1548191" y="145143"/>
                </a:cubicBezTo>
                <a:cubicBezTo>
                  <a:pt x="1580445" y="143127"/>
                  <a:pt x="1600603" y="407206"/>
                  <a:pt x="1632857" y="411238"/>
                </a:cubicBezTo>
                <a:cubicBezTo>
                  <a:pt x="1665111" y="415270"/>
                  <a:pt x="1707444" y="165301"/>
                  <a:pt x="1741714" y="169333"/>
                </a:cubicBezTo>
                <a:cubicBezTo>
                  <a:pt x="1775984" y="173365"/>
                  <a:pt x="1806222" y="455587"/>
                  <a:pt x="1838476" y="435428"/>
                </a:cubicBezTo>
                <a:cubicBezTo>
                  <a:pt x="1870730" y="415269"/>
                  <a:pt x="1898952" y="36286"/>
                  <a:pt x="1935238" y="48381"/>
                </a:cubicBezTo>
                <a:cubicBezTo>
                  <a:pt x="1971524" y="60476"/>
                  <a:pt x="2017889" y="510016"/>
                  <a:pt x="2056191" y="508000"/>
                </a:cubicBezTo>
                <a:cubicBezTo>
                  <a:pt x="2094493" y="505984"/>
                  <a:pt x="2128762" y="42333"/>
                  <a:pt x="2165048" y="36285"/>
                </a:cubicBezTo>
                <a:cubicBezTo>
                  <a:pt x="2201334" y="30237"/>
                  <a:pt x="2237619" y="451555"/>
                  <a:pt x="2273905" y="471714"/>
                </a:cubicBezTo>
                <a:cubicBezTo>
                  <a:pt x="2310191" y="491873"/>
                  <a:pt x="2354540" y="173365"/>
                  <a:pt x="2382762" y="157238"/>
                </a:cubicBezTo>
                <a:cubicBezTo>
                  <a:pt x="2410984" y="141111"/>
                  <a:pt x="2421063" y="366889"/>
                  <a:pt x="2443238" y="374952"/>
                </a:cubicBezTo>
                <a:cubicBezTo>
                  <a:pt x="2465413" y="383015"/>
                  <a:pt x="2497667" y="203603"/>
                  <a:pt x="2515810" y="205619"/>
                </a:cubicBezTo>
                <a:cubicBezTo>
                  <a:pt x="2533953" y="207635"/>
                  <a:pt x="2533952" y="393095"/>
                  <a:pt x="2552095" y="387047"/>
                </a:cubicBezTo>
                <a:cubicBezTo>
                  <a:pt x="2570238" y="380999"/>
                  <a:pt x="2600477" y="159254"/>
                  <a:pt x="2624667" y="169333"/>
                </a:cubicBezTo>
                <a:cubicBezTo>
                  <a:pt x="2648857" y="179412"/>
                  <a:pt x="2671032" y="445507"/>
                  <a:pt x="2697238" y="447523"/>
                </a:cubicBezTo>
                <a:cubicBezTo>
                  <a:pt x="2723444" y="449539"/>
                  <a:pt x="2757714" y="183444"/>
                  <a:pt x="2781905" y="181428"/>
                </a:cubicBezTo>
                <a:cubicBezTo>
                  <a:pt x="2806096" y="179412"/>
                  <a:pt x="2824238" y="415269"/>
                  <a:pt x="2842381" y="435428"/>
                </a:cubicBezTo>
                <a:cubicBezTo>
                  <a:pt x="2860524" y="455587"/>
                  <a:pt x="2880683" y="324556"/>
                  <a:pt x="2890762" y="302381"/>
                </a:cubicBezTo>
                <a:cubicBezTo>
                  <a:pt x="2900841" y="280206"/>
                  <a:pt x="2902857" y="302381"/>
                  <a:pt x="2902857" y="30238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2527635" y="3513155"/>
            <a:ext cx="1697779" cy="510016"/>
          </a:xfrm>
          <a:custGeom>
            <a:avLst/>
            <a:gdLst>
              <a:gd name="connsiteX0" fmla="*/ 0 w 2902857"/>
              <a:gd name="connsiteY0" fmla="*/ 314476 h 510016"/>
              <a:gd name="connsiteX1" fmla="*/ 120953 w 2902857"/>
              <a:gd name="connsiteY1" fmla="*/ 12095 h 510016"/>
              <a:gd name="connsiteX2" fmla="*/ 229810 w 2902857"/>
              <a:gd name="connsiteY2" fmla="*/ 387047 h 510016"/>
              <a:gd name="connsiteX3" fmla="*/ 350762 w 2902857"/>
              <a:gd name="connsiteY3" fmla="*/ 36285 h 510016"/>
              <a:gd name="connsiteX4" fmla="*/ 459619 w 2902857"/>
              <a:gd name="connsiteY4" fmla="*/ 387047 h 510016"/>
              <a:gd name="connsiteX5" fmla="*/ 580572 w 2902857"/>
              <a:gd name="connsiteY5" fmla="*/ 36285 h 510016"/>
              <a:gd name="connsiteX6" fmla="*/ 689429 w 2902857"/>
              <a:gd name="connsiteY6" fmla="*/ 374952 h 510016"/>
              <a:gd name="connsiteX7" fmla="*/ 786191 w 2902857"/>
              <a:gd name="connsiteY7" fmla="*/ 205619 h 510016"/>
              <a:gd name="connsiteX8" fmla="*/ 846667 w 2902857"/>
              <a:gd name="connsiteY8" fmla="*/ 338666 h 510016"/>
              <a:gd name="connsiteX9" fmla="*/ 907143 w 2902857"/>
              <a:gd name="connsiteY9" fmla="*/ 241904 h 510016"/>
              <a:gd name="connsiteX10" fmla="*/ 967619 w 2902857"/>
              <a:gd name="connsiteY10" fmla="*/ 350762 h 510016"/>
              <a:gd name="connsiteX11" fmla="*/ 1040191 w 2902857"/>
              <a:gd name="connsiteY11" fmla="*/ 229809 h 510016"/>
              <a:gd name="connsiteX12" fmla="*/ 1100667 w 2902857"/>
              <a:gd name="connsiteY12" fmla="*/ 350762 h 510016"/>
              <a:gd name="connsiteX13" fmla="*/ 1173238 w 2902857"/>
              <a:gd name="connsiteY13" fmla="*/ 241904 h 510016"/>
              <a:gd name="connsiteX14" fmla="*/ 1233714 w 2902857"/>
              <a:gd name="connsiteY14" fmla="*/ 338666 h 510016"/>
              <a:gd name="connsiteX15" fmla="*/ 1354667 w 2902857"/>
              <a:gd name="connsiteY15" fmla="*/ 133047 h 510016"/>
              <a:gd name="connsiteX16" fmla="*/ 1439333 w 2902857"/>
              <a:gd name="connsiteY16" fmla="*/ 423333 h 510016"/>
              <a:gd name="connsiteX17" fmla="*/ 1548191 w 2902857"/>
              <a:gd name="connsiteY17" fmla="*/ 145143 h 510016"/>
              <a:gd name="connsiteX18" fmla="*/ 1632857 w 2902857"/>
              <a:gd name="connsiteY18" fmla="*/ 411238 h 510016"/>
              <a:gd name="connsiteX19" fmla="*/ 1741714 w 2902857"/>
              <a:gd name="connsiteY19" fmla="*/ 169333 h 510016"/>
              <a:gd name="connsiteX20" fmla="*/ 1838476 w 2902857"/>
              <a:gd name="connsiteY20" fmla="*/ 435428 h 510016"/>
              <a:gd name="connsiteX21" fmla="*/ 1935238 w 2902857"/>
              <a:gd name="connsiteY21" fmla="*/ 48381 h 510016"/>
              <a:gd name="connsiteX22" fmla="*/ 2056191 w 2902857"/>
              <a:gd name="connsiteY22" fmla="*/ 508000 h 510016"/>
              <a:gd name="connsiteX23" fmla="*/ 2165048 w 2902857"/>
              <a:gd name="connsiteY23" fmla="*/ 36285 h 510016"/>
              <a:gd name="connsiteX24" fmla="*/ 2273905 w 2902857"/>
              <a:gd name="connsiteY24" fmla="*/ 471714 h 510016"/>
              <a:gd name="connsiteX25" fmla="*/ 2382762 w 2902857"/>
              <a:gd name="connsiteY25" fmla="*/ 157238 h 510016"/>
              <a:gd name="connsiteX26" fmla="*/ 2443238 w 2902857"/>
              <a:gd name="connsiteY26" fmla="*/ 374952 h 510016"/>
              <a:gd name="connsiteX27" fmla="*/ 2515810 w 2902857"/>
              <a:gd name="connsiteY27" fmla="*/ 205619 h 510016"/>
              <a:gd name="connsiteX28" fmla="*/ 2552095 w 2902857"/>
              <a:gd name="connsiteY28" fmla="*/ 387047 h 510016"/>
              <a:gd name="connsiteX29" fmla="*/ 2624667 w 2902857"/>
              <a:gd name="connsiteY29" fmla="*/ 169333 h 510016"/>
              <a:gd name="connsiteX30" fmla="*/ 2697238 w 2902857"/>
              <a:gd name="connsiteY30" fmla="*/ 447523 h 510016"/>
              <a:gd name="connsiteX31" fmla="*/ 2781905 w 2902857"/>
              <a:gd name="connsiteY31" fmla="*/ 181428 h 510016"/>
              <a:gd name="connsiteX32" fmla="*/ 2842381 w 2902857"/>
              <a:gd name="connsiteY32" fmla="*/ 435428 h 510016"/>
              <a:gd name="connsiteX33" fmla="*/ 2890762 w 2902857"/>
              <a:gd name="connsiteY33" fmla="*/ 302381 h 510016"/>
              <a:gd name="connsiteX34" fmla="*/ 2902857 w 2902857"/>
              <a:gd name="connsiteY34" fmla="*/ 302381 h 5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2857" h="510016">
                <a:moveTo>
                  <a:pt x="0" y="314476"/>
                </a:moveTo>
                <a:cubicBezTo>
                  <a:pt x="41325" y="157238"/>
                  <a:pt x="82651" y="0"/>
                  <a:pt x="120953" y="12095"/>
                </a:cubicBezTo>
                <a:cubicBezTo>
                  <a:pt x="159255" y="24190"/>
                  <a:pt x="191509" y="383015"/>
                  <a:pt x="229810" y="387047"/>
                </a:cubicBezTo>
                <a:cubicBezTo>
                  <a:pt x="268111" y="391079"/>
                  <a:pt x="312461" y="36285"/>
                  <a:pt x="350762" y="36285"/>
                </a:cubicBezTo>
                <a:cubicBezTo>
                  <a:pt x="389063" y="36285"/>
                  <a:pt x="421317" y="387047"/>
                  <a:pt x="459619" y="387047"/>
                </a:cubicBezTo>
                <a:cubicBezTo>
                  <a:pt x="497921" y="387047"/>
                  <a:pt x="542270" y="38301"/>
                  <a:pt x="580572" y="36285"/>
                </a:cubicBezTo>
                <a:cubicBezTo>
                  <a:pt x="618874" y="34269"/>
                  <a:pt x="655159" y="346730"/>
                  <a:pt x="689429" y="374952"/>
                </a:cubicBezTo>
                <a:cubicBezTo>
                  <a:pt x="723699" y="403174"/>
                  <a:pt x="759985" y="211667"/>
                  <a:pt x="786191" y="205619"/>
                </a:cubicBezTo>
                <a:cubicBezTo>
                  <a:pt x="812397" y="199571"/>
                  <a:pt x="826508" y="332619"/>
                  <a:pt x="846667" y="338666"/>
                </a:cubicBezTo>
                <a:cubicBezTo>
                  <a:pt x="866826" y="344714"/>
                  <a:pt x="886984" y="239888"/>
                  <a:pt x="907143" y="241904"/>
                </a:cubicBezTo>
                <a:cubicBezTo>
                  <a:pt x="927302" y="243920"/>
                  <a:pt x="945444" y="352778"/>
                  <a:pt x="967619" y="350762"/>
                </a:cubicBezTo>
                <a:cubicBezTo>
                  <a:pt x="989794" y="348746"/>
                  <a:pt x="1018016" y="229809"/>
                  <a:pt x="1040191" y="229809"/>
                </a:cubicBezTo>
                <a:cubicBezTo>
                  <a:pt x="1062366" y="229809"/>
                  <a:pt x="1078493" y="348746"/>
                  <a:pt x="1100667" y="350762"/>
                </a:cubicBezTo>
                <a:cubicBezTo>
                  <a:pt x="1122841" y="352778"/>
                  <a:pt x="1151064" y="243920"/>
                  <a:pt x="1173238" y="241904"/>
                </a:cubicBezTo>
                <a:cubicBezTo>
                  <a:pt x="1195412" y="239888"/>
                  <a:pt x="1203476" y="356809"/>
                  <a:pt x="1233714" y="338666"/>
                </a:cubicBezTo>
                <a:cubicBezTo>
                  <a:pt x="1263952" y="320523"/>
                  <a:pt x="1320397" y="118936"/>
                  <a:pt x="1354667" y="133047"/>
                </a:cubicBezTo>
                <a:cubicBezTo>
                  <a:pt x="1388937" y="147158"/>
                  <a:pt x="1407079" y="421317"/>
                  <a:pt x="1439333" y="423333"/>
                </a:cubicBezTo>
                <a:cubicBezTo>
                  <a:pt x="1471587" y="425349"/>
                  <a:pt x="1515937" y="147159"/>
                  <a:pt x="1548191" y="145143"/>
                </a:cubicBezTo>
                <a:cubicBezTo>
                  <a:pt x="1580445" y="143127"/>
                  <a:pt x="1600603" y="407206"/>
                  <a:pt x="1632857" y="411238"/>
                </a:cubicBezTo>
                <a:cubicBezTo>
                  <a:pt x="1665111" y="415270"/>
                  <a:pt x="1707444" y="165301"/>
                  <a:pt x="1741714" y="169333"/>
                </a:cubicBezTo>
                <a:cubicBezTo>
                  <a:pt x="1775984" y="173365"/>
                  <a:pt x="1806222" y="455587"/>
                  <a:pt x="1838476" y="435428"/>
                </a:cubicBezTo>
                <a:cubicBezTo>
                  <a:pt x="1870730" y="415269"/>
                  <a:pt x="1898952" y="36286"/>
                  <a:pt x="1935238" y="48381"/>
                </a:cubicBezTo>
                <a:cubicBezTo>
                  <a:pt x="1971524" y="60476"/>
                  <a:pt x="2017889" y="510016"/>
                  <a:pt x="2056191" y="508000"/>
                </a:cubicBezTo>
                <a:cubicBezTo>
                  <a:pt x="2094493" y="505984"/>
                  <a:pt x="2128762" y="42333"/>
                  <a:pt x="2165048" y="36285"/>
                </a:cubicBezTo>
                <a:cubicBezTo>
                  <a:pt x="2201334" y="30237"/>
                  <a:pt x="2237619" y="451555"/>
                  <a:pt x="2273905" y="471714"/>
                </a:cubicBezTo>
                <a:cubicBezTo>
                  <a:pt x="2310191" y="491873"/>
                  <a:pt x="2354540" y="173365"/>
                  <a:pt x="2382762" y="157238"/>
                </a:cubicBezTo>
                <a:cubicBezTo>
                  <a:pt x="2410984" y="141111"/>
                  <a:pt x="2421063" y="366889"/>
                  <a:pt x="2443238" y="374952"/>
                </a:cubicBezTo>
                <a:cubicBezTo>
                  <a:pt x="2465413" y="383015"/>
                  <a:pt x="2497667" y="203603"/>
                  <a:pt x="2515810" y="205619"/>
                </a:cubicBezTo>
                <a:cubicBezTo>
                  <a:pt x="2533953" y="207635"/>
                  <a:pt x="2533952" y="393095"/>
                  <a:pt x="2552095" y="387047"/>
                </a:cubicBezTo>
                <a:cubicBezTo>
                  <a:pt x="2570238" y="380999"/>
                  <a:pt x="2600477" y="159254"/>
                  <a:pt x="2624667" y="169333"/>
                </a:cubicBezTo>
                <a:cubicBezTo>
                  <a:pt x="2648857" y="179412"/>
                  <a:pt x="2671032" y="445507"/>
                  <a:pt x="2697238" y="447523"/>
                </a:cubicBezTo>
                <a:cubicBezTo>
                  <a:pt x="2723444" y="449539"/>
                  <a:pt x="2757714" y="183444"/>
                  <a:pt x="2781905" y="181428"/>
                </a:cubicBezTo>
                <a:cubicBezTo>
                  <a:pt x="2806096" y="179412"/>
                  <a:pt x="2824238" y="415269"/>
                  <a:pt x="2842381" y="435428"/>
                </a:cubicBezTo>
                <a:cubicBezTo>
                  <a:pt x="2860524" y="455587"/>
                  <a:pt x="2880683" y="324556"/>
                  <a:pt x="2890762" y="302381"/>
                </a:cubicBezTo>
                <a:cubicBezTo>
                  <a:pt x="2900841" y="280206"/>
                  <a:pt x="2902857" y="302381"/>
                  <a:pt x="2902857" y="30238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/>
          <p:cNvSpPr/>
          <p:nvPr/>
        </p:nvSpPr>
        <p:spPr>
          <a:xfrm>
            <a:off x="4415972" y="3920563"/>
            <a:ext cx="1584476" cy="510016"/>
          </a:xfrm>
          <a:custGeom>
            <a:avLst/>
            <a:gdLst>
              <a:gd name="connsiteX0" fmla="*/ 0 w 2902857"/>
              <a:gd name="connsiteY0" fmla="*/ 314476 h 510016"/>
              <a:gd name="connsiteX1" fmla="*/ 120953 w 2902857"/>
              <a:gd name="connsiteY1" fmla="*/ 12095 h 510016"/>
              <a:gd name="connsiteX2" fmla="*/ 229810 w 2902857"/>
              <a:gd name="connsiteY2" fmla="*/ 387047 h 510016"/>
              <a:gd name="connsiteX3" fmla="*/ 350762 w 2902857"/>
              <a:gd name="connsiteY3" fmla="*/ 36285 h 510016"/>
              <a:gd name="connsiteX4" fmla="*/ 459619 w 2902857"/>
              <a:gd name="connsiteY4" fmla="*/ 387047 h 510016"/>
              <a:gd name="connsiteX5" fmla="*/ 580572 w 2902857"/>
              <a:gd name="connsiteY5" fmla="*/ 36285 h 510016"/>
              <a:gd name="connsiteX6" fmla="*/ 689429 w 2902857"/>
              <a:gd name="connsiteY6" fmla="*/ 374952 h 510016"/>
              <a:gd name="connsiteX7" fmla="*/ 786191 w 2902857"/>
              <a:gd name="connsiteY7" fmla="*/ 205619 h 510016"/>
              <a:gd name="connsiteX8" fmla="*/ 846667 w 2902857"/>
              <a:gd name="connsiteY8" fmla="*/ 338666 h 510016"/>
              <a:gd name="connsiteX9" fmla="*/ 907143 w 2902857"/>
              <a:gd name="connsiteY9" fmla="*/ 241904 h 510016"/>
              <a:gd name="connsiteX10" fmla="*/ 967619 w 2902857"/>
              <a:gd name="connsiteY10" fmla="*/ 350762 h 510016"/>
              <a:gd name="connsiteX11" fmla="*/ 1040191 w 2902857"/>
              <a:gd name="connsiteY11" fmla="*/ 229809 h 510016"/>
              <a:gd name="connsiteX12" fmla="*/ 1100667 w 2902857"/>
              <a:gd name="connsiteY12" fmla="*/ 350762 h 510016"/>
              <a:gd name="connsiteX13" fmla="*/ 1173238 w 2902857"/>
              <a:gd name="connsiteY13" fmla="*/ 241904 h 510016"/>
              <a:gd name="connsiteX14" fmla="*/ 1233714 w 2902857"/>
              <a:gd name="connsiteY14" fmla="*/ 338666 h 510016"/>
              <a:gd name="connsiteX15" fmla="*/ 1354667 w 2902857"/>
              <a:gd name="connsiteY15" fmla="*/ 133047 h 510016"/>
              <a:gd name="connsiteX16" fmla="*/ 1439333 w 2902857"/>
              <a:gd name="connsiteY16" fmla="*/ 423333 h 510016"/>
              <a:gd name="connsiteX17" fmla="*/ 1548191 w 2902857"/>
              <a:gd name="connsiteY17" fmla="*/ 145143 h 510016"/>
              <a:gd name="connsiteX18" fmla="*/ 1632857 w 2902857"/>
              <a:gd name="connsiteY18" fmla="*/ 411238 h 510016"/>
              <a:gd name="connsiteX19" fmla="*/ 1741714 w 2902857"/>
              <a:gd name="connsiteY19" fmla="*/ 169333 h 510016"/>
              <a:gd name="connsiteX20" fmla="*/ 1838476 w 2902857"/>
              <a:gd name="connsiteY20" fmla="*/ 435428 h 510016"/>
              <a:gd name="connsiteX21" fmla="*/ 1935238 w 2902857"/>
              <a:gd name="connsiteY21" fmla="*/ 48381 h 510016"/>
              <a:gd name="connsiteX22" fmla="*/ 2056191 w 2902857"/>
              <a:gd name="connsiteY22" fmla="*/ 508000 h 510016"/>
              <a:gd name="connsiteX23" fmla="*/ 2165048 w 2902857"/>
              <a:gd name="connsiteY23" fmla="*/ 36285 h 510016"/>
              <a:gd name="connsiteX24" fmla="*/ 2273905 w 2902857"/>
              <a:gd name="connsiteY24" fmla="*/ 471714 h 510016"/>
              <a:gd name="connsiteX25" fmla="*/ 2382762 w 2902857"/>
              <a:gd name="connsiteY25" fmla="*/ 157238 h 510016"/>
              <a:gd name="connsiteX26" fmla="*/ 2443238 w 2902857"/>
              <a:gd name="connsiteY26" fmla="*/ 374952 h 510016"/>
              <a:gd name="connsiteX27" fmla="*/ 2515810 w 2902857"/>
              <a:gd name="connsiteY27" fmla="*/ 205619 h 510016"/>
              <a:gd name="connsiteX28" fmla="*/ 2552095 w 2902857"/>
              <a:gd name="connsiteY28" fmla="*/ 387047 h 510016"/>
              <a:gd name="connsiteX29" fmla="*/ 2624667 w 2902857"/>
              <a:gd name="connsiteY29" fmla="*/ 169333 h 510016"/>
              <a:gd name="connsiteX30" fmla="*/ 2697238 w 2902857"/>
              <a:gd name="connsiteY30" fmla="*/ 447523 h 510016"/>
              <a:gd name="connsiteX31" fmla="*/ 2781905 w 2902857"/>
              <a:gd name="connsiteY31" fmla="*/ 181428 h 510016"/>
              <a:gd name="connsiteX32" fmla="*/ 2842381 w 2902857"/>
              <a:gd name="connsiteY32" fmla="*/ 435428 h 510016"/>
              <a:gd name="connsiteX33" fmla="*/ 2890762 w 2902857"/>
              <a:gd name="connsiteY33" fmla="*/ 302381 h 510016"/>
              <a:gd name="connsiteX34" fmla="*/ 2902857 w 2902857"/>
              <a:gd name="connsiteY34" fmla="*/ 302381 h 5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2857" h="510016">
                <a:moveTo>
                  <a:pt x="0" y="314476"/>
                </a:moveTo>
                <a:cubicBezTo>
                  <a:pt x="41325" y="157238"/>
                  <a:pt x="82651" y="0"/>
                  <a:pt x="120953" y="12095"/>
                </a:cubicBezTo>
                <a:cubicBezTo>
                  <a:pt x="159255" y="24190"/>
                  <a:pt x="191509" y="383015"/>
                  <a:pt x="229810" y="387047"/>
                </a:cubicBezTo>
                <a:cubicBezTo>
                  <a:pt x="268111" y="391079"/>
                  <a:pt x="312461" y="36285"/>
                  <a:pt x="350762" y="36285"/>
                </a:cubicBezTo>
                <a:cubicBezTo>
                  <a:pt x="389063" y="36285"/>
                  <a:pt x="421317" y="387047"/>
                  <a:pt x="459619" y="387047"/>
                </a:cubicBezTo>
                <a:cubicBezTo>
                  <a:pt x="497921" y="387047"/>
                  <a:pt x="542270" y="38301"/>
                  <a:pt x="580572" y="36285"/>
                </a:cubicBezTo>
                <a:cubicBezTo>
                  <a:pt x="618874" y="34269"/>
                  <a:pt x="655159" y="346730"/>
                  <a:pt x="689429" y="374952"/>
                </a:cubicBezTo>
                <a:cubicBezTo>
                  <a:pt x="723699" y="403174"/>
                  <a:pt x="759985" y="211667"/>
                  <a:pt x="786191" y="205619"/>
                </a:cubicBezTo>
                <a:cubicBezTo>
                  <a:pt x="812397" y="199571"/>
                  <a:pt x="826508" y="332619"/>
                  <a:pt x="846667" y="338666"/>
                </a:cubicBezTo>
                <a:cubicBezTo>
                  <a:pt x="866826" y="344714"/>
                  <a:pt x="886984" y="239888"/>
                  <a:pt x="907143" y="241904"/>
                </a:cubicBezTo>
                <a:cubicBezTo>
                  <a:pt x="927302" y="243920"/>
                  <a:pt x="945444" y="352778"/>
                  <a:pt x="967619" y="350762"/>
                </a:cubicBezTo>
                <a:cubicBezTo>
                  <a:pt x="989794" y="348746"/>
                  <a:pt x="1018016" y="229809"/>
                  <a:pt x="1040191" y="229809"/>
                </a:cubicBezTo>
                <a:cubicBezTo>
                  <a:pt x="1062366" y="229809"/>
                  <a:pt x="1078493" y="348746"/>
                  <a:pt x="1100667" y="350762"/>
                </a:cubicBezTo>
                <a:cubicBezTo>
                  <a:pt x="1122841" y="352778"/>
                  <a:pt x="1151064" y="243920"/>
                  <a:pt x="1173238" y="241904"/>
                </a:cubicBezTo>
                <a:cubicBezTo>
                  <a:pt x="1195412" y="239888"/>
                  <a:pt x="1203476" y="356809"/>
                  <a:pt x="1233714" y="338666"/>
                </a:cubicBezTo>
                <a:cubicBezTo>
                  <a:pt x="1263952" y="320523"/>
                  <a:pt x="1320397" y="118936"/>
                  <a:pt x="1354667" y="133047"/>
                </a:cubicBezTo>
                <a:cubicBezTo>
                  <a:pt x="1388937" y="147158"/>
                  <a:pt x="1407079" y="421317"/>
                  <a:pt x="1439333" y="423333"/>
                </a:cubicBezTo>
                <a:cubicBezTo>
                  <a:pt x="1471587" y="425349"/>
                  <a:pt x="1515937" y="147159"/>
                  <a:pt x="1548191" y="145143"/>
                </a:cubicBezTo>
                <a:cubicBezTo>
                  <a:pt x="1580445" y="143127"/>
                  <a:pt x="1600603" y="407206"/>
                  <a:pt x="1632857" y="411238"/>
                </a:cubicBezTo>
                <a:cubicBezTo>
                  <a:pt x="1665111" y="415270"/>
                  <a:pt x="1707444" y="165301"/>
                  <a:pt x="1741714" y="169333"/>
                </a:cubicBezTo>
                <a:cubicBezTo>
                  <a:pt x="1775984" y="173365"/>
                  <a:pt x="1806222" y="455587"/>
                  <a:pt x="1838476" y="435428"/>
                </a:cubicBezTo>
                <a:cubicBezTo>
                  <a:pt x="1870730" y="415269"/>
                  <a:pt x="1898952" y="36286"/>
                  <a:pt x="1935238" y="48381"/>
                </a:cubicBezTo>
                <a:cubicBezTo>
                  <a:pt x="1971524" y="60476"/>
                  <a:pt x="2017889" y="510016"/>
                  <a:pt x="2056191" y="508000"/>
                </a:cubicBezTo>
                <a:cubicBezTo>
                  <a:pt x="2094493" y="505984"/>
                  <a:pt x="2128762" y="42333"/>
                  <a:pt x="2165048" y="36285"/>
                </a:cubicBezTo>
                <a:cubicBezTo>
                  <a:pt x="2201334" y="30237"/>
                  <a:pt x="2237619" y="451555"/>
                  <a:pt x="2273905" y="471714"/>
                </a:cubicBezTo>
                <a:cubicBezTo>
                  <a:pt x="2310191" y="491873"/>
                  <a:pt x="2354540" y="173365"/>
                  <a:pt x="2382762" y="157238"/>
                </a:cubicBezTo>
                <a:cubicBezTo>
                  <a:pt x="2410984" y="141111"/>
                  <a:pt x="2421063" y="366889"/>
                  <a:pt x="2443238" y="374952"/>
                </a:cubicBezTo>
                <a:cubicBezTo>
                  <a:pt x="2465413" y="383015"/>
                  <a:pt x="2497667" y="203603"/>
                  <a:pt x="2515810" y="205619"/>
                </a:cubicBezTo>
                <a:cubicBezTo>
                  <a:pt x="2533953" y="207635"/>
                  <a:pt x="2533952" y="393095"/>
                  <a:pt x="2552095" y="387047"/>
                </a:cubicBezTo>
                <a:cubicBezTo>
                  <a:pt x="2570238" y="380999"/>
                  <a:pt x="2600477" y="159254"/>
                  <a:pt x="2624667" y="169333"/>
                </a:cubicBezTo>
                <a:cubicBezTo>
                  <a:pt x="2648857" y="179412"/>
                  <a:pt x="2671032" y="445507"/>
                  <a:pt x="2697238" y="447523"/>
                </a:cubicBezTo>
                <a:cubicBezTo>
                  <a:pt x="2723444" y="449539"/>
                  <a:pt x="2757714" y="183444"/>
                  <a:pt x="2781905" y="181428"/>
                </a:cubicBezTo>
                <a:cubicBezTo>
                  <a:pt x="2806096" y="179412"/>
                  <a:pt x="2824238" y="415269"/>
                  <a:pt x="2842381" y="435428"/>
                </a:cubicBezTo>
                <a:cubicBezTo>
                  <a:pt x="2860524" y="455587"/>
                  <a:pt x="2880683" y="324556"/>
                  <a:pt x="2890762" y="302381"/>
                </a:cubicBezTo>
                <a:cubicBezTo>
                  <a:pt x="2900841" y="280206"/>
                  <a:pt x="2902857" y="302381"/>
                  <a:pt x="2902857" y="30238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 rot="1479947">
            <a:off x="5940785" y="4259937"/>
            <a:ext cx="1584476" cy="510016"/>
          </a:xfrm>
          <a:custGeom>
            <a:avLst/>
            <a:gdLst>
              <a:gd name="connsiteX0" fmla="*/ 0 w 2902857"/>
              <a:gd name="connsiteY0" fmla="*/ 314476 h 510016"/>
              <a:gd name="connsiteX1" fmla="*/ 120953 w 2902857"/>
              <a:gd name="connsiteY1" fmla="*/ 12095 h 510016"/>
              <a:gd name="connsiteX2" fmla="*/ 229810 w 2902857"/>
              <a:gd name="connsiteY2" fmla="*/ 387047 h 510016"/>
              <a:gd name="connsiteX3" fmla="*/ 350762 w 2902857"/>
              <a:gd name="connsiteY3" fmla="*/ 36285 h 510016"/>
              <a:gd name="connsiteX4" fmla="*/ 459619 w 2902857"/>
              <a:gd name="connsiteY4" fmla="*/ 387047 h 510016"/>
              <a:gd name="connsiteX5" fmla="*/ 580572 w 2902857"/>
              <a:gd name="connsiteY5" fmla="*/ 36285 h 510016"/>
              <a:gd name="connsiteX6" fmla="*/ 689429 w 2902857"/>
              <a:gd name="connsiteY6" fmla="*/ 374952 h 510016"/>
              <a:gd name="connsiteX7" fmla="*/ 786191 w 2902857"/>
              <a:gd name="connsiteY7" fmla="*/ 205619 h 510016"/>
              <a:gd name="connsiteX8" fmla="*/ 846667 w 2902857"/>
              <a:gd name="connsiteY8" fmla="*/ 338666 h 510016"/>
              <a:gd name="connsiteX9" fmla="*/ 907143 w 2902857"/>
              <a:gd name="connsiteY9" fmla="*/ 241904 h 510016"/>
              <a:gd name="connsiteX10" fmla="*/ 967619 w 2902857"/>
              <a:gd name="connsiteY10" fmla="*/ 350762 h 510016"/>
              <a:gd name="connsiteX11" fmla="*/ 1040191 w 2902857"/>
              <a:gd name="connsiteY11" fmla="*/ 229809 h 510016"/>
              <a:gd name="connsiteX12" fmla="*/ 1100667 w 2902857"/>
              <a:gd name="connsiteY12" fmla="*/ 350762 h 510016"/>
              <a:gd name="connsiteX13" fmla="*/ 1173238 w 2902857"/>
              <a:gd name="connsiteY13" fmla="*/ 241904 h 510016"/>
              <a:gd name="connsiteX14" fmla="*/ 1233714 w 2902857"/>
              <a:gd name="connsiteY14" fmla="*/ 338666 h 510016"/>
              <a:gd name="connsiteX15" fmla="*/ 1354667 w 2902857"/>
              <a:gd name="connsiteY15" fmla="*/ 133047 h 510016"/>
              <a:gd name="connsiteX16" fmla="*/ 1439333 w 2902857"/>
              <a:gd name="connsiteY16" fmla="*/ 423333 h 510016"/>
              <a:gd name="connsiteX17" fmla="*/ 1548191 w 2902857"/>
              <a:gd name="connsiteY17" fmla="*/ 145143 h 510016"/>
              <a:gd name="connsiteX18" fmla="*/ 1632857 w 2902857"/>
              <a:gd name="connsiteY18" fmla="*/ 411238 h 510016"/>
              <a:gd name="connsiteX19" fmla="*/ 1741714 w 2902857"/>
              <a:gd name="connsiteY19" fmla="*/ 169333 h 510016"/>
              <a:gd name="connsiteX20" fmla="*/ 1838476 w 2902857"/>
              <a:gd name="connsiteY20" fmla="*/ 435428 h 510016"/>
              <a:gd name="connsiteX21" fmla="*/ 1935238 w 2902857"/>
              <a:gd name="connsiteY21" fmla="*/ 48381 h 510016"/>
              <a:gd name="connsiteX22" fmla="*/ 2056191 w 2902857"/>
              <a:gd name="connsiteY22" fmla="*/ 508000 h 510016"/>
              <a:gd name="connsiteX23" fmla="*/ 2165048 w 2902857"/>
              <a:gd name="connsiteY23" fmla="*/ 36285 h 510016"/>
              <a:gd name="connsiteX24" fmla="*/ 2273905 w 2902857"/>
              <a:gd name="connsiteY24" fmla="*/ 471714 h 510016"/>
              <a:gd name="connsiteX25" fmla="*/ 2382762 w 2902857"/>
              <a:gd name="connsiteY25" fmla="*/ 157238 h 510016"/>
              <a:gd name="connsiteX26" fmla="*/ 2443238 w 2902857"/>
              <a:gd name="connsiteY26" fmla="*/ 374952 h 510016"/>
              <a:gd name="connsiteX27" fmla="*/ 2515810 w 2902857"/>
              <a:gd name="connsiteY27" fmla="*/ 205619 h 510016"/>
              <a:gd name="connsiteX28" fmla="*/ 2552095 w 2902857"/>
              <a:gd name="connsiteY28" fmla="*/ 387047 h 510016"/>
              <a:gd name="connsiteX29" fmla="*/ 2624667 w 2902857"/>
              <a:gd name="connsiteY29" fmla="*/ 169333 h 510016"/>
              <a:gd name="connsiteX30" fmla="*/ 2697238 w 2902857"/>
              <a:gd name="connsiteY30" fmla="*/ 447523 h 510016"/>
              <a:gd name="connsiteX31" fmla="*/ 2781905 w 2902857"/>
              <a:gd name="connsiteY31" fmla="*/ 181428 h 510016"/>
              <a:gd name="connsiteX32" fmla="*/ 2842381 w 2902857"/>
              <a:gd name="connsiteY32" fmla="*/ 435428 h 510016"/>
              <a:gd name="connsiteX33" fmla="*/ 2890762 w 2902857"/>
              <a:gd name="connsiteY33" fmla="*/ 302381 h 510016"/>
              <a:gd name="connsiteX34" fmla="*/ 2902857 w 2902857"/>
              <a:gd name="connsiteY34" fmla="*/ 302381 h 51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902857" h="510016">
                <a:moveTo>
                  <a:pt x="0" y="314476"/>
                </a:moveTo>
                <a:cubicBezTo>
                  <a:pt x="41325" y="157238"/>
                  <a:pt x="82651" y="0"/>
                  <a:pt x="120953" y="12095"/>
                </a:cubicBezTo>
                <a:cubicBezTo>
                  <a:pt x="159255" y="24190"/>
                  <a:pt x="191509" y="383015"/>
                  <a:pt x="229810" y="387047"/>
                </a:cubicBezTo>
                <a:cubicBezTo>
                  <a:pt x="268111" y="391079"/>
                  <a:pt x="312461" y="36285"/>
                  <a:pt x="350762" y="36285"/>
                </a:cubicBezTo>
                <a:cubicBezTo>
                  <a:pt x="389063" y="36285"/>
                  <a:pt x="421317" y="387047"/>
                  <a:pt x="459619" y="387047"/>
                </a:cubicBezTo>
                <a:cubicBezTo>
                  <a:pt x="497921" y="387047"/>
                  <a:pt x="542270" y="38301"/>
                  <a:pt x="580572" y="36285"/>
                </a:cubicBezTo>
                <a:cubicBezTo>
                  <a:pt x="618874" y="34269"/>
                  <a:pt x="655159" y="346730"/>
                  <a:pt x="689429" y="374952"/>
                </a:cubicBezTo>
                <a:cubicBezTo>
                  <a:pt x="723699" y="403174"/>
                  <a:pt x="759985" y="211667"/>
                  <a:pt x="786191" y="205619"/>
                </a:cubicBezTo>
                <a:cubicBezTo>
                  <a:pt x="812397" y="199571"/>
                  <a:pt x="826508" y="332619"/>
                  <a:pt x="846667" y="338666"/>
                </a:cubicBezTo>
                <a:cubicBezTo>
                  <a:pt x="866826" y="344714"/>
                  <a:pt x="886984" y="239888"/>
                  <a:pt x="907143" y="241904"/>
                </a:cubicBezTo>
                <a:cubicBezTo>
                  <a:pt x="927302" y="243920"/>
                  <a:pt x="945444" y="352778"/>
                  <a:pt x="967619" y="350762"/>
                </a:cubicBezTo>
                <a:cubicBezTo>
                  <a:pt x="989794" y="348746"/>
                  <a:pt x="1018016" y="229809"/>
                  <a:pt x="1040191" y="229809"/>
                </a:cubicBezTo>
                <a:cubicBezTo>
                  <a:pt x="1062366" y="229809"/>
                  <a:pt x="1078493" y="348746"/>
                  <a:pt x="1100667" y="350762"/>
                </a:cubicBezTo>
                <a:cubicBezTo>
                  <a:pt x="1122841" y="352778"/>
                  <a:pt x="1151064" y="243920"/>
                  <a:pt x="1173238" y="241904"/>
                </a:cubicBezTo>
                <a:cubicBezTo>
                  <a:pt x="1195412" y="239888"/>
                  <a:pt x="1203476" y="356809"/>
                  <a:pt x="1233714" y="338666"/>
                </a:cubicBezTo>
                <a:cubicBezTo>
                  <a:pt x="1263952" y="320523"/>
                  <a:pt x="1320397" y="118936"/>
                  <a:pt x="1354667" y="133047"/>
                </a:cubicBezTo>
                <a:cubicBezTo>
                  <a:pt x="1388937" y="147158"/>
                  <a:pt x="1407079" y="421317"/>
                  <a:pt x="1439333" y="423333"/>
                </a:cubicBezTo>
                <a:cubicBezTo>
                  <a:pt x="1471587" y="425349"/>
                  <a:pt x="1515937" y="147159"/>
                  <a:pt x="1548191" y="145143"/>
                </a:cubicBezTo>
                <a:cubicBezTo>
                  <a:pt x="1580445" y="143127"/>
                  <a:pt x="1600603" y="407206"/>
                  <a:pt x="1632857" y="411238"/>
                </a:cubicBezTo>
                <a:cubicBezTo>
                  <a:pt x="1665111" y="415270"/>
                  <a:pt x="1707444" y="165301"/>
                  <a:pt x="1741714" y="169333"/>
                </a:cubicBezTo>
                <a:cubicBezTo>
                  <a:pt x="1775984" y="173365"/>
                  <a:pt x="1806222" y="455587"/>
                  <a:pt x="1838476" y="435428"/>
                </a:cubicBezTo>
                <a:cubicBezTo>
                  <a:pt x="1870730" y="415269"/>
                  <a:pt x="1898952" y="36286"/>
                  <a:pt x="1935238" y="48381"/>
                </a:cubicBezTo>
                <a:cubicBezTo>
                  <a:pt x="1971524" y="60476"/>
                  <a:pt x="2017889" y="510016"/>
                  <a:pt x="2056191" y="508000"/>
                </a:cubicBezTo>
                <a:cubicBezTo>
                  <a:pt x="2094493" y="505984"/>
                  <a:pt x="2128762" y="42333"/>
                  <a:pt x="2165048" y="36285"/>
                </a:cubicBezTo>
                <a:cubicBezTo>
                  <a:pt x="2201334" y="30237"/>
                  <a:pt x="2237619" y="451555"/>
                  <a:pt x="2273905" y="471714"/>
                </a:cubicBezTo>
                <a:cubicBezTo>
                  <a:pt x="2310191" y="491873"/>
                  <a:pt x="2354540" y="173365"/>
                  <a:pt x="2382762" y="157238"/>
                </a:cubicBezTo>
                <a:cubicBezTo>
                  <a:pt x="2410984" y="141111"/>
                  <a:pt x="2421063" y="366889"/>
                  <a:pt x="2443238" y="374952"/>
                </a:cubicBezTo>
                <a:cubicBezTo>
                  <a:pt x="2465413" y="383015"/>
                  <a:pt x="2497667" y="203603"/>
                  <a:pt x="2515810" y="205619"/>
                </a:cubicBezTo>
                <a:cubicBezTo>
                  <a:pt x="2533953" y="207635"/>
                  <a:pt x="2533952" y="393095"/>
                  <a:pt x="2552095" y="387047"/>
                </a:cubicBezTo>
                <a:cubicBezTo>
                  <a:pt x="2570238" y="380999"/>
                  <a:pt x="2600477" y="159254"/>
                  <a:pt x="2624667" y="169333"/>
                </a:cubicBezTo>
                <a:cubicBezTo>
                  <a:pt x="2648857" y="179412"/>
                  <a:pt x="2671032" y="445507"/>
                  <a:pt x="2697238" y="447523"/>
                </a:cubicBezTo>
                <a:cubicBezTo>
                  <a:pt x="2723444" y="449539"/>
                  <a:pt x="2757714" y="183444"/>
                  <a:pt x="2781905" y="181428"/>
                </a:cubicBezTo>
                <a:cubicBezTo>
                  <a:pt x="2806096" y="179412"/>
                  <a:pt x="2824238" y="415269"/>
                  <a:pt x="2842381" y="435428"/>
                </a:cubicBezTo>
                <a:cubicBezTo>
                  <a:pt x="2860524" y="455587"/>
                  <a:pt x="2880683" y="324556"/>
                  <a:pt x="2890762" y="302381"/>
                </a:cubicBezTo>
                <a:cubicBezTo>
                  <a:pt x="2900841" y="280206"/>
                  <a:pt x="2902857" y="302381"/>
                  <a:pt x="2902857" y="302381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rot="16200000" flipH="1">
            <a:off x="4113744" y="3526110"/>
            <a:ext cx="413899" cy="19055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443239" y="4072979"/>
            <a:ext cx="169333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467796" y="3289019"/>
            <a:ext cx="994675" cy="77150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390579" y="4480387"/>
            <a:ext cx="1528165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415972" y="3829927"/>
            <a:ext cx="1667937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532084" y="3410144"/>
            <a:ext cx="1693330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6083909" y="3828339"/>
            <a:ext cx="1427108" cy="7436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18744" y="4480468"/>
            <a:ext cx="1427108" cy="743655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467796" y="2592388"/>
            <a:ext cx="1059839" cy="822052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743197" y="2353449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infant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950983" y="268965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child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68888" y="307567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adult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574341" y="337452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elderly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48" name="Freeform 47"/>
          <p:cNvSpPr/>
          <p:nvPr/>
        </p:nvSpPr>
        <p:spPr>
          <a:xfrm>
            <a:off x="4221238" y="3797905"/>
            <a:ext cx="181429" cy="435428"/>
          </a:xfrm>
          <a:custGeom>
            <a:avLst/>
            <a:gdLst>
              <a:gd name="connsiteX0" fmla="*/ 0 w 181429"/>
              <a:gd name="connsiteY0" fmla="*/ 0 h 435428"/>
              <a:gd name="connsiteX1" fmla="*/ 72572 w 181429"/>
              <a:gd name="connsiteY1" fmla="*/ 181428 h 435428"/>
              <a:gd name="connsiteX2" fmla="*/ 181429 w 181429"/>
              <a:gd name="connsiteY2" fmla="*/ 435428 h 435428"/>
              <a:gd name="connsiteX3" fmla="*/ 181429 w 181429"/>
              <a:gd name="connsiteY3" fmla="*/ 435428 h 435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429" h="435428">
                <a:moveTo>
                  <a:pt x="0" y="0"/>
                </a:moveTo>
                <a:cubicBezTo>
                  <a:pt x="21167" y="54428"/>
                  <a:pt x="42334" y="108857"/>
                  <a:pt x="72572" y="181428"/>
                </a:cubicBezTo>
                <a:cubicBezTo>
                  <a:pt x="102810" y="253999"/>
                  <a:pt x="181429" y="435428"/>
                  <a:pt x="181429" y="435428"/>
                </a:cubicBezTo>
                <a:lnTo>
                  <a:pt x="181429" y="435428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Dependencies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dirty="0" smtClean="0"/>
              <a:t>Age</a:t>
            </a:r>
          </a:p>
          <a:p>
            <a:r>
              <a:rPr lang="en-US" dirty="0" smtClean="0"/>
              <a:t>Gender</a:t>
            </a:r>
          </a:p>
          <a:p>
            <a:r>
              <a:rPr lang="en-US" dirty="0" smtClean="0"/>
              <a:t>Genetic background</a:t>
            </a:r>
          </a:p>
          <a:p>
            <a:r>
              <a:rPr lang="en-US" dirty="0" smtClean="0"/>
              <a:t>Diet</a:t>
            </a:r>
          </a:p>
          <a:p>
            <a:r>
              <a:rPr lang="en-US" dirty="0" smtClean="0"/>
              <a:t>Environment</a:t>
            </a:r>
          </a:p>
          <a:p>
            <a:r>
              <a:rPr lang="en-US" dirty="0" err="1" smtClean="0"/>
              <a:t>Microbiome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Disease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426445" y="1730412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36569" y="609600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95" y="3435048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12864" y="409716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12864" y="347061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4780816" y="2899115"/>
            <a:ext cx="2948039" cy="511029"/>
            <a:chOff x="4780816" y="2899115"/>
            <a:chExt cx="2948039" cy="511029"/>
          </a:xfrm>
        </p:grpSpPr>
        <p:sp>
          <p:nvSpPr>
            <p:cNvPr id="32" name="Freeform 31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643310" y="3525246"/>
            <a:ext cx="2948039" cy="511029"/>
            <a:chOff x="4780816" y="2899115"/>
            <a:chExt cx="2948039" cy="511029"/>
          </a:xfrm>
        </p:grpSpPr>
        <p:sp>
          <p:nvSpPr>
            <p:cNvPr id="37" name="Freeform 36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84095" y="3205238"/>
            <a:ext cx="193524" cy="616857"/>
          </a:xfrm>
          <a:custGeom>
            <a:avLst/>
            <a:gdLst>
              <a:gd name="connsiteX0" fmla="*/ 0 w 193524"/>
              <a:gd name="connsiteY0" fmla="*/ 616857 h 616857"/>
              <a:gd name="connsiteX1" fmla="*/ 96762 w 193524"/>
              <a:gd name="connsiteY1" fmla="*/ 326572 h 616857"/>
              <a:gd name="connsiteX2" fmla="*/ 169333 w 193524"/>
              <a:gd name="connsiteY2" fmla="*/ 157238 h 616857"/>
              <a:gd name="connsiteX3" fmla="*/ 193524 w 193524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24" h="616857">
                <a:moveTo>
                  <a:pt x="0" y="616857"/>
                </a:moveTo>
                <a:cubicBezTo>
                  <a:pt x="34270" y="510016"/>
                  <a:pt x="68540" y="403175"/>
                  <a:pt x="96762" y="326572"/>
                </a:cubicBezTo>
                <a:cubicBezTo>
                  <a:pt x="124984" y="249969"/>
                  <a:pt x="153206" y="211667"/>
                  <a:pt x="169333" y="157238"/>
                </a:cubicBezTo>
                <a:cubicBezTo>
                  <a:pt x="185460" y="102809"/>
                  <a:pt x="193524" y="0"/>
                  <a:pt x="19352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375223" y="4537304"/>
            <a:ext cx="482220" cy="1588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58061" y="4819527"/>
            <a:ext cx="17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etiological event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Acute Disease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426445" y="1730412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36569" y="609600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95" y="3435048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12864" y="409716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12864" y="347061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34"/>
          <p:cNvGrpSpPr/>
          <p:nvPr/>
        </p:nvGrpSpPr>
        <p:grpSpPr>
          <a:xfrm>
            <a:off x="4780816" y="2899115"/>
            <a:ext cx="2948039" cy="511029"/>
            <a:chOff x="4780816" y="2899115"/>
            <a:chExt cx="2948039" cy="511029"/>
          </a:xfrm>
        </p:grpSpPr>
        <p:sp>
          <p:nvSpPr>
            <p:cNvPr id="32" name="Freeform 31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643310" y="3525246"/>
            <a:ext cx="2948039" cy="511029"/>
            <a:chOff x="4780816" y="2899115"/>
            <a:chExt cx="2948039" cy="511029"/>
          </a:xfrm>
        </p:grpSpPr>
        <p:sp>
          <p:nvSpPr>
            <p:cNvPr id="37" name="Freeform 36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84095" y="3205238"/>
            <a:ext cx="193524" cy="616857"/>
          </a:xfrm>
          <a:custGeom>
            <a:avLst/>
            <a:gdLst>
              <a:gd name="connsiteX0" fmla="*/ 0 w 193524"/>
              <a:gd name="connsiteY0" fmla="*/ 616857 h 616857"/>
              <a:gd name="connsiteX1" fmla="*/ 96762 w 193524"/>
              <a:gd name="connsiteY1" fmla="*/ 326572 h 616857"/>
              <a:gd name="connsiteX2" fmla="*/ 169333 w 193524"/>
              <a:gd name="connsiteY2" fmla="*/ 157238 h 616857"/>
              <a:gd name="connsiteX3" fmla="*/ 193524 w 193524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24" h="616857">
                <a:moveTo>
                  <a:pt x="0" y="616857"/>
                </a:moveTo>
                <a:cubicBezTo>
                  <a:pt x="34270" y="510016"/>
                  <a:pt x="68540" y="403175"/>
                  <a:pt x="96762" y="326572"/>
                </a:cubicBezTo>
                <a:cubicBezTo>
                  <a:pt x="124984" y="249969"/>
                  <a:pt x="153206" y="211667"/>
                  <a:pt x="169333" y="157238"/>
                </a:cubicBezTo>
                <a:cubicBezTo>
                  <a:pt x="185460" y="102809"/>
                  <a:pt x="193524" y="0"/>
                  <a:pt x="19352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375223" y="4537304"/>
            <a:ext cx="482220" cy="1588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58061" y="4819527"/>
            <a:ext cx="17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etiological event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" name="Freeform 18"/>
          <p:cNvSpPr/>
          <p:nvPr/>
        </p:nvSpPr>
        <p:spPr>
          <a:xfrm flipH="1">
            <a:off x="5515195" y="3333674"/>
            <a:ext cx="193524" cy="616857"/>
          </a:xfrm>
          <a:custGeom>
            <a:avLst/>
            <a:gdLst>
              <a:gd name="connsiteX0" fmla="*/ 0 w 193524"/>
              <a:gd name="connsiteY0" fmla="*/ 616857 h 616857"/>
              <a:gd name="connsiteX1" fmla="*/ 96762 w 193524"/>
              <a:gd name="connsiteY1" fmla="*/ 326572 h 616857"/>
              <a:gd name="connsiteX2" fmla="*/ 169333 w 193524"/>
              <a:gd name="connsiteY2" fmla="*/ 157238 h 616857"/>
              <a:gd name="connsiteX3" fmla="*/ 193524 w 193524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24" h="616857">
                <a:moveTo>
                  <a:pt x="0" y="616857"/>
                </a:moveTo>
                <a:cubicBezTo>
                  <a:pt x="34270" y="510016"/>
                  <a:pt x="68540" y="403175"/>
                  <a:pt x="96762" y="326572"/>
                </a:cubicBezTo>
                <a:cubicBezTo>
                  <a:pt x="124984" y="249969"/>
                  <a:pt x="153206" y="211667"/>
                  <a:pt x="169333" y="157238"/>
                </a:cubicBezTo>
                <a:cubicBezTo>
                  <a:pt x="185460" y="102809"/>
                  <a:pt x="193524" y="0"/>
                  <a:pt x="19352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34"/>
          <p:cNvGrpSpPr/>
          <p:nvPr/>
        </p:nvGrpSpPr>
        <p:grpSpPr>
          <a:xfrm>
            <a:off x="4849362" y="3529187"/>
            <a:ext cx="2948039" cy="511029"/>
            <a:chOff x="4780816" y="2899115"/>
            <a:chExt cx="2948039" cy="511029"/>
          </a:xfrm>
        </p:grpSpPr>
        <p:sp>
          <p:nvSpPr>
            <p:cNvPr id="21" name="Freeform 20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5539155" y="2887133"/>
            <a:ext cx="2322519" cy="535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820340" y="3518218"/>
            <a:ext cx="646935" cy="53097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40140" y="3650185"/>
            <a:ext cx="646935" cy="28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972740" y="3742675"/>
            <a:ext cx="646935" cy="2883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rot="16200000" flipH="1">
            <a:off x="5314362" y="2701630"/>
            <a:ext cx="482220" cy="1588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637300" y="2013311"/>
            <a:ext cx="1832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disease resolution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Progressive Disease</a:t>
            </a:r>
            <a:endParaRPr lang="en-US" dirty="0"/>
          </a:p>
        </p:txBody>
      </p:sp>
      <p:grpSp>
        <p:nvGrpSpPr>
          <p:cNvPr id="2" name="Group 13"/>
          <p:cNvGrpSpPr/>
          <p:nvPr/>
        </p:nvGrpSpPr>
        <p:grpSpPr>
          <a:xfrm>
            <a:off x="1426445" y="1730412"/>
            <a:ext cx="6411269" cy="3979334"/>
            <a:chOff x="1426445" y="1730412"/>
            <a:chExt cx="6411269" cy="3979334"/>
          </a:xfrm>
        </p:grpSpPr>
        <p:cxnSp>
          <p:nvCxnSpPr>
            <p:cNvPr id="6" name="Straight Connector 5"/>
            <p:cNvCxnSpPr/>
            <p:nvPr/>
          </p:nvCxnSpPr>
          <p:spPr>
            <a:xfrm rot="5400000">
              <a:off x="-562428" y="3719285"/>
              <a:ext cx="3979333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rot="10800000">
              <a:off x="1428034" y="5708158"/>
              <a:ext cx="6409680" cy="15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4136569" y="6096002"/>
            <a:ext cx="731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time</a:t>
            </a: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9295" y="3435048"/>
            <a:ext cx="74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state</a:t>
            </a:r>
            <a:endParaRPr lang="en-US" sz="2400" dirty="0">
              <a:latin typeface="Times New Roman"/>
              <a:cs typeface="Times New Roman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1612864" y="409716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612864" y="3470619"/>
            <a:ext cx="6115991" cy="1588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34"/>
          <p:cNvGrpSpPr/>
          <p:nvPr/>
        </p:nvGrpSpPr>
        <p:grpSpPr>
          <a:xfrm rot="20391480">
            <a:off x="4672996" y="2431817"/>
            <a:ext cx="2948039" cy="511029"/>
            <a:chOff x="4780816" y="2899115"/>
            <a:chExt cx="2948039" cy="511029"/>
          </a:xfrm>
        </p:grpSpPr>
        <p:sp>
          <p:nvSpPr>
            <p:cNvPr id="32" name="Freeform 31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35"/>
          <p:cNvGrpSpPr/>
          <p:nvPr/>
        </p:nvGrpSpPr>
        <p:grpSpPr>
          <a:xfrm>
            <a:off x="1643310" y="3525246"/>
            <a:ext cx="2948039" cy="511029"/>
            <a:chOff x="4780816" y="2899115"/>
            <a:chExt cx="2948039" cy="511029"/>
          </a:xfrm>
        </p:grpSpPr>
        <p:sp>
          <p:nvSpPr>
            <p:cNvPr id="37" name="Freeform 36"/>
            <p:cNvSpPr/>
            <p:nvPr/>
          </p:nvSpPr>
          <p:spPr>
            <a:xfrm>
              <a:off x="4780816" y="2899115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 37"/>
            <p:cNvSpPr/>
            <p:nvPr/>
          </p:nvSpPr>
          <p:spPr>
            <a:xfrm>
              <a:off x="6248790" y="2900128"/>
              <a:ext cx="1480065" cy="510016"/>
            </a:xfrm>
            <a:custGeom>
              <a:avLst/>
              <a:gdLst>
                <a:gd name="connsiteX0" fmla="*/ 0 w 2902857"/>
                <a:gd name="connsiteY0" fmla="*/ 314476 h 510016"/>
                <a:gd name="connsiteX1" fmla="*/ 120953 w 2902857"/>
                <a:gd name="connsiteY1" fmla="*/ 12095 h 510016"/>
                <a:gd name="connsiteX2" fmla="*/ 229810 w 2902857"/>
                <a:gd name="connsiteY2" fmla="*/ 387047 h 510016"/>
                <a:gd name="connsiteX3" fmla="*/ 350762 w 2902857"/>
                <a:gd name="connsiteY3" fmla="*/ 36285 h 510016"/>
                <a:gd name="connsiteX4" fmla="*/ 459619 w 2902857"/>
                <a:gd name="connsiteY4" fmla="*/ 387047 h 510016"/>
                <a:gd name="connsiteX5" fmla="*/ 580572 w 2902857"/>
                <a:gd name="connsiteY5" fmla="*/ 36285 h 510016"/>
                <a:gd name="connsiteX6" fmla="*/ 689429 w 2902857"/>
                <a:gd name="connsiteY6" fmla="*/ 374952 h 510016"/>
                <a:gd name="connsiteX7" fmla="*/ 786191 w 2902857"/>
                <a:gd name="connsiteY7" fmla="*/ 205619 h 510016"/>
                <a:gd name="connsiteX8" fmla="*/ 846667 w 2902857"/>
                <a:gd name="connsiteY8" fmla="*/ 338666 h 510016"/>
                <a:gd name="connsiteX9" fmla="*/ 907143 w 2902857"/>
                <a:gd name="connsiteY9" fmla="*/ 241904 h 510016"/>
                <a:gd name="connsiteX10" fmla="*/ 967619 w 2902857"/>
                <a:gd name="connsiteY10" fmla="*/ 350762 h 510016"/>
                <a:gd name="connsiteX11" fmla="*/ 1040191 w 2902857"/>
                <a:gd name="connsiteY11" fmla="*/ 229809 h 510016"/>
                <a:gd name="connsiteX12" fmla="*/ 1100667 w 2902857"/>
                <a:gd name="connsiteY12" fmla="*/ 350762 h 510016"/>
                <a:gd name="connsiteX13" fmla="*/ 1173238 w 2902857"/>
                <a:gd name="connsiteY13" fmla="*/ 241904 h 510016"/>
                <a:gd name="connsiteX14" fmla="*/ 1233714 w 2902857"/>
                <a:gd name="connsiteY14" fmla="*/ 338666 h 510016"/>
                <a:gd name="connsiteX15" fmla="*/ 1354667 w 2902857"/>
                <a:gd name="connsiteY15" fmla="*/ 133047 h 510016"/>
                <a:gd name="connsiteX16" fmla="*/ 1439333 w 2902857"/>
                <a:gd name="connsiteY16" fmla="*/ 423333 h 510016"/>
                <a:gd name="connsiteX17" fmla="*/ 1548191 w 2902857"/>
                <a:gd name="connsiteY17" fmla="*/ 145143 h 510016"/>
                <a:gd name="connsiteX18" fmla="*/ 1632857 w 2902857"/>
                <a:gd name="connsiteY18" fmla="*/ 411238 h 510016"/>
                <a:gd name="connsiteX19" fmla="*/ 1741714 w 2902857"/>
                <a:gd name="connsiteY19" fmla="*/ 169333 h 510016"/>
                <a:gd name="connsiteX20" fmla="*/ 1838476 w 2902857"/>
                <a:gd name="connsiteY20" fmla="*/ 435428 h 510016"/>
                <a:gd name="connsiteX21" fmla="*/ 1935238 w 2902857"/>
                <a:gd name="connsiteY21" fmla="*/ 48381 h 510016"/>
                <a:gd name="connsiteX22" fmla="*/ 2056191 w 2902857"/>
                <a:gd name="connsiteY22" fmla="*/ 508000 h 510016"/>
                <a:gd name="connsiteX23" fmla="*/ 2165048 w 2902857"/>
                <a:gd name="connsiteY23" fmla="*/ 36285 h 510016"/>
                <a:gd name="connsiteX24" fmla="*/ 2273905 w 2902857"/>
                <a:gd name="connsiteY24" fmla="*/ 471714 h 510016"/>
                <a:gd name="connsiteX25" fmla="*/ 2382762 w 2902857"/>
                <a:gd name="connsiteY25" fmla="*/ 157238 h 510016"/>
                <a:gd name="connsiteX26" fmla="*/ 2443238 w 2902857"/>
                <a:gd name="connsiteY26" fmla="*/ 374952 h 510016"/>
                <a:gd name="connsiteX27" fmla="*/ 2515810 w 2902857"/>
                <a:gd name="connsiteY27" fmla="*/ 205619 h 510016"/>
                <a:gd name="connsiteX28" fmla="*/ 2552095 w 2902857"/>
                <a:gd name="connsiteY28" fmla="*/ 387047 h 510016"/>
                <a:gd name="connsiteX29" fmla="*/ 2624667 w 2902857"/>
                <a:gd name="connsiteY29" fmla="*/ 169333 h 510016"/>
                <a:gd name="connsiteX30" fmla="*/ 2697238 w 2902857"/>
                <a:gd name="connsiteY30" fmla="*/ 447523 h 510016"/>
                <a:gd name="connsiteX31" fmla="*/ 2781905 w 2902857"/>
                <a:gd name="connsiteY31" fmla="*/ 181428 h 510016"/>
                <a:gd name="connsiteX32" fmla="*/ 2842381 w 2902857"/>
                <a:gd name="connsiteY32" fmla="*/ 435428 h 510016"/>
                <a:gd name="connsiteX33" fmla="*/ 2890762 w 2902857"/>
                <a:gd name="connsiteY33" fmla="*/ 302381 h 510016"/>
                <a:gd name="connsiteX34" fmla="*/ 2902857 w 2902857"/>
                <a:gd name="connsiteY34" fmla="*/ 302381 h 510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902857" h="510016">
                  <a:moveTo>
                    <a:pt x="0" y="314476"/>
                  </a:moveTo>
                  <a:cubicBezTo>
                    <a:pt x="41325" y="157238"/>
                    <a:pt x="82651" y="0"/>
                    <a:pt x="120953" y="12095"/>
                  </a:cubicBezTo>
                  <a:cubicBezTo>
                    <a:pt x="159255" y="24190"/>
                    <a:pt x="191509" y="383015"/>
                    <a:pt x="229810" y="387047"/>
                  </a:cubicBezTo>
                  <a:cubicBezTo>
                    <a:pt x="268111" y="391079"/>
                    <a:pt x="312461" y="36285"/>
                    <a:pt x="350762" y="36285"/>
                  </a:cubicBezTo>
                  <a:cubicBezTo>
                    <a:pt x="389063" y="36285"/>
                    <a:pt x="421317" y="387047"/>
                    <a:pt x="459619" y="387047"/>
                  </a:cubicBezTo>
                  <a:cubicBezTo>
                    <a:pt x="497921" y="387047"/>
                    <a:pt x="542270" y="38301"/>
                    <a:pt x="580572" y="36285"/>
                  </a:cubicBezTo>
                  <a:cubicBezTo>
                    <a:pt x="618874" y="34269"/>
                    <a:pt x="655159" y="346730"/>
                    <a:pt x="689429" y="374952"/>
                  </a:cubicBezTo>
                  <a:cubicBezTo>
                    <a:pt x="723699" y="403174"/>
                    <a:pt x="759985" y="211667"/>
                    <a:pt x="786191" y="205619"/>
                  </a:cubicBezTo>
                  <a:cubicBezTo>
                    <a:pt x="812397" y="199571"/>
                    <a:pt x="826508" y="332619"/>
                    <a:pt x="846667" y="338666"/>
                  </a:cubicBezTo>
                  <a:cubicBezTo>
                    <a:pt x="866826" y="344714"/>
                    <a:pt x="886984" y="239888"/>
                    <a:pt x="907143" y="241904"/>
                  </a:cubicBezTo>
                  <a:cubicBezTo>
                    <a:pt x="927302" y="243920"/>
                    <a:pt x="945444" y="352778"/>
                    <a:pt x="967619" y="350762"/>
                  </a:cubicBezTo>
                  <a:cubicBezTo>
                    <a:pt x="989794" y="348746"/>
                    <a:pt x="1018016" y="229809"/>
                    <a:pt x="1040191" y="229809"/>
                  </a:cubicBezTo>
                  <a:cubicBezTo>
                    <a:pt x="1062366" y="229809"/>
                    <a:pt x="1078493" y="348746"/>
                    <a:pt x="1100667" y="350762"/>
                  </a:cubicBezTo>
                  <a:cubicBezTo>
                    <a:pt x="1122841" y="352778"/>
                    <a:pt x="1151064" y="243920"/>
                    <a:pt x="1173238" y="241904"/>
                  </a:cubicBezTo>
                  <a:cubicBezTo>
                    <a:pt x="1195412" y="239888"/>
                    <a:pt x="1203476" y="356809"/>
                    <a:pt x="1233714" y="338666"/>
                  </a:cubicBezTo>
                  <a:cubicBezTo>
                    <a:pt x="1263952" y="320523"/>
                    <a:pt x="1320397" y="118936"/>
                    <a:pt x="1354667" y="133047"/>
                  </a:cubicBezTo>
                  <a:cubicBezTo>
                    <a:pt x="1388937" y="147158"/>
                    <a:pt x="1407079" y="421317"/>
                    <a:pt x="1439333" y="423333"/>
                  </a:cubicBezTo>
                  <a:cubicBezTo>
                    <a:pt x="1471587" y="425349"/>
                    <a:pt x="1515937" y="147159"/>
                    <a:pt x="1548191" y="145143"/>
                  </a:cubicBezTo>
                  <a:cubicBezTo>
                    <a:pt x="1580445" y="143127"/>
                    <a:pt x="1600603" y="407206"/>
                    <a:pt x="1632857" y="411238"/>
                  </a:cubicBezTo>
                  <a:cubicBezTo>
                    <a:pt x="1665111" y="415270"/>
                    <a:pt x="1707444" y="165301"/>
                    <a:pt x="1741714" y="169333"/>
                  </a:cubicBezTo>
                  <a:cubicBezTo>
                    <a:pt x="1775984" y="173365"/>
                    <a:pt x="1806222" y="455587"/>
                    <a:pt x="1838476" y="435428"/>
                  </a:cubicBezTo>
                  <a:cubicBezTo>
                    <a:pt x="1870730" y="415269"/>
                    <a:pt x="1898952" y="36286"/>
                    <a:pt x="1935238" y="48381"/>
                  </a:cubicBezTo>
                  <a:cubicBezTo>
                    <a:pt x="1971524" y="60476"/>
                    <a:pt x="2017889" y="510016"/>
                    <a:pt x="2056191" y="508000"/>
                  </a:cubicBezTo>
                  <a:cubicBezTo>
                    <a:pt x="2094493" y="505984"/>
                    <a:pt x="2128762" y="42333"/>
                    <a:pt x="2165048" y="36285"/>
                  </a:cubicBezTo>
                  <a:cubicBezTo>
                    <a:pt x="2201334" y="30237"/>
                    <a:pt x="2237619" y="451555"/>
                    <a:pt x="2273905" y="471714"/>
                  </a:cubicBezTo>
                  <a:cubicBezTo>
                    <a:pt x="2310191" y="491873"/>
                    <a:pt x="2354540" y="173365"/>
                    <a:pt x="2382762" y="157238"/>
                  </a:cubicBezTo>
                  <a:cubicBezTo>
                    <a:pt x="2410984" y="141111"/>
                    <a:pt x="2421063" y="366889"/>
                    <a:pt x="2443238" y="374952"/>
                  </a:cubicBezTo>
                  <a:cubicBezTo>
                    <a:pt x="2465413" y="383015"/>
                    <a:pt x="2497667" y="203603"/>
                    <a:pt x="2515810" y="205619"/>
                  </a:cubicBezTo>
                  <a:cubicBezTo>
                    <a:pt x="2533953" y="207635"/>
                    <a:pt x="2533952" y="393095"/>
                    <a:pt x="2552095" y="387047"/>
                  </a:cubicBezTo>
                  <a:cubicBezTo>
                    <a:pt x="2570238" y="380999"/>
                    <a:pt x="2600477" y="159254"/>
                    <a:pt x="2624667" y="169333"/>
                  </a:cubicBezTo>
                  <a:cubicBezTo>
                    <a:pt x="2648857" y="179412"/>
                    <a:pt x="2671032" y="445507"/>
                    <a:pt x="2697238" y="447523"/>
                  </a:cubicBezTo>
                  <a:cubicBezTo>
                    <a:pt x="2723444" y="449539"/>
                    <a:pt x="2757714" y="183444"/>
                    <a:pt x="2781905" y="181428"/>
                  </a:cubicBezTo>
                  <a:cubicBezTo>
                    <a:pt x="2806096" y="179412"/>
                    <a:pt x="2824238" y="415269"/>
                    <a:pt x="2842381" y="435428"/>
                  </a:cubicBezTo>
                  <a:cubicBezTo>
                    <a:pt x="2860524" y="455587"/>
                    <a:pt x="2880683" y="324556"/>
                    <a:pt x="2890762" y="302381"/>
                  </a:cubicBezTo>
                  <a:cubicBezTo>
                    <a:pt x="2900841" y="280206"/>
                    <a:pt x="2902857" y="302381"/>
                    <a:pt x="2902857" y="302381"/>
                  </a:cubicBezTo>
                </a:path>
              </a:pathLst>
            </a:cu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" name="Freeform 39"/>
          <p:cNvSpPr/>
          <p:nvPr/>
        </p:nvSpPr>
        <p:spPr>
          <a:xfrm>
            <a:off x="4584095" y="3205238"/>
            <a:ext cx="193524" cy="616857"/>
          </a:xfrm>
          <a:custGeom>
            <a:avLst/>
            <a:gdLst>
              <a:gd name="connsiteX0" fmla="*/ 0 w 193524"/>
              <a:gd name="connsiteY0" fmla="*/ 616857 h 616857"/>
              <a:gd name="connsiteX1" fmla="*/ 96762 w 193524"/>
              <a:gd name="connsiteY1" fmla="*/ 326572 h 616857"/>
              <a:gd name="connsiteX2" fmla="*/ 169333 w 193524"/>
              <a:gd name="connsiteY2" fmla="*/ 157238 h 616857"/>
              <a:gd name="connsiteX3" fmla="*/ 193524 w 193524"/>
              <a:gd name="connsiteY3" fmla="*/ 0 h 6168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3524" h="616857">
                <a:moveTo>
                  <a:pt x="0" y="616857"/>
                </a:moveTo>
                <a:cubicBezTo>
                  <a:pt x="34270" y="510016"/>
                  <a:pt x="68540" y="403175"/>
                  <a:pt x="96762" y="326572"/>
                </a:cubicBezTo>
                <a:cubicBezTo>
                  <a:pt x="124984" y="249969"/>
                  <a:pt x="153206" y="211667"/>
                  <a:pt x="169333" y="157238"/>
                </a:cubicBezTo>
                <a:cubicBezTo>
                  <a:pt x="185460" y="102809"/>
                  <a:pt x="193524" y="0"/>
                  <a:pt x="193524" y="0"/>
                </a:cubicBez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/>
          <p:cNvCxnSpPr/>
          <p:nvPr/>
        </p:nvCxnSpPr>
        <p:spPr>
          <a:xfrm rot="5400000" flipH="1" flipV="1">
            <a:off x="4375223" y="4537304"/>
            <a:ext cx="482220" cy="1588"/>
          </a:xfrm>
          <a:prstGeom prst="straightConnector1">
            <a:avLst/>
          </a:prstGeom>
          <a:ln>
            <a:solidFill>
              <a:srgbClr val="000000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58061" y="4819527"/>
            <a:ext cx="1724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etiological event</a:t>
            </a:r>
            <a:endParaRPr lang="en-US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425</Words>
  <Application>Microsoft Office PowerPoint</Application>
  <PresentationFormat>On-screen Show (4:3)</PresentationFormat>
  <Paragraphs>69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Toward a definition of “pathological process”</vt:lpstr>
      <vt:lpstr>Foundational Definitions in OGMS</vt:lpstr>
      <vt:lpstr>Homeostasis</vt:lpstr>
      <vt:lpstr>Normal Physiological Homeostasis</vt:lpstr>
      <vt:lpstr>Normal Physiological Homeostasis</vt:lpstr>
      <vt:lpstr>Dependencies</vt:lpstr>
      <vt:lpstr>Chronic Disease</vt:lpstr>
      <vt:lpstr>Acute Disease</vt:lpstr>
      <vt:lpstr>Progressive Disease</vt:lpstr>
      <vt:lpstr>Normal Adaptation</vt:lpstr>
      <vt:lpstr>Definitions</vt:lpstr>
    </vt:vector>
  </TitlesOfParts>
  <Company>U.T. Southwestern Medical Center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a definition of “pathological process”</dc:title>
  <dc:creator>Richard H. Scheuermann</dc:creator>
  <cp:lastModifiedBy>phismith</cp:lastModifiedBy>
  <cp:revision>15</cp:revision>
  <dcterms:created xsi:type="dcterms:W3CDTF">2012-04-25T12:48:38Z</dcterms:created>
  <dcterms:modified xsi:type="dcterms:W3CDTF">2012-04-25T17:31:16Z</dcterms:modified>
</cp:coreProperties>
</file>