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8" r:id="rId3"/>
    <p:sldId id="268" r:id="rId4"/>
    <p:sldId id="287" r:id="rId5"/>
    <p:sldId id="260" r:id="rId6"/>
    <p:sldId id="259" r:id="rId7"/>
    <p:sldId id="257" r:id="rId8"/>
    <p:sldId id="261" r:id="rId9"/>
    <p:sldId id="264" r:id="rId10"/>
    <p:sldId id="265" r:id="rId11"/>
    <p:sldId id="266" r:id="rId12"/>
    <p:sldId id="312" r:id="rId13"/>
    <p:sldId id="316" r:id="rId14"/>
    <p:sldId id="262" r:id="rId15"/>
    <p:sldId id="263" r:id="rId16"/>
    <p:sldId id="291" r:id="rId17"/>
    <p:sldId id="269" r:id="rId18"/>
    <p:sldId id="317" r:id="rId19"/>
    <p:sldId id="286" r:id="rId20"/>
    <p:sldId id="306" r:id="rId21"/>
    <p:sldId id="307" r:id="rId22"/>
    <p:sldId id="313" r:id="rId23"/>
    <p:sldId id="308" r:id="rId24"/>
    <p:sldId id="292" r:id="rId25"/>
    <p:sldId id="283" r:id="rId26"/>
    <p:sldId id="273" r:id="rId27"/>
    <p:sldId id="275" r:id="rId28"/>
    <p:sldId id="280" r:id="rId29"/>
    <p:sldId id="281" r:id="rId30"/>
    <p:sldId id="284" r:id="rId31"/>
    <p:sldId id="309" r:id="rId32"/>
    <p:sldId id="289" r:id="rId33"/>
    <p:sldId id="290" r:id="rId34"/>
    <p:sldId id="297" r:id="rId35"/>
    <p:sldId id="298" r:id="rId36"/>
    <p:sldId id="299" r:id="rId37"/>
    <p:sldId id="300" r:id="rId38"/>
    <p:sldId id="310" r:id="rId39"/>
    <p:sldId id="285" r:id="rId40"/>
    <p:sldId id="293" r:id="rId41"/>
    <p:sldId id="294" r:id="rId42"/>
    <p:sldId id="295" r:id="rId43"/>
    <p:sldId id="296" r:id="rId44"/>
    <p:sldId id="301" r:id="rId45"/>
    <p:sldId id="302" r:id="rId46"/>
    <p:sldId id="303" r:id="rId47"/>
    <p:sldId id="304" r:id="rId48"/>
    <p:sldId id="311" r:id="rId49"/>
    <p:sldId id="305" r:id="rId50"/>
    <p:sldId id="314" r:id="rId51"/>
    <p:sldId id="315"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8F0FF"/>
    <a:srgbClr val="FFB591"/>
    <a:srgbClr val="00BD00"/>
    <a:srgbClr val="AB00AB"/>
    <a:srgbClr val="870087"/>
    <a:srgbClr val="00005D"/>
    <a:srgbClr val="000069"/>
    <a:srgbClr val="0000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0" autoAdjust="0"/>
    <p:restoredTop sz="94660"/>
  </p:normalViewPr>
  <p:slideViewPr>
    <p:cSldViewPr>
      <p:cViewPr>
        <p:scale>
          <a:sx n="73" d="100"/>
          <a:sy n="73" d="100"/>
        </p:scale>
        <p:origin x="-924"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748F3-676D-46A7-9937-5F3853884F66}" type="datetimeFigureOut">
              <a:rPr lang="en-US" smtClean="0"/>
              <a:pPr/>
              <a:t>4/27/2012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133B3-B774-4368-8E40-F488A7379CFC}" type="slidenum">
              <a:rPr lang="en-US" smtClean="0"/>
              <a:pPr/>
              <a:t>‹#›</a:t>
            </a:fld>
            <a:endParaRPr lang="en-US"/>
          </a:p>
        </p:txBody>
      </p:sp>
    </p:spTree>
    <p:extLst>
      <p:ext uri="{BB962C8B-B14F-4D97-AF65-F5344CB8AC3E}">
        <p14:creationId xmlns:p14="http://schemas.microsoft.com/office/powerpoint/2010/main" val="1384208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B31AE-6048-4A85-94CD-D6829B92D07D}" type="slidenum">
              <a:rPr lang="en-US"/>
              <a:pPr/>
              <a:t>26</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B31AE-6048-4A85-94CD-D6829B92D07D}" type="slidenum">
              <a:rPr lang="en-US"/>
              <a:pPr/>
              <a:t>27</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Rot="1" noChangeAspect="1" noTextEdit="1"/>
          </p:cNvSpPr>
          <p:nvPr>
            <p:ph type="sldImg"/>
          </p:nvPr>
        </p:nvSpPr>
        <p:spPr bwMode="auto">
          <a:noFill/>
          <a:ln>
            <a:solidFill>
              <a:srgbClr val="000000"/>
            </a:solidFill>
            <a:miter lim="800000"/>
            <a:headEnd/>
            <a:tailEnd/>
          </a:ln>
        </p:spPr>
      </p:sp>
      <p:sp>
        <p:nvSpPr>
          <p:cNvPr id="62466"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p:spPr>
      </p:sp>
      <p:sp>
        <p:nvSpPr>
          <p:cNvPr id="7680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Rot="1" noChangeAspect="1" noTextEdit="1"/>
          </p:cNvSpPr>
          <p:nvPr>
            <p:ph type="sldImg"/>
          </p:nvPr>
        </p:nvSpPr>
        <p:spPr bwMode="auto">
          <a:noFill/>
          <a:ln>
            <a:solidFill>
              <a:srgbClr val="000000"/>
            </a:solidFill>
            <a:miter lim="800000"/>
            <a:headEnd/>
            <a:tailEnd/>
          </a:ln>
        </p:spPr>
      </p:sp>
      <p:sp>
        <p:nvSpPr>
          <p:cNvPr id="76802"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2057400" y="4267200"/>
            <a:ext cx="6553200" cy="2209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8" name="Straight Connector 7"/>
          <p:cNvCxnSpPr/>
          <p:nvPr userDrawn="1"/>
        </p:nvCxnSpPr>
        <p:spPr>
          <a:xfrm>
            <a:off x="0" y="36576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9" descr="UAMS-logo.wmf"/>
          <p:cNvPicPr>
            <a:picLocks noChangeAspect="1"/>
          </p:cNvPicPr>
          <p:nvPr userDrawn="1"/>
        </p:nvPicPr>
        <p:blipFill>
          <a:blip r:embed="rId2" cstate="print"/>
          <a:stretch>
            <a:fillRect/>
          </a:stretch>
        </p:blipFill>
        <p:spPr>
          <a:xfrm>
            <a:off x="152400" y="5638800"/>
            <a:ext cx="1524000" cy="8548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7772400" cy="45259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75810F0-4AF3-4873-80E7-5904319AD4BB}" type="datetime1">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pic>
        <p:nvPicPr>
          <p:cNvPr id="12" name="Picture 11"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3"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7086600" cy="45259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75810F0-4AF3-4873-80E7-5904319AD4BB}" type="datetime1">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pic>
        <p:nvPicPr>
          <p:cNvPr id="10" name="Picture 9"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2"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spTree>
    <p:extLst>
      <p:ext uri="{BB962C8B-B14F-4D97-AF65-F5344CB8AC3E}">
        <p14:creationId xmlns:p14="http://schemas.microsoft.com/office/powerpoint/2010/main" val="4131858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57200" y="1600200"/>
            <a:ext cx="7772400" cy="45259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75810F0-4AF3-4873-80E7-5904319AD4BB}" type="datetime1">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2"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sp>
        <p:nvSpPr>
          <p:cNvPr id="13"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extLst>
      <p:ext uri="{BB962C8B-B14F-4D97-AF65-F5344CB8AC3E}">
        <p14:creationId xmlns:p14="http://schemas.microsoft.com/office/powerpoint/2010/main" val="413185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94695" y="228600"/>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57912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929149-0471-4DB3-A7F2-23DFA7BCA031}" type="datetime1">
              <a:rPr lang="en-US" smtClean="0"/>
              <a:pPr/>
              <a:t>4/27/2012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2"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76400"/>
            <a:ext cx="77724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9"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9529EF70-387D-4433-8647-A545ACF9879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4/27/2012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Footer Placeholder 4"/>
          <p:cNvSpPr>
            <a:spLocks noGrp="1"/>
          </p:cNvSpPr>
          <p:nvPr>
            <p:ph type="ftr" sz="quarter" idx="11"/>
          </p:nvPr>
        </p:nvSpPr>
        <p:spPr>
          <a:xfrm>
            <a:off x="3124200" y="6356350"/>
            <a:ext cx="2895600" cy="365125"/>
          </a:xfrm>
        </p:spPr>
        <p:txBody>
          <a:bodyPr/>
          <a:lstStyle/>
          <a:p>
            <a:endParaRPr lang="en-US" dirty="0"/>
          </a:p>
        </p:txBody>
      </p:sp>
      <p:sp>
        <p:nvSpPr>
          <p:cNvPr id="11"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43108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4310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29EF70-387D-4433-8647-A545ACF9879A}" type="datetime1">
              <a:rPr lang="en-US" smtClean="0"/>
              <a:pPr/>
              <a:t>4/27/2012</a:t>
            </a:fld>
            <a:endParaRPr lang="en-US"/>
          </a:p>
        </p:txBody>
      </p:sp>
      <p:sp>
        <p:nvSpPr>
          <p:cNvPr id="5" name="Footer Placeholder 4"/>
          <p:cNvSpPr>
            <a:spLocks noGrp="1"/>
          </p:cNvSpPr>
          <p:nvPr>
            <p:ph type="ftr" sz="quarter" idx="11"/>
          </p:nvPr>
        </p:nvSpPr>
        <p:spPr/>
        <p:txBody>
          <a:bodyPr/>
          <a:lstStyle/>
          <a:p>
            <a:endParaRPr lang="en-US" dirty="0"/>
          </a:p>
        </p:txBody>
      </p:sp>
      <p:sp>
        <p:nvSpPr>
          <p:cNvPr id="9" name="Rectangle 8"/>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2"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67684" y="1600200"/>
            <a:ext cx="36619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3FE7F432-CD78-4401-B2AD-B21F15E98B9B}" type="datetime1">
              <a:rPr lang="en-US" smtClean="0"/>
              <a:pPr/>
              <a:t>4/27/2012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3"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sp>
        <p:nvSpPr>
          <p:cNvPr id="14" name="Content Placeholder 3"/>
          <p:cNvSpPr>
            <a:spLocks noGrp="1"/>
          </p:cNvSpPr>
          <p:nvPr>
            <p:ph sz="half" idx="13"/>
          </p:nvPr>
        </p:nvSpPr>
        <p:spPr>
          <a:xfrm>
            <a:off x="457200" y="1600200"/>
            <a:ext cx="366191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24000"/>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572000" y="1524000"/>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p:txBody>
          <a:bodyPr/>
          <a:lstStyle/>
          <a:p>
            <a:fld id="{A32EC616-2893-47C7-9625-2BC7B0A23D97}" type="datetime1">
              <a:rPr lang="en-US" smtClean="0"/>
              <a:pPr/>
              <a:t>4/27/2012</a:t>
            </a:fld>
            <a:endParaRPr lang="en-US"/>
          </a:p>
        </p:txBody>
      </p:sp>
      <p:sp>
        <p:nvSpPr>
          <p:cNvPr id="8" name="Footer Placeholder 7"/>
          <p:cNvSpPr>
            <a:spLocks noGrp="1"/>
          </p:cNvSpPr>
          <p:nvPr>
            <p:ph type="ftr" sz="quarter" idx="11"/>
          </p:nvPr>
        </p:nvSpPr>
        <p:spPr/>
        <p:txBody>
          <a:bodyPr/>
          <a:lstStyle/>
          <a:p>
            <a:endParaRPr lang="en-US"/>
          </a:p>
        </p:txBody>
      </p:sp>
      <p:sp>
        <p:nvSpPr>
          <p:cNvPr id="12" name="Rectangle 11"/>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sp>
        <p:nvSpPr>
          <p:cNvPr id="15" name="Content Placeholder 3"/>
          <p:cNvSpPr>
            <a:spLocks noGrp="1"/>
          </p:cNvSpPr>
          <p:nvPr>
            <p:ph sz="half" idx="2"/>
          </p:nvPr>
        </p:nvSpPr>
        <p:spPr>
          <a:xfrm>
            <a:off x="4567684" y="2286000"/>
            <a:ext cx="3661915"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3"/>
          <p:cNvSpPr>
            <a:spLocks noGrp="1"/>
          </p:cNvSpPr>
          <p:nvPr>
            <p:ph sz="half" idx="13"/>
          </p:nvPr>
        </p:nvSpPr>
        <p:spPr>
          <a:xfrm>
            <a:off x="457200" y="2286000"/>
            <a:ext cx="3661915" cy="3840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7" name="Picture 16"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8"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A9744C4-6D5F-4F8D-8DA7-9BA97BB0960F}" type="datetime1">
              <a:rPr lang="en-US" smtClean="0"/>
              <a:pPr/>
              <a:t>4/27/2012</a:t>
            </a:fld>
            <a:endParaRPr lang="en-US"/>
          </a:p>
        </p:txBody>
      </p:sp>
      <p:sp>
        <p:nvSpPr>
          <p:cNvPr id="4" name="Footer Placeholder 3"/>
          <p:cNvSpPr>
            <a:spLocks noGrp="1"/>
          </p:cNvSpPr>
          <p:nvPr>
            <p:ph type="ftr" sz="quarter" idx="11"/>
          </p:nvPr>
        </p:nvSpPr>
        <p:spPr/>
        <p:txBody>
          <a:bodyPr/>
          <a:lstStyle/>
          <a:p>
            <a:endParaRPr lang="en-US"/>
          </a:p>
        </p:txBody>
      </p:sp>
      <p:sp>
        <p:nvSpPr>
          <p:cNvPr id="8" name="Rectangle 7"/>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title"/>
          </p:nvPr>
        </p:nvSpPr>
        <p:spPr>
          <a:xfrm>
            <a:off x="457200" y="274638"/>
            <a:ext cx="7772400" cy="1143000"/>
          </a:xfrm>
        </p:spPr>
        <p:txBody>
          <a:bodyPr/>
          <a:lstStyle/>
          <a:p>
            <a:r>
              <a:rPr lang="en-US" smtClean="0"/>
              <a:t>Click to edit Master title style</a:t>
            </a:r>
            <a:endParaRPr lang="en-US"/>
          </a:p>
        </p:txBody>
      </p:sp>
      <p:pic>
        <p:nvPicPr>
          <p:cNvPr id="11" name="Picture 10"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2"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5F593-7C79-4EDD-B9B5-BE176CEE2FB4}" type="datetime1">
              <a:rPr lang="en-US" smtClean="0"/>
              <a:pPr/>
              <a:t>4/27/2012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0"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32004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86200" y="228600"/>
            <a:ext cx="427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371600"/>
            <a:ext cx="32004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8585F8-3B8D-4DED-889E-0A8E2C7700D5}" type="datetime1">
              <a:rPr lang="en-US" smtClean="0"/>
              <a:pPr/>
              <a:t>4/27/2012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pic>
        <p:nvPicPr>
          <p:cNvPr id="12" name="Picture 11"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4800600"/>
            <a:ext cx="6800137"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533400" y="381000"/>
            <a:ext cx="7086600" cy="43465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533399" y="5367338"/>
            <a:ext cx="6800137"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7CB0C5-949F-4A90-836D-98EBAB85CED9}" type="datetime1">
              <a:rPr lang="en-US" smtClean="0"/>
              <a:pPr/>
              <a:t>4/27/2012</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userDrawn="1"/>
        </p:nvSpPr>
        <p:spPr>
          <a:xfrm>
            <a:off x="8458200" y="0"/>
            <a:ext cx="6858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UAMS-logo.wmf"/>
          <p:cNvPicPr>
            <a:picLocks noChangeAspect="1"/>
          </p:cNvPicPr>
          <p:nvPr userDrawn="1"/>
        </p:nvPicPr>
        <p:blipFill>
          <a:blip r:embed="rId2" cstate="print"/>
          <a:stretch>
            <a:fillRect/>
          </a:stretch>
        </p:blipFill>
        <p:spPr>
          <a:xfrm>
            <a:off x="7309095" y="6172200"/>
            <a:ext cx="1030125" cy="577850"/>
          </a:xfrm>
          <a:prstGeom prst="rect">
            <a:avLst/>
          </a:prstGeom>
        </p:spPr>
      </p:pic>
      <p:sp>
        <p:nvSpPr>
          <p:cNvPr id="13" name="Slide Number Placeholder 5"/>
          <p:cNvSpPr txBox="1">
            <a:spLocks/>
          </p:cNvSpPr>
          <p:nvPr userDrawn="1"/>
        </p:nvSpPr>
        <p:spPr>
          <a:xfrm>
            <a:off x="8458200" y="6324600"/>
            <a:ext cx="685800" cy="365125"/>
          </a:xfrm>
          <a:prstGeom prst="rect">
            <a:avLst/>
          </a:prstGeom>
          <a:noFill/>
          <a:ln>
            <a:noFill/>
          </a:ln>
        </p:spPr>
        <p:txBody>
          <a:bodyPr vert="horz" lIns="91440" tIns="45720" rIns="91440" bIns="45720" rtlCol="0" anchor="ctr"/>
          <a:lstStyle>
            <a:defPPr>
              <a:defRPr lang="en-US"/>
            </a:defPPr>
            <a:lvl1pPr marL="0" algn="r" defTabSz="914400" rtl="0" eaLnBrk="1" latinLnBrk="0" hangingPunct="1">
              <a:defRPr sz="1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A90494-F17E-48AB-A999-561DF39FEB4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A9475D-3852-44C7-8F78-C8FD695B3F2B}" type="datetime1">
              <a:rPr lang="en-US" smtClean="0"/>
              <a:pPr/>
              <a:t>4/27/2012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0494-F17E-48AB-A999-561DF39FEB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59"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law.onecle.com/pennsylvania/decedents-estates-and-fiduciaries/00.054.061.000.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code.google.com/p/demo-app-ontology"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code.google.com/p/omrs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ceur-ws.org/Vol-833/paper20.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Referent Tracking and Ontology with Applications </a:t>
            </a:r>
            <a:r>
              <a:rPr lang="en-US" smtClean="0"/>
              <a:t>to Demographics +1</a:t>
            </a:r>
            <a:endParaRPr lang="en-US" dirty="0"/>
          </a:p>
        </p:txBody>
      </p:sp>
      <p:sp>
        <p:nvSpPr>
          <p:cNvPr id="3" name="Subtitle 2"/>
          <p:cNvSpPr>
            <a:spLocks noGrp="1"/>
          </p:cNvSpPr>
          <p:nvPr>
            <p:ph type="subTitle" idx="1"/>
          </p:nvPr>
        </p:nvSpPr>
        <p:spPr/>
        <p:txBody>
          <a:bodyPr/>
          <a:lstStyle/>
          <a:p>
            <a:r>
              <a:rPr lang="en-US" dirty="0" smtClean="0"/>
              <a:t>William R. Hogan, MD, MS</a:t>
            </a:r>
          </a:p>
          <a:p>
            <a:r>
              <a:rPr lang="en-US" dirty="0" smtClean="0"/>
              <a:t>CTSA Ontology Workshop</a:t>
            </a:r>
          </a:p>
          <a:p>
            <a:r>
              <a:rPr lang="en-US" dirty="0" smtClean="0"/>
              <a:t>April 26, 2012</a:t>
            </a:r>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11A90494-F17E-48AB-A999-561DF39FEB4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Arkansas…</a:t>
            </a:r>
            <a:endParaRPr lang="en-US" dirty="0"/>
          </a:p>
        </p:txBody>
      </p:sp>
      <p:sp>
        <p:nvSpPr>
          <p:cNvPr id="3" name="Content Placeholder 2"/>
          <p:cNvSpPr>
            <a:spLocks noGrp="1"/>
          </p:cNvSpPr>
          <p:nvPr>
            <p:ph idx="1"/>
          </p:nvPr>
        </p:nvSpPr>
        <p:spPr/>
        <p:txBody>
          <a:bodyPr/>
          <a:lstStyle/>
          <a:p>
            <a:pPr marL="0" indent="0">
              <a:buNone/>
            </a:pPr>
            <a:r>
              <a:rPr lang="en-US" i="1" dirty="0" smtClean="0">
                <a:solidFill>
                  <a:srgbClr val="376092"/>
                </a:solidFill>
              </a:rPr>
              <a:t>…Any one of the following persons may consent, either orally or otherwise, to any surgical or medical treatment or procedure…</a:t>
            </a:r>
          </a:p>
          <a:p>
            <a:pPr lvl="1"/>
            <a:r>
              <a:rPr lang="en-US" i="1" dirty="0" smtClean="0">
                <a:solidFill>
                  <a:srgbClr val="376092"/>
                </a:solidFill>
              </a:rPr>
              <a:t>…</a:t>
            </a:r>
          </a:p>
          <a:p>
            <a:pPr lvl="1"/>
            <a:r>
              <a:rPr lang="en-US" i="1" dirty="0" smtClean="0">
                <a:solidFill>
                  <a:srgbClr val="376092"/>
                </a:solidFill>
              </a:rPr>
              <a:t>(10) Any married person, for a spouse of unsound mind;</a:t>
            </a:r>
          </a:p>
          <a:p>
            <a:pPr lvl="1"/>
            <a:r>
              <a:rPr lang="en-US" i="1" dirty="0" smtClean="0">
                <a:solidFill>
                  <a:srgbClr val="376092"/>
                </a:solidFill>
              </a:rPr>
              <a:t>…</a:t>
            </a:r>
          </a:p>
          <a:p>
            <a:endParaRPr lang="en-US" dirty="0"/>
          </a:p>
        </p:txBody>
      </p:sp>
    </p:spTree>
    <p:extLst>
      <p:ext uri="{BB962C8B-B14F-4D97-AF65-F5344CB8AC3E}">
        <p14:creationId xmlns:p14="http://schemas.microsoft.com/office/powerpoint/2010/main" val="1747722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Pennsylvania…</a:t>
            </a:r>
            <a:endParaRPr lang="en-US" dirty="0"/>
          </a:p>
        </p:txBody>
      </p:sp>
      <p:sp>
        <p:nvSpPr>
          <p:cNvPr id="3" name="Content Placeholder 2"/>
          <p:cNvSpPr>
            <a:spLocks noGrp="1"/>
          </p:cNvSpPr>
          <p:nvPr>
            <p:ph idx="1"/>
          </p:nvPr>
        </p:nvSpPr>
        <p:spPr/>
        <p:txBody>
          <a:bodyPr/>
          <a:lstStyle/>
          <a:p>
            <a:pPr marL="0" indent="0">
              <a:buNone/>
            </a:pPr>
            <a:r>
              <a:rPr lang="en-US" sz="3600" i="1" dirty="0" smtClean="0"/>
              <a:t>20 Pa. Cons. Stat. 5461 (d)(1)</a:t>
            </a:r>
            <a:endParaRPr lang="en-US" sz="3600" i="1" dirty="0"/>
          </a:p>
          <a:p>
            <a:pPr marL="0" indent="0">
              <a:buNone/>
            </a:pPr>
            <a:r>
              <a:rPr lang="en-US" sz="3600" i="1" dirty="0" smtClean="0">
                <a:solidFill>
                  <a:srgbClr val="376092"/>
                </a:solidFill>
              </a:rPr>
              <a:t>…any member of the following classes, in descending order of priority…may act as health care representative:</a:t>
            </a:r>
          </a:p>
          <a:p>
            <a:pPr marL="0" indent="0">
              <a:buNone/>
            </a:pPr>
            <a:r>
              <a:rPr lang="en-US" sz="3600" i="1" dirty="0">
                <a:solidFill>
                  <a:srgbClr val="376092"/>
                </a:solidFill>
              </a:rPr>
              <a:t>	</a:t>
            </a:r>
            <a:r>
              <a:rPr lang="en-US" sz="3600" i="1" dirty="0" smtClean="0">
                <a:solidFill>
                  <a:srgbClr val="376092"/>
                </a:solidFill>
              </a:rPr>
              <a:t>(</a:t>
            </a:r>
            <a:r>
              <a:rPr lang="en-US" sz="3600" i="1" dirty="0" err="1" smtClean="0">
                <a:solidFill>
                  <a:srgbClr val="376092"/>
                </a:solidFill>
              </a:rPr>
              <a:t>i</a:t>
            </a:r>
            <a:r>
              <a:rPr lang="en-US" sz="3600" i="1" dirty="0" smtClean="0">
                <a:solidFill>
                  <a:srgbClr val="376092"/>
                </a:solidFill>
              </a:rPr>
              <a:t>) The spouse, …</a:t>
            </a:r>
            <a:endParaRPr lang="en-US" sz="3600" i="1" dirty="0">
              <a:solidFill>
                <a:srgbClr val="376092"/>
              </a:solidFill>
            </a:endParaRPr>
          </a:p>
        </p:txBody>
      </p:sp>
      <p:sp>
        <p:nvSpPr>
          <p:cNvPr id="4" name="TextBox 3"/>
          <p:cNvSpPr txBox="1"/>
          <p:nvPr/>
        </p:nvSpPr>
        <p:spPr>
          <a:xfrm>
            <a:off x="381000" y="5562600"/>
            <a:ext cx="7239000" cy="646331"/>
          </a:xfrm>
          <a:prstGeom prst="rect">
            <a:avLst/>
          </a:prstGeom>
          <a:noFill/>
        </p:spPr>
        <p:txBody>
          <a:bodyPr wrap="square" rtlCol="0">
            <a:spAutoFit/>
          </a:bodyPr>
          <a:lstStyle/>
          <a:p>
            <a:r>
              <a:rPr lang="en-US" dirty="0" smtClean="0">
                <a:hlinkClick r:id="rId2"/>
              </a:rPr>
              <a:t>http</a:t>
            </a:r>
            <a:r>
              <a:rPr lang="en-US" dirty="0">
                <a:hlinkClick r:id="rId2"/>
              </a:rPr>
              <a:t>://law.onecle.com/pennsylvania/decedents-estates-and-fiduciaries/00.054.061.000.</a:t>
            </a:r>
            <a:r>
              <a:rPr lang="en-US" dirty="0" smtClean="0">
                <a:hlinkClick r:id="rId2"/>
              </a:rPr>
              <a:t>html</a:t>
            </a:r>
            <a:endParaRPr lang="en-US" dirty="0"/>
          </a:p>
        </p:txBody>
      </p:sp>
    </p:spTree>
    <p:extLst>
      <p:ext uri="{BB962C8B-B14F-4D97-AF65-F5344CB8AC3E}">
        <p14:creationId xmlns:p14="http://schemas.microsoft.com/office/powerpoint/2010/main" val="1277227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aren’t there health implications of marriage?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Doctors do not recommend marriage to their single patients for its health benefits</a:t>
            </a:r>
          </a:p>
          <a:p>
            <a:r>
              <a:rPr lang="en-US" dirty="0" smtClean="0"/>
              <a:t>The gap between singles and marrieds is decreasing</a:t>
            </a:r>
          </a:p>
          <a:p>
            <a:r>
              <a:rPr lang="en-US" dirty="0" smtClean="0"/>
              <a:t>The only place “marital status” is captured as a discrete data element is in the patient registration system, for administrative purposes (i.e., decision making contingencies)</a:t>
            </a:r>
          </a:p>
          <a:p>
            <a:r>
              <a:rPr lang="en-US" dirty="0" smtClean="0"/>
              <a:t>Mentions of marriage in the social history of patients, that go beyond mentioning “status”, usually describe the health of the interpersonal relationship, which indeed requires an ontological treatment at some point, but and because it is a different entity from the contract</a:t>
            </a:r>
            <a:endParaRPr lang="en-US" dirty="0"/>
          </a:p>
        </p:txBody>
      </p:sp>
    </p:spTree>
    <p:extLst>
      <p:ext uri="{BB962C8B-B14F-4D97-AF65-F5344CB8AC3E}">
        <p14:creationId xmlns:p14="http://schemas.microsoft.com/office/powerpoint/2010/main" val="51513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Notation</a:t>
            </a:r>
            <a:endParaRPr lang="en-US" dirty="0"/>
          </a:p>
        </p:txBody>
      </p:sp>
      <p:sp>
        <p:nvSpPr>
          <p:cNvPr id="3" name="Content Placeholder 2"/>
          <p:cNvSpPr>
            <a:spLocks noGrp="1"/>
          </p:cNvSpPr>
          <p:nvPr>
            <p:ph idx="1"/>
          </p:nvPr>
        </p:nvSpPr>
        <p:spPr/>
        <p:txBody>
          <a:bodyPr/>
          <a:lstStyle/>
          <a:p>
            <a:r>
              <a:rPr lang="en-US" i="1" dirty="0" smtClean="0">
                <a:solidFill>
                  <a:srgbClr val="376092"/>
                </a:solidFill>
              </a:rPr>
              <a:t>instance</a:t>
            </a:r>
          </a:p>
          <a:p>
            <a:pPr marL="457200" lvl="1" indent="0">
              <a:buNone/>
            </a:pPr>
            <a:r>
              <a:rPr lang="en-US" i="1" dirty="0" smtClean="0"/>
              <a:t>lower-case italics</a:t>
            </a:r>
          </a:p>
          <a:p>
            <a:r>
              <a:rPr lang="en-US" b="1" dirty="0" smtClean="0">
                <a:solidFill>
                  <a:srgbClr val="376092"/>
                </a:solidFill>
              </a:rPr>
              <a:t>relation</a:t>
            </a:r>
          </a:p>
          <a:p>
            <a:pPr marL="457200" lvl="1" indent="0">
              <a:buNone/>
            </a:pPr>
            <a:r>
              <a:rPr lang="en-US" b="1" dirty="0" smtClean="0">
                <a:solidFill>
                  <a:srgbClr val="000000"/>
                </a:solidFill>
              </a:rPr>
              <a:t>lower-case bold</a:t>
            </a:r>
          </a:p>
          <a:p>
            <a:r>
              <a:rPr lang="en-US" i="1" dirty="0" smtClean="0">
                <a:solidFill>
                  <a:srgbClr val="376092"/>
                </a:solidFill>
              </a:rPr>
              <a:t>Type</a:t>
            </a:r>
          </a:p>
          <a:p>
            <a:pPr marL="457200" lvl="1" indent="0">
              <a:buNone/>
            </a:pPr>
            <a:r>
              <a:rPr lang="en-US" i="1" dirty="0">
                <a:solidFill>
                  <a:srgbClr val="000000"/>
                </a:solidFill>
              </a:rPr>
              <a:t>F</a:t>
            </a:r>
            <a:r>
              <a:rPr lang="en-US" i="1" dirty="0" smtClean="0">
                <a:solidFill>
                  <a:srgbClr val="000000"/>
                </a:solidFill>
              </a:rPr>
              <a:t>irst-letter uppercase, italics</a:t>
            </a:r>
            <a:endParaRPr lang="en-US" i="1" dirty="0">
              <a:solidFill>
                <a:srgbClr val="000000"/>
              </a:solidFill>
            </a:endParaRPr>
          </a:p>
        </p:txBody>
      </p:sp>
    </p:spTree>
    <p:extLst>
      <p:ext uri="{BB962C8B-B14F-4D97-AF65-F5344CB8AC3E}">
        <p14:creationId xmlns:p14="http://schemas.microsoft.com/office/powerpoint/2010/main" val="707492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Instance-based Representation of “Married”</a:t>
            </a:r>
            <a:endParaRPr lang="en-US" dirty="0"/>
          </a:p>
        </p:txBody>
      </p:sp>
      <p:sp>
        <p:nvSpPr>
          <p:cNvPr id="3" name="Content Placeholder 2"/>
          <p:cNvSpPr>
            <a:spLocks noGrp="1"/>
          </p:cNvSpPr>
          <p:nvPr>
            <p:ph idx="1"/>
          </p:nvPr>
        </p:nvSpPr>
        <p:spPr>
          <a:xfrm>
            <a:off x="457200" y="1676400"/>
            <a:ext cx="8001000" cy="4525963"/>
          </a:xfrm>
        </p:spPr>
        <p:txBody>
          <a:bodyPr>
            <a:normAutofit fontScale="85000" lnSpcReduction="20000"/>
          </a:bodyPr>
          <a:lstStyle/>
          <a:p>
            <a:r>
              <a:rPr lang="en-US" dirty="0" smtClean="0"/>
              <a:t>Entities:</a:t>
            </a:r>
          </a:p>
          <a:p>
            <a:pPr lvl="1"/>
            <a:r>
              <a:rPr lang="en-US" i="1" dirty="0" err="1">
                <a:solidFill>
                  <a:srgbClr val="376092"/>
                </a:solidFill>
              </a:rPr>
              <a:t>j</a:t>
            </a:r>
            <a:r>
              <a:rPr lang="en-US" i="1" dirty="0" err="1" smtClean="0">
                <a:solidFill>
                  <a:srgbClr val="376092"/>
                </a:solidFill>
              </a:rPr>
              <a:t>d</a:t>
            </a:r>
            <a:r>
              <a:rPr lang="en-US" i="1" dirty="0" smtClean="0">
                <a:solidFill>
                  <a:srgbClr val="376092"/>
                </a:solidFill>
              </a:rPr>
              <a:t>		</a:t>
            </a:r>
            <a:r>
              <a:rPr lang="en-US" dirty="0" smtClean="0">
                <a:solidFill>
                  <a:srgbClr val="376092"/>
                </a:solidFill>
              </a:rPr>
              <a:t>John Doe</a:t>
            </a:r>
          </a:p>
          <a:p>
            <a:pPr lvl="1"/>
            <a:r>
              <a:rPr lang="en-US" i="1" dirty="0" err="1" smtClean="0">
                <a:solidFill>
                  <a:srgbClr val="376092"/>
                </a:solidFill>
              </a:rPr>
              <a:t>jd_mc_role</a:t>
            </a:r>
            <a:r>
              <a:rPr lang="en-US" i="1" dirty="0" smtClean="0">
                <a:solidFill>
                  <a:srgbClr val="376092"/>
                </a:solidFill>
              </a:rPr>
              <a:t>	</a:t>
            </a:r>
            <a:r>
              <a:rPr lang="en-US" dirty="0" smtClean="0">
                <a:solidFill>
                  <a:srgbClr val="376092"/>
                </a:solidFill>
              </a:rPr>
              <a:t>J. Doe’s party to a marriage contract 				role</a:t>
            </a:r>
            <a:endParaRPr lang="en-US" i="1" dirty="0" smtClean="0">
              <a:solidFill>
                <a:srgbClr val="376092"/>
              </a:solidFill>
            </a:endParaRPr>
          </a:p>
          <a:p>
            <a:pPr lvl="1"/>
            <a:r>
              <a:rPr lang="en-US" i="1" dirty="0" smtClean="0">
                <a:solidFill>
                  <a:srgbClr val="376092"/>
                </a:solidFill>
              </a:rPr>
              <a:t>t1		</a:t>
            </a:r>
            <a:r>
              <a:rPr lang="en-US" dirty="0" smtClean="0">
                <a:solidFill>
                  <a:srgbClr val="376092"/>
                </a:solidFill>
              </a:rPr>
              <a:t>Instant at which marriage contract 				begins to exist</a:t>
            </a:r>
          </a:p>
          <a:p>
            <a:r>
              <a:rPr lang="en-US" dirty="0" smtClean="0"/>
              <a:t>Instantiations:</a:t>
            </a:r>
          </a:p>
          <a:p>
            <a:pPr lvl="1"/>
            <a:r>
              <a:rPr lang="en-US" i="1" dirty="0" err="1" smtClean="0">
                <a:solidFill>
                  <a:srgbClr val="376092"/>
                </a:solidFill>
              </a:rPr>
              <a:t>jd</a:t>
            </a:r>
            <a:r>
              <a:rPr lang="en-US" i="1" dirty="0" smtClean="0">
                <a:solidFill>
                  <a:srgbClr val="376092"/>
                </a:solidFill>
              </a:rPr>
              <a:t>	       </a:t>
            </a:r>
            <a:r>
              <a:rPr lang="en-US" b="1" dirty="0" err="1" smtClean="0">
                <a:solidFill>
                  <a:srgbClr val="376092"/>
                </a:solidFill>
              </a:rPr>
              <a:t>instance_of</a:t>
            </a:r>
            <a:r>
              <a:rPr lang="en-US" dirty="0">
                <a:solidFill>
                  <a:srgbClr val="376092"/>
                </a:solidFill>
              </a:rPr>
              <a:t> </a:t>
            </a:r>
            <a:r>
              <a:rPr lang="en-US" dirty="0" smtClean="0">
                <a:solidFill>
                  <a:srgbClr val="376092"/>
                </a:solidFill>
              </a:rPr>
              <a:t>     </a:t>
            </a:r>
            <a:r>
              <a:rPr lang="en-US" i="1" dirty="0" smtClean="0">
                <a:solidFill>
                  <a:srgbClr val="376092"/>
                </a:solidFill>
              </a:rPr>
              <a:t>Human being</a:t>
            </a:r>
            <a:endParaRPr lang="en-US" dirty="0" smtClean="0"/>
          </a:p>
          <a:p>
            <a:pPr lvl="1"/>
            <a:r>
              <a:rPr lang="en-US" i="1" dirty="0" err="1" smtClean="0">
                <a:solidFill>
                  <a:srgbClr val="376092"/>
                </a:solidFill>
              </a:rPr>
              <a:t>jd_mc_role</a:t>
            </a:r>
            <a:r>
              <a:rPr lang="en-US" i="1" dirty="0" smtClean="0">
                <a:solidFill>
                  <a:srgbClr val="376092"/>
                </a:solidFill>
              </a:rPr>
              <a:t>   </a:t>
            </a:r>
            <a:r>
              <a:rPr lang="en-US" b="1" dirty="0" err="1" smtClean="0">
                <a:solidFill>
                  <a:srgbClr val="376092"/>
                </a:solidFill>
              </a:rPr>
              <a:t>instance_of</a:t>
            </a:r>
            <a:r>
              <a:rPr lang="en-US" dirty="0">
                <a:solidFill>
                  <a:srgbClr val="376092"/>
                </a:solidFill>
              </a:rPr>
              <a:t> </a:t>
            </a:r>
            <a:r>
              <a:rPr lang="en-US" dirty="0" smtClean="0">
                <a:solidFill>
                  <a:srgbClr val="376092"/>
                </a:solidFill>
              </a:rPr>
              <a:t>     </a:t>
            </a:r>
            <a:r>
              <a:rPr lang="en-US" i="1" dirty="0" smtClean="0">
                <a:solidFill>
                  <a:srgbClr val="376092"/>
                </a:solidFill>
              </a:rPr>
              <a:t>Party </a:t>
            </a:r>
            <a:r>
              <a:rPr lang="en-US" i="1" dirty="0">
                <a:solidFill>
                  <a:srgbClr val="376092"/>
                </a:solidFill>
              </a:rPr>
              <a:t>to a marriage </a:t>
            </a:r>
            <a:r>
              <a:rPr lang="en-US" i="1" dirty="0" smtClean="0">
                <a:solidFill>
                  <a:srgbClr val="376092"/>
                </a:solidFill>
              </a:rPr>
              <a:t>contract</a:t>
            </a:r>
            <a:endParaRPr lang="en-US" dirty="0" smtClean="0"/>
          </a:p>
          <a:p>
            <a:pPr lvl="1"/>
            <a:r>
              <a:rPr lang="en-US" i="1" dirty="0" smtClean="0">
                <a:solidFill>
                  <a:srgbClr val="376092"/>
                </a:solidFill>
              </a:rPr>
              <a:t>t1	   </a:t>
            </a:r>
            <a:r>
              <a:rPr lang="en-US" dirty="0" smtClean="0">
                <a:solidFill>
                  <a:srgbClr val="376092"/>
                </a:solidFill>
              </a:rPr>
              <a:t>    </a:t>
            </a:r>
            <a:r>
              <a:rPr lang="en-US" b="1" dirty="0" err="1" smtClean="0">
                <a:solidFill>
                  <a:srgbClr val="376092"/>
                </a:solidFill>
              </a:rPr>
              <a:t>instance_of</a:t>
            </a:r>
            <a:r>
              <a:rPr lang="en-US" dirty="0">
                <a:solidFill>
                  <a:srgbClr val="376092"/>
                </a:solidFill>
              </a:rPr>
              <a:t> </a:t>
            </a:r>
            <a:r>
              <a:rPr lang="en-US" dirty="0" smtClean="0">
                <a:solidFill>
                  <a:srgbClr val="376092"/>
                </a:solidFill>
              </a:rPr>
              <a:t>     </a:t>
            </a:r>
            <a:r>
              <a:rPr lang="en-US" i="1" dirty="0" smtClean="0">
                <a:solidFill>
                  <a:srgbClr val="376092"/>
                </a:solidFill>
              </a:rPr>
              <a:t>Temporal boundary</a:t>
            </a:r>
          </a:p>
          <a:p>
            <a:r>
              <a:rPr lang="en-US" dirty="0" smtClean="0"/>
              <a:t>Relation:</a:t>
            </a:r>
          </a:p>
          <a:p>
            <a:pPr marL="457200" lvl="1" indent="0">
              <a:buNone/>
            </a:pPr>
            <a:r>
              <a:rPr lang="en-US" i="1" dirty="0" err="1" smtClean="0">
                <a:solidFill>
                  <a:srgbClr val="376092"/>
                </a:solidFill>
              </a:rPr>
              <a:t>jd</a:t>
            </a:r>
            <a:r>
              <a:rPr lang="en-US" i="1" dirty="0">
                <a:solidFill>
                  <a:srgbClr val="376092"/>
                </a:solidFill>
              </a:rPr>
              <a:t>	</a:t>
            </a:r>
            <a:r>
              <a:rPr lang="en-US" b="1" dirty="0" err="1" smtClean="0">
                <a:solidFill>
                  <a:srgbClr val="376092"/>
                </a:solidFill>
              </a:rPr>
              <a:t>bearer_of</a:t>
            </a:r>
            <a:r>
              <a:rPr lang="en-US" dirty="0" smtClean="0">
                <a:solidFill>
                  <a:srgbClr val="376092"/>
                </a:solidFill>
              </a:rPr>
              <a:t>     </a:t>
            </a:r>
            <a:r>
              <a:rPr lang="en-US" i="1" dirty="0" err="1" smtClean="0">
                <a:solidFill>
                  <a:srgbClr val="376092"/>
                </a:solidFill>
              </a:rPr>
              <a:t>jd_mc_role</a:t>
            </a:r>
            <a:r>
              <a:rPr lang="en-US" dirty="0">
                <a:solidFill>
                  <a:srgbClr val="376092"/>
                </a:solidFill>
              </a:rPr>
              <a:t> </a:t>
            </a:r>
            <a:r>
              <a:rPr lang="en-US" dirty="0" smtClean="0">
                <a:solidFill>
                  <a:srgbClr val="376092"/>
                </a:solidFill>
              </a:rPr>
              <a:t>   	since </a:t>
            </a:r>
            <a:r>
              <a:rPr lang="en-US" i="1" dirty="0" smtClean="0">
                <a:solidFill>
                  <a:srgbClr val="376092"/>
                </a:solidFill>
              </a:rPr>
              <a:t>t1</a:t>
            </a:r>
            <a:endParaRPr lang="en-US" i="1" dirty="0">
              <a:solidFill>
                <a:srgbClr val="376092"/>
              </a:solidFill>
            </a:endParaRPr>
          </a:p>
        </p:txBody>
      </p:sp>
    </p:spTree>
    <p:extLst>
      <p:ext uri="{BB962C8B-B14F-4D97-AF65-F5344CB8AC3E}">
        <p14:creationId xmlns:p14="http://schemas.microsoft.com/office/powerpoint/2010/main" val="37518368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Not/Never Married: No New Codes or Ontology Terms Necessary!</a:t>
            </a:r>
            <a:endParaRPr lang="en-US" dirty="0"/>
          </a:p>
        </p:txBody>
      </p:sp>
      <p:sp>
        <p:nvSpPr>
          <p:cNvPr id="4" name="Content Placeholder 2"/>
          <p:cNvSpPr>
            <a:spLocks noGrp="1"/>
          </p:cNvSpPr>
          <p:nvPr>
            <p:ph idx="1"/>
          </p:nvPr>
        </p:nvSpPr>
        <p:spPr/>
        <p:txBody>
          <a:bodyPr>
            <a:normAutofit fontScale="92500" lnSpcReduction="10000"/>
          </a:bodyPr>
          <a:lstStyle/>
          <a:p>
            <a:r>
              <a:rPr lang="en-US" dirty="0" smtClean="0"/>
              <a:t>Entities:</a:t>
            </a:r>
          </a:p>
          <a:p>
            <a:pPr lvl="1"/>
            <a:r>
              <a:rPr lang="en-US" i="1" dirty="0" err="1" smtClean="0">
                <a:solidFill>
                  <a:srgbClr val="376092"/>
                </a:solidFill>
              </a:rPr>
              <a:t>jd</a:t>
            </a:r>
            <a:r>
              <a:rPr lang="en-US" i="1" dirty="0" smtClean="0">
                <a:solidFill>
                  <a:srgbClr val="376092"/>
                </a:solidFill>
              </a:rPr>
              <a:t>	</a:t>
            </a:r>
            <a:r>
              <a:rPr lang="en-US" dirty="0" smtClean="0">
                <a:solidFill>
                  <a:srgbClr val="376092"/>
                </a:solidFill>
              </a:rPr>
              <a:t>John Doe</a:t>
            </a:r>
            <a:endParaRPr lang="en-US" i="1" dirty="0" smtClean="0">
              <a:solidFill>
                <a:srgbClr val="376092"/>
              </a:solidFill>
            </a:endParaRPr>
          </a:p>
          <a:p>
            <a:pPr lvl="1"/>
            <a:r>
              <a:rPr lang="en-US" i="1" dirty="0" smtClean="0">
                <a:solidFill>
                  <a:srgbClr val="376092"/>
                </a:solidFill>
              </a:rPr>
              <a:t>t2	</a:t>
            </a:r>
            <a:r>
              <a:rPr lang="en-US" dirty="0" smtClean="0">
                <a:solidFill>
                  <a:srgbClr val="376092"/>
                </a:solidFill>
              </a:rPr>
              <a:t>Temporal boundary at end of J. Doe’s 				birth interval (or last marriage 				contract interval)</a:t>
            </a:r>
          </a:p>
          <a:p>
            <a:r>
              <a:rPr lang="en-US" dirty="0" smtClean="0"/>
              <a:t>Instantiations:</a:t>
            </a:r>
          </a:p>
          <a:p>
            <a:pPr marL="457200" lvl="1" indent="0">
              <a:buNone/>
            </a:pPr>
            <a:r>
              <a:rPr lang="en-US" i="1" dirty="0" smtClean="0">
                <a:solidFill>
                  <a:srgbClr val="376092"/>
                </a:solidFill>
              </a:rPr>
              <a:t>t2</a:t>
            </a:r>
            <a:r>
              <a:rPr lang="en-US"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Temporal boundary</a:t>
            </a:r>
          </a:p>
          <a:p>
            <a:r>
              <a:rPr lang="en-US" dirty="0" smtClean="0"/>
              <a:t>Relation:</a:t>
            </a:r>
            <a:r>
              <a:rPr lang="en-US" dirty="0"/>
              <a:t> </a:t>
            </a:r>
            <a:endParaRPr lang="en-US" dirty="0" smtClean="0"/>
          </a:p>
          <a:p>
            <a:pPr marL="457200" lvl="1" indent="0">
              <a:buNone/>
            </a:pPr>
            <a:r>
              <a:rPr lang="en-US" i="1" dirty="0" err="1" smtClean="0">
                <a:solidFill>
                  <a:srgbClr val="376092"/>
                </a:solidFill>
              </a:rPr>
              <a:t>jd</a:t>
            </a:r>
            <a:r>
              <a:rPr lang="en-US" i="1" dirty="0" smtClean="0">
                <a:solidFill>
                  <a:srgbClr val="376092"/>
                </a:solidFill>
              </a:rPr>
              <a:t> </a:t>
            </a:r>
            <a:r>
              <a:rPr lang="en-US" b="1" dirty="0" smtClean="0">
                <a:solidFill>
                  <a:srgbClr val="376092"/>
                </a:solidFill>
              </a:rPr>
              <a:t>lacks </a:t>
            </a:r>
            <a:r>
              <a:rPr lang="en-US" i="1" dirty="0" smtClean="0">
                <a:solidFill>
                  <a:srgbClr val="376092"/>
                </a:solidFill>
              </a:rPr>
              <a:t>Party to a marriage contract </a:t>
            </a:r>
            <a:r>
              <a:rPr lang="en-US" dirty="0" smtClean="0">
                <a:solidFill>
                  <a:srgbClr val="376092"/>
                </a:solidFill>
              </a:rPr>
              <a:t>with respect to </a:t>
            </a:r>
            <a:r>
              <a:rPr lang="en-US" b="1" dirty="0" err="1" smtClean="0">
                <a:solidFill>
                  <a:srgbClr val="376092"/>
                </a:solidFill>
              </a:rPr>
              <a:t>bearer_of</a:t>
            </a:r>
            <a:r>
              <a:rPr lang="en-US" dirty="0" smtClean="0">
                <a:solidFill>
                  <a:srgbClr val="376092"/>
                </a:solidFill>
              </a:rPr>
              <a:t> since </a:t>
            </a:r>
            <a:r>
              <a:rPr lang="en-US" i="1" dirty="0" smtClean="0">
                <a:solidFill>
                  <a:srgbClr val="376092"/>
                </a:solidFill>
              </a:rPr>
              <a:t>t2</a:t>
            </a:r>
          </a:p>
          <a:p>
            <a:pPr lvl="1"/>
            <a:endParaRPr lang="en-US" dirty="0"/>
          </a:p>
        </p:txBody>
      </p:sp>
    </p:spTree>
    <p:extLst>
      <p:ext uri="{BB962C8B-B14F-4D97-AF65-F5344CB8AC3E}">
        <p14:creationId xmlns:p14="http://schemas.microsoft.com/office/powerpoint/2010/main" val="19732832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Not/Never Married: No New Codes or Ontology Terms Necessary!</a:t>
            </a:r>
            <a:endParaRPr lang="en-US" dirty="0"/>
          </a:p>
        </p:txBody>
      </p:sp>
      <p:sp>
        <p:nvSpPr>
          <p:cNvPr id="4" name="Content Placeholder 2"/>
          <p:cNvSpPr>
            <a:spLocks noGrp="1"/>
          </p:cNvSpPr>
          <p:nvPr>
            <p:ph idx="1"/>
          </p:nvPr>
        </p:nvSpPr>
        <p:spPr/>
        <p:txBody>
          <a:bodyPr>
            <a:normAutofit fontScale="92500" lnSpcReduction="10000"/>
          </a:bodyPr>
          <a:lstStyle/>
          <a:p>
            <a:r>
              <a:rPr lang="en-US" dirty="0" smtClean="0"/>
              <a:t>Entities:</a:t>
            </a:r>
          </a:p>
          <a:p>
            <a:pPr lvl="1"/>
            <a:r>
              <a:rPr lang="en-US" i="1" dirty="0" err="1" smtClean="0">
                <a:solidFill>
                  <a:srgbClr val="376092"/>
                </a:solidFill>
              </a:rPr>
              <a:t>jd</a:t>
            </a:r>
            <a:r>
              <a:rPr lang="en-US" i="1" dirty="0" smtClean="0">
                <a:solidFill>
                  <a:srgbClr val="376092"/>
                </a:solidFill>
              </a:rPr>
              <a:t>	</a:t>
            </a:r>
            <a:r>
              <a:rPr lang="en-US" dirty="0" smtClean="0">
                <a:solidFill>
                  <a:srgbClr val="376092"/>
                </a:solidFill>
              </a:rPr>
              <a:t>John Doe</a:t>
            </a:r>
            <a:endParaRPr lang="en-US" i="1" dirty="0" smtClean="0">
              <a:solidFill>
                <a:srgbClr val="376092"/>
              </a:solidFill>
            </a:endParaRPr>
          </a:p>
          <a:p>
            <a:pPr lvl="1"/>
            <a:r>
              <a:rPr lang="en-US" i="1" dirty="0" smtClean="0">
                <a:solidFill>
                  <a:srgbClr val="376092"/>
                </a:solidFill>
              </a:rPr>
              <a:t>t2	</a:t>
            </a:r>
            <a:r>
              <a:rPr lang="en-US" dirty="0" smtClean="0">
                <a:solidFill>
                  <a:srgbClr val="376092"/>
                </a:solidFill>
              </a:rPr>
              <a:t>Temporal boundary at end of J. Doe’s 				birth interval (or last marriage 				contract interval)</a:t>
            </a:r>
          </a:p>
          <a:p>
            <a:r>
              <a:rPr lang="en-US" dirty="0" smtClean="0"/>
              <a:t>Instantiations:</a:t>
            </a:r>
          </a:p>
          <a:p>
            <a:pPr marL="457200" lvl="1" indent="0">
              <a:buNone/>
            </a:pPr>
            <a:r>
              <a:rPr lang="en-US" i="1" dirty="0" smtClean="0">
                <a:solidFill>
                  <a:srgbClr val="376092"/>
                </a:solidFill>
              </a:rPr>
              <a:t>t2</a:t>
            </a:r>
            <a:r>
              <a:rPr lang="en-US"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Temporal boundary</a:t>
            </a:r>
          </a:p>
          <a:p>
            <a:r>
              <a:rPr lang="en-US" dirty="0" smtClean="0"/>
              <a:t>Relation:</a:t>
            </a:r>
            <a:r>
              <a:rPr lang="en-US" dirty="0"/>
              <a:t> </a:t>
            </a:r>
            <a:endParaRPr lang="en-US" dirty="0" smtClean="0"/>
          </a:p>
          <a:p>
            <a:pPr marL="457200" lvl="1" indent="0">
              <a:buNone/>
            </a:pPr>
            <a:r>
              <a:rPr lang="en-US" i="1" dirty="0" err="1" smtClean="0">
                <a:solidFill>
                  <a:srgbClr val="376092"/>
                </a:solidFill>
              </a:rPr>
              <a:t>jd</a:t>
            </a:r>
            <a:r>
              <a:rPr lang="en-US" i="1" dirty="0" smtClean="0">
                <a:solidFill>
                  <a:srgbClr val="376092"/>
                </a:solidFill>
              </a:rPr>
              <a:t> </a:t>
            </a:r>
            <a:r>
              <a:rPr lang="en-US" b="1" dirty="0" smtClean="0">
                <a:solidFill>
                  <a:srgbClr val="376092"/>
                </a:solidFill>
              </a:rPr>
              <a:t>lacks </a:t>
            </a:r>
            <a:r>
              <a:rPr lang="en-US" i="1" dirty="0" smtClean="0">
                <a:solidFill>
                  <a:srgbClr val="376092"/>
                </a:solidFill>
              </a:rPr>
              <a:t>Party to a marriage contract </a:t>
            </a:r>
            <a:r>
              <a:rPr lang="en-US" dirty="0" smtClean="0">
                <a:solidFill>
                  <a:srgbClr val="376092"/>
                </a:solidFill>
              </a:rPr>
              <a:t>with respect to </a:t>
            </a:r>
            <a:r>
              <a:rPr lang="en-US" b="1" dirty="0" err="1" smtClean="0">
                <a:solidFill>
                  <a:srgbClr val="376092"/>
                </a:solidFill>
              </a:rPr>
              <a:t>bearer_of</a:t>
            </a:r>
            <a:r>
              <a:rPr lang="en-US" dirty="0" smtClean="0">
                <a:solidFill>
                  <a:srgbClr val="376092"/>
                </a:solidFill>
              </a:rPr>
              <a:t> since </a:t>
            </a:r>
            <a:r>
              <a:rPr lang="en-US" i="1" dirty="0" smtClean="0">
                <a:solidFill>
                  <a:srgbClr val="376092"/>
                </a:solidFill>
              </a:rPr>
              <a:t>t2</a:t>
            </a:r>
          </a:p>
          <a:p>
            <a:pPr lvl="1"/>
            <a:endParaRPr lang="en-US" dirty="0"/>
          </a:p>
        </p:txBody>
      </p:sp>
      <p:sp>
        <p:nvSpPr>
          <p:cNvPr id="3" name="Rounded Rectangular Callout 2"/>
          <p:cNvSpPr/>
          <p:nvPr/>
        </p:nvSpPr>
        <p:spPr>
          <a:xfrm>
            <a:off x="3962400" y="3276600"/>
            <a:ext cx="4038600" cy="1676400"/>
          </a:xfrm>
          <a:prstGeom prst="wedgeRoundRectCallout">
            <a:avLst>
              <a:gd name="adj1" fmla="val -39838"/>
              <a:gd name="adj2" fmla="val 6904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John Doe does not stand in the </a:t>
            </a:r>
            <a:r>
              <a:rPr lang="en-US" sz="2400" b="1" dirty="0" err="1" smtClean="0"/>
              <a:t>bearer_of</a:t>
            </a:r>
            <a:r>
              <a:rPr lang="en-US" sz="2400" dirty="0" smtClean="0"/>
              <a:t> relation to any instance of </a:t>
            </a:r>
            <a:r>
              <a:rPr lang="en-US" sz="2400" i="1" dirty="0" smtClean="0"/>
              <a:t>Party to a marriage contract </a:t>
            </a:r>
            <a:r>
              <a:rPr lang="en-US" sz="2400" dirty="0" smtClean="0"/>
              <a:t>since t2</a:t>
            </a:r>
            <a:endParaRPr lang="en-US" sz="2400" dirty="0"/>
          </a:p>
        </p:txBody>
      </p:sp>
    </p:spTree>
    <p:extLst>
      <p:ext uri="{BB962C8B-B14F-4D97-AF65-F5344CB8AC3E}">
        <p14:creationId xmlns:p14="http://schemas.microsoft.com/office/powerpoint/2010/main" val="29045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Ontology Development</a:t>
            </a:r>
            <a:endParaRPr lang="en-US" dirty="0"/>
          </a:p>
        </p:txBody>
      </p:sp>
      <p:sp>
        <p:nvSpPr>
          <p:cNvPr id="3" name="Content Placeholder 2"/>
          <p:cNvSpPr>
            <a:spLocks noGrp="1"/>
          </p:cNvSpPr>
          <p:nvPr>
            <p:ph idx="1"/>
          </p:nvPr>
        </p:nvSpPr>
        <p:spPr>
          <a:xfrm>
            <a:off x="457200" y="1676400"/>
            <a:ext cx="7772400" cy="4648200"/>
          </a:xfrm>
        </p:spPr>
        <p:txBody>
          <a:bodyPr>
            <a:normAutofit fontScale="85000" lnSpcReduction="20000"/>
          </a:bodyPr>
          <a:lstStyle/>
          <a:p>
            <a:r>
              <a:rPr lang="en-US" dirty="0" smtClean="0"/>
              <a:t>Do not put ‘marital status’, ‘married’, ‘not married’, etc. in the ontology</a:t>
            </a:r>
          </a:p>
          <a:p>
            <a:r>
              <a:rPr lang="en-US" dirty="0" smtClean="0"/>
              <a:t>Instead, we need to represent marriage contracts and the roles they bring into existence</a:t>
            </a:r>
          </a:p>
          <a:p>
            <a:r>
              <a:rPr lang="en-US" dirty="0" smtClean="0"/>
              <a:t>Benefits:</a:t>
            </a:r>
          </a:p>
          <a:p>
            <a:pPr lvl="1"/>
            <a:r>
              <a:rPr lang="en-US" dirty="0" smtClean="0"/>
              <a:t>Fewer things to standardize in the ontology</a:t>
            </a:r>
          </a:p>
          <a:p>
            <a:pPr lvl="2"/>
            <a:r>
              <a:rPr lang="en-US" dirty="0" smtClean="0"/>
              <a:t>Fewer terms </a:t>
            </a:r>
          </a:p>
          <a:p>
            <a:pPr lvl="2"/>
            <a:r>
              <a:rPr lang="en-US" dirty="0" smtClean="0"/>
              <a:t>Fewer relations (no special relations, attributes, properties, etc. for demographics)</a:t>
            </a:r>
          </a:p>
          <a:p>
            <a:pPr lvl="1"/>
            <a:r>
              <a:rPr lang="en-US" dirty="0" smtClean="0"/>
              <a:t>Greater flexibility</a:t>
            </a:r>
          </a:p>
          <a:p>
            <a:pPr lvl="2"/>
            <a:r>
              <a:rPr lang="en-US" dirty="0" smtClean="0"/>
              <a:t>Can handle jurisdictional issues (where one may not recognize marriage contracts created within another)</a:t>
            </a:r>
          </a:p>
          <a:p>
            <a:pPr lvl="2"/>
            <a:r>
              <a:rPr lang="en-US" dirty="0" smtClean="0"/>
              <a:t>Can track history over time (e.g., divorced twice and widowed once)</a:t>
            </a:r>
          </a:p>
        </p:txBody>
      </p:sp>
    </p:spTree>
    <p:extLst>
      <p:ext uri="{BB962C8B-B14F-4D97-AF65-F5344CB8AC3E}">
        <p14:creationId xmlns:p14="http://schemas.microsoft.com/office/powerpoint/2010/main" val="32452758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Additionally, the ‘Marital Status’ Approach Promotes an “Anything goes” Mentality</a:t>
            </a:r>
            <a:endParaRPr lang="en-US" sz="36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“Marital status” terms </a:t>
            </a:r>
            <a:r>
              <a:rPr lang="en-US" dirty="0"/>
              <a:t>f</a:t>
            </a:r>
            <a:r>
              <a:rPr lang="en-US" dirty="0" smtClean="0"/>
              <a:t>rom a major medical terminology:</a:t>
            </a:r>
          </a:p>
          <a:p>
            <a:pPr lvl="1"/>
            <a:r>
              <a:rPr lang="en-US" dirty="0" smtClean="0"/>
              <a:t>Eloped</a:t>
            </a:r>
          </a:p>
          <a:p>
            <a:pPr lvl="1"/>
            <a:r>
              <a:rPr lang="en-US" dirty="0" smtClean="0"/>
              <a:t>Spinster</a:t>
            </a:r>
          </a:p>
          <a:p>
            <a:pPr lvl="1"/>
            <a:r>
              <a:rPr lang="en-US" dirty="0" smtClean="0"/>
              <a:t>Newly married</a:t>
            </a:r>
          </a:p>
          <a:p>
            <a:pPr lvl="1"/>
            <a:r>
              <a:rPr lang="en-US" dirty="0" smtClean="0"/>
              <a:t>Monogamous</a:t>
            </a:r>
          </a:p>
          <a:p>
            <a:pPr marL="0" indent="0">
              <a:buNone/>
            </a:pPr>
            <a:r>
              <a:rPr lang="en-US" dirty="0"/>
              <a:t>	</a:t>
            </a:r>
          </a:p>
        </p:txBody>
      </p:sp>
      <p:sp>
        <p:nvSpPr>
          <p:cNvPr id="4" name="Rounded Rectangular Callout 3"/>
          <p:cNvSpPr/>
          <p:nvPr/>
        </p:nvSpPr>
        <p:spPr>
          <a:xfrm>
            <a:off x="4495800" y="3733800"/>
            <a:ext cx="3733800" cy="2209800"/>
          </a:xfrm>
          <a:prstGeom prst="wedgeRoundRectCallout">
            <a:avLst>
              <a:gd name="adj1" fmla="val -77738"/>
              <a:gd name="adj2" fmla="val -989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How long can the “status” remain “newly married” before we have to change it?</a:t>
            </a:r>
          </a:p>
          <a:p>
            <a:pPr algn="ctr"/>
            <a:endParaRPr lang="en-US" sz="2400" dirty="0"/>
          </a:p>
          <a:p>
            <a:pPr algn="ctr"/>
            <a:r>
              <a:rPr lang="en-US" sz="2400" dirty="0" smtClean="0"/>
              <a:t>1 year? 1 month? 1 day?</a:t>
            </a:r>
            <a:endParaRPr lang="en-US" sz="2400" dirty="0"/>
          </a:p>
        </p:txBody>
      </p:sp>
    </p:spTree>
    <p:extLst>
      <p:ext uri="{BB962C8B-B14F-4D97-AF65-F5344CB8AC3E}">
        <p14:creationId xmlns:p14="http://schemas.microsoft.com/office/powerpoint/2010/main" val="164180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 Approach to Other Demographics</a:t>
            </a:r>
            <a:endParaRPr lang="en-US" dirty="0"/>
          </a:p>
        </p:txBody>
      </p:sp>
      <p:sp>
        <p:nvSpPr>
          <p:cNvPr id="3" name="Content Placeholder 2"/>
          <p:cNvSpPr>
            <a:spLocks noGrp="1"/>
          </p:cNvSpPr>
          <p:nvPr>
            <p:ph idx="1"/>
          </p:nvPr>
        </p:nvSpPr>
        <p:spPr>
          <a:xfrm>
            <a:off x="457200" y="1676400"/>
            <a:ext cx="7924800" cy="4525963"/>
          </a:xfrm>
        </p:spPr>
        <p:txBody>
          <a:bodyPr>
            <a:normAutofit fontScale="92500" lnSpcReduction="20000"/>
          </a:bodyPr>
          <a:lstStyle/>
          <a:p>
            <a:r>
              <a:rPr lang="en-US" dirty="0" smtClean="0"/>
              <a:t>Sex</a:t>
            </a:r>
          </a:p>
          <a:p>
            <a:pPr lvl="1"/>
            <a:r>
              <a:rPr lang="en-US" i="1" dirty="0" err="1" smtClean="0">
                <a:solidFill>
                  <a:schemeClr val="accent1">
                    <a:lumMod val="75000"/>
                  </a:schemeClr>
                </a:solidFill>
              </a:rPr>
              <a:t>jd_sex_quality</a:t>
            </a:r>
            <a:r>
              <a:rPr lang="en-US" dirty="0">
                <a:solidFill>
                  <a:schemeClr val="accent1">
                    <a:lumMod val="75000"/>
                  </a:schemeClr>
                </a:solidFill>
              </a:rPr>
              <a:t> </a:t>
            </a:r>
            <a:r>
              <a:rPr lang="en-US" dirty="0" smtClean="0">
                <a:solidFill>
                  <a:schemeClr val="accent1">
                    <a:lumMod val="75000"/>
                  </a:schemeClr>
                </a:solidFill>
              </a:rPr>
              <a:t>   </a:t>
            </a:r>
            <a:r>
              <a:rPr lang="en-US" b="1" dirty="0" err="1" smtClean="0">
                <a:solidFill>
                  <a:schemeClr val="accent1">
                    <a:lumMod val="75000"/>
                  </a:schemeClr>
                </a:solidFill>
              </a:rPr>
              <a:t>inheres_in</a:t>
            </a:r>
            <a:r>
              <a:rPr lang="en-US" dirty="0" smtClean="0">
                <a:solidFill>
                  <a:schemeClr val="accent1">
                    <a:lumMod val="75000"/>
                  </a:schemeClr>
                </a:solidFill>
              </a:rPr>
              <a:t>       </a:t>
            </a:r>
            <a:r>
              <a:rPr lang="en-US" i="1" dirty="0" err="1" smtClean="0">
                <a:solidFill>
                  <a:schemeClr val="accent1">
                    <a:lumMod val="75000"/>
                  </a:schemeClr>
                </a:solidFill>
              </a:rPr>
              <a:t>jd</a:t>
            </a:r>
            <a:r>
              <a:rPr lang="en-US" i="1" dirty="0" smtClean="0">
                <a:solidFill>
                  <a:schemeClr val="accent1">
                    <a:lumMod val="75000"/>
                  </a:schemeClr>
                </a:solidFill>
              </a:rPr>
              <a:t>              </a:t>
            </a:r>
            <a:r>
              <a:rPr lang="en-US" dirty="0" smtClean="0">
                <a:solidFill>
                  <a:schemeClr val="accent1">
                    <a:lumMod val="75000"/>
                  </a:schemeClr>
                </a:solidFill>
              </a:rPr>
              <a:t>since </a:t>
            </a:r>
            <a:r>
              <a:rPr lang="en-US" i="1" dirty="0" smtClean="0">
                <a:solidFill>
                  <a:schemeClr val="accent1">
                    <a:lumMod val="75000"/>
                  </a:schemeClr>
                </a:solidFill>
              </a:rPr>
              <a:t>t1</a:t>
            </a:r>
          </a:p>
          <a:p>
            <a:pPr lvl="1"/>
            <a:r>
              <a:rPr lang="en-US" i="1" dirty="0" err="1" smtClean="0">
                <a:solidFill>
                  <a:schemeClr val="accent1">
                    <a:lumMod val="75000"/>
                  </a:schemeClr>
                </a:solidFill>
              </a:rPr>
              <a:t>jd_sex_quality</a:t>
            </a:r>
            <a:r>
              <a:rPr lang="en-US" dirty="0" smtClean="0">
                <a:solidFill>
                  <a:schemeClr val="accent1">
                    <a:lumMod val="75000"/>
                  </a:schemeClr>
                </a:solidFill>
              </a:rPr>
              <a:t>    </a:t>
            </a:r>
            <a:r>
              <a:rPr lang="en-US" b="1" dirty="0" err="1" smtClean="0">
                <a:solidFill>
                  <a:schemeClr val="accent1">
                    <a:lumMod val="75000"/>
                  </a:schemeClr>
                </a:solidFill>
              </a:rPr>
              <a:t>instance_of</a:t>
            </a:r>
            <a:r>
              <a:rPr lang="en-US" dirty="0" smtClean="0">
                <a:solidFill>
                  <a:schemeClr val="accent1">
                    <a:lumMod val="75000"/>
                  </a:schemeClr>
                </a:solidFill>
              </a:rPr>
              <a:t>	    </a:t>
            </a:r>
            <a:r>
              <a:rPr lang="en-US" i="1" dirty="0" smtClean="0">
                <a:solidFill>
                  <a:schemeClr val="accent1">
                    <a:lumMod val="75000"/>
                  </a:schemeClr>
                </a:solidFill>
              </a:rPr>
              <a:t>Male</a:t>
            </a:r>
            <a:r>
              <a:rPr lang="en-US" dirty="0" smtClean="0">
                <a:solidFill>
                  <a:schemeClr val="accent1">
                    <a:lumMod val="75000"/>
                  </a:schemeClr>
                </a:solidFill>
              </a:rPr>
              <a:t> </a:t>
            </a:r>
            <a:r>
              <a:rPr lang="en-US" i="1" dirty="0" smtClean="0">
                <a:solidFill>
                  <a:schemeClr val="accent1">
                    <a:lumMod val="75000"/>
                  </a:schemeClr>
                </a:solidFill>
              </a:rPr>
              <a:t>sex  </a:t>
            </a:r>
            <a:r>
              <a:rPr lang="en-US" dirty="0" smtClean="0">
                <a:solidFill>
                  <a:schemeClr val="accent1">
                    <a:lumMod val="75000"/>
                  </a:schemeClr>
                </a:solidFill>
              </a:rPr>
              <a:t>since </a:t>
            </a:r>
            <a:r>
              <a:rPr lang="en-US" i="1" dirty="0" smtClean="0">
                <a:solidFill>
                  <a:schemeClr val="accent1">
                    <a:lumMod val="75000"/>
                  </a:schemeClr>
                </a:solidFill>
              </a:rPr>
              <a:t>t1</a:t>
            </a:r>
          </a:p>
          <a:p>
            <a:r>
              <a:rPr lang="en-US" dirty="0" smtClean="0"/>
              <a:t>Gender</a:t>
            </a:r>
          </a:p>
          <a:p>
            <a:pPr lvl="1"/>
            <a:r>
              <a:rPr lang="en-US" i="1" dirty="0" err="1" smtClean="0">
                <a:solidFill>
                  <a:srgbClr val="376092"/>
                </a:solidFill>
              </a:rPr>
              <a:t>jd_gender_role</a:t>
            </a:r>
            <a:r>
              <a:rPr lang="en-US" dirty="0">
                <a:solidFill>
                  <a:srgbClr val="376092"/>
                </a:solidFill>
              </a:rPr>
              <a:t> </a:t>
            </a:r>
            <a:r>
              <a:rPr lang="en-US" dirty="0" smtClean="0">
                <a:solidFill>
                  <a:srgbClr val="376092"/>
                </a:solidFill>
              </a:rPr>
              <a:t>  </a:t>
            </a:r>
            <a:r>
              <a:rPr lang="en-US" b="1" dirty="0" err="1" smtClean="0">
                <a:solidFill>
                  <a:srgbClr val="376092"/>
                </a:solidFill>
              </a:rPr>
              <a:t>inheres_in</a:t>
            </a:r>
            <a:r>
              <a:rPr lang="en-US" dirty="0" smtClean="0">
                <a:solidFill>
                  <a:srgbClr val="376092"/>
                </a:solidFill>
              </a:rPr>
              <a:t>      </a:t>
            </a:r>
            <a:r>
              <a:rPr lang="en-US" i="1" dirty="0" err="1" smtClean="0">
                <a:solidFill>
                  <a:srgbClr val="376092"/>
                </a:solidFill>
              </a:rPr>
              <a:t>jd</a:t>
            </a:r>
            <a:r>
              <a:rPr lang="en-US" i="1" dirty="0" smtClean="0">
                <a:solidFill>
                  <a:srgbClr val="376092"/>
                </a:solidFill>
              </a:rPr>
              <a:t>		    </a:t>
            </a:r>
            <a:r>
              <a:rPr lang="en-US" dirty="0" smtClean="0">
                <a:solidFill>
                  <a:srgbClr val="376092"/>
                </a:solidFill>
              </a:rPr>
              <a:t>since</a:t>
            </a:r>
            <a:r>
              <a:rPr lang="en-US" i="1" dirty="0" smtClean="0">
                <a:solidFill>
                  <a:srgbClr val="376092"/>
                </a:solidFill>
              </a:rPr>
              <a:t> t2</a:t>
            </a:r>
          </a:p>
          <a:p>
            <a:pPr lvl="1"/>
            <a:r>
              <a:rPr lang="en-US" i="1" dirty="0" err="1" smtClean="0">
                <a:solidFill>
                  <a:srgbClr val="376092"/>
                </a:solidFill>
              </a:rPr>
              <a:t>jd_gender_role</a:t>
            </a:r>
            <a:r>
              <a:rPr lang="en-US" i="1"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Male</a:t>
            </a:r>
            <a:r>
              <a:rPr lang="en-US" dirty="0" smtClean="0">
                <a:solidFill>
                  <a:srgbClr val="376092"/>
                </a:solidFill>
              </a:rPr>
              <a:t> </a:t>
            </a:r>
            <a:r>
              <a:rPr lang="en-US" i="1" dirty="0" smtClean="0">
                <a:solidFill>
                  <a:srgbClr val="376092"/>
                </a:solidFill>
              </a:rPr>
              <a:t>gender  </a:t>
            </a:r>
            <a:r>
              <a:rPr lang="en-US" dirty="0" smtClean="0">
                <a:solidFill>
                  <a:srgbClr val="376092"/>
                </a:solidFill>
              </a:rPr>
              <a:t>since</a:t>
            </a:r>
            <a:r>
              <a:rPr lang="en-US" i="1" dirty="0" smtClean="0">
                <a:solidFill>
                  <a:srgbClr val="376092"/>
                </a:solidFill>
              </a:rPr>
              <a:t> t2</a:t>
            </a:r>
          </a:p>
          <a:p>
            <a:r>
              <a:rPr lang="en-US" dirty="0" smtClean="0"/>
              <a:t>Birth date</a:t>
            </a:r>
          </a:p>
          <a:p>
            <a:pPr lvl="1"/>
            <a:r>
              <a:rPr lang="en-US" i="1" dirty="0" err="1" smtClean="0">
                <a:solidFill>
                  <a:srgbClr val="376092"/>
                </a:solidFill>
              </a:rPr>
              <a:t>jd_birth</a:t>
            </a:r>
            <a:r>
              <a:rPr lang="en-US" dirty="0">
                <a:solidFill>
                  <a:srgbClr val="376092"/>
                </a:solidFill>
              </a:rPr>
              <a:t> </a:t>
            </a:r>
            <a:r>
              <a:rPr lang="en-US"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Birth event</a:t>
            </a:r>
          </a:p>
          <a:p>
            <a:pPr lvl="1"/>
            <a:r>
              <a:rPr lang="en-US" i="1" dirty="0" err="1">
                <a:solidFill>
                  <a:srgbClr val="376092"/>
                </a:solidFill>
              </a:rPr>
              <a:t>j</a:t>
            </a:r>
            <a:r>
              <a:rPr lang="en-US" i="1" dirty="0" err="1" smtClean="0">
                <a:solidFill>
                  <a:srgbClr val="376092"/>
                </a:solidFill>
              </a:rPr>
              <a:t>d</a:t>
            </a:r>
            <a:r>
              <a:rPr lang="en-US" dirty="0" smtClean="0">
                <a:solidFill>
                  <a:srgbClr val="376092"/>
                </a:solidFill>
              </a:rPr>
              <a:t>	         </a:t>
            </a:r>
            <a:r>
              <a:rPr lang="en-US" b="1" dirty="0" err="1" smtClean="0">
                <a:solidFill>
                  <a:srgbClr val="376092"/>
                </a:solidFill>
              </a:rPr>
              <a:t>participates_in</a:t>
            </a:r>
            <a:r>
              <a:rPr lang="en-US" dirty="0" smtClean="0">
                <a:solidFill>
                  <a:srgbClr val="376092"/>
                </a:solidFill>
              </a:rPr>
              <a:t>    </a:t>
            </a:r>
            <a:r>
              <a:rPr lang="en-US" i="1" dirty="0" err="1" smtClean="0">
                <a:solidFill>
                  <a:srgbClr val="376092"/>
                </a:solidFill>
              </a:rPr>
              <a:t>jd_birth</a:t>
            </a:r>
            <a:r>
              <a:rPr lang="en-US" dirty="0" smtClean="0">
                <a:solidFill>
                  <a:srgbClr val="376092"/>
                </a:solidFill>
              </a:rPr>
              <a:t>  at  </a:t>
            </a:r>
            <a:r>
              <a:rPr lang="en-US" i="1" dirty="0" err="1" smtClean="0">
                <a:solidFill>
                  <a:srgbClr val="376092"/>
                </a:solidFill>
              </a:rPr>
              <a:t>jdb_t</a:t>
            </a:r>
            <a:endParaRPr lang="en-US" i="1" dirty="0" smtClean="0">
              <a:solidFill>
                <a:srgbClr val="376092"/>
              </a:solidFill>
            </a:endParaRPr>
          </a:p>
          <a:p>
            <a:pPr lvl="1"/>
            <a:r>
              <a:rPr lang="en-US" i="1" dirty="0" err="1" smtClean="0">
                <a:solidFill>
                  <a:srgbClr val="376092"/>
                </a:solidFill>
              </a:rPr>
              <a:t>jdb_t</a:t>
            </a:r>
            <a:r>
              <a:rPr lang="en-US" dirty="0" smtClean="0">
                <a:solidFill>
                  <a:srgbClr val="376092"/>
                </a:solidFill>
              </a:rPr>
              <a:t>	</a:t>
            </a:r>
            <a:r>
              <a:rPr lang="en-US" dirty="0">
                <a:solidFill>
                  <a:srgbClr val="376092"/>
                </a:solidFill>
              </a:rPr>
              <a:t> </a:t>
            </a:r>
            <a:r>
              <a:rPr lang="en-US" dirty="0" smtClean="0">
                <a:solidFill>
                  <a:srgbClr val="376092"/>
                </a:solidFill>
              </a:rPr>
              <a:t>        </a:t>
            </a:r>
            <a:r>
              <a:rPr lang="en-US" b="1" dirty="0" smtClean="0">
                <a:solidFill>
                  <a:srgbClr val="376092"/>
                </a:solidFill>
              </a:rPr>
              <a:t>during</a:t>
            </a:r>
            <a:r>
              <a:rPr lang="en-US" dirty="0" smtClean="0">
                <a:solidFill>
                  <a:srgbClr val="376092"/>
                </a:solidFill>
              </a:rPr>
              <a:t>		   Jan 1, 1970</a:t>
            </a:r>
            <a:endParaRPr lang="en-US" dirty="0">
              <a:solidFill>
                <a:srgbClr val="376092"/>
              </a:solidFill>
            </a:endParaRPr>
          </a:p>
        </p:txBody>
      </p:sp>
    </p:spTree>
    <p:extLst>
      <p:ext uri="{BB962C8B-B14F-4D97-AF65-F5344CB8AC3E}">
        <p14:creationId xmlns:p14="http://schemas.microsoft.com/office/powerpoint/2010/main" val="2793578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marL="0" indent="0">
              <a:buNone/>
            </a:pPr>
            <a:r>
              <a:rPr lang="en-US" dirty="0" smtClean="0"/>
              <a:t>Ultimately, we are building ontologies of </a:t>
            </a:r>
            <a:r>
              <a:rPr lang="en-US" i="1" dirty="0" smtClean="0"/>
              <a:t>types</a:t>
            </a:r>
            <a:r>
              <a:rPr lang="en-US" dirty="0" smtClean="0"/>
              <a:t> so we can represent </a:t>
            </a:r>
            <a:r>
              <a:rPr lang="en-US" i="1" dirty="0" smtClean="0"/>
              <a:t>instances </a:t>
            </a:r>
            <a:r>
              <a:rPr lang="en-US" dirty="0" smtClean="0"/>
              <a:t>in a standard, interoperable, and unambiguous way</a:t>
            </a:r>
          </a:p>
          <a:p>
            <a:endParaRPr lang="en-US" dirty="0" smtClean="0"/>
          </a:p>
          <a:p>
            <a:endParaRPr lang="en-US" dirty="0"/>
          </a:p>
        </p:txBody>
      </p:sp>
    </p:spTree>
    <p:extLst>
      <p:ext uri="{BB962C8B-B14F-4D97-AF65-F5344CB8AC3E}">
        <p14:creationId xmlns:p14="http://schemas.microsoft.com/office/powerpoint/2010/main" val="2971385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Demographics Application Ontology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Purely an application ontology—all representational units are imported from </a:t>
            </a:r>
            <a:r>
              <a:rPr lang="en-US" u="sng" dirty="0" smtClean="0"/>
              <a:t>other</a:t>
            </a:r>
            <a:r>
              <a:rPr lang="en-US" dirty="0" smtClean="0"/>
              <a:t> ontologies, such as:</a:t>
            </a:r>
          </a:p>
          <a:p>
            <a:pPr lvl="1"/>
            <a:r>
              <a:rPr lang="en-US" dirty="0" smtClean="0"/>
              <a:t>Basic Formal Ontology</a:t>
            </a:r>
          </a:p>
          <a:p>
            <a:pPr lvl="1"/>
            <a:r>
              <a:rPr lang="en-US" dirty="0" smtClean="0"/>
              <a:t>Phenotypic Quality Ontology</a:t>
            </a:r>
          </a:p>
          <a:p>
            <a:pPr lvl="1"/>
            <a:r>
              <a:rPr lang="en-US" dirty="0" smtClean="0"/>
              <a:t>NCBI Taxon (through Ontology of Biomedical Investigations)</a:t>
            </a:r>
          </a:p>
          <a:p>
            <a:pPr lvl="1"/>
            <a:r>
              <a:rPr lang="en-US" dirty="0" smtClean="0"/>
              <a:t>Advancing </a:t>
            </a:r>
            <a:r>
              <a:rPr lang="en-US" dirty="0" err="1" smtClean="0"/>
              <a:t>Clinico</a:t>
            </a:r>
            <a:r>
              <a:rPr lang="en-US" dirty="0" smtClean="0"/>
              <a:t>-Genomic Trials Ontology</a:t>
            </a:r>
          </a:p>
          <a:p>
            <a:pPr lvl="1"/>
            <a:r>
              <a:rPr lang="en-US" dirty="0" smtClean="0"/>
              <a:t>Ontology of Medically Related Social Entities</a:t>
            </a:r>
          </a:p>
          <a:p>
            <a:r>
              <a:rPr lang="en-US" dirty="0" smtClean="0"/>
              <a:t>Available at:</a:t>
            </a:r>
          </a:p>
          <a:p>
            <a:pPr marL="457200" lvl="1" indent="0">
              <a:buNone/>
            </a:pPr>
            <a:r>
              <a:rPr lang="en-US" dirty="0" smtClean="0">
                <a:hlinkClick r:id="rId2"/>
              </a:rPr>
              <a:t>http://code.google.com/p/demo-app-ontology</a:t>
            </a:r>
            <a:endParaRPr lang="en-US" dirty="0" smtClean="0"/>
          </a:p>
        </p:txBody>
      </p:sp>
    </p:spTree>
    <p:extLst>
      <p:ext uri="{BB962C8B-B14F-4D97-AF65-F5344CB8AC3E}">
        <p14:creationId xmlns:p14="http://schemas.microsoft.com/office/powerpoint/2010/main" val="30676676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Rationale For Application vs. Reference Ontology</a:t>
            </a:r>
            <a:endParaRPr lang="en-US" dirty="0"/>
          </a:p>
        </p:txBody>
      </p:sp>
      <p:sp>
        <p:nvSpPr>
          <p:cNvPr id="3" name="Content Placeholder 2"/>
          <p:cNvSpPr>
            <a:spLocks noGrp="1"/>
          </p:cNvSpPr>
          <p:nvPr>
            <p:ph idx="1"/>
          </p:nvPr>
        </p:nvSpPr>
        <p:spPr/>
        <p:txBody>
          <a:bodyPr>
            <a:normAutofit fontScale="92500"/>
          </a:bodyPr>
          <a:lstStyle/>
          <a:p>
            <a:r>
              <a:rPr lang="en-US" dirty="0" smtClean="0"/>
              <a:t>Demographics are diverse:</a:t>
            </a:r>
          </a:p>
          <a:p>
            <a:pPr lvl="1"/>
            <a:r>
              <a:rPr lang="en-US" dirty="0" smtClean="0"/>
              <a:t>Qualities</a:t>
            </a:r>
          </a:p>
          <a:p>
            <a:pPr lvl="1"/>
            <a:r>
              <a:rPr lang="en-US" dirty="0" smtClean="0"/>
              <a:t>Roles</a:t>
            </a:r>
          </a:p>
          <a:p>
            <a:pPr lvl="1"/>
            <a:r>
              <a:rPr lang="en-US" dirty="0" smtClean="0"/>
              <a:t>Processes</a:t>
            </a:r>
          </a:p>
          <a:p>
            <a:pPr lvl="1"/>
            <a:r>
              <a:rPr lang="en-US" dirty="0" smtClean="0"/>
              <a:t>Material entities</a:t>
            </a:r>
          </a:p>
          <a:p>
            <a:r>
              <a:rPr lang="en-US" dirty="0" smtClean="0"/>
              <a:t>Many existing, necessary representational units already existed in reference ontologies</a:t>
            </a:r>
          </a:p>
          <a:p>
            <a:r>
              <a:rPr lang="en-US" dirty="0" smtClean="0"/>
              <a:t>But it is useful to have these things in one place for the purposes of demographic data</a:t>
            </a:r>
            <a:endParaRPr lang="en-US" dirty="0"/>
          </a:p>
        </p:txBody>
      </p:sp>
    </p:spTree>
    <p:extLst>
      <p:ext uri="{BB962C8B-B14F-4D97-AF65-F5344CB8AC3E}">
        <p14:creationId xmlns:p14="http://schemas.microsoft.com/office/powerpoint/2010/main" val="1824569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Ontology of Medically Related Social Entities</a:t>
            </a:r>
            <a:endParaRPr lang="en-US" dirty="0"/>
          </a:p>
        </p:txBody>
      </p:sp>
      <p:sp>
        <p:nvSpPr>
          <p:cNvPr id="3" name="Content Placeholder 2"/>
          <p:cNvSpPr>
            <a:spLocks noGrp="1"/>
          </p:cNvSpPr>
          <p:nvPr>
            <p:ph idx="1"/>
          </p:nvPr>
        </p:nvSpPr>
        <p:spPr/>
        <p:txBody>
          <a:bodyPr/>
          <a:lstStyle/>
          <a:p>
            <a:r>
              <a:rPr lang="en-US" dirty="0" smtClean="0"/>
              <a:t>We created it for roles thus far:</a:t>
            </a:r>
          </a:p>
          <a:p>
            <a:pPr lvl="1"/>
            <a:r>
              <a:rPr lang="en-US" dirty="0" smtClean="0"/>
              <a:t>Party to a marriage contract</a:t>
            </a:r>
          </a:p>
          <a:p>
            <a:pPr lvl="1"/>
            <a:r>
              <a:rPr lang="en-US" dirty="0" smtClean="0"/>
              <a:t>Gender</a:t>
            </a:r>
          </a:p>
          <a:p>
            <a:pPr lvl="1"/>
            <a:r>
              <a:rPr lang="en-US" dirty="0" smtClean="0"/>
              <a:t>Healthcare provider and subtypes</a:t>
            </a:r>
          </a:p>
          <a:p>
            <a:r>
              <a:rPr lang="en-US" dirty="0" smtClean="0"/>
              <a:t>Development in other areas ongoing</a:t>
            </a:r>
          </a:p>
          <a:p>
            <a:r>
              <a:rPr lang="en-US" dirty="0" smtClean="0"/>
              <a:t>Available at: </a:t>
            </a:r>
            <a:r>
              <a:rPr lang="en-US" sz="2800" dirty="0" smtClean="0">
                <a:hlinkClick r:id="rId2"/>
              </a:rPr>
              <a:t>http://code.google.com/p/omrse</a:t>
            </a:r>
            <a:r>
              <a:rPr lang="en-US" sz="2800" dirty="0" smtClean="0"/>
              <a:t> </a:t>
            </a:r>
            <a:endParaRPr lang="en-US" dirty="0" smtClean="0"/>
          </a:p>
          <a:p>
            <a:pPr marL="0" indent="0">
              <a:buNone/>
            </a:pPr>
            <a:endParaRPr lang="en-US" dirty="0"/>
          </a:p>
        </p:txBody>
      </p:sp>
    </p:spTree>
    <p:extLst>
      <p:ext uri="{BB962C8B-B14F-4D97-AF65-F5344CB8AC3E}">
        <p14:creationId xmlns:p14="http://schemas.microsoft.com/office/powerpoint/2010/main" val="42160815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More On Demographics…</a:t>
            </a:r>
            <a:endParaRPr lang="en-US" dirty="0"/>
          </a:p>
        </p:txBody>
      </p:sp>
      <p:sp>
        <p:nvSpPr>
          <p:cNvPr id="3" name="Content Placeholder 2"/>
          <p:cNvSpPr>
            <a:spLocks noGrp="1"/>
          </p:cNvSpPr>
          <p:nvPr>
            <p:ph idx="1"/>
          </p:nvPr>
        </p:nvSpPr>
        <p:spPr/>
        <p:txBody>
          <a:bodyPr/>
          <a:lstStyle/>
          <a:p>
            <a:r>
              <a:rPr lang="en-US" dirty="0" smtClean="0"/>
              <a:t>Paper</a:t>
            </a:r>
          </a:p>
          <a:p>
            <a:pPr lvl="1"/>
            <a:r>
              <a:rPr lang="en-US" dirty="0" smtClean="0"/>
              <a:t>Hogan WR, </a:t>
            </a:r>
            <a:r>
              <a:rPr lang="en-US" dirty="0" err="1" smtClean="0"/>
              <a:t>Garimalla</a:t>
            </a:r>
            <a:r>
              <a:rPr lang="en-US" dirty="0" smtClean="0"/>
              <a:t> S</a:t>
            </a:r>
            <a:r>
              <a:rPr lang="en-US" dirty="0"/>
              <a:t>, Tariq </a:t>
            </a:r>
            <a:r>
              <a:rPr lang="en-US" dirty="0" smtClean="0"/>
              <a:t>SA.  Representing the reality underlying demographic data.  Proceedings of ICBO 2011.  </a:t>
            </a:r>
          </a:p>
          <a:p>
            <a:pPr lvl="1"/>
            <a:r>
              <a:rPr lang="en-US" dirty="0" smtClean="0">
                <a:hlinkClick r:id="rId2"/>
              </a:rPr>
              <a:t>http</a:t>
            </a:r>
            <a:r>
              <a:rPr lang="en-US" dirty="0">
                <a:hlinkClick r:id="rId2"/>
              </a:rPr>
              <a:t>://ceur-ws.org/Vol-833/paper20.</a:t>
            </a:r>
            <a:r>
              <a:rPr lang="en-US" dirty="0" smtClean="0">
                <a:hlinkClick r:id="rId2"/>
              </a:rPr>
              <a:t>pdf</a:t>
            </a:r>
            <a:r>
              <a:rPr lang="en-US" dirty="0" smtClean="0"/>
              <a:t> </a:t>
            </a:r>
          </a:p>
          <a:p>
            <a:r>
              <a:rPr lang="en-US" dirty="0" smtClean="0"/>
              <a:t>Hang on, demonstration of demographics in referent tracking coming</a:t>
            </a:r>
            <a:endParaRPr lang="en-US" dirty="0"/>
          </a:p>
        </p:txBody>
      </p:sp>
    </p:spTree>
    <p:extLst>
      <p:ext uri="{BB962C8B-B14F-4D97-AF65-F5344CB8AC3E}">
        <p14:creationId xmlns:p14="http://schemas.microsoft.com/office/powerpoint/2010/main" val="34077454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Necessity for unambiguous representation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812435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Use of Unambiguous Codes Does Not Eliminate All Ambiguity</a:t>
            </a:r>
            <a:endParaRPr lang="en-US" dirty="0"/>
          </a:p>
        </p:txBody>
      </p:sp>
      <p:sp>
        <p:nvSpPr>
          <p:cNvPr id="4" name="Text Box 5"/>
          <p:cNvSpPr txBox="1">
            <a:spLocks noChangeArrowheads="1"/>
          </p:cNvSpPr>
          <p:nvPr/>
        </p:nvSpPr>
        <p:spPr bwMode="auto">
          <a:xfrm>
            <a:off x="152400" y="2484799"/>
            <a:ext cx="772357" cy="271469"/>
          </a:xfrm>
          <a:prstGeom prst="rect">
            <a:avLst/>
          </a:prstGeom>
          <a:solidFill>
            <a:schemeClr val="tx2"/>
          </a:solidFill>
          <a:ln w="9525">
            <a:solidFill>
              <a:schemeClr val="tx1"/>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5" name="Text Box 6"/>
          <p:cNvSpPr txBox="1">
            <a:spLocks noChangeArrowheads="1"/>
          </p:cNvSpPr>
          <p:nvPr/>
        </p:nvSpPr>
        <p:spPr bwMode="auto">
          <a:xfrm>
            <a:off x="1010575" y="2484799"/>
            <a:ext cx="1428503" cy="271469"/>
          </a:xfrm>
          <a:prstGeom prst="rect">
            <a:avLst/>
          </a:prstGeom>
          <a:solidFill>
            <a:schemeClr val="tx2"/>
          </a:solidFill>
          <a:ln w="9525">
            <a:solidFill>
              <a:schemeClr val="tx1"/>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04/2011</a:t>
            </a:r>
            <a:endParaRPr lang="nl-NL" b="0" dirty="0">
              <a:solidFill>
                <a:schemeClr val="bg1"/>
              </a:solidFill>
              <a:cs typeface="Times New Roman" pitchFamily="18" charset="0"/>
            </a:endParaRPr>
          </a:p>
        </p:txBody>
      </p:sp>
      <p:sp>
        <p:nvSpPr>
          <p:cNvPr id="6" name="Text Box 7"/>
          <p:cNvSpPr txBox="1">
            <a:spLocks noChangeArrowheads="1"/>
          </p:cNvSpPr>
          <p:nvPr/>
        </p:nvSpPr>
        <p:spPr bwMode="auto">
          <a:xfrm>
            <a:off x="2514168" y="2484799"/>
            <a:ext cx="2272375" cy="271469"/>
          </a:xfrm>
          <a:prstGeom prst="rect">
            <a:avLst/>
          </a:prstGeom>
          <a:solidFill>
            <a:schemeClr val="tx2"/>
          </a:solidFill>
          <a:ln w="9525">
            <a:solidFill>
              <a:schemeClr val="tx1"/>
            </a:solidFill>
            <a:miter lim="800000"/>
            <a:headEnd/>
            <a:tailEnd/>
          </a:ln>
          <a:effectLst/>
        </p:spPr>
        <p:txBody>
          <a:bodyPr tIns="10800" bIns="10800"/>
          <a:lstStyle/>
          <a:p>
            <a:pPr algn="l"/>
            <a:r>
              <a:rPr lang="nl-NL" b="0" dirty="0">
                <a:solidFill>
                  <a:schemeClr val="bg1"/>
                </a:solidFill>
                <a:cs typeface="Times New Roman" pitchFamily="18" charset="0"/>
              </a:rPr>
              <a:t>26442006</a:t>
            </a:r>
          </a:p>
        </p:txBody>
      </p:sp>
      <p:sp>
        <p:nvSpPr>
          <p:cNvPr id="7" name="Text Box 8"/>
          <p:cNvSpPr txBox="1">
            <a:spLocks noChangeArrowheads="1"/>
          </p:cNvSpPr>
          <p:nvPr/>
        </p:nvSpPr>
        <p:spPr bwMode="auto">
          <a:xfrm>
            <a:off x="4872361" y="2484799"/>
            <a:ext cx="4119239" cy="271469"/>
          </a:xfrm>
          <a:prstGeom prst="rect">
            <a:avLst/>
          </a:prstGeom>
          <a:solidFill>
            <a:schemeClr val="tx2"/>
          </a:solidFill>
          <a:ln w="9525">
            <a:solidFill>
              <a:schemeClr val="tx1"/>
            </a:solid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sp>
        <p:nvSpPr>
          <p:cNvPr id="8" name="Text Box 10"/>
          <p:cNvSpPr txBox="1">
            <a:spLocks noChangeArrowheads="1"/>
          </p:cNvSpPr>
          <p:nvPr/>
        </p:nvSpPr>
        <p:spPr bwMode="auto">
          <a:xfrm>
            <a:off x="152400" y="2823253"/>
            <a:ext cx="772357" cy="271469"/>
          </a:xfrm>
          <a:prstGeom prst="rect">
            <a:avLst/>
          </a:prstGeom>
          <a:solidFill>
            <a:schemeClr val="tx2"/>
          </a:solidFill>
          <a:ln w="9525">
            <a:solidFill>
              <a:schemeClr val="tx1"/>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9" name="Text Box 11"/>
          <p:cNvSpPr txBox="1">
            <a:spLocks noChangeArrowheads="1"/>
          </p:cNvSpPr>
          <p:nvPr/>
        </p:nvSpPr>
        <p:spPr bwMode="auto">
          <a:xfrm>
            <a:off x="1010575" y="2823253"/>
            <a:ext cx="1428503" cy="271469"/>
          </a:xfrm>
          <a:prstGeom prst="rect">
            <a:avLst/>
          </a:prstGeom>
          <a:solidFill>
            <a:schemeClr val="tx2"/>
          </a:solidFill>
          <a:ln w="9525">
            <a:solidFill>
              <a:schemeClr val="tx1"/>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04/2011</a:t>
            </a:r>
            <a:endParaRPr lang="nl-NL" b="0" dirty="0">
              <a:solidFill>
                <a:schemeClr val="bg1"/>
              </a:solidFill>
              <a:cs typeface="Times New Roman" pitchFamily="18" charset="0"/>
            </a:endParaRPr>
          </a:p>
        </p:txBody>
      </p:sp>
      <p:sp>
        <p:nvSpPr>
          <p:cNvPr id="10" name="Text Box 12"/>
          <p:cNvSpPr txBox="1">
            <a:spLocks noChangeArrowheads="1"/>
          </p:cNvSpPr>
          <p:nvPr/>
        </p:nvSpPr>
        <p:spPr bwMode="auto">
          <a:xfrm>
            <a:off x="2514168" y="2823253"/>
            <a:ext cx="2272375" cy="271469"/>
          </a:xfrm>
          <a:prstGeom prst="rect">
            <a:avLst/>
          </a:prstGeom>
          <a:solidFill>
            <a:schemeClr val="tx2"/>
          </a:solidFill>
          <a:ln w="9525">
            <a:solidFill>
              <a:schemeClr val="tx1"/>
            </a:solidFill>
            <a:miter lim="800000"/>
            <a:headEnd/>
            <a:tailEnd/>
          </a:ln>
          <a:effectLst/>
        </p:spPr>
        <p:txBody>
          <a:bodyPr tIns="10800" bIns="10800"/>
          <a:lstStyle/>
          <a:p>
            <a:pPr algn="l"/>
            <a:r>
              <a:rPr lang="nl-NL" b="0" dirty="0">
                <a:solidFill>
                  <a:schemeClr val="bg1"/>
                </a:solidFill>
                <a:cs typeface="Times New Roman" pitchFamily="18" charset="0"/>
              </a:rPr>
              <a:t>81134009</a:t>
            </a:r>
          </a:p>
        </p:txBody>
      </p:sp>
      <p:sp>
        <p:nvSpPr>
          <p:cNvPr id="11" name="Text Box 13"/>
          <p:cNvSpPr txBox="1">
            <a:spLocks noChangeArrowheads="1"/>
          </p:cNvSpPr>
          <p:nvPr/>
        </p:nvSpPr>
        <p:spPr bwMode="auto">
          <a:xfrm>
            <a:off x="4872361" y="2823253"/>
            <a:ext cx="4119239" cy="271469"/>
          </a:xfrm>
          <a:prstGeom prst="rect">
            <a:avLst/>
          </a:prstGeom>
          <a:solidFill>
            <a:schemeClr val="tx2"/>
          </a:solidFill>
          <a:ln w="9525">
            <a:solidFill>
              <a:schemeClr val="tx1"/>
            </a:solidFill>
            <a:miter lim="800000"/>
            <a:headEnd/>
            <a:tailEnd/>
          </a:ln>
          <a:effectLst/>
        </p:spPr>
        <p:txBody>
          <a:bodyPr tIns="10800" bIns="10800"/>
          <a:lstStyle/>
          <a:p>
            <a:pPr algn="l"/>
            <a:r>
              <a:rPr lang="nl-BE" b="0">
                <a:solidFill>
                  <a:schemeClr val="bg1"/>
                </a:solidFill>
                <a:cs typeface="Times New Roman" pitchFamily="18" charset="0"/>
              </a:rPr>
              <a:t>Fracture, closed, spiral</a:t>
            </a:r>
            <a:endParaRPr lang="nl-NL" b="0">
              <a:solidFill>
                <a:schemeClr val="bg1"/>
              </a:solidFill>
              <a:cs typeface="Times New Roman" pitchFamily="18" charset="0"/>
            </a:endParaRPr>
          </a:p>
        </p:txBody>
      </p:sp>
      <p:sp>
        <p:nvSpPr>
          <p:cNvPr id="12" name="Text Box 15"/>
          <p:cNvSpPr txBox="1">
            <a:spLocks noChangeArrowheads="1"/>
          </p:cNvSpPr>
          <p:nvPr/>
        </p:nvSpPr>
        <p:spPr bwMode="auto">
          <a:xfrm>
            <a:off x="152400" y="3161708"/>
            <a:ext cx="772357" cy="271469"/>
          </a:xfrm>
          <a:prstGeom prst="rect">
            <a:avLst/>
          </a:prstGeom>
          <a:solidFill>
            <a:schemeClr val="tx2"/>
          </a:solidFill>
          <a:ln w="9525">
            <a:solidFill>
              <a:schemeClr val="tx1"/>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3" name="Text Box 16"/>
          <p:cNvSpPr txBox="1">
            <a:spLocks noChangeArrowheads="1"/>
          </p:cNvSpPr>
          <p:nvPr/>
        </p:nvSpPr>
        <p:spPr bwMode="auto">
          <a:xfrm>
            <a:off x="1010575" y="3161708"/>
            <a:ext cx="1428503" cy="271469"/>
          </a:xfrm>
          <a:prstGeom prst="rect">
            <a:avLst/>
          </a:prstGeom>
          <a:solidFill>
            <a:schemeClr val="tx2"/>
          </a:solidFill>
          <a:ln w="9525">
            <a:solidFill>
              <a:schemeClr val="tx1"/>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21/2011</a:t>
            </a:r>
            <a:endParaRPr lang="nl-NL" b="0" dirty="0">
              <a:solidFill>
                <a:schemeClr val="bg1"/>
              </a:solidFill>
              <a:cs typeface="Times New Roman" pitchFamily="18" charset="0"/>
            </a:endParaRPr>
          </a:p>
        </p:txBody>
      </p:sp>
      <p:sp>
        <p:nvSpPr>
          <p:cNvPr id="14" name="Text Box 17"/>
          <p:cNvSpPr txBox="1">
            <a:spLocks noChangeArrowheads="1"/>
          </p:cNvSpPr>
          <p:nvPr/>
        </p:nvSpPr>
        <p:spPr bwMode="auto">
          <a:xfrm>
            <a:off x="2514168" y="3161708"/>
            <a:ext cx="2272375" cy="271469"/>
          </a:xfrm>
          <a:prstGeom prst="rect">
            <a:avLst/>
          </a:prstGeom>
          <a:solidFill>
            <a:schemeClr val="tx2"/>
          </a:solidFill>
          <a:ln w="9525">
            <a:solidFill>
              <a:schemeClr val="tx1"/>
            </a:solidFill>
            <a:miter lim="800000"/>
            <a:headEnd/>
            <a:tailEnd/>
          </a:ln>
          <a:effectLst/>
        </p:spPr>
        <p:txBody>
          <a:bodyPr tIns="10800" bIns="10800"/>
          <a:lstStyle/>
          <a:p>
            <a:pPr algn="l"/>
            <a:r>
              <a:rPr lang="nl-NL" b="0">
                <a:solidFill>
                  <a:schemeClr val="bg1"/>
                </a:solidFill>
                <a:cs typeface="Times New Roman" pitchFamily="18" charset="0"/>
              </a:rPr>
              <a:t>26442006</a:t>
            </a:r>
          </a:p>
        </p:txBody>
      </p:sp>
      <p:sp>
        <p:nvSpPr>
          <p:cNvPr id="15" name="Text Box 18"/>
          <p:cNvSpPr txBox="1">
            <a:spLocks noChangeArrowheads="1"/>
          </p:cNvSpPr>
          <p:nvPr/>
        </p:nvSpPr>
        <p:spPr bwMode="auto">
          <a:xfrm>
            <a:off x="4872361" y="3161708"/>
            <a:ext cx="4119239" cy="271469"/>
          </a:xfrm>
          <a:prstGeom prst="rect">
            <a:avLst/>
          </a:prstGeom>
          <a:solidFill>
            <a:schemeClr val="tx2"/>
          </a:solidFill>
          <a:ln w="9525">
            <a:solidFill>
              <a:schemeClr val="tx1"/>
            </a:solid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sp>
        <p:nvSpPr>
          <p:cNvPr id="16" name="Text Box 72"/>
          <p:cNvSpPr txBox="1">
            <a:spLocks noChangeArrowheads="1"/>
          </p:cNvSpPr>
          <p:nvPr/>
        </p:nvSpPr>
        <p:spPr bwMode="auto">
          <a:xfrm>
            <a:off x="152400" y="2146344"/>
            <a:ext cx="761630" cy="329641"/>
          </a:xfrm>
          <a:prstGeom prst="rect">
            <a:avLst/>
          </a:prstGeom>
          <a:solidFill>
            <a:schemeClr val="accent5"/>
          </a:solidFill>
          <a:ln w="9525">
            <a:solidFill>
              <a:schemeClr val="tx1"/>
            </a:solidFill>
            <a:miter lim="800000"/>
            <a:headEnd/>
            <a:tailEnd/>
          </a:ln>
          <a:effectLst/>
        </p:spPr>
        <p:txBody>
          <a:bodyPr wrap="square" tIns="10800" bIns="10800">
            <a:spAutoFit/>
          </a:bodyPr>
          <a:lstStyle/>
          <a:p>
            <a:r>
              <a:rPr lang="nl-BE" sz="2000" b="1" dirty="0">
                <a:solidFill>
                  <a:schemeClr val="bg1"/>
                </a:solidFill>
                <a:cs typeface="Times New Roman" pitchFamily="18" charset="0"/>
              </a:rPr>
              <a:t>PtID</a:t>
            </a:r>
            <a:endParaRPr lang="nl-NL" sz="2000" b="1" dirty="0">
              <a:solidFill>
                <a:schemeClr val="bg1"/>
              </a:solidFill>
              <a:cs typeface="Times New Roman" pitchFamily="18" charset="0"/>
            </a:endParaRPr>
          </a:p>
        </p:txBody>
      </p:sp>
      <p:sp>
        <p:nvSpPr>
          <p:cNvPr id="17" name="Text Box 73"/>
          <p:cNvSpPr txBox="1">
            <a:spLocks noChangeArrowheads="1"/>
          </p:cNvSpPr>
          <p:nvPr/>
        </p:nvSpPr>
        <p:spPr bwMode="auto">
          <a:xfrm>
            <a:off x="1010575" y="2146344"/>
            <a:ext cx="1428503" cy="329641"/>
          </a:xfrm>
          <a:prstGeom prst="rect">
            <a:avLst/>
          </a:prstGeom>
          <a:solidFill>
            <a:schemeClr val="accent5"/>
          </a:solidFill>
          <a:ln w="9525">
            <a:solidFill>
              <a:schemeClr val="tx1"/>
            </a:solidFill>
            <a:miter lim="800000"/>
            <a:headEnd/>
            <a:tailEnd/>
          </a:ln>
          <a:effectLst/>
        </p:spPr>
        <p:txBody>
          <a:bodyPr wrap="square" tIns="10800" bIns="10800">
            <a:spAutoFit/>
          </a:bodyPr>
          <a:lstStyle/>
          <a:p>
            <a:r>
              <a:rPr lang="nl-BE" sz="2000" b="1">
                <a:solidFill>
                  <a:schemeClr val="bg1"/>
                </a:solidFill>
                <a:cs typeface="Times New Roman" pitchFamily="18" charset="0"/>
              </a:rPr>
              <a:t>Date</a:t>
            </a:r>
            <a:endParaRPr lang="nl-NL" sz="2000" b="1">
              <a:solidFill>
                <a:schemeClr val="bg1"/>
              </a:solidFill>
              <a:cs typeface="Times New Roman" pitchFamily="18" charset="0"/>
            </a:endParaRPr>
          </a:p>
        </p:txBody>
      </p:sp>
      <p:sp>
        <p:nvSpPr>
          <p:cNvPr id="18" name="Text Box 74"/>
          <p:cNvSpPr txBox="1">
            <a:spLocks noChangeArrowheads="1"/>
          </p:cNvSpPr>
          <p:nvPr/>
        </p:nvSpPr>
        <p:spPr bwMode="auto">
          <a:xfrm>
            <a:off x="2514168" y="2146344"/>
            <a:ext cx="2272375" cy="329641"/>
          </a:xfrm>
          <a:prstGeom prst="rect">
            <a:avLst/>
          </a:prstGeom>
          <a:solidFill>
            <a:schemeClr val="accent5"/>
          </a:solidFill>
          <a:ln w="9525">
            <a:solidFill>
              <a:schemeClr val="tx1"/>
            </a:solidFill>
            <a:miter lim="800000"/>
            <a:headEnd/>
            <a:tailEnd/>
          </a:ln>
          <a:effectLst/>
        </p:spPr>
        <p:txBody>
          <a:bodyPr wrap="square" tIns="10800" bIns="10800">
            <a:spAutoFit/>
          </a:bodyPr>
          <a:lstStyle/>
          <a:p>
            <a:r>
              <a:rPr lang="nl-BE" sz="2000" b="1" dirty="0">
                <a:solidFill>
                  <a:schemeClr val="bg1"/>
                </a:solidFill>
                <a:cs typeface="Times New Roman" pitchFamily="18" charset="0"/>
              </a:rPr>
              <a:t>SNOMED CT code</a:t>
            </a:r>
            <a:endParaRPr lang="nl-NL" sz="2000" b="1" dirty="0">
              <a:solidFill>
                <a:schemeClr val="bg1"/>
              </a:solidFill>
              <a:cs typeface="Times New Roman" pitchFamily="18" charset="0"/>
            </a:endParaRPr>
          </a:p>
        </p:txBody>
      </p:sp>
      <p:sp>
        <p:nvSpPr>
          <p:cNvPr id="19" name="Text Box 75"/>
          <p:cNvSpPr txBox="1">
            <a:spLocks noChangeArrowheads="1"/>
          </p:cNvSpPr>
          <p:nvPr/>
        </p:nvSpPr>
        <p:spPr bwMode="auto">
          <a:xfrm>
            <a:off x="4872361" y="2146344"/>
            <a:ext cx="4119239" cy="329641"/>
          </a:xfrm>
          <a:prstGeom prst="rect">
            <a:avLst/>
          </a:prstGeom>
          <a:solidFill>
            <a:schemeClr val="accent5"/>
          </a:solidFill>
          <a:ln w="9525">
            <a:solidFill>
              <a:schemeClr val="tx1"/>
            </a:solidFill>
            <a:miter lim="800000"/>
            <a:headEnd/>
            <a:tailEnd/>
          </a:ln>
          <a:effectLst/>
        </p:spPr>
        <p:txBody>
          <a:bodyPr tIns="10800" bIns="10800">
            <a:spAutoFit/>
          </a:bodyPr>
          <a:lstStyle/>
          <a:p>
            <a:r>
              <a:rPr lang="nl-BE" sz="2000" b="1" dirty="0">
                <a:solidFill>
                  <a:schemeClr val="bg1"/>
                </a:solidFill>
                <a:cs typeface="Times New Roman" pitchFamily="18" charset="0"/>
              </a:rPr>
              <a:t>Narrative</a:t>
            </a:r>
            <a:endParaRPr lang="nl-NL" sz="2000" b="1" dirty="0">
              <a:solidFill>
                <a:schemeClr val="bg1"/>
              </a:solidFill>
              <a:cs typeface="Times New Roman" pitchFamily="18" charset="0"/>
            </a:endParaRPr>
          </a:p>
        </p:txBody>
      </p:sp>
      <p:sp>
        <p:nvSpPr>
          <p:cNvPr id="20" name="TextBox 19"/>
          <p:cNvSpPr txBox="1"/>
          <p:nvPr/>
        </p:nvSpPr>
        <p:spPr>
          <a:xfrm>
            <a:off x="3810000" y="1718846"/>
            <a:ext cx="4876800" cy="338554"/>
          </a:xfrm>
          <a:prstGeom prst="rect">
            <a:avLst/>
          </a:prstGeom>
          <a:noFill/>
        </p:spPr>
        <p:txBody>
          <a:bodyPr wrap="square" rtlCol="0">
            <a:spAutoFit/>
          </a:bodyPr>
          <a:lstStyle/>
          <a:p>
            <a:r>
              <a:rPr lang="en-US" sz="1600" dirty="0" smtClean="0"/>
              <a:t>With thanks to Werner Ceusters, University at Buffalo</a:t>
            </a:r>
            <a:endParaRPr lang="en-US" sz="1600" dirty="0"/>
          </a:p>
        </p:txBody>
      </p:sp>
      <p:sp>
        <p:nvSpPr>
          <p:cNvPr id="21" name="Rectangle 81"/>
          <p:cNvSpPr>
            <a:spLocks noChangeArrowheads="1"/>
          </p:cNvSpPr>
          <p:nvPr/>
        </p:nvSpPr>
        <p:spPr bwMode="auto">
          <a:xfrm>
            <a:off x="3886200" y="2499920"/>
            <a:ext cx="838200" cy="2286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r>
              <a:rPr lang="nl-BE" sz="2000" dirty="0">
                <a:solidFill>
                  <a:schemeClr val="tx1"/>
                </a:solidFill>
                <a:cs typeface="Times New Roman" pitchFamily="18" charset="0"/>
              </a:rPr>
              <a:t>IUI-001</a:t>
            </a:r>
            <a:endParaRPr lang="nl-NL" sz="2000" dirty="0">
              <a:solidFill>
                <a:schemeClr val="tx1"/>
              </a:solidFill>
              <a:cs typeface="Times New Roman" pitchFamily="18" charset="0"/>
            </a:endParaRPr>
          </a:p>
        </p:txBody>
      </p:sp>
      <p:sp>
        <p:nvSpPr>
          <p:cNvPr id="22" name="Rectangle 82"/>
          <p:cNvSpPr>
            <a:spLocks noChangeArrowheads="1"/>
          </p:cNvSpPr>
          <p:nvPr/>
        </p:nvSpPr>
        <p:spPr bwMode="auto">
          <a:xfrm>
            <a:off x="3886200" y="2819400"/>
            <a:ext cx="838200" cy="2286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r>
              <a:rPr lang="nl-BE" sz="2000" dirty="0">
                <a:solidFill>
                  <a:schemeClr val="tx1"/>
                </a:solidFill>
                <a:cs typeface="Times New Roman" pitchFamily="18" charset="0"/>
              </a:rPr>
              <a:t>IUI-001</a:t>
            </a:r>
            <a:endParaRPr lang="nl-NL" sz="2000" dirty="0">
              <a:solidFill>
                <a:schemeClr val="tx1"/>
              </a:solidFill>
              <a:cs typeface="Times New Roman" pitchFamily="18" charset="0"/>
            </a:endParaRPr>
          </a:p>
        </p:txBody>
      </p:sp>
      <p:sp>
        <p:nvSpPr>
          <p:cNvPr id="23" name="Rectangle 83"/>
          <p:cNvSpPr>
            <a:spLocks noChangeArrowheads="1"/>
          </p:cNvSpPr>
          <p:nvPr/>
        </p:nvSpPr>
        <p:spPr bwMode="auto">
          <a:xfrm>
            <a:off x="3886200" y="3200400"/>
            <a:ext cx="838200" cy="2286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r>
              <a:rPr lang="nl-BE" sz="2000" dirty="0">
                <a:solidFill>
                  <a:schemeClr val="tx1"/>
                </a:solidFill>
                <a:cs typeface="Times New Roman" pitchFamily="18" charset="0"/>
              </a:rPr>
              <a:t>IUI-001</a:t>
            </a:r>
            <a:endParaRPr lang="nl-NL" sz="2000" dirty="0">
              <a:solidFill>
                <a:schemeClr val="tx1"/>
              </a:solidFill>
              <a:cs typeface="Times New Roman" pitchFamily="18" charset="0"/>
            </a:endParaRPr>
          </a:p>
        </p:txBody>
      </p:sp>
      <p:sp>
        <p:nvSpPr>
          <p:cNvPr id="24" name="Rounded Rectangular Callout 23"/>
          <p:cNvSpPr/>
          <p:nvPr/>
        </p:nvSpPr>
        <p:spPr>
          <a:xfrm>
            <a:off x="1230923" y="4062045"/>
            <a:ext cx="3641438" cy="756139"/>
          </a:xfrm>
          <a:prstGeom prst="wedgeRoundRectCallout">
            <a:avLst>
              <a:gd name="adj1" fmla="val -37805"/>
              <a:gd name="adj2" fmla="val -128937"/>
              <a:gd name="adj3" fmla="val 16667"/>
            </a:avLst>
          </a:prstGeom>
          <a:solidFill>
            <a:schemeClr val="accent4"/>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Previous fracture, or new fracture?</a:t>
            </a:r>
          </a:p>
        </p:txBody>
      </p:sp>
      <p:sp>
        <p:nvSpPr>
          <p:cNvPr id="25" name="Rounded Rectangle 24"/>
          <p:cNvSpPr/>
          <p:nvPr/>
        </p:nvSpPr>
        <p:spPr>
          <a:xfrm>
            <a:off x="1749669" y="5292969"/>
            <a:ext cx="5424853" cy="107266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t>A new fracture would mean we start another episode of care, if we are to count fractures and the outcomes of treating them appropriately!!!</a:t>
            </a:r>
            <a:endParaRPr lang="en-US" sz="2000" b="1" dirty="0"/>
          </a:p>
        </p:txBody>
      </p:sp>
    </p:spTree>
    <p:extLst>
      <p:ext uri="{BB962C8B-B14F-4D97-AF65-F5344CB8AC3E}">
        <p14:creationId xmlns:p14="http://schemas.microsoft.com/office/powerpoint/2010/main" val="687509825"/>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21" grpId="0" animBg="1"/>
      <p:bldP spid="22" grpId="0" animBg="1"/>
      <p:bldP spid="23"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AutoShape 2"/>
          <p:cNvSpPr>
            <a:spLocks noGrp="1" noChangeArrowheads="1"/>
          </p:cNvSpPr>
          <p:nvPr>
            <p:ph type="title"/>
          </p:nvPr>
        </p:nvSpPr>
        <p:spPr/>
        <p:txBody>
          <a:bodyPr>
            <a:normAutofit fontScale="90000"/>
          </a:bodyPr>
          <a:lstStyle/>
          <a:p>
            <a:r>
              <a:rPr lang="en-US" dirty="0" smtClean="0"/>
              <a:t>How Many Disorders Are There?</a:t>
            </a:r>
            <a:br>
              <a:rPr lang="en-US" dirty="0" smtClean="0"/>
            </a:br>
            <a:endParaRPr lang="en-US" dirty="0"/>
          </a:p>
        </p:txBody>
      </p:sp>
      <p:grpSp>
        <p:nvGrpSpPr>
          <p:cNvPr id="2" name="Group 3"/>
          <p:cNvGrpSpPr>
            <a:grpSpLocks/>
          </p:cNvGrpSpPr>
          <p:nvPr/>
        </p:nvGrpSpPr>
        <p:grpSpPr bwMode="auto">
          <a:xfrm>
            <a:off x="152400" y="1295800"/>
            <a:ext cx="8839200" cy="5424089"/>
            <a:chOff x="576" y="1061"/>
            <a:chExt cx="4944" cy="3077"/>
          </a:xfrm>
        </p:grpSpPr>
        <p:grpSp>
          <p:nvGrpSpPr>
            <p:cNvPr id="3" name="Group 4"/>
            <p:cNvGrpSpPr>
              <a:grpSpLocks/>
            </p:cNvGrpSpPr>
            <p:nvPr/>
          </p:nvGrpSpPr>
          <p:grpSpPr bwMode="auto">
            <a:xfrm>
              <a:off x="576" y="1296"/>
              <a:ext cx="4944" cy="154"/>
              <a:chOff x="576" y="1440"/>
              <a:chExt cx="4944" cy="154"/>
            </a:xfrm>
          </p:grpSpPr>
          <p:sp>
            <p:nvSpPr>
              <p:cNvPr id="1092613" name="Text Box 5"/>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14" name="Text Box 6"/>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04/1990</a:t>
                </a:r>
                <a:endParaRPr lang="nl-NL" b="0" dirty="0">
                  <a:solidFill>
                    <a:schemeClr val="bg1"/>
                  </a:solidFill>
                  <a:cs typeface="Times New Roman" pitchFamily="18" charset="0"/>
                </a:endParaRPr>
              </a:p>
            </p:txBody>
          </p:sp>
          <p:sp>
            <p:nvSpPr>
              <p:cNvPr id="1092615" name="Text Box 7"/>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NL" b="0" dirty="0">
                    <a:solidFill>
                      <a:schemeClr val="bg1"/>
                    </a:solidFill>
                    <a:cs typeface="Times New Roman" pitchFamily="18" charset="0"/>
                  </a:rPr>
                  <a:t>26442006</a:t>
                </a:r>
              </a:p>
            </p:txBody>
          </p:sp>
          <p:sp>
            <p:nvSpPr>
              <p:cNvPr id="1092616" name="Text Box 8"/>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grpSp>
        <p:grpSp>
          <p:nvGrpSpPr>
            <p:cNvPr id="4" name="Group 9"/>
            <p:cNvGrpSpPr>
              <a:grpSpLocks/>
            </p:cNvGrpSpPr>
            <p:nvPr/>
          </p:nvGrpSpPr>
          <p:grpSpPr bwMode="auto">
            <a:xfrm>
              <a:off x="576" y="1488"/>
              <a:ext cx="4944" cy="154"/>
              <a:chOff x="576" y="1440"/>
              <a:chExt cx="4944" cy="154"/>
            </a:xfrm>
          </p:grpSpPr>
          <p:sp>
            <p:nvSpPr>
              <p:cNvPr id="1092618" name="Text Box 10"/>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19" name="Text Box 11"/>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04/1990</a:t>
                </a:r>
                <a:endParaRPr lang="nl-NL" b="0" dirty="0">
                  <a:solidFill>
                    <a:schemeClr val="bg1"/>
                  </a:solidFill>
                  <a:cs typeface="Times New Roman" pitchFamily="18" charset="0"/>
                </a:endParaRPr>
              </a:p>
            </p:txBody>
          </p:sp>
          <p:sp>
            <p:nvSpPr>
              <p:cNvPr id="1092620" name="Text Box 12"/>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NL" b="0" dirty="0">
                    <a:solidFill>
                      <a:schemeClr val="bg1"/>
                    </a:solidFill>
                    <a:cs typeface="Times New Roman" pitchFamily="18" charset="0"/>
                  </a:rPr>
                  <a:t>81134009</a:t>
                </a:r>
              </a:p>
            </p:txBody>
          </p:sp>
          <p:sp>
            <p:nvSpPr>
              <p:cNvPr id="1092621" name="Text Box 13"/>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Fracture, closed, spiral</a:t>
                </a:r>
                <a:endParaRPr lang="nl-NL" b="0">
                  <a:solidFill>
                    <a:schemeClr val="bg1"/>
                  </a:solidFill>
                  <a:cs typeface="Times New Roman" pitchFamily="18" charset="0"/>
                </a:endParaRPr>
              </a:p>
            </p:txBody>
          </p:sp>
        </p:grpSp>
        <p:grpSp>
          <p:nvGrpSpPr>
            <p:cNvPr id="5" name="Group 14"/>
            <p:cNvGrpSpPr>
              <a:grpSpLocks/>
            </p:cNvGrpSpPr>
            <p:nvPr/>
          </p:nvGrpSpPr>
          <p:grpSpPr bwMode="auto">
            <a:xfrm>
              <a:off x="576" y="1680"/>
              <a:ext cx="4944" cy="154"/>
              <a:chOff x="576" y="1440"/>
              <a:chExt cx="4944" cy="154"/>
            </a:xfrm>
          </p:grpSpPr>
          <p:sp>
            <p:nvSpPr>
              <p:cNvPr id="1092623" name="Text Box 15"/>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24" name="Text Box 16"/>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12/1990</a:t>
                </a:r>
                <a:endParaRPr lang="nl-NL" b="0" dirty="0">
                  <a:solidFill>
                    <a:schemeClr val="bg1"/>
                  </a:solidFill>
                  <a:cs typeface="Times New Roman" pitchFamily="18" charset="0"/>
                </a:endParaRPr>
              </a:p>
            </p:txBody>
          </p:sp>
          <p:sp>
            <p:nvSpPr>
              <p:cNvPr id="1092625" name="Text Box 17"/>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NL" b="0">
                    <a:solidFill>
                      <a:schemeClr val="bg1"/>
                    </a:solidFill>
                    <a:cs typeface="Times New Roman" pitchFamily="18" charset="0"/>
                  </a:rPr>
                  <a:t>26442006</a:t>
                </a:r>
              </a:p>
            </p:txBody>
          </p:sp>
          <p:sp>
            <p:nvSpPr>
              <p:cNvPr id="1092626" name="Text Box 18"/>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grpSp>
        <p:grpSp>
          <p:nvGrpSpPr>
            <p:cNvPr id="6" name="Group 19"/>
            <p:cNvGrpSpPr>
              <a:grpSpLocks/>
            </p:cNvGrpSpPr>
            <p:nvPr/>
          </p:nvGrpSpPr>
          <p:grpSpPr bwMode="auto">
            <a:xfrm>
              <a:off x="576" y="1872"/>
              <a:ext cx="4944" cy="154"/>
              <a:chOff x="576" y="1440"/>
              <a:chExt cx="4944" cy="154"/>
            </a:xfrm>
          </p:grpSpPr>
          <p:sp>
            <p:nvSpPr>
              <p:cNvPr id="1092628" name="Text Box 20"/>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29" name="Text Box 21"/>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12/1990</a:t>
                </a:r>
                <a:endParaRPr lang="nl-NL" b="0" dirty="0">
                  <a:solidFill>
                    <a:schemeClr val="bg1"/>
                  </a:solidFill>
                  <a:cs typeface="Times New Roman" pitchFamily="18" charset="0"/>
                </a:endParaRPr>
              </a:p>
            </p:txBody>
          </p:sp>
          <p:sp>
            <p:nvSpPr>
              <p:cNvPr id="1092630" name="Text Box 22"/>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9001224</a:t>
                </a:r>
                <a:endParaRPr lang="nl-NL" b="0">
                  <a:solidFill>
                    <a:schemeClr val="bg1"/>
                  </a:solidFill>
                  <a:cs typeface="Times New Roman" pitchFamily="18" charset="0"/>
                </a:endParaRPr>
              </a:p>
            </p:txBody>
          </p:sp>
          <p:sp>
            <p:nvSpPr>
              <p:cNvPr id="1092631" name="Text Box 23"/>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Accident in public building (supermarket)</a:t>
                </a:r>
                <a:endParaRPr lang="nl-NL" b="0">
                  <a:solidFill>
                    <a:schemeClr val="bg1"/>
                  </a:solidFill>
                  <a:cs typeface="Times New Roman" pitchFamily="18" charset="0"/>
                </a:endParaRPr>
              </a:p>
            </p:txBody>
          </p:sp>
        </p:grpSp>
        <p:sp>
          <p:nvSpPr>
            <p:cNvPr id="1092632" name="Text Box 24"/>
            <p:cNvSpPr txBox="1">
              <a:spLocks noChangeArrowheads="1"/>
            </p:cNvSpPr>
            <p:nvPr/>
          </p:nvSpPr>
          <p:spPr bwMode="auto">
            <a:xfrm>
              <a:off x="576" y="2064"/>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a:p>
              <a:pPr algn="l"/>
              <a:endParaRPr lang="nl-NL" b="0">
                <a:solidFill>
                  <a:schemeClr val="bg1"/>
                </a:solidFill>
                <a:cs typeface="Times New Roman" pitchFamily="18" charset="0"/>
              </a:endParaRPr>
            </a:p>
          </p:txBody>
        </p:sp>
        <p:sp>
          <p:nvSpPr>
            <p:cNvPr id="1092633" name="Text Box 25"/>
            <p:cNvSpPr txBox="1">
              <a:spLocks noChangeArrowheads="1"/>
            </p:cNvSpPr>
            <p:nvPr/>
          </p:nvSpPr>
          <p:spPr bwMode="auto">
            <a:xfrm>
              <a:off x="1056" y="2064"/>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04/1990</a:t>
              </a:r>
              <a:endParaRPr lang="nl-NL" b="0" dirty="0">
                <a:solidFill>
                  <a:schemeClr val="bg1"/>
                </a:solidFill>
                <a:cs typeface="Times New Roman" pitchFamily="18" charset="0"/>
              </a:endParaRPr>
            </a:p>
            <a:p>
              <a:pPr algn="l"/>
              <a:endParaRPr lang="nl-NL" b="0" dirty="0">
                <a:solidFill>
                  <a:schemeClr val="bg1"/>
                </a:solidFill>
                <a:cs typeface="Times New Roman" pitchFamily="18" charset="0"/>
              </a:endParaRPr>
            </a:p>
          </p:txBody>
        </p:sp>
        <p:sp>
          <p:nvSpPr>
            <p:cNvPr id="1092634" name="Text Box 26"/>
            <p:cNvSpPr txBox="1">
              <a:spLocks noChangeArrowheads="1"/>
            </p:cNvSpPr>
            <p:nvPr/>
          </p:nvSpPr>
          <p:spPr bwMode="auto">
            <a:xfrm>
              <a:off x="1897" y="2064"/>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79001</a:t>
              </a:r>
              <a:endParaRPr lang="nl-NL" b="0">
                <a:solidFill>
                  <a:schemeClr val="bg1"/>
                </a:solidFill>
                <a:cs typeface="Times New Roman" pitchFamily="18" charset="0"/>
              </a:endParaRPr>
            </a:p>
          </p:txBody>
        </p:sp>
        <p:sp>
          <p:nvSpPr>
            <p:cNvPr id="1092635" name="Text Box 27"/>
            <p:cNvSpPr txBox="1">
              <a:spLocks noChangeArrowheads="1"/>
            </p:cNvSpPr>
            <p:nvPr/>
          </p:nvSpPr>
          <p:spPr bwMode="auto">
            <a:xfrm>
              <a:off x="3216" y="2064"/>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Essential hypertension</a:t>
              </a:r>
              <a:endParaRPr lang="nl-NL" b="0">
                <a:solidFill>
                  <a:schemeClr val="bg1"/>
                </a:solidFill>
                <a:cs typeface="Times New Roman" pitchFamily="18" charset="0"/>
              </a:endParaRPr>
            </a:p>
            <a:p>
              <a:pPr algn="l"/>
              <a:endParaRPr lang="nl-NL" b="0">
                <a:solidFill>
                  <a:schemeClr val="bg1"/>
                </a:solidFill>
                <a:cs typeface="Times New Roman" pitchFamily="18" charset="0"/>
              </a:endParaRPr>
            </a:p>
          </p:txBody>
        </p:sp>
        <p:sp>
          <p:nvSpPr>
            <p:cNvPr id="1092636" name="Text Box 28"/>
            <p:cNvSpPr txBox="1">
              <a:spLocks noChangeArrowheads="1"/>
            </p:cNvSpPr>
            <p:nvPr/>
          </p:nvSpPr>
          <p:spPr bwMode="auto">
            <a:xfrm>
              <a:off x="576" y="2256"/>
              <a:ext cx="432" cy="154"/>
            </a:xfrm>
            <a:prstGeom prst="rect">
              <a:avLst/>
            </a:prstGeom>
            <a:solidFill>
              <a:srgbClr val="FF6600"/>
            </a:solidFill>
            <a:ln w="9525">
              <a:solidFill>
                <a:srgbClr val="FFFFFF"/>
              </a:solidFill>
              <a:miter lim="800000"/>
              <a:headEnd/>
              <a:tailEnd/>
            </a:ln>
            <a:effectLst/>
          </p:spPr>
          <p:txBody>
            <a:bodyPr tIns="10800" bIns="10800"/>
            <a:lstStyle/>
            <a:p>
              <a:pPr algn="l"/>
              <a:r>
                <a:rPr lang="nl-BE" b="0" dirty="0">
                  <a:solidFill>
                    <a:schemeClr val="tx1"/>
                  </a:solidFill>
                  <a:cs typeface="Times New Roman" pitchFamily="18" charset="0"/>
                </a:rPr>
                <a:t>0939</a:t>
              </a:r>
              <a:endParaRPr lang="nl-NL" b="0" dirty="0">
                <a:solidFill>
                  <a:schemeClr val="tx1"/>
                </a:solidFill>
                <a:cs typeface="Times New Roman" pitchFamily="18" charset="0"/>
              </a:endParaRPr>
            </a:p>
          </p:txBody>
        </p:sp>
        <p:sp>
          <p:nvSpPr>
            <p:cNvPr id="1092637" name="Text Box 29"/>
            <p:cNvSpPr txBox="1">
              <a:spLocks noChangeArrowheads="1"/>
            </p:cNvSpPr>
            <p:nvPr/>
          </p:nvSpPr>
          <p:spPr bwMode="auto">
            <a:xfrm>
              <a:off x="1056" y="2256"/>
              <a:ext cx="799" cy="154"/>
            </a:xfrm>
            <a:prstGeom prst="rect">
              <a:avLst/>
            </a:prstGeom>
            <a:solidFill>
              <a:srgbClr val="FF6600"/>
            </a:solidFill>
            <a:ln w="9525">
              <a:solidFill>
                <a:srgbClr val="FFFFFF"/>
              </a:solidFill>
              <a:miter lim="800000"/>
              <a:headEnd/>
              <a:tailEnd/>
            </a:ln>
            <a:effectLst/>
          </p:spPr>
          <p:txBody>
            <a:bodyPr tIns="10800" bIns="10800"/>
            <a:lstStyle/>
            <a:p>
              <a:r>
                <a:rPr lang="nl-BE" dirty="0" smtClean="0">
                  <a:cs typeface="Times New Roman" pitchFamily="18" charset="0"/>
                </a:rPr>
                <a:t>12/</a:t>
              </a:r>
              <a:r>
                <a:rPr lang="nl-BE" b="0" dirty="0" smtClean="0">
                  <a:solidFill>
                    <a:schemeClr val="tx1"/>
                  </a:solidFill>
                  <a:cs typeface="Times New Roman" pitchFamily="18" charset="0"/>
                </a:rPr>
                <a:t>24/1991</a:t>
              </a:r>
              <a:endParaRPr lang="nl-NL" b="0" dirty="0">
                <a:solidFill>
                  <a:schemeClr val="tx1"/>
                </a:solidFill>
                <a:cs typeface="Times New Roman" pitchFamily="18" charset="0"/>
              </a:endParaRPr>
            </a:p>
          </p:txBody>
        </p:sp>
        <p:sp>
          <p:nvSpPr>
            <p:cNvPr id="1092638" name="Text Box 30"/>
            <p:cNvSpPr txBox="1">
              <a:spLocks noChangeArrowheads="1"/>
            </p:cNvSpPr>
            <p:nvPr/>
          </p:nvSpPr>
          <p:spPr bwMode="auto">
            <a:xfrm>
              <a:off x="1897" y="2256"/>
              <a:ext cx="1271" cy="154"/>
            </a:xfrm>
            <a:prstGeom prst="rect">
              <a:avLst/>
            </a:prstGeom>
            <a:solidFill>
              <a:srgbClr val="FF6600"/>
            </a:solidFill>
            <a:ln w="9525">
              <a:solidFill>
                <a:srgbClr val="FFFFFF"/>
              </a:solidFill>
              <a:miter lim="800000"/>
              <a:headEnd/>
              <a:tailEnd/>
            </a:ln>
            <a:effectLst/>
          </p:spPr>
          <p:txBody>
            <a:bodyPr tIns="10800" bIns="10800"/>
            <a:lstStyle/>
            <a:p>
              <a:pPr algn="l"/>
              <a:r>
                <a:rPr lang="nl-NL" b="0" dirty="0">
                  <a:solidFill>
                    <a:schemeClr val="tx1"/>
                  </a:solidFill>
                  <a:cs typeface="Times New Roman" pitchFamily="18" charset="0"/>
                </a:rPr>
                <a:t>255174002</a:t>
              </a:r>
            </a:p>
          </p:txBody>
        </p:sp>
        <p:sp>
          <p:nvSpPr>
            <p:cNvPr id="1092639" name="Text Box 31"/>
            <p:cNvSpPr txBox="1">
              <a:spLocks noChangeArrowheads="1"/>
            </p:cNvSpPr>
            <p:nvPr/>
          </p:nvSpPr>
          <p:spPr bwMode="auto">
            <a:xfrm>
              <a:off x="3216" y="2256"/>
              <a:ext cx="2304" cy="154"/>
            </a:xfrm>
            <a:prstGeom prst="rect">
              <a:avLst/>
            </a:prstGeom>
            <a:solidFill>
              <a:srgbClr val="FF6600"/>
            </a:solidFill>
            <a:ln w="9525">
              <a:noFill/>
              <a:miter lim="800000"/>
              <a:headEnd/>
              <a:tailEnd/>
            </a:ln>
            <a:effectLst/>
          </p:spPr>
          <p:txBody>
            <a:bodyPr tIns="10800" bIns="10800"/>
            <a:lstStyle/>
            <a:p>
              <a:pPr algn="l"/>
              <a:r>
                <a:rPr lang="nl-NL" b="0" dirty="0">
                  <a:solidFill>
                    <a:schemeClr val="tx1"/>
                  </a:solidFill>
                  <a:cs typeface="Times New Roman" pitchFamily="18" charset="0"/>
                </a:rPr>
                <a:t>benign polyp of biliary tract</a:t>
              </a:r>
            </a:p>
          </p:txBody>
        </p:sp>
        <p:sp>
          <p:nvSpPr>
            <p:cNvPr id="1092640" name="Text Box 32"/>
            <p:cNvSpPr txBox="1">
              <a:spLocks noChangeArrowheads="1"/>
            </p:cNvSpPr>
            <p:nvPr/>
          </p:nvSpPr>
          <p:spPr bwMode="auto">
            <a:xfrm>
              <a:off x="576" y="2448"/>
              <a:ext cx="432" cy="154"/>
            </a:xfrm>
            <a:prstGeom prst="rect">
              <a:avLst/>
            </a:prstGeom>
            <a:solidFill>
              <a:srgbClr val="FFFF00"/>
            </a:solidFill>
            <a:ln w="9525">
              <a:solidFill>
                <a:srgbClr val="FFFFFF"/>
              </a:solidFill>
              <a:miter lim="800000"/>
              <a:headEnd/>
              <a:tailEnd/>
            </a:ln>
            <a:effectLst/>
          </p:spPr>
          <p:txBody>
            <a:bodyPr tIns="10800" bIns="10800"/>
            <a:lstStyle/>
            <a:p>
              <a:pPr algn="l"/>
              <a:r>
                <a:rPr lang="nl-BE" b="0" dirty="0">
                  <a:solidFill>
                    <a:schemeClr val="tx1"/>
                  </a:solidFill>
                  <a:cs typeface="Times New Roman" pitchFamily="18" charset="0"/>
                </a:rPr>
                <a:t>2309</a:t>
              </a:r>
              <a:endParaRPr lang="nl-NL" b="0" dirty="0">
                <a:solidFill>
                  <a:schemeClr val="tx1"/>
                </a:solidFill>
                <a:cs typeface="Times New Roman" pitchFamily="18" charset="0"/>
              </a:endParaRPr>
            </a:p>
          </p:txBody>
        </p:sp>
        <p:sp>
          <p:nvSpPr>
            <p:cNvPr id="1092641" name="Text Box 33"/>
            <p:cNvSpPr txBox="1">
              <a:spLocks noChangeArrowheads="1"/>
            </p:cNvSpPr>
            <p:nvPr/>
          </p:nvSpPr>
          <p:spPr bwMode="auto">
            <a:xfrm>
              <a:off x="1056" y="2448"/>
              <a:ext cx="799" cy="154"/>
            </a:xfrm>
            <a:prstGeom prst="rect">
              <a:avLst/>
            </a:prstGeom>
            <a:solidFill>
              <a:srgbClr val="FFFF00"/>
            </a:solidFill>
            <a:ln w="9525">
              <a:solidFill>
                <a:srgbClr val="FFFFFF"/>
              </a:solidFill>
              <a:miter lim="800000"/>
              <a:headEnd/>
              <a:tailEnd/>
            </a:ln>
            <a:effectLst/>
          </p:spPr>
          <p:txBody>
            <a:bodyPr tIns="10800" bIns="10800"/>
            <a:lstStyle/>
            <a:p>
              <a:r>
                <a:rPr lang="nl-BE" dirty="0" smtClean="0">
                  <a:cs typeface="Times New Roman" pitchFamily="18" charset="0"/>
                </a:rPr>
                <a:t>03/</a:t>
              </a:r>
              <a:r>
                <a:rPr lang="nl-BE" b="0" dirty="0" smtClean="0">
                  <a:solidFill>
                    <a:schemeClr val="tx1"/>
                  </a:solidFill>
                  <a:cs typeface="Times New Roman" pitchFamily="18" charset="0"/>
                </a:rPr>
                <a:t>21/1992</a:t>
              </a:r>
              <a:endParaRPr lang="nl-NL" b="0" dirty="0">
                <a:solidFill>
                  <a:schemeClr val="tx1"/>
                </a:solidFill>
                <a:cs typeface="Times New Roman" pitchFamily="18" charset="0"/>
              </a:endParaRPr>
            </a:p>
            <a:p>
              <a:pPr algn="l"/>
              <a:endParaRPr lang="nl-NL" b="0" dirty="0">
                <a:solidFill>
                  <a:schemeClr val="tx1"/>
                </a:solidFill>
                <a:cs typeface="Times New Roman" pitchFamily="18" charset="0"/>
              </a:endParaRPr>
            </a:p>
          </p:txBody>
        </p:sp>
        <p:sp>
          <p:nvSpPr>
            <p:cNvPr id="1092642" name="Text Box 34"/>
            <p:cNvSpPr txBox="1">
              <a:spLocks noChangeArrowheads="1"/>
            </p:cNvSpPr>
            <p:nvPr/>
          </p:nvSpPr>
          <p:spPr bwMode="auto">
            <a:xfrm>
              <a:off x="1897" y="2448"/>
              <a:ext cx="1271" cy="154"/>
            </a:xfrm>
            <a:prstGeom prst="rect">
              <a:avLst/>
            </a:prstGeom>
            <a:solidFill>
              <a:srgbClr val="FFFF00"/>
            </a:solidFill>
            <a:ln w="9525">
              <a:solidFill>
                <a:srgbClr val="FFFFFF"/>
              </a:solidFill>
              <a:miter lim="800000"/>
              <a:headEnd/>
              <a:tailEnd/>
            </a:ln>
            <a:effectLst/>
          </p:spPr>
          <p:txBody>
            <a:bodyPr tIns="10800" bIns="10800"/>
            <a:lstStyle/>
            <a:p>
              <a:pPr algn="l"/>
              <a:r>
                <a:rPr lang="nl-NL" b="0">
                  <a:solidFill>
                    <a:schemeClr val="tx1"/>
                  </a:solidFill>
                  <a:cs typeface="Times New Roman" pitchFamily="18" charset="0"/>
                </a:rPr>
                <a:t>26442006</a:t>
              </a:r>
            </a:p>
            <a:p>
              <a:pPr algn="l"/>
              <a:endParaRPr lang="nl-NL" b="0">
                <a:solidFill>
                  <a:schemeClr val="tx1"/>
                </a:solidFill>
                <a:cs typeface="Times New Roman" pitchFamily="18" charset="0"/>
              </a:endParaRPr>
            </a:p>
          </p:txBody>
        </p:sp>
        <p:sp>
          <p:nvSpPr>
            <p:cNvPr id="1092643" name="Text Box 35"/>
            <p:cNvSpPr txBox="1">
              <a:spLocks noChangeArrowheads="1"/>
            </p:cNvSpPr>
            <p:nvPr/>
          </p:nvSpPr>
          <p:spPr bwMode="auto">
            <a:xfrm>
              <a:off x="3216" y="2448"/>
              <a:ext cx="2304" cy="154"/>
            </a:xfrm>
            <a:prstGeom prst="rect">
              <a:avLst/>
            </a:prstGeom>
            <a:solidFill>
              <a:srgbClr val="FFFF00"/>
            </a:solidFill>
            <a:ln w="9525">
              <a:noFill/>
              <a:miter lim="800000"/>
              <a:headEnd/>
              <a:tailEnd/>
            </a:ln>
            <a:effectLst/>
          </p:spPr>
          <p:txBody>
            <a:bodyPr tIns="10800" bIns="10800"/>
            <a:lstStyle/>
            <a:p>
              <a:pPr algn="l"/>
              <a:r>
                <a:rPr lang="nl-NL" b="0">
                  <a:solidFill>
                    <a:schemeClr val="tx1"/>
                  </a:solidFill>
                  <a:cs typeface="Times New Roman" pitchFamily="18" charset="0"/>
                </a:rPr>
                <a:t>closed fracture of shaft of femur</a:t>
              </a:r>
            </a:p>
            <a:p>
              <a:pPr algn="l"/>
              <a:endParaRPr lang="nl-NL" b="0">
                <a:solidFill>
                  <a:schemeClr val="tx1"/>
                </a:solidFill>
                <a:cs typeface="Times New Roman" pitchFamily="18" charset="0"/>
              </a:endParaRPr>
            </a:p>
          </p:txBody>
        </p:sp>
        <p:grpSp>
          <p:nvGrpSpPr>
            <p:cNvPr id="7" name="Group 36"/>
            <p:cNvGrpSpPr>
              <a:grpSpLocks/>
            </p:cNvGrpSpPr>
            <p:nvPr/>
          </p:nvGrpSpPr>
          <p:grpSpPr bwMode="auto">
            <a:xfrm>
              <a:off x="576" y="2640"/>
              <a:ext cx="4944" cy="154"/>
              <a:chOff x="576" y="1440"/>
              <a:chExt cx="4944" cy="154"/>
            </a:xfrm>
          </p:grpSpPr>
          <p:sp>
            <p:nvSpPr>
              <p:cNvPr id="1092645" name="Text Box 37"/>
              <p:cNvSpPr txBox="1">
                <a:spLocks noChangeArrowheads="1"/>
              </p:cNvSpPr>
              <p:nvPr/>
            </p:nvSpPr>
            <p:spPr bwMode="auto">
              <a:xfrm>
                <a:off x="576" y="1440"/>
                <a:ext cx="432" cy="154"/>
              </a:xfrm>
              <a:prstGeom prst="rect">
                <a:avLst/>
              </a:prstGeom>
              <a:solidFill>
                <a:srgbClr val="FFFF00"/>
              </a:solidFill>
              <a:ln w="9525">
                <a:solidFill>
                  <a:srgbClr val="FFFFFF"/>
                </a:solidFill>
                <a:miter lim="800000"/>
                <a:headEnd/>
                <a:tailEnd/>
              </a:ln>
              <a:effectLst/>
            </p:spPr>
            <p:txBody>
              <a:bodyPr tIns="10800" bIns="10800"/>
              <a:lstStyle/>
              <a:p>
                <a:pPr algn="l"/>
                <a:r>
                  <a:rPr lang="nl-BE" b="0">
                    <a:solidFill>
                      <a:schemeClr val="tx1"/>
                    </a:solidFill>
                    <a:cs typeface="Times New Roman" pitchFamily="18" charset="0"/>
                  </a:rPr>
                  <a:t>2309</a:t>
                </a:r>
                <a:endParaRPr lang="nl-NL" b="0">
                  <a:solidFill>
                    <a:schemeClr val="tx1"/>
                  </a:solidFill>
                  <a:cs typeface="Times New Roman" pitchFamily="18" charset="0"/>
                </a:endParaRPr>
              </a:p>
            </p:txBody>
          </p:sp>
          <p:sp>
            <p:nvSpPr>
              <p:cNvPr id="1092646" name="Text Box 38"/>
              <p:cNvSpPr txBox="1">
                <a:spLocks noChangeArrowheads="1"/>
              </p:cNvSpPr>
              <p:nvPr/>
            </p:nvSpPr>
            <p:spPr bwMode="auto">
              <a:xfrm>
                <a:off x="1056" y="1440"/>
                <a:ext cx="799" cy="154"/>
              </a:xfrm>
              <a:prstGeom prst="rect">
                <a:avLst/>
              </a:prstGeom>
              <a:solidFill>
                <a:srgbClr val="FFFF00"/>
              </a:solidFill>
              <a:ln w="9525">
                <a:solidFill>
                  <a:srgbClr val="FFFFFF"/>
                </a:solidFill>
                <a:miter lim="800000"/>
                <a:headEnd/>
                <a:tailEnd/>
              </a:ln>
              <a:effectLst/>
            </p:spPr>
            <p:txBody>
              <a:bodyPr tIns="10800" bIns="10800"/>
              <a:lstStyle/>
              <a:p>
                <a:r>
                  <a:rPr lang="nl-BE" dirty="0" smtClean="0">
                    <a:cs typeface="Times New Roman" pitchFamily="18" charset="0"/>
                  </a:rPr>
                  <a:t>03/</a:t>
                </a:r>
                <a:r>
                  <a:rPr lang="nl-BE" b="0" dirty="0" smtClean="0">
                    <a:solidFill>
                      <a:schemeClr val="tx1"/>
                    </a:solidFill>
                    <a:cs typeface="Times New Roman" pitchFamily="18" charset="0"/>
                  </a:rPr>
                  <a:t>21/1992</a:t>
                </a:r>
                <a:endParaRPr lang="nl-NL" b="0" dirty="0">
                  <a:solidFill>
                    <a:schemeClr val="tx1"/>
                  </a:solidFill>
                  <a:cs typeface="Times New Roman" pitchFamily="18" charset="0"/>
                </a:endParaRPr>
              </a:p>
            </p:txBody>
          </p:sp>
          <p:sp>
            <p:nvSpPr>
              <p:cNvPr id="1092647" name="Text Box 39"/>
              <p:cNvSpPr txBox="1">
                <a:spLocks noChangeArrowheads="1"/>
              </p:cNvSpPr>
              <p:nvPr/>
            </p:nvSpPr>
            <p:spPr bwMode="auto">
              <a:xfrm>
                <a:off x="1897" y="1440"/>
                <a:ext cx="1271" cy="154"/>
              </a:xfrm>
              <a:prstGeom prst="rect">
                <a:avLst/>
              </a:prstGeom>
              <a:solidFill>
                <a:srgbClr val="FFFF00"/>
              </a:solidFill>
              <a:ln w="9525">
                <a:solidFill>
                  <a:srgbClr val="FFFFFF"/>
                </a:solidFill>
                <a:miter lim="800000"/>
                <a:headEnd/>
                <a:tailEnd/>
              </a:ln>
              <a:effectLst/>
            </p:spPr>
            <p:txBody>
              <a:bodyPr tIns="10800" bIns="10800"/>
              <a:lstStyle/>
              <a:p>
                <a:pPr algn="l"/>
                <a:r>
                  <a:rPr lang="nl-BE" b="0">
                    <a:solidFill>
                      <a:schemeClr val="tx1"/>
                    </a:solidFill>
                    <a:cs typeface="Times New Roman" pitchFamily="18" charset="0"/>
                  </a:rPr>
                  <a:t>9001224</a:t>
                </a:r>
                <a:endParaRPr lang="nl-NL" b="0">
                  <a:solidFill>
                    <a:schemeClr val="tx1"/>
                  </a:solidFill>
                  <a:cs typeface="Times New Roman" pitchFamily="18" charset="0"/>
                </a:endParaRPr>
              </a:p>
            </p:txBody>
          </p:sp>
          <p:sp>
            <p:nvSpPr>
              <p:cNvPr id="1092648" name="Text Box 40"/>
              <p:cNvSpPr txBox="1">
                <a:spLocks noChangeArrowheads="1"/>
              </p:cNvSpPr>
              <p:nvPr/>
            </p:nvSpPr>
            <p:spPr bwMode="auto">
              <a:xfrm>
                <a:off x="3216" y="1440"/>
                <a:ext cx="2304" cy="154"/>
              </a:xfrm>
              <a:prstGeom prst="rect">
                <a:avLst/>
              </a:prstGeom>
              <a:solidFill>
                <a:srgbClr val="FFFF00"/>
              </a:solidFill>
              <a:ln w="9525">
                <a:noFill/>
                <a:miter lim="800000"/>
                <a:headEnd/>
                <a:tailEnd/>
              </a:ln>
              <a:effectLst/>
            </p:spPr>
            <p:txBody>
              <a:bodyPr tIns="10800" bIns="10800"/>
              <a:lstStyle/>
              <a:p>
                <a:pPr algn="l"/>
                <a:r>
                  <a:rPr lang="nl-BE" b="0">
                    <a:solidFill>
                      <a:schemeClr val="tx1"/>
                    </a:solidFill>
                    <a:cs typeface="Times New Roman" pitchFamily="18" charset="0"/>
                  </a:rPr>
                  <a:t>Accident in public building (supermarket)</a:t>
                </a:r>
                <a:endParaRPr lang="nl-NL" b="0">
                  <a:solidFill>
                    <a:schemeClr val="tx1"/>
                  </a:solidFill>
                  <a:cs typeface="Times New Roman" pitchFamily="18" charset="0"/>
                </a:endParaRPr>
              </a:p>
            </p:txBody>
          </p:sp>
        </p:grpSp>
        <p:grpSp>
          <p:nvGrpSpPr>
            <p:cNvPr id="8" name="Group 41"/>
            <p:cNvGrpSpPr>
              <a:grpSpLocks/>
            </p:cNvGrpSpPr>
            <p:nvPr/>
          </p:nvGrpSpPr>
          <p:grpSpPr bwMode="auto">
            <a:xfrm>
              <a:off x="576" y="2832"/>
              <a:ext cx="4944" cy="154"/>
              <a:chOff x="576" y="1440"/>
              <a:chExt cx="4944" cy="154"/>
            </a:xfrm>
          </p:grpSpPr>
          <p:sp>
            <p:nvSpPr>
              <p:cNvPr id="1092650" name="Text Box 42"/>
              <p:cNvSpPr txBox="1">
                <a:spLocks noChangeArrowheads="1"/>
              </p:cNvSpPr>
              <p:nvPr/>
            </p:nvSpPr>
            <p:spPr bwMode="auto">
              <a:xfrm>
                <a:off x="576" y="1440"/>
                <a:ext cx="432" cy="154"/>
              </a:xfrm>
              <a:prstGeom prst="rect">
                <a:avLst/>
              </a:prstGeom>
              <a:solidFill>
                <a:schemeClr val="accent1"/>
              </a:solidFill>
              <a:ln w="9525">
                <a:solidFill>
                  <a:srgbClr val="FFFFFF"/>
                </a:solidFill>
                <a:miter lim="800000"/>
                <a:headEnd/>
                <a:tailEnd/>
              </a:ln>
              <a:effectLst/>
            </p:spPr>
            <p:txBody>
              <a:bodyPr tIns="10800" bIns="10800"/>
              <a:lstStyle/>
              <a:p>
                <a:pPr algn="l"/>
                <a:r>
                  <a:rPr lang="nl-BE" b="0" dirty="0">
                    <a:solidFill>
                      <a:schemeClr val="tx1"/>
                    </a:solidFill>
                    <a:cs typeface="Times New Roman" pitchFamily="18" charset="0"/>
                  </a:rPr>
                  <a:t>47804</a:t>
                </a:r>
                <a:endParaRPr lang="nl-NL" b="0" dirty="0">
                  <a:solidFill>
                    <a:schemeClr val="tx1"/>
                  </a:solidFill>
                  <a:cs typeface="Times New Roman" pitchFamily="18" charset="0"/>
                </a:endParaRPr>
              </a:p>
            </p:txBody>
          </p:sp>
          <p:sp>
            <p:nvSpPr>
              <p:cNvPr id="1092651" name="Text Box 43"/>
              <p:cNvSpPr txBox="1">
                <a:spLocks noChangeArrowheads="1"/>
              </p:cNvSpPr>
              <p:nvPr/>
            </p:nvSpPr>
            <p:spPr bwMode="auto">
              <a:xfrm>
                <a:off x="1056" y="1440"/>
                <a:ext cx="799" cy="154"/>
              </a:xfrm>
              <a:prstGeom prst="rect">
                <a:avLst/>
              </a:prstGeom>
              <a:solidFill>
                <a:schemeClr val="accent1"/>
              </a:solidFill>
              <a:ln w="9525">
                <a:solidFill>
                  <a:srgbClr val="FFFFFF"/>
                </a:solidFill>
                <a:miter lim="800000"/>
                <a:headEnd/>
                <a:tailEnd/>
              </a:ln>
              <a:effectLst/>
            </p:spPr>
            <p:txBody>
              <a:bodyPr tIns="10800" bIns="10800"/>
              <a:lstStyle/>
              <a:p>
                <a:r>
                  <a:rPr lang="nl-BE" dirty="0" smtClean="0">
                    <a:cs typeface="Times New Roman" pitchFamily="18" charset="0"/>
                  </a:rPr>
                  <a:t>04/</a:t>
                </a:r>
                <a:r>
                  <a:rPr lang="nl-BE" b="0" dirty="0" smtClean="0">
                    <a:solidFill>
                      <a:schemeClr val="tx1"/>
                    </a:solidFill>
                    <a:cs typeface="Times New Roman" pitchFamily="18" charset="0"/>
                  </a:rPr>
                  <a:t>03/1993</a:t>
                </a:r>
                <a:endParaRPr lang="nl-NL" b="0" dirty="0">
                  <a:solidFill>
                    <a:schemeClr val="tx1"/>
                  </a:solidFill>
                  <a:cs typeface="Times New Roman" pitchFamily="18" charset="0"/>
                </a:endParaRPr>
              </a:p>
            </p:txBody>
          </p:sp>
          <p:sp>
            <p:nvSpPr>
              <p:cNvPr id="1092652" name="Text Box 44"/>
              <p:cNvSpPr txBox="1">
                <a:spLocks noChangeArrowheads="1"/>
              </p:cNvSpPr>
              <p:nvPr/>
            </p:nvSpPr>
            <p:spPr bwMode="auto">
              <a:xfrm>
                <a:off x="1897" y="1440"/>
                <a:ext cx="1271" cy="154"/>
              </a:xfrm>
              <a:prstGeom prst="rect">
                <a:avLst/>
              </a:prstGeom>
              <a:solidFill>
                <a:schemeClr val="accent1"/>
              </a:solidFill>
              <a:ln w="9525">
                <a:solidFill>
                  <a:srgbClr val="FFFFFF"/>
                </a:solidFill>
                <a:miter lim="800000"/>
                <a:headEnd/>
                <a:tailEnd/>
              </a:ln>
              <a:effectLst/>
            </p:spPr>
            <p:txBody>
              <a:bodyPr tIns="10800" bIns="10800"/>
              <a:lstStyle/>
              <a:p>
                <a:pPr algn="l"/>
                <a:r>
                  <a:rPr lang="nl-BE" b="0" dirty="0">
                    <a:solidFill>
                      <a:schemeClr val="tx1"/>
                    </a:solidFill>
                    <a:cs typeface="Times New Roman" pitchFamily="18" charset="0"/>
                  </a:rPr>
                  <a:t>58298795</a:t>
                </a:r>
                <a:endParaRPr lang="nl-NL" b="0" dirty="0">
                  <a:solidFill>
                    <a:schemeClr val="tx1"/>
                  </a:solidFill>
                  <a:cs typeface="Times New Roman" pitchFamily="18" charset="0"/>
                </a:endParaRPr>
              </a:p>
            </p:txBody>
          </p:sp>
          <p:sp>
            <p:nvSpPr>
              <p:cNvPr id="1092653" name="Text Box 45"/>
              <p:cNvSpPr txBox="1">
                <a:spLocks noChangeArrowheads="1"/>
              </p:cNvSpPr>
              <p:nvPr/>
            </p:nvSpPr>
            <p:spPr bwMode="auto">
              <a:xfrm>
                <a:off x="3216" y="1440"/>
                <a:ext cx="2304" cy="154"/>
              </a:xfrm>
              <a:prstGeom prst="rect">
                <a:avLst/>
              </a:prstGeom>
              <a:solidFill>
                <a:schemeClr val="accent1"/>
              </a:solidFill>
              <a:ln w="9525">
                <a:noFill/>
                <a:miter lim="800000"/>
                <a:headEnd/>
                <a:tailEnd/>
              </a:ln>
              <a:effectLst/>
            </p:spPr>
            <p:txBody>
              <a:bodyPr tIns="10800" bIns="10800"/>
              <a:lstStyle/>
              <a:p>
                <a:pPr algn="l"/>
                <a:r>
                  <a:rPr lang="nl-BE" b="0" dirty="0">
                    <a:solidFill>
                      <a:schemeClr val="tx1"/>
                    </a:solidFill>
                    <a:cs typeface="Times New Roman" pitchFamily="18" charset="0"/>
                  </a:rPr>
                  <a:t>Other lesion on other specified region</a:t>
                </a:r>
                <a:endParaRPr lang="nl-NL" b="0" dirty="0">
                  <a:solidFill>
                    <a:schemeClr val="tx1"/>
                  </a:solidFill>
                  <a:cs typeface="Times New Roman" pitchFamily="18" charset="0"/>
                </a:endParaRPr>
              </a:p>
            </p:txBody>
          </p:sp>
        </p:grpSp>
        <p:grpSp>
          <p:nvGrpSpPr>
            <p:cNvPr id="9" name="Group 46"/>
            <p:cNvGrpSpPr>
              <a:grpSpLocks/>
            </p:cNvGrpSpPr>
            <p:nvPr/>
          </p:nvGrpSpPr>
          <p:grpSpPr bwMode="auto">
            <a:xfrm>
              <a:off x="576" y="3024"/>
              <a:ext cx="4944" cy="154"/>
              <a:chOff x="576" y="1440"/>
              <a:chExt cx="4944" cy="154"/>
            </a:xfrm>
          </p:grpSpPr>
          <p:sp>
            <p:nvSpPr>
              <p:cNvPr id="1092655" name="Text Box 47"/>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56" name="Text Box 48"/>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05/</a:t>
                </a:r>
                <a:r>
                  <a:rPr lang="nl-BE" b="0" dirty="0" smtClean="0">
                    <a:solidFill>
                      <a:schemeClr val="bg1"/>
                    </a:solidFill>
                    <a:cs typeface="Times New Roman" pitchFamily="18" charset="0"/>
                  </a:rPr>
                  <a:t>17/1993</a:t>
                </a:r>
                <a:endParaRPr lang="nl-NL" b="0" dirty="0">
                  <a:solidFill>
                    <a:schemeClr val="bg1"/>
                  </a:solidFill>
                  <a:cs typeface="Times New Roman" pitchFamily="18" charset="0"/>
                </a:endParaRPr>
              </a:p>
            </p:txBody>
          </p:sp>
          <p:sp>
            <p:nvSpPr>
              <p:cNvPr id="1092657" name="Text Box 49"/>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79001</a:t>
                </a:r>
                <a:endParaRPr lang="nl-NL" b="0">
                  <a:solidFill>
                    <a:schemeClr val="bg1"/>
                  </a:solidFill>
                  <a:cs typeface="Times New Roman" pitchFamily="18" charset="0"/>
                </a:endParaRPr>
              </a:p>
            </p:txBody>
          </p:sp>
          <p:sp>
            <p:nvSpPr>
              <p:cNvPr id="1092658" name="Text Box 50"/>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Essential hypertension</a:t>
                </a:r>
                <a:endParaRPr lang="nl-NL" b="0">
                  <a:solidFill>
                    <a:schemeClr val="bg1"/>
                  </a:solidFill>
                  <a:cs typeface="Times New Roman" pitchFamily="18" charset="0"/>
                </a:endParaRPr>
              </a:p>
            </p:txBody>
          </p:sp>
        </p:grpSp>
        <p:grpSp>
          <p:nvGrpSpPr>
            <p:cNvPr id="10" name="Group 51"/>
            <p:cNvGrpSpPr>
              <a:grpSpLocks/>
            </p:cNvGrpSpPr>
            <p:nvPr/>
          </p:nvGrpSpPr>
          <p:grpSpPr bwMode="auto">
            <a:xfrm>
              <a:off x="576" y="3216"/>
              <a:ext cx="4944" cy="154"/>
              <a:chOff x="576" y="1440"/>
              <a:chExt cx="4944" cy="154"/>
            </a:xfrm>
          </p:grpSpPr>
          <p:sp>
            <p:nvSpPr>
              <p:cNvPr id="1092660" name="Text Box 52"/>
              <p:cNvSpPr txBox="1">
                <a:spLocks noChangeArrowheads="1"/>
              </p:cNvSpPr>
              <p:nvPr/>
            </p:nvSpPr>
            <p:spPr bwMode="auto">
              <a:xfrm>
                <a:off x="576" y="1440"/>
                <a:ext cx="432" cy="154"/>
              </a:xfrm>
              <a:prstGeom prst="rect">
                <a:avLst/>
              </a:prstGeom>
              <a:solidFill>
                <a:srgbClr val="008000"/>
              </a:solidFill>
              <a:ln w="9525">
                <a:solidFill>
                  <a:srgbClr val="FFFFFF"/>
                </a:solidFill>
                <a:miter lim="800000"/>
                <a:headEnd/>
                <a:tailEnd/>
              </a:ln>
              <a:effectLst/>
            </p:spPr>
            <p:txBody>
              <a:bodyPr tIns="10800" bIns="10800"/>
              <a:lstStyle/>
              <a:p>
                <a:pPr algn="l"/>
                <a:r>
                  <a:rPr lang="nl-BE" b="0" dirty="0">
                    <a:solidFill>
                      <a:schemeClr val="tx1"/>
                    </a:solidFill>
                    <a:cs typeface="Times New Roman" pitchFamily="18" charset="0"/>
                  </a:rPr>
                  <a:t>298</a:t>
                </a:r>
                <a:endParaRPr lang="nl-NL" b="0" dirty="0">
                  <a:solidFill>
                    <a:schemeClr val="tx1"/>
                  </a:solidFill>
                  <a:cs typeface="Times New Roman" pitchFamily="18" charset="0"/>
                </a:endParaRPr>
              </a:p>
            </p:txBody>
          </p:sp>
          <p:sp>
            <p:nvSpPr>
              <p:cNvPr id="1092661" name="Text Box 53"/>
              <p:cNvSpPr txBox="1">
                <a:spLocks noChangeArrowheads="1"/>
              </p:cNvSpPr>
              <p:nvPr/>
            </p:nvSpPr>
            <p:spPr bwMode="auto">
              <a:xfrm>
                <a:off x="1056" y="1440"/>
                <a:ext cx="799" cy="154"/>
              </a:xfrm>
              <a:prstGeom prst="rect">
                <a:avLst/>
              </a:prstGeom>
              <a:solidFill>
                <a:srgbClr val="008000"/>
              </a:solidFill>
              <a:ln w="9525">
                <a:solidFill>
                  <a:srgbClr val="FFFFFF"/>
                </a:solidFill>
                <a:miter lim="800000"/>
                <a:headEnd/>
                <a:tailEnd/>
              </a:ln>
              <a:effectLst/>
            </p:spPr>
            <p:txBody>
              <a:bodyPr tIns="10800" bIns="10800"/>
              <a:lstStyle/>
              <a:p>
                <a:r>
                  <a:rPr lang="nl-BE" dirty="0" smtClean="0">
                    <a:cs typeface="Times New Roman" pitchFamily="18" charset="0"/>
                  </a:rPr>
                  <a:t>08/</a:t>
                </a:r>
                <a:r>
                  <a:rPr lang="nl-BE" b="0" dirty="0" smtClean="0">
                    <a:solidFill>
                      <a:schemeClr val="tx1"/>
                    </a:solidFill>
                    <a:cs typeface="Times New Roman" pitchFamily="18" charset="0"/>
                  </a:rPr>
                  <a:t>22/1993</a:t>
                </a:r>
                <a:endParaRPr lang="nl-NL" b="0" dirty="0">
                  <a:solidFill>
                    <a:schemeClr val="tx1"/>
                  </a:solidFill>
                  <a:cs typeface="Times New Roman" pitchFamily="18" charset="0"/>
                </a:endParaRPr>
              </a:p>
            </p:txBody>
          </p:sp>
          <p:sp>
            <p:nvSpPr>
              <p:cNvPr id="1092662" name="Text Box 54"/>
              <p:cNvSpPr txBox="1">
                <a:spLocks noChangeArrowheads="1"/>
              </p:cNvSpPr>
              <p:nvPr/>
            </p:nvSpPr>
            <p:spPr bwMode="auto">
              <a:xfrm>
                <a:off x="1897" y="1440"/>
                <a:ext cx="1271" cy="154"/>
              </a:xfrm>
              <a:prstGeom prst="rect">
                <a:avLst/>
              </a:prstGeom>
              <a:solidFill>
                <a:srgbClr val="008000"/>
              </a:solidFill>
              <a:ln w="9525">
                <a:solidFill>
                  <a:srgbClr val="FFFFFF"/>
                </a:solidFill>
                <a:miter lim="800000"/>
                <a:headEnd/>
                <a:tailEnd/>
              </a:ln>
              <a:effectLst/>
            </p:spPr>
            <p:txBody>
              <a:bodyPr tIns="10800" bIns="10800"/>
              <a:lstStyle/>
              <a:p>
                <a:pPr algn="l"/>
                <a:r>
                  <a:rPr lang="nl-BE" b="0">
                    <a:solidFill>
                      <a:schemeClr val="tx1"/>
                    </a:solidFill>
                    <a:cs typeface="Times New Roman" pitchFamily="18" charset="0"/>
                  </a:rPr>
                  <a:t>2909872</a:t>
                </a:r>
                <a:endParaRPr lang="nl-NL" b="0">
                  <a:solidFill>
                    <a:schemeClr val="tx1"/>
                  </a:solidFill>
                  <a:cs typeface="Times New Roman" pitchFamily="18" charset="0"/>
                </a:endParaRPr>
              </a:p>
            </p:txBody>
          </p:sp>
          <p:sp>
            <p:nvSpPr>
              <p:cNvPr id="1092663" name="Text Box 55"/>
              <p:cNvSpPr txBox="1">
                <a:spLocks noChangeArrowheads="1"/>
              </p:cNvSpPr>
              <p:nvPr/>
            </p:nvSpPr>
            <p:spPr bwMode="auto">
              <a:xfrm>
                <a:off x="3216" y="1440"/>
                <a:ext cx="2304" cy="154"/>
              </a:xfrm>
              <a:prstGeom prst="rect">
                <a:avLst/>
              </a:prstGeom>
              <a:solidFill>
                <a:srgbClr val="008000"/>
              </a:solidFill>
              <a:ln w="9525">
                <a:noFill/>
                <a:miter lim="800000"/>
                <a:headEnd/>
                <a:tailEnd/>
              </a:ln>
              <a:effectLst/>
            </p:spPr>
            <p:txBody>
              <a:bodyPr tIns="10800" bIns="10800"/>
              <a:lstStyle/>
              <a:p>
                <a:pPr algn="l"/>
                <a:r>
                  <a:rPr lang="nl-BE" b="0">
                    <a:solidFill>
                      <a:schemeClr val="tx1"/>
                    </a:solidFill>
                    <a:cs typeface="Times New Roman" pitchFamily="18" charset="0"/>
                  </a:rPr>
                  <a:t>Closed fracture of radial head</a:t>
                </a:r>
                <a:endParaRPr lang="nl-NL" b="0">
                  <a:solidFill>
                    <a:schemeClr val="tx1"/>
                  </a:solidFill>
                  <a:cs typeface="Times New Roman" pitchFamily="18" charset="0"/>
                </a:endParaRPr>
              </a:p>
            </p:txBody>
          </p:sp>
        </p:grpSp>
        <p:grpSp>
          <p:nvGrpSpPr>
            <p:cNvPr id="11" name="Group 56"/>
            <p:cNvGrpSpPr>
              <a:grpSpLocks/>
            </p:cNvGrpSpPr>
            <p:nvPr/>
          </p:nvGrpSpPr>
          <p:grpSpPr bwMode="auto">
            <a:xfrm>
              <a:off x="576" y="3408"/>
              <a:ext cx="4944" cy="154"/>
              <a:chOff x="576" y="1440"/>
              <a:chExt cx="4944" cy="154"/>
            </a:xfrm>
          </p:grpSpPr>
          <p:sp>
            <p:nvSpPr>
              <p:cNvPr id="1092665" name="Text Box 57"/>
              <p:cNvSpPr txBox="1">
                <a:spLocks noChangeArrowheads="1"/>
              </p:cNvSpPr>
              <p:nvPr/>
            </p:nvSpPr>
            <p:spPr bwMode="auto">
              <a:xfrm>
                <a:off x="576" y="1440"/>
                <a:ext cx="432" cy="154"/>
              </a:xfrm>
              <a:prstGeom prst="rect">
                <a:avLst/>
              </a:prstGeom>
              <a:solidFill>
                <a:srgbClr val="008000"/>
              </a:solidFill>
              <a:ln w="9525">
                <a:solidFill>
                  <a:srgbClr val="FFFFFF"/>
                </a:solidFill>
                <a:miter lim="800000"/>
                <a:headEnd/>
                <a:tailEnd/>
              </a:ln>
              <a:effectLst/>
            </p:spPr>
            <p:txBody>
              <a:bodyPr tIns="10800" bIns="10800"/>
              <a:lstStyle/>
              <a:p>
                <a:pPr algn="l"/>
                <a:r>
                  <a:rPr lang="nl-BE" b="0">
                    <a:solidFill>
                      <a:schemeClr val="tx1"/>
                    </a:solidFill>
                    <a:cs typeface="Times New Roman" pitchFamily="18" charset="0"/>
                  </a:rPr>
                  <a:t>298</a:t>
                </a:r>
                <a:endParaRPr lang="nl-NL" b="0">
                  <a:solidFill>
                    <a:schemeClr val="tx1"/>
                  </a:solidFill>
                  <a:cs typeface="Times New Roman" pitchFamily="18" charset="0"/>
                </a:endParaRPr>
              </a:p>
            </p:txBody>
          </p:sp>
          <p:sp>
            <p:nvSpPr>
              <p:cNvPr id="1092666" name="Text Box 58"/>
              <p:cNvSpPr txBox="1">
                <a:spLocks noChangeArrowheads="1"/>
              </p:cNvSpPr>
              <p:nvPr/>
            </p:nvSpPr>
            <p:spPr bwMode="auto">
              <a:xfrm>
                <a:off x="1056" y="1440"/>
                <a:ext cx="799" cy="154"/>
              </a:xfrm>
              <a:prstGeom prst="rect">
                <a:avLst/>
              </a:prstGeom>
              <a:solidFill>
                <a:srgbClr val="008000"/>
              </a:solidFill>
              <a:ln w="9525">
                <a:solidFill>
                  <a:srgbClr val="FFFFFF"/>
                </a:solidFill>
                <a:miter lim="800000"/>
                <a:headEnd/>
                <a:tailEnd/>
              </a:ln>
              <a:effectLst/>
            </p:spPr>
            <p:txBody>
              <a:bodyPr tIns="10800" bIns="10800"/>
              <a:lstStyle/>
              <a:p>
                <a:r>
                  <a:rPr lang="nl-BE" dirty="0" smtClean="0">
                    <a:cs typeface="Times New Roman" pitchFamily="18" charset="0"/>
                  </a:rPr>
                  <a:t>08/</a:t>
                </a:r>
                <a:r>
                  <a:rPr lang="nl-BE" b="0" dirty="0" smtClean="0">
                    <a:solidFill>
                      <a:schemeClr val="tx1"/>
                    </a:solidFill>
                    <a:cs typeface="Times New Roman" pitchFamily="18" charset="0"/>
                  </a:rPr>
                  <a:t>22/1993</a:t>
                </a:r>
                <a:endParaRPr lang="nl-NL" b="0" dirty="0">
                  <a:solidFill>
                    <a:schemeClr val="tx1"/>
                  </a:solidFill>
                  <a:cs typeface="Times New Roman" pitchFamily="18" charset="0"/>
                </a:endParaRPr>
              </a:p>
            </p:txBody>
          </p:sp>
          <p:sp>
            <p:nvSpPr>
              <p:cNvPr id="1092667" name="Text Box 59"/>
              <p:cNvSpPr txBox="1">
                <a:spLocks noChangeArrowheads="1"/>
              </p:cNvSpPr>
              <p:nvPr/>
            </p:nvSpPr>
            <p:spPr bwMode="auto">
              <a:xfrm>
                <a:off x="1897" y="1440"/>
                <a:ext cx="1271" cy="154"/>
              </a:xfrm>
              <a:prstGeom prst="rect">
                <a:avLst/>
              </a:prstGeom>
              <a:solidFill>
                <a:srgbClr val="008000"/>
              </a:solidFill>
              <a:ln w="9525">
                <a:solidFill>
                  <a:srgbClr val="FFFFFF"/>
                </a:solidFill>
                <a:miter lim="800000"/>
                <a:headEnd/>
                <a:tailEnd/>
              </a:ln>
              <a:effectLst/>
            </p:spPr>
            <p:txBody>
              <a:bodyPr tIns="10800" bIns="10800"/>
              <a:lstStyle/>
              <a:p>
                <a:pPr algn="l"/>
                <a:r>
                  <a:rPr lang="nl-BE" b="0">
                    <a:solidFill>
                      <a:schemeClr val="tx1"/>
                    </a:solidFill>
                    <a:cs typeface="Times New Roman" pitchFamily="18" charset="0"/>
                  </a:rPr>
                  <a:t>9001224</a:t>
                </a:r>
                <a:endParaRPr lang="nl-NL" b="0">
                  <a:solidFill>
                    <a:schemeClr val="tx1"/>
                  </a:solidFill>
                  <a:cs typeface="Times New Roman" pitchFamily="18" charset="0"/>
                </a:endParaRPr>
              </a:p>
            </p:txBody>
          </p:sp>
          <p:sp>
            <p:nvSpPr>
              <p:cNvPr id="1092668" name="Text Box 60"/>
              <p:cNvSpPr txBox="1">
                <a:spLocks noChangeArrowheads="1"/>
              </p:cNvSpPr>
              <p:nvPr/>
            </p:nvSpPr>
            <p:spPr bwMode="auto">
              <a:xfrm>
                <a:off x="3216" y="1440"/>
                <a:ext cx="2304" cy="154"/>
              </a:xfrm>
              <a:prstGeom prst="rect">
                <a:avLst/>
              </a:prstGeom>
              <a:solidFill>
                <a:srgbClr val="008000"/>
              </a:solidFill>
              <a:ln w="9525">
                <a:noFill/>
                <a:miter lim="800000"/>
                <a:headEnd/>
                <a:tailEnd/>
              </a:ln>
              <a:effectLst/>
            </p:spPr>
            <p:txBody>
              <a:bodyPr tIns="10800" bIns="10800"/>
              <a:lstStyle/>
              <a:p>
                <a:pPr algn="l"/>
                <a:r>
                  <a:rPr lang="nl-BE" b="0">
                    <a:solidFill>
                      <a:schemeClr val="tx1"/>
                    </a:solidFill>
                    <a:cs typeface="Times New Roman" pitchFamily="18" charset="0"/>
                  </a:rPr>
                  <a:t>Accident in public building (supermarket)</a:t>
                </a:r>
                <a:endParaRPr lang="nl-NL" b="0">
                  <a:solidFill>
                    <a:schemeClr val="tx1"/>
                  </a:solidFill>
                  <a:cs typeface="Times New Roman" pitchFamily="18" charset="0"/>
                </a:endParaRPr>
              </a:p>
            </p:txBody>
          </p:sp>
        </p:grpSp>
        <p:grpSp>
          <p:nvGrpSpPr>
            <p:cNvPr id="12" name="Group 61"/>
            <p:cNvGrpSpPr>
              <a:grpSpLocks/>
            </p:cNvGrpSpPr>
            <p:nvPr/>
          </p:nvGrpSpPr>
          <p:grpSpPr bwMode="auto">
            <a:xfrm>
              <a:off x="576" y="3600"/>
              <a:ext cx="4944" cy="154"/>
              <a:chOff x="576" y="1440"/>
              <a:chExt cx="4944" cy="154"/>
            </a:xfrm>
          </p:grpSpPr>
          <p:sp>
            <p:nvSpPr>
              <p:cNvPr id="1092670" name="Text Box 62"/>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71" name="Text Box 63"/>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04/</a:t>
                </a:r>
                <a:r>
                  <a:rPr lang="nl-BE" b="0" dirty="0" smtClean="0">
                    <a:solidFill>
                      <a:schemeClr val="bg1"/>
                    </a:solidFill>
                    <a:cs typeface="Times New Roman" pitchFamily="18" charset="0"/>
                  </a:rPr>
                  <a:t>01/1997</a:t>
                </a:r>
                <a:endParaRPr lang="nl-NL" b="0" dirty="0">
                  <a:solidFill>
                    <a:schemeClr val="bg1"/>
                  </a:solidFill>
                  <a:cs typeface="Times New Roman" pitchFamily="18" charset="0"/>
                </a:endParaRPr>
              </a:p>
            </p:txBody>
          </p:sp>
          <p:sp>
            <p:nvSpPr>
              <p:cNvPr id="1092672" name="Text Box 64"/>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NL" b="0">
                    <a:solidFill>
                      <a:schemeClr val="bg1"/>
                    </a:solidFill>
                    <a:cs typeface="Times New Roman" pitchFamily="18" charset="0"/>
                  </a:rPr>
                  <a:t>26442006</a:t>
                </a:r>
              </a:p>
            </p:txBody>
          </p:sp>
          <p:sp>
            <p:nvSpPr>
              <p:cNvPr id="1092673" name="Text Box 65"/>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grpSp>
        <p:grpSp>
          <p:nvGrpSpPr>
            <p:cNvPr id="13" name="Group 66"/>
            <p:cNvGrpSpPr>
              <a:grpSpLocks/>
            </p:cNvGrpSpPr>
            <p:nvPr/>
          </p:nvGrpSpPr>
          <p:grpSpPr bwMode="auto">
            <a:xfrm>
              <a:off x="576" y="3792"/>
              <a:ext cx="4944" cy="154"/>
              <a:chOff x="576" y="1440"/>
              <a:chExt cx="4944" cy="154"/>
            </a:xfrm>
          </p:grpSpPr>
          <p:sp>
            <p:nvSpPr>
              <p:cNvPr id="1092675" name="Text Box 67"/>
              <p:cNvSpPr txBox="1">
                <a:spLocks noChangeArrowheads="1"/>
              </p:cNvSpPr>
              <p:nvPr/>
            </p:nvSpPr>
            <p:spPr bwMode="auto">
              <a:xfrm>
                <a:off x="576" y="1440"/>
                <a:ext cx="432"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76" name="Text Box 68"/>
              <p:cNvSpPr txBox="1">
                <a:spLocks noChangeArrowheads="1"/>
              </p:cNvSpPr>
              <p:nvPr/>
            </p:nvSpPr>
            <p:spPr bwMode="auto">
              <a:xfrm>
                <a:off x="1056" y="1440"/>
                <a:ext cx="799" cy="154"/>
              </a:xfrm>
              <a:prstGeom prst="rect">
                <a:avLst/>
              </a:prstGeom>
              <a:solidFill>
                <a:srgbClr val="000090"/>
              </a:solidFill>
              <a:ln w="9525">
                <a:solidFill>
                  <a:srgbClr val="FFFFFF"/>
                </a:solidFill>
                <a:miter lim="800000"/>
                <a:headEnd/>
                <a:tailEnd/>
              </a:ln>
              <a:effectLst/>
            </p:spPr>
            <p:txBody>
              <a:bodyPr tIns="10800" bIns="10800"/>
              <a:lstStyle/>
              <a:p>
                <a:r>
                  <a:rPr lang="nl-BE" dirty="0" smtClean="0">
                    <a:solidFill>
                      <a:schemeClr val="bg1"/>
                    </a:solidFill>
                    <a:cs typeface="Times New Roman" pitchFamily="18" charset="0"/>
                  </a:rPr>
                  <a:t>04/</a:t>
                </a:r>
                <a:r>
                  <a:rPr lang="nl-BE" b="0" dirty="0" smtClean="0">
                    <a:solidFill>
                      <a:schemeClr val="bg1"/>
                    </a:solidFill>
                    <a:cs typeface="Times New Roman" pitchFamily="18" charset="0"/>
                  </a:rPr>
                  <a:t>01/1997</a:t>
                </a:r>
                <a:endParaRPr lang="nl-NL" b="0" dirty="0">
                  <a:solidFill>
                    <a:schemeClr val="bg1"/>
                  </a:solidFill>
                  <a:cs typeface="Times New Roman" pitchFamily="18" charset="0"/>
                </a:endParaRPr>
              </a:p>
            </p:txBody>
          </p:sp>
          <p:sp>
            <p:nvSpPr>
              <p:cNvPr id="1092677" name="Text Box 69"/>
              <p:cNvSpPr txBox="1">
                <a:spLocks noChangeArrowheads="1"/>
              </p:cNvSpPr>
              <p:nvPr/>
            </p:nvSpPr>
            <p:spPr bwMode="auto">
              <a:xfrm>
                <a:off x="1897" y="1440"/>
                <a:ext cx="1271" cy="154"/>
              </a:xfrm>
              <a:prstGeom prst="rect">
                <a:avLst/>
              </a:prstGeom>
              <a:solidFill>
                <a:srgbClr val="000090"/>
              </a:solidFill>
              <a:ln w="9525">
                <a:solidFill>
                  <a:srgbClr val="FFFFFF"/>
                </a:solidFill>
                <a:miter lim="800000"/>
                <a:headEnd/>
                <a:tailEnd/>
              </a:ln>
              <a:effectLst/>
            </p:spPr>
            <p:txBody>
              <a:bodyPr tIns="10800" bIns="10800"/>
              <a:lstStyle/>
              <a:p>
                <a:pPr algn="l"/>
                <a:r>
                  <a:rPr lang="nl-BE" b="0">
                    <a:solidFill>
                      <a:schemeClr val="bg1"/>
                    </a:solidFill>
                    <a:cs typeface="Times New Roman" pitchFamily="18" charset="0"/>
                  </a:rPr>
                  <a:t>79001</a:t>
                </a:r>
                <a:endParaRPr lang="nl-NL" b="0">
                  <a:solidFill>
                    <a:schemeClr val="bg1"/>
                  </a:solidFill>
                  <a:cs typeface="Times New Roman" pitchFamily="18" charset="0"/>
                </a:endParaRPr>
              </a:p>
            </p:txBody>
          </p:sp>
          <p:sp>
            <p:nvSpPr>
              <p:cNvPr id="1092678" name="Text Box 70"/>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Essential hypertension</a:t>
                </a:r>
                <a:endParaRPr lang="nl-NL" b="0">
                  <a:solidFill>
                    <a:schemeClr val="bg1"/>
                  </a:solidFill>
                  <a:cs typeface="Times New Roman" pitchFamily="18" charset="0"/>
                </a:endParaRPr>
              </a:p>
            </p:txBody>
          </p:sp>
        </p:grpSp>
        <p:grpSp>
          <p:nvGrpSpPr>
            <p:cNvPr id="14" name="Group 71"/>
            <p:cNvGrpSpPr>
              <a:grpSpLocks/>
            </p:cNvGrpSpPr>
            <p:nvPr/>
          </p:nvGrpSpPr>
          <p:grpSpPr bwMode="auto">
            <a:xfrm>
              <a:off x="576" y="1061"/>
              <a:ext cx="4944" cy="187"/>
              <a:chOff x="576" y="1205"/>
              <a:chExt cx="4944" cy="187"/>
            </a:xfrm>
          </p:grpSpPr>
          <p:sp>
            <p:nvSpPr>
              <p:cNvPr id="1092680" name="Text Box 72"/>
              <p:cNvSpPr txBox="1">
                <a:spLocks noChangeArrowheads="1"/>
              </p:cNvSpPr>
              <p:nvPr/>
            </p:nvSpPr>
            <p:spPr bwMode="auto">
              <a:xfrm>
                <a:off x="576" y="1205"/>
                <a:ext cx="426" cy="187"/>
              </a:xfrm>
              <a:prstGeom prst="rect">
                <a:avLst/>
              </a:prstGeom>
              <a:solidFill>
                <a:srgbClr val="00005D"/>
              </a:solidFill>
              <a:ln w="9525">
                <a:noFill/>
                <a:miter lim="800000"/>
                <a:headEnd/>
                <a:tailEnd/>
              </a:ln>
              <a:effectLst/>
            </p:spPr>
            <p:txBody>
              <a:bodyPr wrap="square" tIns="10800" bIns="10800">
                <a:spAutoFit/>
              </a:bodyPr>
              <a:lstStyle/>
              <a:p>
                <a:r>
                  <a:rPr lang="nl-BE" sz="2000" b="1" dirty="0">
                    <a:solidFill>
                      <a:schemeClr val="bg1"/>
                    </a:solidFill>
                    <a:cs typeface="Times New Roman" pitchFamily="18" charset="0"/>
                  </a:rPr>
                  <a:t>PtID</a:t>
                </a:r>
                <a:endParaRPr lang="nl-NL" sz="2000" b="1" dirty="0">
                  <a:solidFill>
                    <a:schemeClr val="bg1"/>
                  </a:solidFill>
                  <a:cs typeface="Times New Roman" pitchFamily="18" charset="0"/>
                </a:endParaRPr>
              </a:p>
            </p:txBody>
          </p:sp>
          <p:sp>
            <p:nvSpPr>
              <p:cNvPr id="1092681" name="Text Box 73"/>
              <p:cNvSpPr txBox="1">
                <a:spLocks noChangeArrowheads="1"/>
              </p:cNvSpPr>
              <p:nvPr/>
            </p:nvSpPr>
            <p:spPr bwMode="auto">
              <a:xfrm>
                <a:off x="1056" y="1205"/>
                <a:ext cx="799" cy="187"/>
              </a:xfrm>
              <a:prstGeom prst="rect">
                <a:avLst/>
              </a:prstGeom>
              <a:solidFill>
                <a:srgbClr val="00005D"/>
              </a:solidFill>
              <a:ln w="9525">
                <a:noFill/>
                <a:miter lim="800000"/>
                <a:headEnd/>
                <a:tailEnd/>
              </a:ln>
              <a:effectLst/>
            </p:spPr>
            <p:txBody>
              <a:bodyPr wrap="square" tIns="10800" bIns="10800">
                <a:spAutoFit/>
              </a:bodyPr>
              <a:lstStyle/>
              <a:p>
                <a:r>
                  <a:rPr lang="nl-BE" sz="2000" b="1" dirty="0">
                    <a:solidFill>
                      <a:schemeClr val="bg1"/>
                    </a:solidFill>
                    <a:cs typeface="Times New Roman" pitchFamily="18" charset="0"/>
                  </a:rPr>
                  <a:t>Date</a:t>
                </a:r>
                <a:endParaRPr lang="nl-NL" sz="2000" b="1" dirty="0">
                  <a:solidFill>
                    <a:schemeClr val="bg1"/>
                  </a:solidFill>
                  <a:cs typeface="Times New Roman" pitchFamily="18" charset="0"/>
                </a:endParaRPr>
              </a:p>
            </p:txBody>
          </p:sp>
          <p:sp>
            <p:nvSpPr>
              <p:cNvPr id="1092682" name="Text Box 74"/>
              <p:cNvSpPr txBox="1">
                <a:spLocks noChangeArrowheads="1"/>
              </p:cNvSpPr>
              <p:nvPr/>
            </p:nvSpPr>
            <p:spPr bwMode="auto">
              <a:xfrm>
                <a:off x="1897" y="1205"/>
                <a:ext cx="1271" cy="187"/>
              </a:xfrm>
              <a:prstGeom prst="rect">
                <a:avLst/>
              </a:prstGeom>
              <a:solidFill>
                <a:srgbClr val="00005D"/>
              </a:solidFill>
              <a:ln w="9525">
                <a:noFill/>
                <a:miter lim="800000"/>
                <a:headEnd/>
                <a:tailEnd/>
              </a:ln>
              <a:effectLst/>
            </p:spPr>
            <p:txBody>
              <a:bodyPr wrap="square" tIns="10800" bIns="10800">
                <a:spAutoFit/>
              </a:bodyPr>
              <a:lstStyle/>
              <a:p>
                <a:r>
                  <a:rPr lang="nl-BE" sz="2000" b="1" dirty="0">
                    <a:solidFill>
                      <a:schemeClr val="bg1"/>
                    </a:solidFill>
                    <a:cs typeface="Times New Roman" pitchFamily="18" charset="0"/>
                  </a:rPr>
                  <a:t>SNOMED CT code</a:t>
                </a:r>
                <a:endParaRPr lang="nl-NL" sz="2000" b="1" dirty="0">
                  <a:solidFill>
                    <a:schemeClr val="bg1"/>
                  </a:solidFill>
                  <a:cs typeface="Times New Roman" pitchFamily="18" charset="0"/>
                </a:endParaRPr>
              </a:p>
            </p:txBody>
          </p:sp>
          <p:sp>
            <p:nvSpPr>
              <p:cNvPr id="1092683" name="Text Box 75"/>
              <p:cNvSpPr txBox="1">
                <a:spLocks noChangeArrowheads="1"/>
              </p:cNvSpPr>
              <p:nvPr/>
            </p:nvSpPr>
            <p:spPr bwMode="auto">
              <a:xfrm>
                <a:off x="3216" y="1205"/>
                <a:ext cx="2304" cy="187"/>
              </a:xfrm>
              <a:prstGeom prst="rect">
                <a:avLst/>
              </a:prstGeom>
              <a:solidFill>
                <a:srgbClr val="00005D"/>
              </a:solidFill>
              <a:ln w="9525">
                <a:noFill/>
                <a:miter lim="800000"/>
                <a:headEnd/>
                <a:tailEnd/>
              </a:ln>
              <a:effectLst/>
            </p:spPr>
            <p:txBody>
              <a:bodyPr tIns="10800" bIns="10800">
                <a:spAutoFit/>
              </a:bodyPr>
              <a:lstStyle/>
              <a:p>
                <a:r>
                  <a:rPr lang="nl-BE" sz="2000" b="1" dirty="0">
                    <a:solidFill>
                      <a:schemeClr val="bg1"/>
                    </a:solidFill>
                    <a:cs typeface="Times New Roman" pitchFamily="18" charset="0"/>
                  </a:rPr>
                  <a:t>Narrative</a:t>
                </a:r>
                <a:endParaRPr lang="nl-NL" sz="2000" b="1" dirty="0">
                  <a:solidFill>
                    <a:schemeClr val="bg1"/>
                  </a:solidFill>
                  <a:cs typeface="Times New Roman" pitchFamily="18" charset="0"/>
                </a:endParaRPr>
              </a:p>
            </p:txBody>
          </p:sp>
        </p:grpSp>
        <p:sp>
          <p:nvSpPr>
            <p:cNvPr id="1092684" name="Text Box 76"/>
            <p:cNvSpPr txBox="1">
              <a:spLocks noChangeArrowheads="1"/>
            </p:cNvSpPr>
            <p:nvPr/>
          </p:nvSpPr>
          <p:spPr bwMode="auto">
            <a:xfrm>
              <a:off x="576" y="3984"/>
              <a:ext cx="432" cy="154"/>
            </a:xfrm>
            <a:prstGeom prst="rect">
              <a:avLst/>
            </a:prstGeom>
            <a:solidFill>
              <a:srgbClr val="FF6600"/>
            </a:solidFill>
            <a:ln w="9525">
              <a:solidFill>
                <a:srgbClr val="FFFFFF"/>
              </a:solidFill>
              <a:miter lim="800000"/>
              <a:headEnd/>
              <a:tailEnd/>
            </a:ln>
            <a:effectLst/>
          </p:spPr>
          <p:txBody>
            <a:bodyPr tIns="10800" bIns="10800"/>
            <a:lstStyle/>
            <a:p>
              <a:pPr algn="l"/>
              <a:r>
                <a:rPr lang="nl-BE" b="0" dirty="0">
                  <a:solidFill>
                    <a:schemeClr val="tx1"/>
                  </a:solidFill>
                  <a:cs typeface="Times New Roman" pitchFamily="18" charset="0"/>
                </a:rPr>
                <a:t>0939</a:t>
              </a:r>
              <a:endParaRPr lang="nl-NL" b="0" dirty="0">
                <a:solidFill>
                  <a:schemeClr val="tx1"/>
                </a:solidFill>
                <a:cs typeface="Times New Roman" pitchFamily="18" charset="0"/>
              </a:endParaRPr>
            </a:p>
          </p:txBody>
        </p:sp>
        <p:sp>
          <p:nvSpPr>
            <p:cNvPr id="1092685" name="Text Box 77"/>
            <p:cNvSpPr txBox="1">
              <a:spLocks noChangeArrowheads="1"/>
            </p:cNvSpPr>
            <p:nvPr/>
          </p:nvSpPr>
          <p:spPr bwMode="auto">
            <a:xfrm>
              <a:off x="1056" y="3984"/>
              <a:ext cx="799" cy="154"/>
            </a:xfrm>
            <a:prstGeom prst="rect">
              <a:avLst/>
            </a:prstGeom>
            <a:solidFill>
              <a:srgbClr val="FF6600"/>
            </a:solidFill>
            <a:ln w="9525">
              <a:solidFill>
                <a:srgbClr val="FFFFFF"/>
              </a:solidFill>
              <a:miter lim="800000"/>
              <a:headEnd/>
              <a:tailEnd/>
            </a:ln>
            <a:effectLst/>
          </p:spPr>
          <p:txBody>
            <a:bodyPr tIns="10800" bIns="10800"/>
            <a:lstStyle/>
            <a:p>
              <a:r>
                <a:rPr lang="nl-BE" dirty="0" smtClean="0">
                  <a:cs typeface="Times New Roman" pitchFamily="18" charset="0"/>
                </a:rPr>
                <a:t>12/</a:t>
              </a:r>
              <a:r>
                <a:rPr lang="nl-BE" b="0" dirty="0" smtClean="0">
                  <a:solidFill>
                    <a:schemeClr val="tx1"/>
                  </a:solidFill>
                  <a:cs typeface="Times New Roman" pitchFamily="18" charset="0"/>
                </a:rPr>
                <a:t>20/1998</a:t>
              </a:r>
              <a:endParaRPr lang="nl-NL" b="0" dirty="0">
                <a:solidFill>
                  <a:schemeClr val="tx1"/>
                </a:solidFill>
                <a:cs typeface="Times New Roman" pitchFamily="18" charset="0"/>
              </a:endParaRPr>
            </a:p>
          </p:txBody>
        </p:sp>
        <p:sp>
          <p:nvSpPr>
            <p:cNvPr id="1092686" name="Text Box 78"/>
            <p:cNvSpPr txBox="1">
              <a:spLocks noChangeArrowheads="1"/>
            </p:cNvSpPr>
            <p:nvPr/>
          </p:nvSpPr>
          <p:spPr bwMode="auto">
            <a:xfrm>
              <a:off x="1897" y="3984"/>
              <a:ext cx="1271" cy="154"/>
            </a:xfrm>
            <a:prstGeom prst="rect">
              <a:avLst/>
            </a:prstGeom>
            <a:solidFill>
              <a:srgbClr val="FF6600"/>
            </a:solidFill>
            <a:ln w="9525">
              <a:solidFill>
                <a:srgbClr val="FFFFFF"/>
              </a:solidFill>
              <a:miter lim="800000"/>
              <a:headEnd/>
              <a:tailEnd/>
            </a:ln>
            <a:effectLst/>
          </p:spPr>
          <p:txBody>
            <a:bodyPr tIns="10800" bIns="10800"/>
            <a:lstStyle/>
            <a:p>
              <a:pPr algn="l"/>
              <a:r>
                <a:rPr lang="nl-NL" b="0">
                  <a:solidFill>
                    <a:schemeClr val="tx1"/>
                  </a:solidFill>
                  <a:cs typeface="Times New Roman" pitchFamily="18" charset="0"/>
                </a:rPr>
                <a:t>255087006</a:t>
              </a:r>
            </a:p>
          </p:txBody>
        </p:sp>
        <p:sp>
          <p:nvSpPr>
            <p:cNvPr id="1092687" name="Text Box 79"/>
            <p:cNvSpPr txBox="1">
              <a:spLocks noChangeArrowheads="1"/>
            </p:cNvSpPr>
            <p:nvPr/>
          </p:nvSpPr>
          <p:spPr bwMode="auto">
            <a:xfrm>
              <a:off x="3216" y="3984"/>
              <a:ext cx="2304" cy="154"/>
            </a:xfrm>
            <a:prstGeom prst="rect">
              <a:avLst/>
            </a:prstGeom>
            <a:solidFill>
              <a:srgbClr val="FF6600"/>
            </a:solidFill>
            <a:ln w="9525">
              <a:noFill/>
              <a:miter lim="800000"/>
              <a:headEnd/>
              <a:tailEnd/>
            </a:ln>
            <a:effectLst/>
          </p:spPr>
          <p:txBody>
            <a:bodyPr tIns="10800" bIns="10800"/>
            <a:lstStyle/>
            <a:p>
              <a:pPr algn="l"/>
              <a:r>
                <a:rPr lang="nl-NL" b="0">
                  <a:solidFill>
                    <a:schemeClr val="tx1"/>
                  </a:solidFill>
                  <a:cs typeface="Times New Roman" pitchFamily="18" charset="0"/>
                </a:rPr>
                <a:t>malignant polyp of biliary tract</a:t>
              </a:r>
            </a:p>
          </p:txBody>
        </p:sp>
      </p:grpSp>
      <p:sp>
        <p:nvSpPr>
          <p:cNvPr id="96" name="TextBox 95"/>
          <p:cNvSpPr txBox="1"/>
          <p:nvPr/>
        </p:nvSpPr>
        <p:spPr>
          <a:xfrm>
            <a:off x="4419600" y="987623"/>
            <a:ext cx="4419600" cy="307777"/>
          </a:xfrm>
          <a:prstGeom prst="rect">
            <a:avLst/>
          </a:prstGeom>
          <a:noFill/>
        </p:spPr>
        <p:txBody>
          <a:bodyPr wrap="square" rtlCol="0">
            <a:spAutoFit/>
          </a:bodyPr>
          <a:lstStyle/>
          <a:p>
            <a:r>
              <a:rPr lang="en-US" sz="1400" dirty="0" smtClean="0"/>
              <a:t>With thanks to Werner Ceusters, University at Buffalo</a:t>
            </a:r>
            <a:endParaRPr lang="en-US" sz="1400" dirty="0"/>
          </a:p>
        </p:txBody>
      </p:sp>
    </p:spTree>
    <p:extLst>
      <p:ext uri="{BB962C8B-B14F-4D97-AF65-F5344CB8AC3E}">
        <p14:creationId xmlns:p14="http://schemas.microsoft.com/office/powerpoint/2010/main" val="15370734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610" name="AutoShape 2"/>
          <p:cNvSpPr>
            <a:spLocks noGrp="1" noChangeArrowheads="1"/>
          </p:cNvSpPr>
          <p:nvPr>
            <p:ph type="title"/>
          </p:nvPr>
        </p:nvSpPr>
        <p:spPr/>
        <p:txBody>
          <a:bodyPr>
            <a:normAutofit fontScale="90000"/>
          </a:bodyPr>
          <a:lstStyle/>
          <a:p>
            <a:r>
              <a:rPr lang="en-US" dirty="0" smtClean="0"/>
              <a:t>Seven</a:t>
            </a:r>
            <a:br>
              <a:rPr lang="en-US" dirty="0" smtClean="0"/>
            </a:br>
            <a:endParaRPr lang="en-US" dirty="0"/>
          </a:p>
        </p:txBody>
      </p:sp>
      <p:grpSp>
        <p:nvGrpSpPr>
          <p:cNvPr id="2" name="Group 3"/>
          <p:cNvGrpSpPr>
            <a:grpSpLocks/>
          </p:cNvGrpSpPr>
          <p:nvPr/>
        </p:nvGrpSpPr>
        <p:grpSpPr bwMode="auto">
          <a:xfrm>
            <a:off x="152400" y="1295800"/>
            <a:ext cx="8839200" cy="5424089"/>
            <a:chOff x="576" y="1061"/>
            <a:chExt cx="4944" cy="3077"/>
          </a:xfrm>
        </p:grpSpPr>
        <p:grpSp>
          <p:nvGrpSpPr>
            <p:cNvPr id="3" name="Group 4"/>
            <p:cNvGrpSpPr>
              <a:grpSpLocks/>
            </p:cNvGrpSpPr>
            <p:nvPr/>
          </p:nvGrpSpPr>
          <p:grpSpPr bwMode="auto">
            <a:xfrm>
              <a:off x="576" y="1296"/>
              <a:ext cx="4944" cy="154"/>
              <a:chOff x="576" y="1440"/>
              <a:chExt cx="4944" cy="154"/>
            </a:xfrm>
          </p:grpSpPr>
          <p:sp>
            <p:nvSpPr>
              <p:cNvPr id="1092613" name="Text Box 5"/>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14" name="Text Box 6"/>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04/1990</a:t>
                </a:r>
                <a:endParaRPr lang="nl-NL" b="0" dirty="0">
                  <a:solidFill>
                    <a:schemeClr val="bg1"/>
                  </a:solidFill>
                  <a:cs typeface="Times New Roman" pitchFamily="18" charset="0"/>
                </a:endParaRPr>
              </a:p>
            </p:txBody>
          </p:sp>
          <p:sp>
            <p:nvSpPr>
              <p:cNvPr id="1092615" name="Text Box 7"/>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NL" b="0" dirty="0">
                    <a:solidFill>
                      <a:schemeClr val="bg1"/>
                    </a:solidFill>
                    <a:cs typeface="Times New Roman" pitchFamily="18" charset="0"/>
                  </a:rPr>
                  <a:t>26442006</a:t>
                </a:r>
              </a:p>
            </p:txBody>
          </p:sp>
          <p:sp>
            <p:nvSpPr>
              <p:cNvPr id="1092616" name="Text Box 8"/>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grpSp>
        <p:grpSp>
          <p:nvGrpSpPr>
            <p:cNvPr id="4" name="Group 9"/>
            <p:cNvGrpSpPr>
              <a:grpSpLocks/>
            </p:cNvGrpSpPr>
            <p:nvPr/>
          </p:nvGrpSpPr>
          <p:grpSpPr bwMode="auto">
            <a:xfrm>
              <a:off x="576" y="1488"/>
              <a:ext cx="4944" cy="154"/>
              <a:chOff x="576" y="1440"/>
              <a:chExt cx="4944" cy="154"/>
            </a:xfrm>
          </p:grpSpPr>
          <p:sp>
            <p:nvSpPr>
              <p:cNvPr id="1092618" name="Text Box 10"/>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19" name="Text Box 11"/>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04/1990</a:t>
                </a:r>
                <a:endParaRPr lang="nl-NL" b="0" dirty="0">
                  <a:solidFill>
                    <a:schemeClr val="bg1"/>
                  </a:solidFill>
                  <a:cs typeface="Times New Roman" pitchFamily="18" charset="0"/>
                </a:endParaRPr>
              </a:p>
            </p:txBody>
          </p:sp>
          <p:sp>
            <p:nvSpPr>
              <p:cNvPr id="1092620" name="Text Box 12"/>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NL" b="0" dirty="0">
                    <a:solidFill>
                      <a:schemeClr val="bg1"/>
                    </a:solidFill>
                    <a:cs typeface="Times New Roman" pitchFamily="18" charset="0"/>
                  </a:rPr>
                  <a:t>81134009</a:t>
                </a:r>
              </a:p>
            </p:txBody>
          </p:sp>
          <p:sp>
            <p:nvSpPr>
              <p:cNvPr id="1092621" name="Text Box 13"/>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Fracture, closed, spiral</a:t>
                </a:r>
                <a:endParaRPr lang="nl-NL" b="0">
                  <a:solidFill>
                    <a:schemeClr val="bg1"/>
                  </a:solidFill>
                  <a:cs typeface="Times New Roman" pitchFamily="18" charset="0"/>
                </a:endParaRPr>
              </a:p>
            </p:txBody>
          </p:sp>
        </p:grpSp>
        <p:grpSp>
          <p:nvGrpSpPr>
            <p:cNvPr id="5" name="Group 14"/>
            <p:cNvGrpSpPr>
              <a:grpSpLocks/>
            </p:cNvGrpSpPr>
            <p:nvPr/>
          </p:nvGrpSpPr>
          <p:grpSpPr bwMode="auto">
            <a:xfrm>
              <a:off x="576" y="1680"/>
              <a:ext cx="4944" cy="154"/>
              <a:chOff x="576" y="1440"/>
              <a:chExt cx="4944" cy="154"/>
            </a:xfrm>
          </p:grpSpPr>
          <p:sp>
            <p:nvSpPr>
              <p:cNvPr id="1092623" name="Text Box 15"/>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24" name="Text Box 16"/>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12/1990</a:t>
                </a:r>
                <a:endParaRPr lang="nl-NL" b="0" dirty="0">
                  <a:solidFill>
                    <a:schemeClr val="bg1"/>
                  </a:solidFill>
                  <a:cs typeface="Times New Roman" pitchFamily="18" charset="0"/>
                </a:endParaRPr>
              </a:p>
            </p:txBody>
          </p:sp>
          <p:sp>
            <p:nvSpPr>
              <p:cNvPr id="1092625" name="Text Box 17"/>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NL" b="0" dirty="0">
                    <a:solidFill>
                      <a:schemeClr val="bg1"/>
                    </a:solidFill>
                    <a:cs typeface="Times New Roman" pitchFamily="18" charset="0"/>
                  </a:rPr>
                  <a:t>26442006</a:t>
                </a:r>
              </a:p>
            </p:txBody>
          </p:sp>
          <p:sp>
            <p:nvSpPr>
              <p:cNvPr id="1092626" name="Text Box 18"/>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grpSp>
        <p:grpSp>
          <p:nvGrpSpPr>
            <p:cNvPr id="6" name="Group 19"/>
            <p:cNvGrpSpPr>
              <a:grpSpLocks/>
            </p:cNvGrpSpPr>
            <p:nvPr/>
          </p:nvGrpSpPr>
          <p:grpSpPr bwMode="auto">
            <a:xfrm>
              <a:off x="576" y="1872"/>
              <a:ext cx="4944" cy="154"/>
              <a:chOff x="576" y="1440"/>
              <a:chExt cx="4944" cy="154"/>
            </a:xfrm>
          </p:grpSpPr>
          <p:sp>
            <p:nvSpPr>
              <p:cNvPr id="1092628" name="Text Box 20"/>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29" name="Text Box 21"/>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12/1990</a:t>
                </a:r>
                <a:endParaRPr lang="nl-NL" b="0" dirty="0">
                  <a:solidFill>
                    <a:schemeClr val="bg1"/>
                  </a:solidFill>
                  <a:cs typeface="Times New Roman" pitchFamily="18" charset="0"/>
                </a:endParaRPr>
              </a:p>
            </p:txBody>
          </p:sp>
          <p:sp>
            <p:nvSpPr>
              <p:cNvPr id="1092630" name="Text Box 22"/>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BE" b="0" dirty="0">
                    <a:solidFill>
                      <a:schemeClr val="bg1"/>
                    </a:solidFill>
                    <a:cs typeface="Times New Roman" pitchFamily="18" charset="0"/>
                  </a:rPr>
                  <a:t>9001224</a:t>
                </a:r>
                <a:endParaRPr lang="nl-NL" b="0" dirty="0">
                  <a:solidFill>
                    <a:schemeClr val="bg1"/>
                  </a:solidFill>
                  <a:cs typeface="Times New Roman" pitchFamily="18" charset="0"/>
                </a:endParaRPr>
              </a:p>
            </p:txBody>
          </p:sp>
          <p:sp>
            <p:nvSpPr>
              <p:cNvPr id="1092631" name="Text Box 23"/>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Accident in public building (supermarket)</a:t>
                </a:r>
                <a:endParaRPr lang="nl-NL" b="0">
                  <a:solidFill>
                    <a:schemeClr val="bg1"/>
                  </a:solidFill>
                  <a:cs typeface="Times New Roman" pitchFamily="18" charset="0"/>
                </a:endParaRPr>
              </a:p>
            </p:txBody>
          </p:sp>
        </p:grpSp>
        <p:sp>
          <p:nvSpPr>
            <p:cNvPr id="1092632" name="Text Box 24"/>
            <p:cNvSpPr txBox="1">
              <a:spLocks noChangeArrowheads="1"/>
            </p:cNvSpPr>
            <p:nvPr/>
          </p:nvSpPr>
          <p:spPr bwMode="auto">
            <a:xfrm>
              <a:off x="576" y="2064"/>
              <a:ext cx="432"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a:p>
              <a:pPr algn="l"/>
              <a:endParaRPr lang="nl-NL" b="0">
                <a:solidFill>
                  <a:schemeClr val="bg1"/>
                </a:solidFill>
                <a:cs typeface="Times New Roman" pitchFamily="18" charset="0"/>
              </a:endParaRPr>
            </a:p>
          </p:txBody>
        </p:sp>
        <p:sp>
          <p:nvSpPr>
            <p:cNvPr id="1092633" name="Text Box 25"/>
            <p:cNvSpPr txBox="1">
              <a:spLocks noChangeArrowheads="1"/>
            </p:cNvSpPr>
            <p:nvPr/>
          </p:nvSpPr>
          <p:spPr bwMode="auto">
            <a:xfrm>
              <a:off x="1056" y="2064"/>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07/</a:t>
              </a:r>
              <a:r>
                <a:rPr lang="nl-BE" b="0" dirty="0" smtClean="0">
                  <a:solidFill>
                    <a:schemeClr val="bg1"/>
                  </a:solidFill>
                  <a:cs typeface="Times New Roman" pitchFamily="18" charset="0"/>
                </a:rPr>
                <a:t>04/1990</a:t>
              </a:r>
              <a:endParaRPr lang="nl-NL" b="0" dirty="0">
                <a:solidFill>
                  <a:schemeClr val="bg1"/>
                </a:solidFill>
                <a:cs typeface="Times New Roman" pitchFamily="18" charset="0"/>
              </a:endParaRPr>
            </a:p>
            <a:p>
              <a:pPr algn="l"/>
              <a:endParaRPr lang="nl-NL" b="0" dirty="0">
                <a:solidFill>
                  <a:schemeClr val="bg1"/>
                </a:solidFill>
                <a:cs typeface="Times New Roman" pitchFamily="18" charset="0"/>
              </a:endParaRPr>
            </a:p>
          </p:txBody>
        </p:sp>
        <p:sp>
          <p:nvSpPr>
            <p:cNvPr id="1092634" name="Text Box 26"/>
            <p:cNvSpPr txBox="1">
              <a:spLocks noChangeArrowheads="1"/>
            </p:cNvSpPr>
            <p:nvPr/>
          </p:nvSpPr>
          <p:spPr bwMode="auto">
            <a:xfrm>
              <a:off x="1897" y="2064"/>
              <a:ext cx="1271"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79001</a:t>
              </a:r>
              <a:endParaRPr lang="nl-NL" b="0">
                <a:solidFill>
                  <a:schemeClr val="bg1"/>
                </a:solidFill>
                <a:cs typeface="Times New Roman" pitchFamily="18" charset="0"/>
              </a:endParaRPr>
            </a:p>
          </p:txBody>
        </p:sp>
        <p:sp>
          <p:nvSpPr>
            <p:cNvPr id="1092635" name="Text Box 27"/>
            <p:cNvSpPr txBox="1">
              <a:spLocks noChangeArrowheads="1"/>
            </p:cNvSpPr>
            <p:nvPr/>
          </p:nvSpPr>
          <p:spPr bwMode="auto">
            <a:xfrm>
              <a:off x="3216" y="2064"/>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Essential hypertension</a:t>
              </a:r>
              <a:endParaRPr lang="nl-NL" b="0">
                <a:solidFill>
                  <a:schemeClr val="bg1"/>
                </a:solidFill>
                <a:cs typeface="Times New Roman" pitchFamily="18" charset="0"/>
              </a:endParaRPr>
            </a:p>
            <a:p>
              <a:pPr algn="l"/>
              <a:endParaRPr lang="nl-NL" b="0">
                <a:solidFill>
                  <a:schemeClr val="bg1"/>
                </a:solidFill>
                <a:cs typeface="Times New Roman" pitchFamily="18" charset="0"/>
              </a:endParaRPr>
            </a:p>
          </p:txBody>
        </p:sp>
        <p:sp>
          <p:nvSpPr>
            <p:cNvPr id="1092636" name="Text Box 28"/>
            <p:cNvSpPr txBox="1">
              <a:spLocks noChangeArrowheads="1"/>
            </p:cNvSpPr>
            <p:nvPr/>
          </p:nvSpPr>
          <p:spPr bwMode="auto">
            <a:xfrm>
              <a:off x="576" y="2256"/>
              <a:ext cx="432" cy="154"/>
            </a:xfrm>
            <a:prstGeom prst="rect">
              <a:avLst/>
            </a:prstGeom>
            <a:solidFill>
              <a:srgbClr val="FF6600"/>
            </a:solidFill>
            <a:ln w="9525">
              <a:noFill/>
              <a:miter lim="800000"/>
              <a:headEnd/>
              <a:tailEnd/>
            </a:ln>
            <a:effectLst/>
          </p:spPr>
          <p:txBody>
            <a:bodyPr tIns="10800" bIns="10800"/>
            <a:lstStyle/>
            <a:p>
              <a:pPr algn="l"/>
              <a:r>
                <a:rPr lang="nl-BE" b="0" dirty="0">
                  <a:solidFill>
                    <a:schemeClr val="tx1"/>
                  </a:solidFill>
                  <a:cs typeface="Times New Roman" pitchFamily="18" charset="0"/>
                </a:rPr>
                <a:t>0939</a:t>
              </a:r>
              <a:endParaRPr lang="nl-NL" b="0" dirty="0">
                <a:solidFill>
                  <a:schemeClr val="tx1"/>
                </a:solidFill>
                <a:cs typeface="Times New Roman" pitchFamily="18" charset="0"/>
              </a:endParaRPr>
            </a:p>
          </p:txBody>
        </p:sp>
        <p:sp>
          <p:nvSpPr>
            <p:cNvPr id="1092637" name="Text Box 29"/>
            <p:cNvSpPr txBox="1">
              <a:spLocks noChangeArrowheads="1"/>
            </p:cNvSpPr>
            <p:nvPr/>
          </p:nvSpPr>
          <p:spPr bwMode="auto">
            <a:xfrm>
              <a:off x="1056" y="2256"/>
              <a:ext cx="799" cy="154"/>
            </a:xfrm>
            <a:prstGeom prst="rect">
              <a:avLst/>
            </a:prstGeom>
            <a:solidFill>
              <a:srgbClr val="FF6600"/>
            </a:solidFill>
            <a:ln w="9525">
              <a:noFill/>
              <a:miter lim="800000"/>
              <a:headEnd/>
              <a:tailEnd/>
            </a:ln>
            <a:effectLst/>
          </p:spPr>
          <p:txBody>
            <a:bodyPr tIns="10800" bIns="10800"/>
            <a:lstStyle/>
            <a:p>
              <a:r>
                <a:rPr lang="nl-BE" dirty="0" smtClean="0">
                  <a:cs typeface="Times New Roman" pitchFamily="18" charset="0"/>
                </a:rPr>
                <a:t>12/</a:t>
              </a:r>
              <a:r>
                <a:rPr lang="nl-BE" b="0" dirty="0" smtClean="0">
                  <a:solidFill>
                    <a:schemeClr val="tx1"/>
                  </a:solidFill>
                  <a:cs typeface="Times New Roman" pitchFamily="18" charset="0"/>
                </a:rPr>
                <a:t>24/1991</a:t>
              </a:r>
              <a:endParaRPr lang="nl-NL" b="0" dirty="0">
                <a:solidFill>
                  <a:schemeClr val="tx1"/>
                </a:solidFill>
                <a:cs typeface="Times New Roman" pitchFamily="18" charset="0"/>
              </a:endParaRPr>
            </a:p>
          </p:txBody>
        </p:sp>
        <p:sp>
          <p:nvSpPr>
            <p:cNvPr id="1092638" name="Text Box 30"/>
            <p:cNvSpPr txBox="1">
              <a:spLocks noChangeArrowheads="1"/>
            </p:cNvSpPr>
            <p:nvPr/>
          </p:nvSpPr>
          <p:spPr bwMode="auto">
            <a:xfrm>
              <a:off x="1897" y="2256"/>
              <a:ext cx="1271" cy="154"/>
            </a:xfrm>
            <a:prstGeom prst="rect">
              <a:avLst/>
            </a:prstGeom>
            <a:solidFill>
              <a:srgbClr val="FF6600"/>
            </a:solidFill>
            <a:ln w="9525">
              <a:noFill/>
              <a:miter lim="800000"/>
              <a:headEnd/>
              <a:tailEnd/>
            </a:ln>
            <a:effectLst/>
          </p:spPr>
          <p:txBody>
            <a:bodyPr tIns="10800" bIns="10800"/>
            <a:lstStyle/>
            <a:p>
              <a:pPr algn="l"/>
              <a:r>
                <a:rPr lang="nl-NL" b="0" dirty="0">
                  <a:solidFill>
                    <a:schemeClr val="tx1"/>
                  </a:solidFill>
                  <a:cs typeface="Times New Roman" pitchFamily="18" charset="0"/>
                </a:rPr>
                <a:t>255174002</a:t>
              </a:r>
            </a:p>
          </p:txBody>
        </p:sp>
        <p:sp>
          <p:nvSpPr>
            <p:cNvPr id="1092639" name="Text Box 31"/>
            <p:cNvSpPr txBox="1">
              <a:spLocks noChangeArrowheads="1"/>
            </p:cNvSpPr>
            <p:nvPr/>
          </p:nvSpPr>
          <p:spPr bwMode="auto">
            <a:xfrm>
              <a:off x="3216" y="2256"/>
              <a:ext cx="2304" cy="154"/>
            </a:xfrm>
            <a:prstGeom prst="rect">
              <a:avLst/>
            </a:prstGeom>
            <a:solidFill>
              <a:srgbClr val="FF6600"/>
            </a:solidFill>
            <a:ln w="9525">
              <a:noFill/>
              <a:miter lim="800000"/>
              <a:headEnd/>
              <a:tailEnd/>
            </a:ln>
            <a:effectLst/>
          </p:spPr>
          <p:txBody>
            <a:bodyPr tIns="10800" bIns="10800"/>
            <a:lstStyle/>
            <a:p>
              <a:pPr algn="l"/>
              <a:r>
                <a:rPr lang="nl-NL" b="0" dirty="0">
                  <a:solidFill>
                    <a:schemeClr val="tx1"/>
                  </a:solidFill>
                  <a:cs typeface="Times New Roman" pitchFamily="18" charset="0"/>
                </a:rPr>
                <a:t>benign polyp of biliary tract</a:t>
              </a:r>
            </a:p>
          </p:txBody>
        </p:sp>
        <p:sp>
          <p:nvSpPr>
            <p:cNvPr id="1092640" name="Text Box 32"/>
            <p:cNvSpPr txBox="1">
              <a:spLocks noChangeArrowheads="1"/>
            </p:cNvSpPr>
            <p:nvPr/>
          </p:nvSpPr>
          <p:spPr bwMode="auto">
            <a:xfrm>
              <a:off x="576" y="2448"/>
              <a:ext cx="432" cy="154"/>
            </a:xfrm>
            <a:prstGeom prst="rect">
              <a:avLst/>
            </a:prstGeom>
            <a:solidFill>
              <a:srgbClr val="FFFF00"/>
            </a:solidFill>
            <a:ln w="9525">
              <a:noFill/>
              <a:miter lim="800000"/>
              <a:headEnd/>
              <a:tailEnd/>
            </a:ln>
            <a:effectLst/>
          </p:spPr>
          <p:txBody>
            <a:bodyPr tIns="10800" bIns="10800"/>
            <a:lstStyle/>
            <a:p>
              <a:pPr algn="l"/>
              <a:r>
                <a:rPr lang="nl-BE" b="0" dirty="0">
                  <a:solidFill>
                    <a:schemeClr val="tx1"/>
                  </a:solidFill>
                  <a:cs typeface="Times New Roman" pitchFamily="18" charset="0"/>
                </a:rPr>
                <a:t>2309</a:t>
              </a:r>
              <a:endParaRPr lang="nl-NL" b="0" dirty="0">
                <a:solidFill>
                  <a:schemeClr val="tx1"/>
                </a:solidFill>
                <a:cs typeface="Times New Roman" pitchFamily="18" charset="0"/>
              </a:endParaRPr>
            </a:p>
          </p:txBody>
        </p:sp>
        <p:sp>
          <p:nvSpPr>
            <p:cNvPr id="1092641" name="Text Box 33"/>
            <p:cNvSpPr txBox="1">
              <a:spLocks noChangeArrowheads="1"/>
            </p:cNvSpPr>
            <p:nvPr/>
          </p:nvSpPr>
          <p:spPr bwMode="auto">
            <a:xfrm>
              <a:off x="1056" y="2448"/>
              <a:ext cx="799" cy="154"/>
            </a:xfrm>
            <a:prstGeom prst="rect">
              <a:avLst/>
            </a:prstGeom>
            <a:solidFill>
              <a:srgbClr val="FFFF00"/>
            </a:solidFill>
            <a:ln w="9525">
              <a:noFill/>
              <a:miter lim="800000"/>
              <a:headEnd/>
              <a:tailEnd/>
            </a:ln>
            <a:effectLst/>
          </p:spPr>
          <p:txBody>
            <a:bodyPr tIns="10800" bIns="10800"/>
            <a:lstStyle/>
            <a:p>
              <a:r>
                <a:rPr lang="nl-BE" dirty="0" smtClean="0">
                  <a:cs typeface="Times New Roman" pitchFamily="18" charset="0"/>
                </a:rPr>
                <a:t>03/</a:t>
              </a:r>
              <a:r>
                <a:rPr lang="nl-BE" b="0" dirty="0" smtClean="0">
                  <a:solidFill>
                    <a:schemeClr val="tx1"/>
                  </a:solidFill>
                  <a:cs typeface="Times New Roman" pitchFamily="18" charset="0"/>
                </a:rPr>
                <a:t>21/1992</a:t>
              </a:r>
              <a:endParaRPr lang="nl-NL" b="0" dirty="0">
                <a:solidFill>
                  <a:schemeClr val="tx1"/>
                </a:solidFill>
                <a:cs typeface="Times New Roman" pitchFamily="18" charset="0"/>
              </a:endParaRPr>
            </a:p>
            <a:p>
              <a:pPr algn="l"/>
              <a:endParaRPr lang="nl-NL" b="0" dirty="0">
                <a:solidFill>
                  <a:schemeClr val="tx1"/>
                </a:solidFill>
                <a:cs typeface="Times New Roman" pitchFamily="18" charset="0"/>
              </a:endParaRPr>
            </a:p>
          </p:txBody>
        </p:sp>
        <p:sp>
          <p:nvSpPr>
            <p:cNvPr id="1092642" name="Text Box 34"/>
            <p:cNvSpPr txBox="1">
              <a:spLocks noChangeArrowheads="1"/>
            </p:cNvSpPr>
            <p:nvPr/>
          </p:nvSpPr>
          <p:spPr bwMode="auto">
            <a:xfrm>
              <a:off x="1897" y="2448"/>
              <a:ext cx="1271" cy="154"/>
            </a:xfrm>
            <a:prstGeom prst="rect">
              <a:avLst/>
            </a:prstGeom>
            <a:solidFill>
              <a:srgbClr val="FFFF00"/>
            </a:solidFill>
            <a:ln w="9525">
              <a:noFill/>
              <a:miter lim="800000"/>
              <a:headEnd/>
              <a:tailEnd/>
            </a:ln>
            <a:effectLst/>
          </p:spPr>
          <p:txBody>
            <a:bodyPr tIns="10800" bIns="10800"/>
            <a:lstStyle/>
            <a:p>
              <a:pPr algn="l"/>
              <a:r>
                <a:rPr lang="nl-NL" b="0">
                  <a:solidFill>
                    <a:schemeClr val="tx1"/>
                  </a:solidFill>
                  <a:cs typeface="Times New Roman" pitchFamily="18" charset="0"/>
                </a:rPr>
                <a:t>26442006</a:t>
              </a:r>
            </a:p>
            <a:p>
              <a:pPr algn="l"/>
              <a:endParaRPr lang="nl-NL" b="0">
                <a:solidFill>
                  <a:schemeClr val="tx1"/>
                </a:solidFill>
                <a:cs typeface="Times New Roman" pitchFamily="18" charset="0"/>
              </a:endParaRPr>
            </a:p>
          </p:txBody>
        </p:sp>
        <p:sp>
          <p:nvSpPr>
            <p:cNvPr id="1092643" name="Text Box 35"/>
            <p:cNvSpPr txBox="1">
              <a:spLocks noChangeArrowheads="1"/>
            </p:cNvSpPr>
            <p:nvPr/>
          </p:nvSpPr>
          <p:spPr bwMode="auto">
            <a:xfrm>
              <a:off x="3216" y="2448"/>
              <a:ext cx="2304" cy="154"/>
            </a:xfrm>
            <a:prstGeom prst="rect">
              <a:avLst/>
            </a:prstGeom>
            <a:solidFill>
              <a:srgbClr val="FFFF00"/>
            </a:solidFill>
            <a:ln w="9525">
              <a:noFill/>
              <a:miter lim="800000"/>
              <a:headEnd/>
              <a:tailEnd/>
            </a:ln>
            <a:effectLst/>
          </p:spPr>
          <p:txBody>
            <a:bodyPr tIns="10800" bIns="10800"/>
            <a:lstStyle/>
            <a:p>
              <a:pPr algn="l"/>
              <a:r>
                <a:rPr lang="nl-NL" b="0">
                  <a:solidFill>
                    <a:schemeClr val="tx1"/>
                  </a:solidFill>
                  <a:cs typeface="Times New Roman" pitchFamily="18" charset="0"/>
                </a:rPr>
                <a:t>closed fracture of shaft of femur</a:t>
              </a:r>
            </a:p>
            <a:p>
              <a:pPr algn="l"/>
              <a:endParaRPr lang="nl-NL" b="0">
                <a:solidFill>
                  <a:schemeClr val="tx1"/>
                </a:solidFill>
                <a:cs typeface="Times New Roman" pitchFamily="18" charset="0"/>
              </a:endParaRPr>
            </a:p>
          </p:txBody>
        </p:sp>
        <p:grpSp>
          <p:nvGrpSpPr>
            <p:cNvPr id="7" name="Group 36"/>
            <p:cNvGrpSpPr>
              <a:grpSpLocks/>
            </p:cNvGrpSpPr>
            <p:nvPr/>
          </p:nvGrpSpPr>
          <p:grpSpPr bwMode="auto">
            <a:xfrm>
              <a:off x="576" y="2640"/>
              <a:ext cx="4944" cy="154"/>
              <a:chOff x="576" y="1440"/>
              <a:chExt cx="4944" cy="154"/>
            </a:xfrm>
          </p:grpSpPr>
          <p:sp>
            <p:nvSpPr>
              <p:cNvPr id="1092645" name="Text Box 37"/>
              <p:cNvSpPr txBox="1">
                <a:spLocks noChangeArrowheads="1"/>
              </p:cNvSpPr>
              <p:nvPr/>
            </p:nvSpPr>
            <p:spPr bwMode="auto">
              <a:xfrm>
                <a:off x="576" y="1440"/>
                <a:ext cx="432" cy="154"/>
              </a:xfrm>
              <a:prstGeom prst="rect">
                <a:avLst/>
              </a:prstGeom>
              <a:solidFill>
                <a:srgbClr val="FFFF00"/>
              </a:solidFill>
              <a:ln w="9525">
                <a:noFill/>
                <a:miter lim="800000"/>
                <a:headEnd/>
                <a:tailEnd/>
              </a:ln>
              <a:effectLst/>
            </p:spPr>
            <p:txBody>
              <a:bodyPr tIns="10800" bIns="10800"/>
              <a:lstStyle/>
              <a:p>
                <a:pPr algn="l"/>
                <a:r>
                  <a:rPr lang="nl-BE" b="0">
                    <a:solidFill>
                      <a:schemeClr val="tx1"/>
                    </a:solidFill>
                    <a:cs typeface="Times New Roman" pitchFamily="18" charset="0"/>
                  </a:rPr>
                  <a:t>2309</a:t>
                </a:r>
                <a:endParaRPr lang="nl-NL" b="0">
                  <a:solidFill>
                    <a:schemeClr val="tx1"/>
                  </a:solidFill>
                  <a:cs typeface="Times New Roman" pitchFamily="18" charset="0"/>
                </a:endParaRPr>
              </a:p>
            </p:txBody>
          </p:sp>
          <p:sp>
            <p:nvSpPr>
              <p:cNvPr id="1092646" name="Text Box 38"/>
              <p:cNvSpPr txBox="1">
                <a:spLocks noChangeArrowheads="1"/>
              </p:cNvSpPr>
              <p:nvPr/>
            </p:nvSpPr>
            <p:spPr bwMode="auto">
              <a:xfrm>
                <a:off x="1056" y="1440"/>
                <a:ext cx="799" cy="154"/>
              </a:xfrm>
              <a:prstGeom prst="rect">
                <a:avLst/>
              </a:prstGeom>
              <a:solidFill>
                <a:srgbClr val="FFFF00"/>
              </a:solidFill>
              <a:ln w="9525">
                <a:noFill/>
                <a:miter lim="800000"/>
                <a:headEnd/>
                <a:tailEnd/>
              </a:ln>
              <a:effectLst/>
            </p:spPr>
            <p:txBody>
              <a:bodyPr tIns="10800" bIns="10800"/>
              <a:lstStyle/>
              <a:p>
                <a:r>
                  <a:rPr lang="nl-BE" dirty="0" smtClean="0">
                    <a:cs typeface="Times New Roman" pitchFamily="18" charset="0"/>
                  </a:rPr>
                  <a:t>03/</a:t>
                </a:r>
                <a:r>
                  <a:rPr lang="nl-BE" b="0" dirty="0" smtClean="0">
                    <a:solidFill>
                      <a:schemeClr val="tx1"/>
                    </a:solidFill>
                    <a:cs typeface="Times New Roman" pitchFamily="18" charset="0"/>
                  </a:rPr>
                  <a:t>21/1992</a:t>
                </a:r>
                <a:endParaRPr lang="nl-NL" b="0" dirty="0">
                  <a:solidFill>
                    <a:schemeClr val="tx1"/>
                  </a:solidFill>
                  <a:cs typeface="Times New Roman" pitchFamily="18" charset="0"/>
                </a:endParaRPr>
              </a:p>
            </p:txBody>
          </p:sp>
          <p:sp>
            <p:nvSpPr>
              <p:cNvPr id="1092647" name="Text Box 39"/>
              <p:cNvSpPr txBox="1">
                <a:spLocks noChangeArrowheads="1"/>
              </p:cNvSpPr>
              <p:nvPr/>
            </p:nvSpPr>
            <p:spPr bwMode="auto">
              <a:xfrm>
                <a:off x="1897" y="1440"/>
                <a:ext cx="1271" cy="154"/>
              </a:xfrm>
              <a:prstGeom prst="rect">
                <a:avLst/>
              </a:prstGeom>
              <a:solidFill>
                <a:srgbClr val="FFFF00"/>
              </a:solidFill>
              <a:ln w="9525">
                <a:noFill/>
                <a:miter lim="800000"/>
                <a:headEnd/>
                <a:tailEnd/>
              </a:ln>
              <a:effectLst/>
            </p:spPr>
            <p:txBody>
              <a:bodyPr tIns="10800" bIns="10800"/>
              <a:lstStyle/>
              <a:p>
                <a:pPr algn="l"/>
                <a:r>
                  <a:rPr lang="nl-BE" b="0">
                    <a:solidFill>
                      <a:schemeClr val="tx1"/>
                    </a:solidFill>
                    <a:cs typeface="Times New Roman" pitchFamily="18" charset="0"/>
                  </a:rPr>
                  <a:t>9001224</a:t>
                </a:r>
                <a:endParaRPr lang="nl-NL" b="0">
                  <a:solidFill>
                    <a:schemeClr val="tx1"/>
                  </a:solidFill>
                  <a:cs typeface="Times New Roman" pitchFamily="18" charset="0"/>
                </a:endParaRPr>
              </a:p>
            </p:txBody>
          </p:sp>
          <p:sp>
            <p:nvSpPr>
              <p:cNvPr id="1092648" name="Text Box 40"/>
              <p:cNvSpPr txBox="1">
                <a:spLocks noChangeArrowheads="1"/>
              </p:cNvSpPr>
              <p:nvPr/>
            </p:nvSpPr>
            <p:spPr bwMode="auto">
              <a:xfrm>
                <a:off x="3216" y="1440"/>
                <a:ext cx="2304" cy="154"/>
              </a:xfrm>
              <a:prstGeom prst="rect">
                <a:avLst/>
              </a:prstGeom>
              <a:solidFill>
                <a:srgbClr val="FFFF00"/>
              </a:solidFill>
              <a:ln w="9525">
                <a:noFill/>
                <a:miter lim="800000"/>
                <a:headEnd/>
                <a:tailEnd/>
              </a:ln>
              <a:effectLst/>
            </p:spPr>
            <p:txBody>
              <a:bodyPr tIns="10800" bIns="10800"/>
              <a:lstStyle/>
              <a:p>
                <a:pPr algn="l"/>
                <a:r>
                  <a:rPr lang="nl-BE" b="0">
                    <a:solidFill>
                      <a:schemeClr val="tx1"/>
                    </a:solidFill>
                    <a:cs typeface="Times New Roman" pitchFamily="18" charset="0"/>
                  </a:rPr>
                  <a:t>Accident in public building (supermarket)</a:t>
                </a:r>
                <a:endParaRPr lang="nl-NL" b="0">
                  <a:solidFill>
                    <a:schemeClr val="tx1"/>
                  </a:solidFill>
                  <a:cs typeface="Times New Roman" pitchFamily="18" charset="0"/>
                </a:endParaRPr>
              </a:p>
            </p:txBody>
          </p:sp>
        </p:grpSp>
        <p:grpSp>
          <p:nvGrpSpPr>
            <p:cNvPr id="8" name="Group 41"/>
            <p:cNvGrpSpPr>
              <a:grpSpLocks/>
            </p:cNvGrpSpPr>
            <p:nvPr/>
          </p:nvGrpSpPr>
          <p:grpSpPr bwMode="auto">
            <a:xfrm>
              <a:off x="576" y="2832"/>
              <a:ext cx="4944" cy="154"/>
              <a:chOff x="576" y="1440"/>
              <a:chExt cx="4944" cy="154"/>
            </a:xfrm>
          </p:grpSpPr>
          <p:sp>
            <p:nvSpPr>
              <p:cNvPr id="1092650" name="Text Box 42"/>
              <p:cNvSpPr txBox="1">
                <a:spLocks noChangeArrowheads="1"/>
              </p:cNvSpPr>
              <p:nvPr/>
            </p:nvSpPr>
            <p:spPr bwMode="auto">
              <a:xfrm>
                <a:off x="576" y="1440"/>
                <a:ext cx="432" cy="154"/>
              </a:xfrm>
              <a:prstGeom prst="rect">
                <a:avLst/>
              </a:prstGeom>
              <a:solidFill>
                <a:schemeClr val="accent1"/>
              </a:solidFill>
              <a:ln w="9525">
                <a:noFill/>
                <a:miter lim="800000"/>
                <a:headEnd/>
                <a:tailEnd/>
              </a:ln>
              <a:effectLst/>
            </p:spPr>
            <p:txBody>
              <a:bodyPr tIns="10800" bIns="10800"/>
              <a:lstStyle/>
              <a:p>
                <a:pPr algn="l"/>
                <a:r>
                  <a:rPr lang="nl-BE" b="0" dirty="0">
                    <a:solidFill>
                      <a:schemeClr val="tx1"/>
                    </a:solidFill>
                    <a:cs typeface="Times New Roman" pitchFamily="18" charset="0"/>
                  </a:rPr>
                  <a:t>47804</a:t>
                </a:r>
                <a:endParaRPr lang="nl-NL" b="0" dirty="0">
                  <a:solidFill>
                    <a:schemeClr val="tx1"/>
                  </a:solidFill>
                  <a:cs typeface="Times New Roman" pitchFamily="18" charset="0"/>
                </a:endParaRPr>
              </a:p>
            </p:txBody>
          </p:sp>
          <p:sp>
            <p:nvSpPr>
              <p:cNvPr id="1092651" name="Text Box 43"/>
              <p:cNvSpPr txBox="1">
                <a:spLocks noChangeArrowheads="1"/>
              </p:cNvSpPr>
              <p:nvPr/>
            </p:nvSpPr>
            <p:spPr bwMode="auto">
              <a:xfrm>
                <a:off x="1056" y="1440"/>
                <a:ext cx="799" cy="154"/>
              </a:xfrm>
              <a:prstGeom prst="rect">
                <a:avLst/>
              </a:prstGeom>
              <a:solidFill>
                <a:schemeClr val="accent1"/>
              </a:solidFill>
              <a:ln w="9525">
                <a:noFill/>
                <a:miter lim="800000"/>
                <a:headEnd/>
                <a:tailEnd/>
              </a:ln>
              <a:effectLst/>
            </p:spPr>
            <p:txBody>
              <a:bodyPr tIns="10800" bIns="10800"/>
              <a:lstStyle/>
              <a:p>
                <a:r>
                  <a:rPr lang="nl-BE" dirty="0" smtClean="0">
                    <a:cs typeface="Times New Roman" pitchFamily="18" charset="0"/>
                  </a:rPr>
                  <a:t>04/</a:t>
                </a:r>
                <a:r>
                  <a:rPr lang="nl-BE" b="0" dirty="0" smtClean="0">
                    <a:solidFill>
                      <a:schemeClr val="tx1"/>
                    </a:solidFill>
                    <a:cs typeface="Times New Roman" pitchFamily="18" charset="0"/>
                  </a:rPr>
                  <a:t>03/1993</a:t>
                </a:r>
                <a:endParaRPr lang="nl-NL" b="0" dirty="0">
                  <a:solidFill>
                    <a:schemeClr val="tx1"/>
                  </a:solidFill>
                  <a:cs typeface="Times New Roman" pitchFamily="18" charset="0"/>
                </a:endParaRPr>
              </a:p>
            </p:txBody>
          </p:sp>
          <p:sp>
            <p:nvSpPr>
              <p:cNvPr id="1092652" name="Text Box 44"/>
              <p:cNvSpPr txBox="1">
                <a:spLocks noChangeArrowheads="1"/>
              </p:cNvSpPr>
              <p:nvPr/>
            </p:nvSpPr>
            <p:spPr bwMode="auto">
              <a:xfrm>
                <a:off x="1897" y="1440"/>
                <a:ext cx="1271" cy="154"/>
              </a:xfrm>
              <a:prstGeom prst="rect">
                <a:avLst/>
              </a:prstGeom>
              <a:solidFill>
                <a:schemeClr val="accent1"/>
              </a:solidFill>
              <a:ln w="9525">
                <a:noFill/>
                <a:miter lim="800000"/>
                <a:headEnd/>
                <a:tailEnd/>
              </a:ln>
              <a:effectLst/>
            </p:spPr>
            <p:txBody>
              <a:bodyPr tIns="10800" bIns="10800"/>
              <a:lstStyle/>
              <a:p>
                <a:pPr algn="l"/>
                <a:r>
                  <a:rPr lang="nl-BE" b="0" dirty="0">
                    <a:solidFill>
                      <a:schemeClr val="tx1"/>
                    </a:solidFill>
                    <a:cs typeface="Times New Roman" pitchFamily="18" charset="0"/>
                  </a:rPr>
                  <a:t>58298795</a:t>
                </a:r>
                <a:endParaRPr lang="nl-NL" b="0" dirty="0">
                  <a:solidFill>
                    <a:schemeClr val="tx1"/>
                  </a:solidFill>
                  <a:cs typeface="Times New Roman" pitchFamily="18" charset="0"/>
                </a:endParaRPr>
              </a:p>
            </p:txBody>
          </p:sp>
          <p:sp>
            <p:nvSpPr>
              <p:cNvPr id="1092653" name="Text Box 45"/>
              <p:cNvSpPr txBox="1">
                <a:spLocks noChangeArrowheads="1"/>
              </p:cNvSpPr>
              <p:nvPr/>
            </p:nvSpPr>
            <p:spPr bwMode="auto">
              <a:xfrm>
                <a:off x="3216" y="1440"/>
                <a:ext cx="2304" cy="154"/>
              </a:xfrm>
              <a:prstGeom prst="rect">
                <a:avLst/>
              </a:prstGeom>
              <a:solidFill>
                <a:schemeClr val="accent1"/>
              </a:solidFill>
              <a:ln w="9525">
                <a:noFill/>
                <a:miter lim="800000"/>
                <a:headEnd/>
                <a:tailEnd/>
              </a:ln>
              <a:effectLst/>
            </p:spPr>
            <p:txBody>
              <a:bodyPr tIns="10800" bIns="10800"/>
              <a:lstStyle/>
              <a:p>
                <a:pPr algn="l"/>
                <a:r>
                  <a:rPr lang="nl-BE" b="0" dirty="0">
                    <a:solidFill>
                      <a:schemeClr val="tx1"/>
                    </a:solidFill>
                    <a:cs typeface="Times New Roman" pitchFamily="18" charset="0"/>
                  </a:rPr>
                  <a:t>Other lesion on other specified region</a:t>
                </a:r>
                <a:endParaRPr lang="nl-NL" b="0" dirty="0">
                  <a:solidFill>
                    <a:schemeClr val="tx1"/>
                  </a:solidFill>
                  <a:cs typeface="Times New Roman" pitchFamily="18" charset="0"/>
                </a:endParaRPr>
              </a:p>
            </p:txBody>
          </p:sp>
        </p:grpSp>
        <p:grpSp>
          <p:nvGrpSpPr>
            <p:cNvPr id="9" name="Group 46"/>
            <p:cNvGrpSpPr>
              <a:grpSpLocks/>
            </p:cNvGrpSpPr>
            <p:nvPr/>
          </p:nvGrpSpPr>
          <p:grpSpPr bwMode="auto">
            <a:xfrm>
              <a:off x="576" y="3024"/>
              <a:ext cx="4944" cy="154"/>
              <a:chOff x="576" y="1440"/>
              <a:chExt cx="4944" cy="154"/>
            </a:xfrm>
          </p:grpSpPr>
          <p:sp>
            <p:nvSpPr>
              <p:cNvPr id="1092655" name="Text Box 47"/>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56" name="Text Box 48"/>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05/</a:t>
                </a:r>
                <a:r>
                  <a:rPr lang="nl-BE" b="0" dirty="0" smtClean="0">
                    <a:solidFill>
                      <a:schemeClr val="bg1"/>
                    </a:solidFill>
                    <a:cs typeface="Times New Roman" pitchFamily="18" charset="0"/>
                  </a:rPr>
                  <a:t>17/1993</a:t>
                </a:r>
                <a:endParaRPr lang="nl-NL" b="0" dirty="0">
                  <a:solidFill>
                    <a:schemeClr val="bg1"/>
                  </a:solidFill>
                  <a:cs typeface="Times New Roman" pitchFamily="18" charset="0"/>
                </a:endParaRPr>
              </a:p>
            </p:txBody>
          </p:sp>
          <p:sp>
            <p:nvSpPr>
              <p:cNvPr id="1092657" name="Text Box 49"/>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79001</a:t>
                </a:r>
                <a:endParaRPr lang="nl-NL" b="0">
                  <a:solidFill>
                    <a:schemeClr val="bg1"/>
                  </a:solidFill>
                  <a:cs typeface="Times New Roman" pitchFamily="18" charset="0"/>
                </a:endParaRPr>
              </a:p>
            </p:txBody>
          </p:sp>
          <p:sp>
            <p:nvSpPr>
              <p:cNvPr id="1092658" name="Text Box 50"/>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Essential hypertension</a:t>
                </a:r>
                <a:endParaRPr lang="nl-NL" b="0">
                  <a:solidFill>
                    <a:schemeClr val="bg1"/>
                  </a:solidFill>
                  <a:cs typeface="Times New Roman" pitchFamily="18" charset="0"/>
                </a:endParaRPr>
              </a:p>
            </p:txBody>
          </p:sp>
        </p:grpSp>
        <p:grpSp>
          <p:nvGrpSpPr>
            <p:cNvPr id="10" name="Group 51"/>
            <p:cNvGrpSpPr>
              <a:grpSpLocks/>
            </p:cNvGrpSpPr>
            <p:nvPr/>
          </p:nvGrpSpPr>
          <p:grpSpPr bwMode="auto">
            <a:xfrm>
              <a:off x="576" y="3216"/>
              <a:ext cx="4944" cy="154"/>
              <a:chOff x="576" y="1440"/>
              <a:chExt cx="4944" cy="154"/>
            </a:xfrm>
          </p:grpSpPr>
          <p:sp>
            <p:nvSpPr>
              <p:cNvPr id="1092660" name="Text Box 52"/>
              <p:cNvSpPr txBox="1">
                <a:spLocks noChangeArrowheads="1"/>
              </p:cNvSpPr>
              <p:nvPr/>
            </p:nvSpPr>
            <p:spPr bwMode="auto">
              <a:xfrm>
                <a:off x="576" y="1440"/>
                <a:ext cx="432" cy="154"/>
              </a:xfrm>
              <a:prstGeom prst="rect">
                <a:avLst/>
              </a:prstGeom>
              <a:solidFill>
                <a:srgbClr val="008000"/>
              </a:solidFill>
              <a:ln w="9525">
                <a:noFill/>
                <a:miter lim="800000"/>
                <a:headEnd/>
                <a:tailEnd/>
              </a:ln>
              <a:effectLst/>
            </p:spPr>
            <p:txBody>
              <a:bodyPr tIns="10800" bIns="10800"/>
              <a:lstStyle/>
              <a:p>
                <a:pPr algn="l"/>
                <a:r>
                  <a:rPr lang="nl-BE" b="0" dirty="0">
                    <a:solidFill>
                      <a:schemeClr val="tx1"/>
                    </a:solidFill>
                    <a:cs typeface="Times New Roman" pitchFamily="18" charset="0"/>
                  </a:rPr>
                  <a:t>298</a:t>
                </a:r>
                <a:endParaRPr lang="nl-NL" b="0" dirty="0">
                  <a:solidFill>
                    <a:schemeClr val="tx1"/>
                  </a:solidFill>
                  <a:cs typeface="Times New Roman" pitchFamily="18" charset="0"/>
                </a:endParaRPr>
              </a:p>
            </p:txBody>
          </p:sp>
          <p:sp>
            <p:nvSpPr>
              <p:cNvPr id="1092661" name="Text Box 53"/>
              <p:cNvSpPr txBox="1">
                <a:spLocks noChangeArrowheads="1"/>
              </p:cNvSpPr>
              <p:nvPr/>
            </p:nvSpPr>
            <p:spPr bwMode="auto">
              <a:xfrm>
                <a:off x="1056" y="1440"/>
                <a:ext cx="799" cy="154"/>
              </a:xfrm>
              <a:prstGeom prst="rect">
                <a:avLst/>
              </a:prstGeom>
              <a:solidFill>
                <a:srgbClr val="008000"/>
              </a:solidFill>
              <a:ln w="9525">
                <a:noFill/>
                <a:miter lim="800000"/>
                <a:headEnd/>
                <a:tailEnd/>
              </a:ln>
              <a:effectLst/>
            </p:spPr>
            <p:txBody>
              <a:bodyPr tIns="10800" bIns="10800"/>
              <a:lstStyle/>
              <a:p>
                <a:r>
                  <a:rPr lang="nl-BE" dirty="0" smtClean="0">
                    <a:cs typeface="Times New Roman" pitchFamily="18" charset="0"/>
                  </a:rPr>
                  <a:t>08/</a:t>
                </a:r>
                <a:r>
                  <a:rPr lang="nl-BE" b="0" dirty="0" smtClean="0">
                    <a:solidFill>
                      <a:schemeClr val="tx1"/>
                    </a:solidFill>
                    <a:cs typeface="Times New Roman" pitchFamily="18" charset="0"/>
                  </a:rPr>
                  <a:t>22/1993</a:t>
                </a:r>
                <a:endParaRPr lang="nl-NL" b="0" dirty="0">
                  <a:solidFill>
                    <a:schemeClr val="tx1"/>
                  </a:solidFill>
                  <a:cs typeface="Times New Roman" pitchFamily="18" charset="0"/>
                </a:endParaRPr>
              </a:p>
            </p:txBody>
          </p:sp>
          <p:sp>
            <p:nvSpPr>
              <p:cNvPr id="1092662" name="Text Box 54"/>
              <p:cNvSpPr txBox="1">
                <a:spLocks noChangeArrowheads="1"/>
              </p:cNvSpPr>
              <p:nvPr/>
            </p:nvSpPr>
            <p:spPr bwMode="auto">
              <a:xfrm>
                <a:off x="1897" y="1440"/>
                <a:ext cx="1271" cy="154"/>
              </a:xfrm>
              <a:prstGeom prst="rect">
                <a:avLst/>
              </a:prstGeom>
              <a:solidFill>
                <a:srgbClr val="008000"/>
              </a:solidFill>
              <a:ln w="9525">
                <a:noFill/>
                <a:miter lim="800000"/>
                <a:headEnd/>
                <a:tailEnd/>
              </a:ln>
              <a:effectLst/>
            </p:spPr>
            <p:txBody>
              <a:bodyPr tIns="10800" bIns="10800"/>
              <a:lstStyle/>
              <a:p>
                <a:pPr algn="l"/>
                <a:r>
                  <a:rPr lang="nl-BE" b="0" dirty="0">
                    <a:solidFill>
                      <a:schemeClr val="tx1"/>
                    </a:solidFill>
                    <a:cs typeface="Times New Roman" pitchFamily="18" charset="0"/>
                  </a:rPr>
                  <a:t>2909872</a:t>
                </a:r>
                <a:endParaRPr lang="nl-NL" b="0" dirty="0">
                  <a:solidFill>
                    <a:schemeClr val="tx1"/>
                  </a:solidFill>
                  <a:cs typeface="Times New Roman" pitchFamily="18" charset="0"/>
                </a:endParaRPr>
              </a:p>
            </p:txBody>
          </p:sp>
          <p:sp>
            <p:nvSpPr>
              <p:cNvPr id="1092663" name="Text Box 55"/>
              <p:cNvSpPr txBox="1">
                <a:spLocks noChangeArrowheads="1"/>
              </p:cNvSpPr>
              <p:nvPr/>
            </p:nvSpPr>
            <p:spPr bwMode="auto">
              <a:xfrm>
                <a:off x="3216" y="1440"/>
                <a:ext cx="2304" cy="154"/>
              </a:xfrm>
              <a:prstGeom prst="rect">
                <a:avLst/>
              </a:prstGeom>
              <a:solidFill>
                <a:srgbClr val="008000"/>
              </a:solidFill>
              <a:ln w="9525">
                <a:noFill/>
                <a:miter lim="800000"/>
                <a:headEnd/>
                <a:tailEnd/>
              </a:ln>
              <a:effectLst/>
            </p:spPr>
            <p:txBody>
              <a:bodyPr tIns="10800" bIns="10800"/>
              <a:lstStyle/>
              <a:p>
                <a:pPr algn="l"/>
                <a:r>
                  <a:rPr lang="nl-BE" b="0">
                    <a:solidFill>
                      <a:schemeClr val="tx1"/>
                    </a:solidFill>
                    <a:cs typeface="Times New Roman" pitchFamily="18" charset="0"/>
                  </a:rPr>
                  <a:t>Closed fracture of radial head</a:t>
                </a:r>
                <a:endParaRPr lang="nl-NL" b="0">
                  <a:solidFill>
                    <a:schemeClr val="tx1"/>
                  </a:solidFill>
                  <a:cs typeface="Times New Roman" pitchFamily="18" charset="0"/>
                </a:endParaRPr>
              </a:p>
            </p:txBody>
          </p:sp>
        </p:grpSp>
        <p:grpSp>
          <p:nvGrpSpPr>
            <p:cNvPr id="11" name="Group 56"/>
            <p:cNvGrpSpPr>
              <a:grpSpLocks/>
            </p:cNvGrpSpPr>
            <p:nvPr/>
          </p:nvGrpSpPr>
          <p:grpSpPr bwMode="auto">
            <a:xfrm>
              <a:off x="576" y="3408"/>
              <a:ext cx="4944" cy="154"/>
              <a:chOff x="576" y="1440"/>
              <a:chExt cx="4944" cy="154"/>
            </a:xfrm>
          </p:grpSpPr>
          <p:sp>
            <p:nvSpPr>
              <p:cNvPr id="1092665" name="Text Box 57"/>
              <p:cNvSpPr txBox="1">
                <a:spLocks noChangeArrowheads="1"/>
              </p:cNvSpPr>
              <p:nvPr/>
            </p:nvSpPr>
            <p:spPr bwMode="auto">
              <a:xfrm>
                <a:off x="576" y="1440"/>
                <a:ext cx="432" cy="154"/>
              </a:xfrm>
              <a:prstGeom prst="rect">
                <a:avLst/>
              </a:prstGeom>
              <a:solidFill>
                <a:srgbClr val="008000"/>
              </a:solidFill>
              <a:ln w="9525">
                <a:noFill/>
                <a:miter lim="800000"/>
                <a:headEnd/>
                <a:tailEnd/>
              </a:ln>
              <a:effectLst/>
            </p:spPr>
            <p:txBody>
              <a:bodyPr tIns="10800" bIns="10800"/>
              <a:lstStyle/>
              <a:p>
                <a:pPr algn="l"/>
                <a:r>
                  <a:rPr lang="nl-BE" b="0">
                    <a:solidFill>
                      <a:schemeClr val="tx1"/>
                    </a:solidFill>
                    <a:cs typeface="Times New Roman" pitchFamily="18" charset="0"/>
                  </a:rPr>
                  <a:t>298</a:t>
                </a:r>
                <a:endParaRPr lang="nl-NL" b="0">
                  <a:solidFill>
                    <a:schemeClr val="tx1"/>
                  </a:solidFill>
                  <a:cs typeface="Times New Roman" pitchFamily="18" charset="0"/>
                </a:endParaRPr>
              </a:p>
            </p:txBody>
          </p:sp>
          <p:sp>
            <p:nvSpPr>
              <p:cNvPr id="1092666" name="Text Box 58"/>
              <p:cNvSpPr txBox="1">
                <a:spLocks noChangeArrowheads="1"/>
              </p:cNvSpPr>
              <p:nvPr/>
            </p:nvSpPr>
            <p:spPr bwMode="auto">
              <a:xfrm>
                <a:off x="1056" y="1440"/>
                <a:ext cx="799" cy="154"/>
              </a:xfrm>
              <a:prstGeom prst="rect">
                <a:avLst/>
              </a:prstGeom>
              <a:solidFill>
                <a:srgbClr val="008000"/>
              </a:solidFill>
              <a:ln w="9525">
                <a:noFill/>
                <a:miter lim="800000"/>
                <a:headEnd/>
                <a:tailEnd/>
              </a:ln>
              <a:effectLst/>
            </p:spPr>
            <p:txBody>
              <a:bodyPr tIns="10800" bIns="10800"/>
              <a:lstStyle/>
              <a:p>
                <a:r>
                  <a:rPr lang="nl-BE" dirty="0" smtClean="0">
                    <a:cs typeface="Times New Roman" pitchFamily="18" charset="0"/>
                  </a:rPr>
                  <a:t>08/</a:t>
                </a:r>
                <a:r>
                  <a:rPr lang="nl-BE" b="0" dirty="0" smtClean="0">
                    <a:solidFill>
                      <a:schemeClr val="tx1"/>
                    </a:solidFill>
                    <a:cs typeface="Times New Roman" pitchFamily="18" charset="0"/>
                  </a:rPr>
                  <a:t>22/1993</a:t>
                </a:r>
                <a:endParaRPr lang="nl-NL" b="0" dirty="0">
                  <a:solidFill>
                    <a:schemeClr val="tx1"/>
                  </a:solidFill>
                  <a:cs typeface="Times New Roman" pitchFamily="18" charset="0"/>
                </a:endParaRPr>
              </a:p>
            </p:txBody>
          </p:sp>
          <p:sp>
            <p:nvSpPr>
              <p:cNvPr id="1092667" name="Text Box 59"/>
              <p:cNvSpPr txBox="1">
                <a:spLocks noChangeArrowheads="1"/>
              </p:cNvSpPr>
              <p:nvPr/>
            </p:nvSpPr>
            <p:spPr bwMode="auto">
              <a:xfrm>
                <a:off x="1897" y="1440"/>
                <a:ext cx="1271" cy="154"/>
              </a:xfrm>
              <a:prstGeom prst="rect">
                <a:avLst/>
              </a:prstGeom>
              <a:solidFill>
                <a:srgbClr val="008000"/>
              </a:solidFill>
              <a:ln w="9525">
                <a:noFill/>
                <a:miter lim="800000"/>
                <a:headEnd/>
                <a:tailEnd/>
              </a:ln>
              <a:effectLst/>
            </p:spPr>
            <p:txBody>
              <a:bodyPr tIns="10800" bIns="10800"/>
              <a:lstStyle/>
              <a:p>
                <a:pPr algn="l"/>
                <a:r>
                  <a:rPr lang="nl-BE" b="0">
                    <a:solidFill>
                      <a:schemeClr val="tx1"/>
                    </a:solidFill>
                    <a:cs typeface="Times New Roman" pitchFamily="18" charset="0"/>
                  </a:rPr>
                  <a:t>9001224</a:t>
                </a:r>
                <a:endParaRPr lang="nl-NL" b="0">
                  <a:solidFill>
                    <a:schemeClr val="tx1"/>
                  </a:solidFill>
                  <a:cs typeface="Times New Roman" pitchFamily="18" charset="0"/>
                </a:endParaRPr>
              </a:p>
            </p:txBody>
          </p:sp>
          <p:sp>
            <p:nvSpPr>
              <p:cNvPr id="1092668" name="Text Box 60"/>
              <p:cNvSpPr txBox="1">
                <a:spLocks noChangeArrowheads="1"/>
              </p:cNvSpPr>
              <p:nvPr/>
            </p:nvSpPr>
            <p:spPr bwMode="auto">
              <a:xfrm>
                <a:off x="3216" y="1440"/>
                <a:ext cx="2304" cy="154"/>
              </a:xfrm>
              <a:prstGeom prst="rect">
                <a:avLst/>
              </a:prstGeom>
              <a:solidFill>
                <a:srgbClr val="008000"/>
              </a:solidFill>
              <a:ln w="9525">
                <a:noFill/>
                <a:miter lim="800000"/>
                <a:headEnd/>
                <a:tailEnd/>
              </a:ln>
              <a:effectLst/>
            </p:spPr>
            <p:txBody>
              <a:bodyPr tIns="10800" bIns="10800"/>
              <a:lstStyle/>
              <a:p>
                <a:pPr algn="l"/>
                <a:r>
                  <a:rPr lang="nl-BE" b="0">
                    <a:solidFill>
                      <a:schemeClr val="tx1"/>
                    </a:solidFill>
                    <a:cs typeface="Times New Roman" pitchFamily="18" charset="0"/>
                  </a:rPr>
                  <a:t>Accident in public building (supermarket)</a:t>
                </a:r>
                <a:endParaRPr lang="nl-NL" b="0">
                  <a:solidFill>
                    <a:schemeClr val="tx1"/>
                  </a:solidFill>
                  <a:cs typeface="Times New Roman" pitchFamily="18" charset="0"/>
                </a:endParaRPr>
              </a:p>
            </p:txBody>
          </p:sp>
        </p:grpSp>
        <p:grpSp>
          <p:nvGrpSpPr>
            <p:cNvPr id="12" name="Group 61"/>
            <p:cNvGrpSpPr>
              <a:grpSpLocks/>
            </p:cNvGrpSpPr>
            <p:nvPr/>
          </p:nvGrpSpPr>
          <p:grpSpPr bwMode="auto">
            <a:xfrm>
              <a:off x="576" y="3600"/>
              <a:ext cx="4944" cy="154"/>
              <a:chOff x="576" y="1440"/>
              <a:chExt cx="4944" cy="154"/>
            </a:xfrm>
          </p:grpSpPr>
          <p:sp>
            <p:nvSpPr>
              <p:cNvPr id="1092670" name="Text Box 62"/>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dirty="0">
                    <a:solidFill>
                      <a:schemeClr val="bg1"/>
                    </a:solidFill>
                    <a:cs typeface="Times New Roman" pitchFamily="18" charset="0"/>
                  </a:rPr>
                  <a:t>5572</a:t>
                </a:r>
                <a:endParaRPr lang="nl-NL" b="0" dirty="0">
                  <a:solidFill>
                    <a:schemeClr val="bg1"/>
                  </a:solidFill>
                  <a:cs typeface="Times New Roman" pitchFamily="18" charset="0"/>
                </a:endParaRPr>
              </a:p>
            </p:txBody>
          </p:sp>
          <p:sp>
            <p:nvSpPr>
              <p:cNvPr id="1092671" name="Text Box 63"/>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04/</a:t>
                </a:r>
                <a:r>
                  <a:rPr lang="nl-BE" b="0" dirty="0" smtClean="0">
                    <a:solidFill>
                      <a:schemeClr val="bg1"/>
                    </a:solidFill>
                    <a:cs typeface="Times New Roman" pitchFamily="18" charset="0"/>
                  </a:rPr>
                  <a:t>01/1997</a:t>
                </a:r>
                <a:endParaRPr lang="nl-NL" b="0" dirty="0">
                  <a:solidFill>
                    <a:schemeClr val="bg1"/>
                  </a:solidFill>
                  <a:cs typeface="Times New Roman" pitchFamily="18" charset="0"/>
                </a:endParaRPr>
              </a:p>
            </p:txBody>
          </p:sp>
          <p:sp>
            <p:nvSpPr>
              <p:cNvPr id="1092672" name="Text Box 64"/>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26442006</a:t>
                </a:r>
              </a:p>
            </p:txBody>
          </p:sp>
          <p:sp>
            <p:nvSpPr>
              <p:cNvPr id="1092673" name="Text Box 65"/>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NL" b="0">
                    <a:solidFill>
                      <a:schemeClr val="bg1"/>
                    </a:solidFill>
                    <a:cs typeface="Times New Roman" pitchFamily="18" charset="0"/>
                  </a:rPr>
                  <a:t>closed fracture of shaft of femur</a:t>
                </a:r>
              </a:p>
            </p:txBody>
          </p:sp>
        </p:grpSp>
        <p:grpSp>
          <p:nvGrpSpPr>
            <p:cNvPr id="13" name="Group 66"/>
            <p:cNvGrpSpPr>
              <a:grpSpLocks/>
            </p:cNvGrpSpPr>
            <p:nvPr/>
          </p:nvGrpSpPr>
          <p:grpSpPr bwMode="auto">
            <a:xfrm>
              <a:off x="576" y="3792"/>
              <a:ext cx="4944" cy="154"/>
              <a:chOff x="576" y="1440"/>
              <a:chExt cx="4944" cy="154"/>
            </a:xfrm>
          </p:grpSpPr>
          <p:sp>
            <p:nvSpPr>
              <p:cNvPr id="1092675" name="Text Box 67"/>
              <p:cNvSpPr txBox="1">
                <a:spLocks noChangeArrowheads="1"/>
              </p:cNvSpPr>
              <p:nvPr/>
            </p:nvSpPr>
            <p:spPr bwMode="auto">
              <a:xfrm>
                <a:off x="576" y="1440"/>
                <a:ext cx="432"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5572</a:t>
                </a:r>
                <a:endParaRPr lang="nl-NL" b="0">
                  <a:solidFill>
                    <a:schemeClr val="bg1"/>
                  </a:solidFill>
                  <a:cs typeface="Times New Roman" pitchFamily="18" charset="0"/>
                </a:endParaRPr>
              </a:p>
            </p:txBody>
          </p:sp>
          <p:sp>
            <p:nvSpPr>
              <p:cNvPr id="1092676" name="Text Box 68"/>
              <p:cNvSpPr txBox="1">
                <a:spLocks noChangeArrowheads="1"/>
              </p:cNvSpPr>
              <p:nvPr/>
            </p:nvSpPr>
            <p:spPr bwMode="auto">
              <a:xfrm>
                <a:off x="1056" y="1440"/>
                <a:ext cx="799" cy="154"/>
              </a:xfrm>
              <a:prstGeom prst="rect">
                <a:avLst/>
              </a:prstGeom>
              <a:solidFill>
                <a:srgbClr val="000090"/>
              </a:solidFill>
              <a:ln w="9525">
                <a:noFill/>
                <a:miter lim="800000"/>
                <a:headEnd/>
                <a:tailEnd/>
              </a:ln>
              <a:effectLst/>
            </p:spPr>
            <p:txBody>
              <a:bodyPr tIns="10800" bIns="10800"/>
              <a:lstStyle/>
              <a:p>
                <a:r>
                  <a:rPr lang="nl-BE" dirty="0" smtClean="0">
                    <a:solidFill>
                      <a:schemeClr val="bg1"/>
                    </a:solidFill>
                    <a:cs typeface="Times New Roman" pitchFamily="18" charset="0"/>
                  </a:rPr>
                  <a:t>04/</a:t>
                </a:r>
                <a:r>
                  <a:rPr lang="nl-BE" b="0" dirty="0" smtClean="0">
                    <a:solidFill>
                      <a:schemeClr val="bg1"/>
                    </a:solidFill>
                    <a:cs typeface="Times New Roman" pitchFamily="18" charset="0"/>
                  </a:rPr>
                  <a:t>01/1997</a:t>
                </a:r>
                <a:endParaRPr lang="nl-NL" b="0" dirty="0">
                  <a:solidFill>
                    <a:schemeClr val="bg1"/>
                  </a:solidFill>
                  <a:cs typeface="Times New Roman" pitchFamily="18" charset="0"/>
                </a:endParaRPr>
              </a:p>
            </p:txBody>
          </p:sp>
          <p:sp>
            <p:nvSpPr>
              <p:cNvPr id="1092677" name="Text Box 69"/>
              <p:cNvSpPr txBox="1">
                <a:spLocks noChangeArrowheads="1"/>
              </p:cNvSpPr>
              <p:nvPr/>
            </p:nvSpPr>
            <p:spPr bwMode="auto">
              <a:xfrm>
                <a:off x="1897" y="1440"/>
                <a:ext cx="1271"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79001</a:t>
                </a:r>
                <a:endParaRPr lang="nl-NL" b="0">
                  <a:solidFill>
                    <a:schemeClr val="bg1"/>
                  </a:solidFill>
                  <a:cs typeface="Times New Roman" pitchFamily="18" charset="0"/>
                </a:endParaRPr>
              </a:p>
            </p:txBody>
          </p:sp>
          <p:sp>
            <p:nvSpPr>
              <p:cNvPr id="1092678" name="Text Box 70"/>
              <p:cNvSpPr txBox="1">
                <a:spLocks noChangeArrowheads="1"/>
              </p:cNvSpPr>
              <p:nvPr/>
            </p:nvSpPr>
            <p:spPr bwMode="auto">
              <a:xfrm>
                <a:off x="3216" y="1440"/>
                <a:ext cx="2304" cy="154"/>
              </a:xfrm>
              <a:prstGeom prst="rect">
                <a:avLst/>
              </a:prstGeom>
              <a:solidFill>
                <a:srgbClr val="000090"/>
              </a:solidFill>
              <a:ln w="9525">
                <a:noFill/>
                <a:miter lim="800000"/>
                <a:headEnd/>
                <a:tailEnd/>
              </a:ln>
              <a:effectLst/>
            </p:spPr>
            <p:txBody>
              <a:bodyPr tIns="10800" bIns="10800"/>
              <a:lstStyle/>
              <a:p>
                <a:pPr algn="l"/>
                <a:r>
                  <a:rPr lang="nl-BE" b="0">
                    <a:solidFill>
                      <a:schemeClr val="bg1"/>
                    </a:solidFill>
                    <a:cs typeface="Times New Roman" pitchFamily="18" charset="0"/>
                  </a:rPr>
                  <a:t>Essential hypertension</a:t>
                </a:r>
                <a:endParaRPr lang="nl-NL" b="0">
                  <a:solidFill>
                    <a:schemeClr val="bg1"/>
                  </a:solidFill>
                  <a:cs typeface="Times New Roman" pitchFamily="18" charset="0"/>
                </a:endParaRPr>
              </a:p>
            </p:txBody>
          </p:sp>
        </p:grpSp>
        <p:grpSp>
          <p:nvGrpSpPr>
            <p:cNvPr id="14" name="Group 71"/>
            <p:cNvGrpSpPr>
              <a:grpSpLocks/>
            </p:cNvGrpSpPr>
            <p:nvPr/>
          </p:nvGrpSpPr>
          <p:grpSpPr bwMode="auto">
            <a:xfrm>
              <a:off x="576" y="1061"/>
              <a:ext cx="4944" cy="187"/>
              <a:chOff x="576" y="1205"/>
              <a:chExt cx="4944" cy="187"/>
            </a:xfrm>
          </p:grpSpPr>
          <p:sp>
            <p:nvSpPr>
              <p:cNvPr id="1092680" name="Text Box 72"/>
              <p:cNvSpPr txBox="1">
                <a:spLocks noChangeArrowheads="1"/>
              </p:cNvSpPr>
              <p:nvPr/>
            </p:nvSpPr>
            <p:spPr bwMode="auto">
              <a:xfrm>
                <a:off x="576" y="1205"/>
                <a:ext cx="426" cy="187"/>
              </a:xfrm>
              <a:prstGeom prst="rect">
                <a:avLst/>
              </a:prstGeom>
              <a:solidFill>
                <a:srgbClr val="00005D"/>
              </a:solidFill>
              <a:ln w="9525">
                <a:noFill/>
                <a:miter lim="800000"/>
                <a:headEnd/>
                <a:tailEnd/>
              </a:ln>
              <a:effectLst/>
            </p:spPr>
            <p:txBody>
              <a:bodyPr wrap="square" tIns="10800" bIns="10800">
                <a:spAutoFit/>
              </a:bodyPr>
              <a:lstStyle/>
              <a:p>
                <a:r>
                  <a:rPr lang="nl-BE" sz="2000" b="1" dirty="0">
                    <a:solidFill>
                      <a:schemeClr val="bg1"/>
                    </a:solidFill>
                    <a:cs typeface="Times New Roman" pitchFamily="18" charset="0"/>
                  </a:rPr>
                  <a:t>PtID</a:t>
                </a:r>
                <a:endParaRPr lang="nl-NL" sz="2000" b="1" dirty="0">
                  <a:solidFill>
                    <a:schemeClr val="bg1"/>
                  </a:solidFill>
                  <a:cs typeface="Times New Roman" pitchFamily="18" charset="0"/>
                </a:endParaRPr>
              </a:p>
            </p:txBody>
          </p:sp>
          <p:sp>
            <p:nvSpPr>
              <p:cNvPr id="1092681" name="Text Box 73"/>
              <p:cNvSpPr txBox="1">
                <a:spLocks noChangeArrowheads="1"/>
              </p:cNvSpPr>
              <p:nvPr/>
            </p:nvSpPr>
            <p:spPr bwMode="auto">
              <a:xfrm>
                <a:off x="1056" y="1205"/>
                <a:ext cx="799" cy="187"/>
              </a:xfrm>
              <a:prstGeom prst="rect">
                <a:avLst/>
              </a:prstGeom>
              <a:solidFill>
                <a:srgbClr val="00005D"/>
              </a:solidFill>
              <a:ln w="9525">
                <a:noFill/>
                <a:miter lim="800000"/>
                <a:headEnd/>
                <a:tailEnd/>
              </a:ln>
              <a:effectLst/>
            </p:spPr>
            <p:txBody>
              <a:bodyPr wrap="square" tIns="10800" bIns="10800">
                <a:spAutoFit/>
              </a:bodyPr>
              <a:lstStyle/>
              <a:p>
                <a:r>
                  <a:rPr lang="nl-BE" sz="2000" b="1" dirty="0">
                    <a:solidFill>
                      <a:schemeClr val="bg1"/>
                    </a:solidFill>
                    <a:cs typeface="Times New Roman" pitchFamily="18" charset="0"/>
                  </a:rPr>
                  <a:t>Date</a:t>
                </a:r>
                <a:endParaRPr lang="nl-NL" sz="2000" b="1" dirty="0">
                  <a:solidFill>
                    <a:schemeClr val="bg1"/>
                  </a:solidFill>
                  <a:cs typeface="Times New Roman" pitchFamily="18" charset="0"/>
                </a:endParaRPr>
              </a:p>
            </p:txBody>
          </p:sp>
          <p:sp>
            <p:nvSpPr>
              <p:cNvPr id="1092682" name="Text Box 74"/>
              <p:cNvSpPr txBox="1">
                <a:spLocks noChangeArrowheads="1"/>
              </p:cNvSpPr>
              <p:nvPr/>
            </p:nvSpPr>
            <p:spPr bwMode="auto">
              <a:xfrm>
                <a:off x="1897" y="1205"/>
                <a:ext cx="1271" cy="187"/>
              </a:xfrm>
              <a:prstGeom prst="rect">
                <a:avLst/>
              </a:prstGeom>
              <a:solidFill>
                <a:srgbClr val="00005D"/>
              </a:solidFill>
              <a:ln w="9525">
                <a:noFill/>
                <a:miter lim="800000"/>
                <a:headEnd/>
                <a:tailEnd/>
              </a:ln>
              <a:effectLst/>
            </p:spPr>
            <p:txBody>
              <a:bodyPr wrap="square" tIns="10800" bIns="10800">
                <a:spAutoFit/>
              </a:bodyPr>
              <a:lstStyle/>
              <a:p>
                <a:r>
                  <a:rPr lang="nl-BE" sz="2000" b="1" dirty="0">
                    <a:solidFill>
                      <a:schemeClr val="bg1"/>
                    </a:solidFill>
                    <a:cs typeface="Times New Roman" pitchFamily="18" charset="0"/>
                  </a:rPr>
                  <a:t>SNOMED CT code</a:t>
                </a:r>
                <a:endParaRPr lang="nl-NL" sz="2000" b="1" dirty="0">
                  <a:solidFill>
                    <a:schemeClr val="bg1"/>
                  </a:solidFill>
                  <a:cs typeface="Times New Roman" pitchFamily="18" charset="0"/>
                </a:endParaRPr>
              </a:p>
            </p:txBody>
          </p:sp>
          <p:sp>
            <p:nvSpPr>
              <p:cNvPr id="1092683" name="Text Box 75"/>
              <p:cNvSpPr txBox="1">
                <a:spLocks noChangeArrowheads="1"/>
              </p:cNvSpPr>
              <p:nvPr/>
            </p:nvSpPr>
            <p:spPr bwMode="auto">
              <a:xfrm>
                <a:off x="3216" y="1205"/>
                <a:ext cx="2304" cy="187"/>
              </a:xfrm>
              <a:prstGeom prst="rect">
                <a:avLst/>
              </a:prstGeom>
              <a:solidFill>
                <a:srgbClr val="00005D"/>
              </a:solidFill>
              <a:ln w="9525">
                <a:noFill/>
                <a:miter lim="800000"/>
                <a:headEnd/>
                <a:tailEnd/>
              </a:ln>
              <a:effectLst/>
            </p:spPr>
            <p:txBody>
              <a:bodyPr tIns="10800" bIns="10800">
                <a:spAutoFit/>
              </a:bodyPr>
              <a:lstStyle/>
              <a:p>
                <a:r>
                  <a:rPr lang="nl-BE" sz="2000" b="1" dirty="0">
                    <a:solidFill>
                      <a:schemeClr val="bg1"/>
                    </a:solidFill>
                    <a:cs typeface="Times New Roman" pitchFamily="18" charset="0"/>
                  </a:rPr>
                  <a:t>Narrative</a:t>
                </a:r>
                <a:endParaRPr lang="nl-NL" sz="2000" b="1" dirty="0">
                  <a:solidFill>
                    <a:schemeClr val="bg1"/>
                  </a:solidFill>
                  <a:cs typeface="Times New Roman" pitchFamily="18" charset="0"/>
                </a:endParaRPr>
              </a:p>
            </p:txBody>
          </p:sp>
        </p:grpSp>
        <p:sp>
          <p:nvSpPr>
            <p:cNvPr id="1092684" name="Text Box 76"/>
            <p:cNvSpPr txBox="1">
              <a:spLocks noChangeArrowheads="1"/>
            </p:cNvSpPr>
            <p:nvPr/>
          </p:nvSpPr>
          <p:spPr bwMode="auto">
            <a:xfrm>
              <a:off x="576" y="3984"/>
              <a:ext cx="432" cy="154"/>
            </a:xfrm>
            <a:prstGeom prst="rect">
              <a:avLst/>
            </a:prstGeom>
            <a:solidFill>
              <a:srgbClr val="FF6600"/>
            </a:solidFill>
            <a:ln w="9525">
              <a:noFill/>
              <a:miter lim="800000"/>
              <a:headEnd/>
              <a:tailEnd/>
            </a:ln>
            <a:effectLst/>
          </p:spPr>
          <p:txBody>
            <a:bodyPr tIns="10800" bIns="10800"/>
            <a:lstStyle/>
            <a:p>
              <a:pPr algn="l"/>
              <a:r>
                <a:rPr lang="nl-BE" b="0" dirty="0">
                  <a:solidFill>
                    <a:schemeClr val="tx1"/>
                  </a:solidFill>
                  <a:cs typeface="Times New Roman" pitchFamily="18" charset="0"/>
                </a:rPr>
                <a:t>0939</a:t>
              </a:r>
              <a:endParaRPr lang="nl-NL" b="0" dirty="0">
                <a:solidFill>
                  <a:schemeClr val="tx1"/>
                </a:solidFill>
                <a:cs typeface="Times New Roman" pitchFamily="18" charset="0"/>
              </a:endParaRPr>
            </a:p>
          </p:txBody>
        </p:sp>
        <p:sp>
          <p:nvSpPr>
            <p:cNvPr id="1092685" name="Text Box 77"/>
            <p:cNvSpPr txBox="1">
              <a:spLocks noChangeArrowheads="1"/>
            </p:cNvSpPr>
            <p:nvPr/>
          </p:nvSpPr>
          <p:spPr bwMode="auto">
            <a:xfrm>
              <a:off x="1056" y="3984"/>
              <a:ext cx="799" cy="154"/>
            </a:xfrm>
            <a:prstGeom prst="rect">
              <a:avLst/>
            </a:prstGeom>
            <a:solidFill>
              <a:srgbClr val="FF6600"/>
            </a:solidFill>
            <a:ln w="9525">
              <a:noFill/>
              <a:miter lim="800000"/>
              <a:headEnd/>
              <a:tailEnd/>
            </a:ln>
            <a:effectLst/>
          </p:spPr>
          <p:txBody>
            <a:bodyPr tIns="10800" bIns="10800"/>
            <a:lstStyle/>
            <a:p>
              <a:r>
                <a:rPr lang="nl-BE" dirty="0" smtClean="0">
                  <a:cs typeface="Times New Roman" pitchFamily="18" charset="0"/>
                </a:rPr>
                <a:t>12/</a:t>
              </a:r>
              <a:r>
                <a:rPr lang="nl-BE" b="0" dirty="0" smtClean="0">
                  <a:solidFill>
                    <a:schemeClr val="tx1"/>
                  </a:solidFill>
                  <a:cs typeface="Times New Roman" pitchFamily="18" charset="0"/>
                </a:rPr>
                <a:t>20/1998</a:t>
              </a:r>
              <a:endParaRPr lang="nl-NL" b="0" dirty="0">
                <a:solidFill>
                  <a:schemeClr val="tx1"/>
                </a:solidFill>
                <a:cs typeface="Times New Roman" pitchFamily="18" charset="0"/>
              </a:endParaRPr>
            </a:p>
          </p:txBody>
        </p:sp>
        <p:sp>
          <p:nvSpPr>
            <p:cNvPr id="1092686" name="Text Box 78"/>
            <p:cNvSpPr txBox="1">
              <a:spLocks noChangeArrowheads="1"/>
            </p:cNvSpPr>
            <p:nvPr/>
          </p:nvSpPr>
          <p:spPr bwMode="auto">
            <a:xfrm>
              <a:off x="1897" y="3984"/>
              <a:ext cx="1271" cy="154"/>
            </a:xfrm>
            <a:prstGeom prst="rect">
              <a:avLst/>
            </a:prstGeom>
            <a:solidFill>
              <a:srgbClr val="FF6600"/>
            </a:solidFill>
            <a:ln w="9525">
              <a:noFill/>
              <a:miter lim="800000"/>
              <a:headEnd/>
              <a:tailEnd/>
            </a:ln>
            <a:effectLst/>
          </p:spPr>
          <p:txBody>
            <a:bodyPr tIns="10800" bIns="10800"/>
            <a:lstStyle/>
            <a:p>
              <a:pPr algn="l"/>
              <a:r>
                <a:rPr lang="nl-NL" b="0">
                  <a:solidFill>
                    <a:schemeClr val="tx1"/>
                  </a:solidFill>
                  <a:cs typeface="Times New Roman" pitchFamily="18" charset="0"/>
                </a:rPr>
                <a:t>255087006</a:t>
              </a:r>
            </a:p>
          </p:txBody>
        </p:sp>
        <p:sp>
          <p:nvSpPr>
            <p:cNvPr id="1092687" name="Text Box 79"/>
            <p:cNvSpPr txBox="1">
              <a:spLocks noChangeArrowheads="1"/>
            </p:cNvSpPr>
            <p:nvPr/>
          </p:nvSpPr>
          <p:spPr bwMode="auto">
            <a:xfrm>
              <a:off x="3216" y="3984"/>
              <a:ext cx="2304" cy="154"/>
            </a:xfrm>
            <a:prstGeom prst="rect">
              <a:avLst/>
            </a:prstGeom>
            <a:solidFill>
              <a:srgbClr val="FF6600"/>
            </a:solidFill>
            <a:ln w="9525">
              <a:noFill/>
              <a:miter lim="800000"/>
              <a:headEnd/>
              <a:tailEnd/>
            </a:ln>
            <a:effectLst/>
          </p:spPr>
          <p:txBody>
            <a:bodyPr tIns="10800" bIns="10800"/>
            <a:lstStyle/>
            <a:p>
              <a:pPr algn="l"/>
              <a:r>
                <a:rPr lang="nl-NL" b="0">
                  <a:solidFill>
                    <a:schemeClr val="tx1"/>
                  </a:solidFill>
                  <a:cs typeface="Times New Roman" pitchFamily="18" charset="0"/>
                </a:rPr>
                <a:t>malignant polyp of biliary tract</a:t>
              </a:r>
            </a:p>
          </p:txBody>
        </p:sp>
      </p:grpSp>
      <p:sp>
        <p:nvSpPr>
          <p:cNvPr id="96" name="TextBox 95"/>
          <p:cNvSpPr txBox="1"/>
          <p:nvPr/>
        </p:nvSpPr>
        <p:spPr>
          <a:xfrm>
            <a:off x="4419600" y="987623"/>
            <a:ext cx="4419600" cy="307777"/>
          </a:xfrm>
          <a:prstGeom prst="rect">
            <a:avLst/>
          </a:prstGeom>
          <a:noFill/>
        </p:spPr>
        <p:txBody>
          <a:bodyPr wrap="square" rtlCol="0">
            <a:spAutoFit/>
          </a:bodyPr>
          <a:lstStyle/>
          <a:p>
            <a:r>
              <a:rPr lang="en-US" sz="1400" dirty="0" smtClean="0"/>
              <a:t>With thanks to Werner Ceusters, University at Buffalo</a:t>
            </a:r>
            <a:endParaRPr lang="en-US" sz="1400" dirty="0"/>
          </a:p>
        </p:txBody>
      </p:sp>
      <p:sp>
        <p:nvSpPr>
          <p:cNvPr id="81" name="Rectangle 81"/>
          <p:cNvSpPr>
            <a:spLocks noChangeArrowheads="1"/>
          </p:cNvSpPr>
          <p:nvPr/>
        </p:nvSpPr>
        <p:spPr bwMode="auto">
          <a:xfrm>
            <a:off x="3886200" y="1719072"/>
            <a:ext cx="838200" cy="256030"/>
          </a:xfrm>
          <a:prstGeom prst="rect">
            <a:avLst/>
          </a:prstGeom>
          <a:solidFill>
            <a:schemeClr val="accent1">
              <a:lumMod val="40000"/>
              <a:lumOff val="60000"/>
            </a:schemeClr>
          </a:solidFill>
          <a:ln w="9525">
            <a:noFill/>
            <a:miter lim="800000"/>
            <a:headEnd/>
            <a:tailEnd/>
          </a:ln>
          <a:effectLst/>
        </p:spPr>
        <p:txBody>
          <a:bodyPr wrap="none" anchor="ctr"/>
          <a:lstStyle/>
          <a:p>
            <a:r>
              <a:rPr lang="nl-BE" sz="2000" dirty="0">
                <a:solidFill>
                  <a:schemeClr val="tx1"/>
                </a:solidFill>
                <a:cs typeface="Times New Roman" pitchFamily="18" charset="0"/>
              </a:rPr>
              <a:t>IUI-001</a:t>
            </a:r>
            <a:endParaRPr lang="nl-NL" sz="2000" dirty="0">
              <a:solidFill>
                <a:schemeClr val="tx1"/>
              </a:solidFill>
              <a:cs typeface="Times New Roman" pitchFamily="18" charset="0"/>
            </a:endParaRPr>
          </a:p>
        </p:txBody>
      </p:sp>
      <p:sp>
        <p:nvSpPr>
          <p:cNvPr id="82" name="Rectangle 82"/>
          <p:cNvSpPr>
            <a:spLocks noChangeArrowheads="1"/>
          </p:cNvSpPr>
          <p:nvPr/>
        </p:nvSpPr>
        <p:spPr bwMode="auto">
          <a:xfrm>
            <a:off x="3886200" y="2057400"/>
            <a:ext cx="838200" cy="256032"/>
          </a:xfrm>
          <a:prstGeom prst="rect">
            <a:avLst/>
          </a:prstGeom>
          <a:solidFill>
            <a:schemeClr val="accent1">
              <a:lumMod val="40000"/>
              <a:lumOff val="60000"/>
            </a:schemeClr>
          </a:solidFill>
          <a:ln w="9525">
            <a:noFill/>
            <a:miter lim="800000"/>
            <a:headEnd/>
            <a:tailEnd/>
          </a:ln>
          <a:effectLst/>
        </p:spPr>
        <p:txBody>
          <a:bodyPr wrap="none" anchor="ctr"/>
          <a:lstStyle/>
          <a:p>
            <a:r>
              <a:rPr lang="nl-BE" sz="2000" dirty="0">
                <a:solidFill>
                  <a:schemeClr val="tx1"/>
                </a:solidFill>
                <a:cs typeface="Times New Roman" pitchFamily="18" charset="0"/>
              </a:rPr>
              <a:t>IUI-001</a:t>
            </a:r>
            <a:endParaRPr lang="nl-NL" sz="2000" dirty="0">
              <a:solidFill>
                <a:schemeClr val="tx1"/>
              </a:solidFill>
              <a:cs typeface="Times New Roman" pitchFamily="18" charset="0"/>
            </a:endParaRPr>
          </a:p>
        </p:txBody>
      </p:sp>
      <p:sp>
        <p:nvSpPr>
          <p:cNvPr id="83" name="Rectangle 83"/>
          <p:cNvSpPr>
            <a:spLocks noChangeArrowheads="1"/>
          </p:cNvSpPr>
          <p:nvPr/>
        </p:nvSpPr>
        <p:spPr bwMode="auto">
          <a:xfrm>
            <a:off x="3886200" y="2395728"/>
            <a:ext cx="838200" cy="256032"/>
          </a:xfrm>
          <a:prstGeom prst="rect">
            <a:avLst/>
          </a:prstGeom>
          <a:solidFill>
            <a:schemeClr val="accent1">
              <a:lumMod val="40000"/>
              <a:lumOff val="60000"/>
            </a:schemeClr>
          </a:solidFill>
          <a:ln w="9525">
            <a:noFill/>
            <a:miter lim="800000"/>
            <a:headEnd/>
            <a:tailEnd/>
          </a:ln>
          <a:effectLst/>
        </p:spPr>
        <p:txBody>
          <a:bodyPr wrap="none" anchor="ctr"/>
          <a:lstStyle/>
          <a:p>
            <a:r>
              <a:rPr lang="nl-BE" sz="2000" dirty="0">
                <a:solidFill>
                  <a:schemeClr val="tx1"/>
                </a:solidFill>
                <a:cs typeface="Times New Roman" pitchFamily="18" charset="0"/>
              </a:rPr>
              <a:t>IUI-001</a:t>
            </a:r>
            <a:endParaRPr lang="nl-NL" sz="2000" dirty="0">
              <a:solidFill>
                <a:schemeClr val="tx1"/>
              </a:solidFill>
              <a:cs typeface="Times New Roman" pitchFamily="18" charset="0"/>
            </a:endParaRPr>
          </a:p>
        </p:txBody>
      </p:sp>
      <p:sp>
        <p:nvSpPr>
          <p:cNvPr id="84" name="Rectangle 84"/>
          <p:cNvSpPr>
            <a:spLocks noChangeArrowheads="1"/>
          </p:cNvSpPr>
          <p:nvPr/>
        </p:nvSpPr>
        <p:spPr bwMode="auto">
          <a:xfrm>
            <a:off x="3886200" y="5105400"/>
            <a:ext cx="838200" cy="256032"/>
          </a:xfrm>
          <a:prstGeom prst="rect">
            <a:avLst/>
          </a:prstGeom>
          <a:solidFill>
            <a:srgbClr val="48F0FF"/>
          </a:solidFill>
          <a:ln w="9525">
            <a:noFill/>
            <a:miter lim="800000"/>
            <a:headEnd/>
            <a:tailEnd/>
          </a:ln>
          <a:effectLst/>
        </p:spPr>
        <p:txBody>
          <a:bodyPr wrap="none" anchor="ctr"/>
          <a:lstStyle/>
          <a:p>
            <a:r>
              <a:rPr lang="nl-BE" sz="2000" dirty="0">
                <a:solidFill>
                  <a:schemeClr val="tx1"/>
                </a:solidFill>
                <a:cs typeface="Times New Roman" pitchFamily="18" charset="0"/>
              </a:rPr>
              <a:t>IUI-003</a:t>
            </a:r>
            <a:endParaRPr lang="nl-NL" sz="2000" dirty="0">
              <a:solidFill>
                <a:schemeClr val="tx1"/>
              </a:solidFill>
              <a:cs typeface="Times New Roman" pitchFamily="18" charset="0"/>
            </a:endParaRPr>
          </a:p>
        </p:txBody>
      </p:sp>
      <p:sp>
        <p:nvSpPr>
          <p:cNvPr id="85" name="Rectangle 86"/>
          <p:cNvSpPr>
            <a:spLocks noChangeArrowheads="1"/>
          </p:cNvSpPr>
          <p:nvPr/>
        </p:nvSpPr>
        <p:spPr bwMode="auto">
          <a:xfrm>
            <a:off x="3886200" y="3410712"/>
            <a:ext cx="838200" cy="256032"/>
          </a:xfrm>
          <a:prstGeom prst="rect">
            <a:avLst/>
          </a:prstGeom>
          <a:solidFill>
            <a:srgbClr val="FFB591"/>
          </a:solidFill>
          <a:ln w="9525">
            <a:noFill/>
            <a:miter lim="800000"/>
            <a:headEnd/>
            <a:tailEnd/>
          </a:ln>
          <a:effectLst/>
        </p:spPr>
        <p:txBody>
          <a:bodyPr wrap="none" anchor="ctr"/>
          <a:lstStyle/>
          <a:p>
            <a:r>
              <a:rPr lang="nl-BE" sz="2000" dirty="0">
                <a:solidFill>
                  <a:schemeClr val="tx1"/>
                </a:solidFill>
                <a:cs typeface="Times New Roman" pitchFamily="18" charset="0"/>
              </a:rPr>
              <a:t>IUI-004</a:t>
            </a:r>
            <a:endParaRPr lang="nl-NL" sz="2000" dirty="0">
              <a:solidFill>
                <a:schemeClr val="tx1"/>
              </a:solidFill>
              <a:cs typeface="Times New Roman" pitchFamily="18" charset="0"/>
            </a:endParaRPr>
          </a:p>
        </p:txBody>
      </p:sp>
      <p:sp>
        <p:nvSpPr>
          <p:cNvPr id="86" name="Rectangle 87"/>
          <p:cNvSpPr>
            <a:spLocks noChangeArrowheads="1"/>
          </p:cNvSpPr>
          <p:nvPr/>
        </p:nvSpPr>
        <p:spPr bwMode="auto">
          <a:xfrm>
            <a:off x="3886200" y="6455664"/>
            <a:ext cx="838200" cy="256032"/>
          </a:xfrm>
          <a:prstGeom prst="rect">
            <a:avLst/>
          </a:prstGeom>
          <a:solidFill>
            <a:srgbClr val="FFB591"/>
          </a:solidFill>
          <a:ln w="9525">
            <a:noFill/>
            <a:miter lim="800000"/>
            <a:headEnd/>
            <a:tailEnd/>
          </a:ln>
          <a:effectLst/>
        </p:spPr>
        <p:txBody>
          <a:bodyPr wrap="none" anchor="ctr"/>
          <a:lstStyle/>
          <a:p>
            <a:r>
              <a:rPr lang="nl-BE" sz="2000" dirty="0">
                <a:solidFill>
                  <a:schemeClr val="tx1"/>
                </a:solidFill>
                <a:cs typeface="Times New Roman" pitchFamily="18" charset="0"/>
              </a:rPr>
              <a:t>IUI-004</a:t>
            </a:r>
            <a:endParaRPr lang="nl-NL" sz="2000" dirty="0">
              <a:solidFill>
                <a:schemeClr val="tx1"/>
              </a:solidFill>
              <a:cs typeface="Times New Roman" pitchFamily="18" charset="0"/>
            </a:endParaRPr>
          </a:p>
        </p:txBody>
      </p:sp>
      <p:sp>
        <p:nvSpPr>
          <p:cNvPr id="87" name="Rectangle 89"/>
          <p:cNvSpPr>
            <a:spLocks noChangeArrowheads="1"/>
          </p:cNvSpPr>
          <p:nvPr/>
        </p:nvSpPr>
        <p:spPr bwMode="auto">
          <a:xfrm>
            <a:off x="3886200" y="3072384"/>
            <a:ext cx="838200" cy="256032"/>
          </a:xfrm>
          <a:prstGeom prst="rect">
            <a:avLst/>
          </a:prstGeom>
          <a:solidFill>
            <a:srgbClr val="00BD00"/>
          </a:solidFill>
          <a:ln w="9525">
            <a:noFill/>
            <a:miter lim="800000"/>
            <a:headEnd/>
            <a:tailEnd/>
          </a:ln>
          <a:effectLst/>
        </p:spPr>
        <p:txBody>
          <a:bodyPr wrap="none" anchor="ctr"/>
          <a:lstStyle/>
          <a:p>
            <a:r>
              <a:rPr lang="nl-BE" sz="2000" dirty="0">
                <a:solidFill>
                  <a:schemeClr val="tx1"/>
                </a:solidFill>
                <a:cs typeface="Times New Roman" pitchFamily="18" charset="0"/>
              </a:rPr>
              <a:t>IUI-005</a:t>
            </a:r>
            <a:endParaRPr lang="nl-NL" sz="2000" dirty="0">
              <a:solidFill>
                <a:schemeClr val="tx1"/>
              </a:solidFill>
              <a:cs typeface="Times New Roman" pitchFamily="18" charset="0"/>
            </a:endParaRPr>
          </a:p>
        </p:txBody>
      </p:sp>
      <p:sp>
        <p:nvSpPr>
          <p:cNvPr id="88" name="Rectangle 90"/>
          <p:cNvSpPr>
            <a:spLocks noChangeArrowheads="1"/>
          </p:cNvSpPr>
          <p:nvPr/>
        </p:nvSpPr>
        <p:spPr bwMode="auto">
          <a:xfrm>
            <a:off x="3886200" y="4773168"/>
            <a:ext cx="838200" cy="256032"/>
          </a:xfrm>
          <a:prstGeom prst="rect">
            <a:avLst/>
          </a:prstGeom>
          <a:solidFill>
            <a:srgbClr val="00BD00"/>
          </a:solidFill>
          <a:ln w="9525">
            <a:noFill/>
            <a:miter lim="800000"/>
            <a:headEnd/>
            <a:tailEnd/>
          </a:ln>
          <a:effectLst/>
        </p:spPr>
        <p:txBody>
          <a:bodyPr wrap="none" anchor="ctr"/>
          <a:lstStyle/>
          <a:p>
            <a:r>
              <a:rPr lang="nl-BE" sz="2000" dirty="0">
                <a:solidFill>
                  <a:schemeClr val="tx1"/>
                </a:solidFill>
                <a:cs typeface="Times New Roman" pitchFamily="18" charset="0"/>
              </a:rPr>
              <a:t>IUI-005</a:t>
            </a:r>
            <a:endParaRPr lang="nl-NL" sz="2000" dirty="0">
              <a:solidFill>
                <a:schemeClr val="tx1"/>
              </a:solidFill>
              <a:cs typeface="Times New Roman" pitchFamily="18" charset="0"/>
            </a:endParaRPr>
          </a:p>
        </p:txBody>
      </p:sp>
      <p:sp>
        <p:nvSpPr>
          <p:cNvPr id="89" name="Rectangle 91"/>
          <p:cNvSpPr>
            <a:spLocks noChangeArrowheads="1"/>
          </p:cNvSpPr>
          <p:nvPr/>
        </p:nvSpPr>
        <p:spPr bwMode="auto">
          <a:xfrm>
            <a:off x="3886200" y="6126480"/>
            <a:ext cx="838200" cy="256032"/>
          </a:xfrm>
          <a:prstGeom prst="rect">
            <a:avLst/>
          </a:prstGeom>
          <a:solidFill>
            <a:srgbClr val="00BD00"/>
          </a:solidFill>
          <a:ln w="9525">
            <a:noFill/>
            <a:miter lim="800000"/>
            <a:headEnd/>
            <a:tailEnd/>
          </a:ln>
          <a:effectLst/>
        </p:spPr>
        <p:txBody>
          <a:bodyPr wrap="none" anchor="ctr"/>
          <a:lstStyle/>
          <a:p>
            <a:r>
              <a:rPr lang="nl-BE" sz="2000" dirty="0">
                <a:solidFill>
                  <a:schemeClr val="tx1"/>
                </a:solidFill>
                <a:cs typeface="Times New Roman" pitchFamily="18" charset="0"/>
              </a:rPr>
              <a:t>IUI-005</a:t>
            </a:r>
            <a:endParaRPr lang="nl-NL" sz="2000" dirty="0">
              <a:solidFill>
                <a:schemeClr val="tx1"/>
              </a:solidFill>
              <a:cs typeface="Times New Roman" pitchFamily="18" charset="0"/>
            </a:endParaRPr>
          </a:p>
        </p:txBody>
      </p:sp>
      <p:sp>
        <p:nvSpPr>
          <p:cNvPr id="90" name="Rectangle 93"/>
          <p:cNvSpPr>
            <a:spLocks noChangeArrowheads="1"/>
          </p:cNvSpPr>
          <p:nvPr/>
        </p:nvSpPr>
        <p:spPr bwMode="auto">
          <a:xfrm>
            <a:off x="3886200" y="2743200"/>
            <a:ext cx="838200" cy="256032"/>
          </a:xfrm>
          <a:prstGeom prst="rect">
            <a:avLst/>
          </a:prstGeom>
          <a:solidFill>
            <a:srgbClr val="AB00AB"/>
          </a:solidFill>
          <a:ln w="9525">
            <a:noFill/>
            <a:miter lim="800000"/>
            <a:headEnd/>
            <a:tailEnd/>
          </a:ln>
          <a:effectLst/>
        </p:spPr>
        <p:txBody>
          <a:bodyPr wrap="none" anchor="ctr"/>
          <a:lstStyle/>
          <a:p>
            <a:r>
              <a:rPr lang="nl-BE" sz="2000" dirty="0">
                <a:solidFill>
                  <a:schemeClr val="tx1"/>
                </a:solidFill>
                <a:cs typeface="Times New Roman" pitchFamily="18" charset="0"/>
              </a:rPr>
              <a:t>IUI-007</a:t>
            </a:r>
            <a:endParaRPr lang="nl-NL" sz="2000" dirty="0">
              <a:solidFill>
                <a:schemeClr val="tx1"/>
              </a:solidFill>
              <a:cs typeface="Times New Roman" pitchFamily="18" charset="0"/>
            </a:endParaRPr>
          </a:p>
        </p:txBody>
      </p:sp>
      <p:sp>
        <p:nvSpPr>
          <p:cNvPr id="91" name="Rectangle 94"/>
          <p:cNvSpPr>
            <a:spLocks noChangeArrowheads="1"/>
          </p:cNvSpPr>
          <p:nvPr/>
        </p:nvSpPr>
        <p:spPr bwMode="auto">
          <a:xfrm>
            <a:off x="3886200" y="4096512"/>
            <a:ext cx="838200" cy="256032"/>
          </a:xfrm>
          <a:prstGeom prst="rect">
            <a:avLst/>
          </a:prstGeom>
          <a:solidFill>
            <a:srgbClr val="AB00AB"/>
          </a:solidFill>
          <a:ln w="9525">
            <a:noFill/>
            <a:miter lim="800000"/>
            <a:headEnd/>
            <a:tailEnd/>
          </a:ln>
          <a:effectLst/>
        </p:spPr>
        <p:txBody>
          <a:bodyPr wrap="none" anchor="ctr"/>
          <a:lstStyle/>
          <a:p>
            <a:r>
              <a:rPr lang="nl-BE" sz="2000" dirty="0">
                <a:solidFill>
                  <a:schemeClr val="tx1"/>
                </a:solidFill>
                <a:cs typeface="Times New Roman" pitchFamily="18" charset="0"/>
              </a:rPr>
              <a:t>IUI-007</a:t>
            </a:r>
            <a:endParaRPr lang="nl-NL" sz="2000" dirty="0">
              <a:solidFill>
                <a:schemeClr val="tx1"/>
              </a:solidFill>
              <a:cs typeface="Times New Roman" pitchFamily="18" charset="0"/>
            </a:endParaRPr>
          </a:p>
        </p:txBody>
      </p:sp>
      <p:sp>
        <p:nvSpPr>
          <p:cNvPr id="92" name="Rectangle 95"/>
          <p:cNvSpPr>
            <a:spLocks noChangeArrowheads="1"/>
          </p:cNvSpPr>
          <p:nvPr/>
        </p:nvSpPr>
        <p:spPr bwMode="auto">
          <a:xfrm>
            <a:off x="3886200" y="5449824"/>
            <a:ext cx="838200" cy="256032"/>
          </a:xfrm>
          <a:prstGeom prst="rect">
            <a:avLst/>
          </a:prstGeom>
          <a:solidFill>
            <a:srgbClr val="AB00AB"/>
          </a:solidFill>
          <a:ln w="9525">
            <a:noFill/>
            <a:miter lim="800000"/>
            <a:headEnd/>
            <a:tailEnd/>
          </a:ln>
          <a:effectLst/>
        </p:spPr>
        <p:txBody>
          <a:bodyPr wrap="none" anchor="ctr"/>
          <a:lstStyle/>
          <a:p>
            <a:r>
              <a:rPr lang="nl-BE" sz="2000" dirty="0">
                <a:solidFill>
                  <a:schemeClr val="tx1"/>
                </a:solidFill>
                <a:cs typeface="Times New Roman" pitchFamily="18" charset="0"/>
              </a:rPr>
              <a:t>IUI-007</a:t>
            </a:r>
            <a:endParaRPr lang="nl-NL" sz="2000" dirty="0">
              <a:solidFill>
                <a:schemeClr val="tx1"/>
              </a:solidFill>
              <a:cs typeface="Times New Roman" pitchFamily="18" charset="0"/>
            </a:endParaRPr>
          </a:p>
        </p:txBody>
      </p:sp>
      <p:sp>
        <p:nvSpPr>
          <p:cNvPr id="93" name="Rectangle 97"/>
          <p:cNvSpPr>
            <a:spLocks noChangeArrowheads="1"/>
          </p:cNvSpPr>
          <p:nvPr/>
        </p:nvSpPr>
        <p:spPr bwMode="auto">
          <a:xfrm>
            <a:off x="3886200" y="3758184"/>
            <a:ext cx="838200" cy="256032"/>
          </a:xfrm>
          <a:prstGeom prst="rect">
            <a:avLst/>
          </a:prstGeom>
          <a:solidFill>
            <a:schemeClr val="bg2">
              <a:lumMod val="50000"/>
            </a:schemeClr>
          </a:solidFill>
          <a:ln w="9525">
            <a:noFill/>
            <a:miter lim="800000"/>
            <a:headEnd/>
            <a:tailEnd/>
          </a:ln>
          <a:effectLst/>
        </p:spPr>
        <p:txBody>
          <a:bodyPr wrap="none" anchor="ctr"/>
          <a:lstStyle/>
          <a:p>
            <a:r>
              <a:rPr lang="nl-BE" sz="2000" dirty="0">
                <a:solidFill>
                  <a:schemeClr val="tx1"/>
                </a:solidFill>
                <a:cs typeface="Times New Roman" pitchFamily="18" charset="0"/>
              </a:rPr>
              <a:t>IUI-002</a:t>
            </a:r>
            <a:endParaRPr lang="nl-NL" sz="2000" dirty="0">
              <a:solidFill>
                <a:schemeClr val="tx1"/>
              </a:solidFill>
              <a:cs typeface="Times New Roman" pitchFamily="18" charset="0"/>
            </a:endParaRPr>
          </a:p>
        </p:txBody>
      </p:sp>
      <p:sp>
        <p:nvSpPr>
          <p:cNvPr id="94" name="Rectangle 98"/>
          <p:cNvSpPr>
            <a:spLocks noChangeArrowheads="1"/>
          </p:cNvSpPr>
          <p:nvPr/>
        </p:nvSpPr>
        <p:spPr bwMode="auto">
          <a:xfrm>
            <a:off x="3886200" y="5779008"/>
            <a:ext cx="838200" cy="256032"/>
          </a:xfrm>
          <a:prstGeom prst="rect">
            <a:avLst/>
          </a:prstGeom>
          <a:solidFill>
            <a:srgbClr val="800000"/>
          </a:solidFill>
          <a:ln w="9525">
            <a:noFill/>
            <a:miter lim="800000"/>
            <a:headEnd/>
            <a:tailEnd/>
          </a:ln>
          <a:effectLst/>
        </p:spPr>
        <p:txBody>
          <a:bodyPr wrap="none" anchor="ctr"/>
          <a:lstStyle/>
          <a:p>
            <a:r>
              <a:rPr lang="nl-BE" sz="2000" dirty="0" smtClean="0">
                <a:solidFill>
                  <a:schemeClr val="tx1"/>
                </a:solidFill>
                <a:cs typeface="Times New Roman" pitchFamily="18" charset="0"/>
              </a:rPr>
              <a:t>IUI-008</a:t>
            </a:r>
            <a:endParaRPr lang="nl-NL" sz="2000" dirty="0">
              <a:solidFill>
                <a:schemeClr val="tx1"/>
              </a:solidFill>
              <a:cs typeface="Times New Roman" pitchFamily="18" charset="0"/>
            </a:endParaRPr>
          </a:p>
        </p:txBody>
      </p:sp>
      <p:sp>
        <p:nvSpPr>
          <p:cNvPr id="95" name="Rectangle 99"/>
          <p:cNvSpPr>
            <a:spLocks noChangeArrowheads="1"/>
          </p:cNvSpPr>
          <p:nvPr/>
        </p:nvSpPr>
        <p:spPr bwMode="auto">
          <a:xfrm>
            <a:off x="3886200" y="4425696"/>
            <a:ext cx="838200" cy="256032"/>
          </a:xfrm>
          <a:prstGeom prst="rect">
            <a:avLst/>
          </a:prstGeom>
          <a:solidFill>
            <a:schemeClr val="accent6"/>
          </a:solidFill>
          <a:ln w="9525">
            <a:noFill/>
            <a:miter lim="800000"/>
            <a:headEnd/>
            <a:tailEnd/>
          </a:ln>
          <a:effectLst/>
        </p:spPr>
        <p:txBody>
          <a:bodyPr wrap="none" anchor="ctr"/>
          <a:lstStyle/>
          <a:p>
            <a:r>
              <a:rPr lang="nl-BE" sz="2000" dirty="0">
                <a:solidFill>
                  <a:schemeClr val="tx1"/>
                </a:solidFill>
                <a:cs typeface="Times New Roman" pitchFamily="18" charset="0"/>
              </a:rPr>
              <a:t>IUI-006</a:t>
            </a:r>
            <a:endParaRPr lang="nl-NL" sz="2000" dirty="0">
              <a:solidFill>
                <a:schemeClr val="tx1"/>
              </a:solidFill>
              <a:cs typeface="Times New Roman" pitchFamily="18" charset="0"/>
            </a:endParaRPr>
          </a:p>
        </p:txBody>
      </p:sp>
      <p:sp>
        <p:nvSpPr>
          <p:cNvPr id="112" name="Rounded Rectangular Callout 111"/>
          <p:cNvSpPr/>
          <p:nvPr/>
        </p:nvSpPr>
        <p:spPr>
          <a:xfrm>
            <a:off x="5715000" y="1143000"/>
            <a:ext cx="2743200" cy="1828800"/>
          </a:xfrm>
          <a:prstGeom prst="wedgeRoundRectCallout">
            <a:avLst>
              <a:gd name="adj1" fmla="val -82360"/>
              <a:gd name="adj2" fmla="val 22191"/>
              <a:gd name="adj3" fmla="val 16667"/>
            </a:avLst>
          </a:prstGeom>
          <a:solidFill>
            <a:srgbClr val="FF00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EHRs do not assign this id, but will need to for counting</a:t>
            </a:r>
            <a:endParaRPr lang="en-US" sz="2400" dirty="0"/>
          </a:p>
        </p:txBody>
      </p:sp>
    </p:spTree>
    <p:extLst>
      <p:ext uri="{BB962C8B-B14F-4D97-AF65-F5344CB8AC3E}">
        <p14:creationId xmlns:p14="http://schemas.microsoft.com/office/powerpoint/2010/main" val="84303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smtClean="0"/>
              <a:t>No Tracking of Diseases</a:t>
            </a:r>
          </a:p>
        </p:txBody>
      </p:sp>
      <p:sp>
        <p:nvSpPr>
          <p:cNvPr id="5" name="Rounded Rectangular Callout 4"/>
          <p:cNvSpPr/>
          <p:nvPr/>
        </p:nvSpPr>
        <p:spPr>
          <a:xfrm>
            <a:off x="990600" y="4246680"/>
            <a:ext cx="2819400" cy="1905000"/>
          </a:xfrm>
          <a:prstGeom prst="wedgeRoundRectCallout">
            <a:avLst>
              <a:gd name="adj1" fmla="val -41103"/>
              <a:gd name="adj2" fmla="val -707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All three diagnoses refer to the same disease, but there are no links!</a:t>
            </a:r>
          </a:p>
        </p:txBody>
      </p:sp>
      <p:sp>
        <p:nvSpPr>
          <p:cNvPr id="6" name="Rounded Rectangular Callout 5"/>
          <p:cNvSpPr/>
          <p:nvPr/>
        </p:nvSpPr>
        <p:spPr>
          <a:xfrm>
            <a:off x="5410200" y="4246680"/>
            <a:ext cx="2895600" cy="1905000"/>
          </a:xfrm>
          <a:prstGeom prst="wedgeRoundRectCallout">
            <a:avLst>
              <a:gd name="adj1" fmla="val -37809"/>
              <a:gd name="adj2" fmla="val -700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t>No disease gets a unique identifier, only records of diseases (diagnoses)</a:t>
            </a:r>
          </a:p>
        </p:txBody>
      </p:sp>
      <p:graphicFrame>
        <p:nvGraphicFramePr>
          <p:cNvPr id="7" name="Content Placeholder 3"/>
          <p:cNvGraphicFramePr>
            <a:graphicFrameLocks/>
          </p:cNvGraphicFramePr>
          <p:nvPr>
            <p:extLst>
              <p:ext uri="{D42A27DB-BD31-4B8C-83A1-F6EECF244321}">
                <p14:modId xmlns:p14="http://schemas.microsoft.com/office/powerpoint/2010/main" val="1333791084"/>
              </p:ext>
            </p:extLst>
          </p:nvPr>
        </p:nvGraphicFramePr>
        <p:xfrm>
          <a:off x="457200" y="1732080"/>
          <a:ext cx="7162800" cy="2499359"/>
        </p:xfrm>
        <a:graphic>
          <a:graphicData uri="http://schemas.openxmlformats.org/drawingml/2006/table">
            <a:tbl>
              <a:tblPr firstRow="1" bandRow="1">
                <a:tableStyleId>{5C22544A-7EE6-4342-B048-85BDC9FD1C3A}</a:tableStyleId>
              </a:tblPr>
              <a:tblGrid>
                <a:gridCol w="1752600"/>
                <a:gridCol w="2362200"/>
                <a:gridCol w="3048000"/>
              </a:tblGrid>
              <a:tr h="370840">
                <a:tc>
                  <a:txBody>
                    <a:bodyPr/>
                    <a:lstStyle/>
                    <a:p>
                      <a:r>
                        <a:rPr lang="en-US" sz="2800" dirty="0" smtClean="0"/>
                        <a:t>Diagnosis</a:t>
                      </a:r>
                      <a:endParaRPr lang="en-US" sz="2800" dirty="0"/>
                    </a:p>
                  </a:txBody>
                  <a:tcPr/>
                </a:tc>
                <a:tc>
                  <a:txBody>
                    <a:bodyPr/>
                    <a:lstStyle/>
                    <a:p>
                      <a:r>
                        <a:rPr lang="en-US" sz="2800" dirty="0" smtClean="0"/>
                        <a:t>Date</a:t>
                      </a:r>
                      <a:endParaRPr lang="en-US" sz="2800" dirty="0"/>
                    </a:p>
                  </a:txBody>
                  <a:tcPr/>
                </a:tc>
                <a:tc>
                  <a:txBody>
                    <a:bodyPr/>
                    <a:lstStyle/>
                    <a:p>
                      <a:r>
                        <a:rPr lang="en-US" sz="2800" dirty="0" smtClean="0"/>
                        <a:t>Diagnosis (NOT disease)</a:t>
                      </a:r>
                      <a:r>
                        <a:rPr lang="en-US" sz="2800" baseline="0" dirty="0" smtClean="0"/>
                        <a:t> id</a:t>
                      </a:r>
                      <a:endParaRPr lang="en-US" sz="2800" dirty="0"/>
                    </a:p>
                  </a:txBody>
                  <a:tcPr/>
                </a:tc>
              </a:tr>
              <a:tr h="370840">
                <a:tc>
                  <a:txBody>
                    <a:bodyPr/>
                    <a:lstStyle/>
                    <a:p>
                      <a:r>
                        <a:rPr lang="en-US" sz="2800" dirty="0" smtClean="0"/>
                        <a:t>Joint pain</a:t>
                      </a:r>
                      <a:endParaRPr lang="en-US" sz="2800" dirty="0"/>
                    </a:p>
                  </a:txBody>
                  <a:tcPr/>
                </a:tc>
                <a:tc>
                  <a:txBody>
                    <a:bodyPr/>
                    <a:lstStyle/>
                    <a:p>
                      <a:r>
                        <a:rPr lang="en-US" sz="2800" dirty="0" smtClean="0"/>
                        <a:t>07-08-2009</a:t>
                      </a:r>
                      <a:endParaRPr lang="en-US" sz="2800" dirty="0"/>
                    </a:p>
                  </a:txBody>
                  <a:tcPr/>
                </a:tc>
                <a:tc>
                  <a:txBody>
                    <a:bodyPr/>
                    <a:lstStyle/>
                    <a:p>
                      <a:r>
                        <a:rPr lang="en-US" sz="2800" dirty="0" smtClean="0"/>
                        <a:t>2ab8ef2c</a:t>
                      </a:r>
                      <a:endParaRPr lang="en-US" sz="2800" dirty="0"/>
                    </a:p>
                  </a:txBody>
                  <a:tcPr/>
                </a:tc>
              </a:tr>
              <a:tr h="370840">
                <a:tc>
                  <a:txBody>
                    <a:bodyPr/>
                    <a:lstStyle/>
                    <a:p>
                      <a:r>
                        <a:rPr lang="en-US" sz="2800" dirty="0" smtClean="0"/>
                        <a:t>Arthritis</a:t>
                      </a:r>
                      <a:endParaRPr lang="en-US" sz="2800" dirty="0"/>
                    </a:p>
                  </a:txBody>
                  <a:tcPr/>
                </a:tc>
                <a:tc>
                  <a:txBody>
                    <a:bodyPr/>
                    <a:lstStyle/>
                    <a:p>
                      <a:r>
                        <a:rPr lang="en-US" sz="2800" dirty="0" smtClean="0"/>
                        <a:t>07-10-2009</a:t>
                      </a:r>
                      <a:endParaRPr lang="en-US" sz="2800" dirty="0"/>
                    </a:p>
                  </a:txBody>
                  <a:tcPr/>
                </a:tc>
                <a:tc>
                  <a:txBody>
                    <a:bodyPr/>
                    <a:lstStyle/>
                    <a:p>
                      <a:r>
                        <a:rPr lang="en-US" sz="2800" dirty="0" smtClean="0"/>
                        <a:t>cb13fc4d</a:t>
                      </a:r>
                      <a:endParaRPr lang="en-US" sz="2800" dirty="0"/>
                    </a:p>
                  </a:txBody>
                  <a:tcPr/>
                </a:tc>
              </a:tr>
              <a:tr h="370840">
                <a:tc>
                  <a:txBody>
                    <a:bodyPr/>
                    <a:lstStyle/>
                    <a:p>
                      <a:r>
                        <a:rPr lang="en-US" sz="2800" dirty="0" smtClean="0"/>
                        <a:t>Gout</a:t>
                      </a:r>
                      <a:endParaRPr lang="en-US" sz="2800" dirty="0"/>
                    </a:p>
                  </a:txBody>
                  <a:tcPr/>
                </a:tc>
                <a:tc>
                  <a:txBody>
                    <a:bodyPr/>
                    <a:lstStyle/>
                    <a:p>
                      <a:r>
                        <a:rPr lang="en-US" sz="2800" dirty="0" smtClean="0"/>
                        <a:t>07-20-2009</a:t>
                      </a:r>
                      <a:endParaRPr lang="en-US" sz="2800" dirty="0"/>
                    </a:p>
                  </a:txBody>
                  <a:tcPr/>
                </a:tc>
                <a:tc>
                  <a:txBody>
                    <a:bodyPr/>
                    <a:lstStyle/>
                    <a:p>
                      <a:r>
                        <a:rPr lang="en-US" sz="2800" dirty="0" smtClean="0"/>
                        <a:t>3ced432c</a:t>
                      </a:r>
                      <a:endParaRPr lang="en-US" sz="2800" dirty="0"/>
                    </a:p>
                  </a:txBody>
                  <a:tcPr/>
                </a:tc>
              </a:tr>
            </a:tbl>
          </a:graphicData>
        </a:graphic>
      </p:graphicFrame>
    </p:spTree>
    <p:extLst>
      <p:ext uri="{BB962C8B-B14F-4D97-AF65-F5344CB8AC3E}">
        <p14:creationId xmlns:p14="http://schemas.microsoft.com/office/powerpoint/2010/main" val="97455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fontScale="90000"/>
          </a:bodyPr>
          <a:lstStyle/>
          <a:p>
            <a:r>
              <a:rPr lang="en-US" sz="3600" dirty="0" smtClean="0"/>
              <a:t>Referent Tracking, Diseases, and Diagnoses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85659256"/>
              </p:ext>
            </p:extLst>
          </p:nvPr>
        </p:nvGraphicFramePr>
        <p:xfrm>
          <a:off x="457200" y="1732080"/>
          <a:ext cx="7620000" cy="2499359"/>
        </p:xfrm>
        <a:graphic>
          <a:graphicData uri="http://schemas.openxmlformats.org/drawingml/2006/table">
            <a:tbl>
              <a:tblPr firstRow="1" bandRow="1">
                <a:tableStyleId>{5C22544A-7EE6-4342-B048-85BDC9FD1C3A}</a:tableStyleId>
              </a:tblPr>
              <a:tblGrid>
                <a:gridCol w="1676400"/>
                <a:gridCol w="1981200"/>
                <a:gridCol w="2057400"/>
                <a:gridCol w="1905000"/>
              </a:tblGrid>
              <a:tr h="370840">
                <a:tc>
                  <a:txBody>
                    <a:bodyPr/>
                    <a:lstStyle/>
                    <a:p>
                      <a:r>
                        <a:rPr lang="en-US" sz="2800" dirty="0" smtClean="0"/>
                        <a:t>Diagnosis</a:t>
                      </a:r>
                      <a:endParaRPr lang="en-US" sz="2800" dirty="0"/>
                    </a:p>
                  </a:txBody>
                  <a:tcPr/>
                </a:tc>
                <a:tc>
                  <a:txBody>
                    <a:bodyPr/>
                    <a:lstStyle/>
                    <a:p>
                      <a:r>
                        <a:rPr lang="en-US" sz="2800" dirty="0" smtClean="0"/>
                        <a:t>Date</a:t>
                      </a:r>
                      <a:endParaRPr lang="en-US" sz="2800" dirty="0"/>
                    </a:p>
                  </a:txBody>
                  <a:tcPr/>
                </a:tc>
                <a:tc>
                  <a:txBody>
                    <a:bodyPr/>
                    <a:lstStyle/>
                    <a:p>
                      <a:r>
                        <a:rPr lang="en-US" sz="2800" dirty="0" smtClean="0"/>
                        <a:t>Diagnosis </a:t>
                      </a:r>
                      <a:r>
                        <a:rPr lang="en-US" sz="2800" baseline="0" dirty="0" smtClean="0"/>
                        <a:t>id</a:t>
                      </a:r>
                      <a:endParaRPr lang="en-US" sz="2800" dirty="0"/>
                    </a:p>
                  </a:txBody>
                  <a:tcPr/>
                </a:tc>
                <a:tc>
                  <a:txBody>
                    <a:bodyPr/>
                    <a:lstStyle/>
                    <a:p>
                      <a:r>
                        <a:rPr lang="en-US" sz="2800" dirty="0" smtClean="0"/>
                        <a:t>Disease</a:t>
                      </a:r>
                      <a:r>
                        <a:rPr lang="en-US" sz="2800" baseline="0" dirty="0" smtClean="0"/>
                        <a:t> id</a:t>
                      </a:r>
                      <a:endParaRPr lang="en-US" sz="2800" dirty="0"/>
                    </a:p>
                  </a:txBody>
                  <a:tcPr/>
                </a:tc>
              </a:tr>
              <a:tr h="370840">
                <a:tc>
                  <a:txBody>
                    <a:bodyPr/>
                    <a:lstStyle/>
                    <a:p>
                      <a:r>
                        <a:rPr lang="en-US" sz="2800" dirty="0" smtClean="0"/>
                        <a:t>Arthritis</a:t>
                      </a:r>
                      <a:endParaRPr lang="en-US" sz="2800" dirty="0"/>
                    </a:p>
                  </a:txBody>
                  <a:tcPr/>
                </a:tc>
                <a:tc>
                  <a:txBody>
                    <a:bodyPr/>
                    <a:lstStyle/>
                    <a:p>
                      <a:r>
                        <a:rPr lang="en-US" sz="2800" dirty="0" smtClean="0"/>
                        <a:t>07-08-2009</a:t>
                      </a:r>
                      <a:endParaRPr lang="en-US" sz="2800" dirty="0"/>
                    </a:p>
                  </a:txBody>
                  <a:tcPr/>
                </a:tc>
                <a:tc>
                  <a:txBody>
                    <a:bodyPr/>
                    <a:lstStyle/>
                    <a:p>
                      <a:r>
                        <a:rPr lang="en-US" sz="2800" dirty="0" smtClean="0"/>
                        <a:t>2ab8ef2c</a:t>
                      </a:r>
                      <a:endParaRPr lang="en-US" sz="2800" dirty="0"/>
                    </a:p>
                  </a:txBody>
                  <a:tcPr/>
                </a:tc>
                <a:tc>
                  <a:txBody>
                    <a:bodyPr/>
                    <a:lstStyle/>
                    <a:p>
                      <a:r>
                        <a:rPr lang="en-US" sz="2800" dirty="0" smtClean="0"/>
                        <a:t>8f5a94b2</a:t>
                      </a:r>
                      <a:endParaRPr lang="en-US" sz="2800" dirty="0"/>
                    </a:p>
                  </a:txBody>
                  <a:tcPr/>
                </a:tc>
              </a:tr>
              <a:tr h="370840">
                <a:tc>
                  <a:txBody>
                    <a:bodyPr/>
                    <a:lstStyle/>
                    <a:p>
                      <a:r>
                        <a:rPr lang="en-US" sz="2800" dirty="0" err="1" smtClean="0"/>
                        <a:t>Osteo</a:t>
                      </a:r>
                      <a:r>
                        <a:rPr lang="en-US" sz="2800" dirty="0" smtClean="0"/>
                        <a:t>-arthritis</a:t>
                      </a:r>
                      <a:endParaRPr lang="en-US" sz="2800" dirty="0"/>
                    </a:p>
                  </a:txBody>
                  <a:tcPr/>
                </a:tc>
                <a:tc>
                  <a:txBody>
                    <a:bodyPr/>
                    <a:lstStyle/>
                    <a:p>
                      <a:r>
                        <a:rPr lang="en-US" sz="2800" dirty="0" smtClean="0"/>
                        <a:t>07-10-2009</a:t>
                      </a:r>
                      <a:endParaRPr lang="en-US" sz="2800" dirty="0"/>
                    </a:p>
                  </a:txBody>
                  <a:tcPr/>
                </a:tc>
                <a:tc>
                  <a:txBody>
                    <a:bodyPr/>
                    <a:lstStyle/>
                    <a:p>
                      <a:r>
                        <a:rPr lang="en-US" sz="2800" dirty="0" smtClean="0"/>
                        <a:t>cb13fc4d</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8f5a94b2</a:t>
                      </a:r>
                    </a:p>
                  </a:txBody>
                  <a:tcPr/>
                </a:tc>
              </a:tr>
              <a:tr h="370840">
                <a:tc>
                  <a:txBody>
                    <a:bodyPr/>
                    <a:lstStyle/>
                    <a:p>
                      <a:r>
                        <a:rPr lang="en-US" sz="2800" dirty="0" smtClean="0"/>
                        <a:t>Gout</a:t>
                      </a:r>
                      <a:endParaRPr lang="en-US" sz="2800" dirty="0"/>
                    </a:p>
                  </a:txBody>
                  <a:tcPr/>
                </a:tc>
                <a:tc>
                  <a:txBody>
                    <a:bodyPr/>
                    <a:lstStyle/>
                    <a:p>
                      <a:r>
                        <a:rPr lang="en-US" sz="2800" dirty="0" smtClean="0"/>
                        <a:t>07-20-2009</a:t>
                      </a:r>
                      <a:endParaRPr lang="en-US" sz="2800" dirty="0"/>
                    </a:p>
                  </a:txBody>
                  <a:tcPr/>
                </a:tc>
                <a:tc>
                  <a:txBody>
                    <a:bodyPr/>
                    <a:lstStyle/>
                    <a:p>
                      <a:r>
                        <a:rPr lang="en-US" sz="2800" dirty="0" smtClean="0"/>
                        <a:t>3ced432c</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8f5a94b2</a:t>
                      </a:r>
                    </a:p>
                  </a:txBody>
                  <a:tcPr/>
                </a:tc>
              </a:tr>
            </a:tbl>
          </a:graphicData>
        </a:graphic>
      </p:graphicFrame>
      <p:sp>
        <p:nvSpPr>
          <p:cNvPr id="5" name="Oval 4"/>
          <p:cNvSpPr/>
          <p:nvPr/>
        </p:nvSpPr>
        <p:spPr>
          <a:xfrm>
            <a:off x="5867400" y="1371600"/>
            <a:ext cx="2362200" cy="33528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765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Terms</a:t>
            </a:r>
            <a:endParaRPr lang="en-US" dirty="0"/>
          </a:p>
        </p:txBody>
      </p:sp>
      <p:sp>
        <p:nvSpPr>
          <p:cNvPr id="3" name="Content Placeholder 2"/>
          <p:cNvSpPr>
            <a:spLocks noGrp="1"/>
          </p:cNvSpPr>
          <p:nvPr>
            <p:ph idx="1"/>
          </p:nvPr>
        </p:nvSpPr>
        <p:spPr>
          <a:xfrm>
            <a:off x="457200" y="1676400"/>
            <a:ext cx="7772400" cy="4876800"/>
          </a:xfrm>
        </p:spPr>
        <p:txBody>
          <a:bodyPr>
            <a:normAutofit fontScale="77500" lnSpcReduction="20000"/>
          </a:bodyPr>
          <a:lstStyle/>
          <a:p>
            <a:r>
              <a:rPr lang="en-US" i="1" dirty="0"/>
              <a:t>Instance</a:t>
            </a:r>
          </a:p>
          <a:p>
            <a:pPr lvl="1"/>
            <a:r>
              <a:rPr lang="en-US" i="1" dirty="0" smtClean="0">
                <a:solidFill>
                  <a:schemeClr val="accent1">
                    <a:lumMod val="75000"/>
                  </a:schemeClr>
                </a:solidFill>
              </a:rPr>
              <a:t>A concrete </a:t>
            </a:r>
            <a:r>
              <a:rPr lang="en-US" i="1" dirty="0">
                <a:solidFill>
                  <a:schemeClr val="accent1">
                    <a:lumMod val="75000"/>
                  </a:schemeClr>
                </a:solidFill>
              </a:rPr>
              <a:t>entity that exists in space and </a:t>
            </a:r>
            <a:r>
              <a:rPr lang="en-US" i="1" dirty="0" smtClean="0">
                <a:solidFill>
                  <a:schemeClr val="accent1">
                    <a:lumMod val="75000"/>
                  </a:schemeClr>
                </a:solidFill>
              </a:rPr>
              <a:t>time…only once</a:t>
            </a:r>
            <a:r>
              <a:rPr lang="en-US" i="1" baseline="30000" dirty="0" smtClean="0">
                <a:solidFill>
                  <a:schemeClr val="accent1">
                    <a:lumMod val="75000"/>
                  </a:schemeClr>
                </a:solidFill>
              </a:rPr>
              <a:t>*</a:t>
            </a:r>
            <a:endParaRPr lang="en-US" i="1" baseline="30000" dirty="0">
              <a:solidFill>
                <a:schemeClr val="accent1">
                  <a:lumMod val="75000"/>
                </a:schemeClr>
              </a:solidFill>
            </a:endParaRPr>
          </a:p>
          <a:p>
            <a:pPr lvl="1"/>
            <a:r>
              <a:rPr lang="en-US" dirty="0"/>
              <a:t>Examples: you, the chair you are sitting on, </a:t>
            </a:r>
            <a:r>
              <a:rPr lang="en-US" dirty="0" smtClean="0"/>
              <a:t>Mr. Jones’ visit to Dr. Smith at ABC Clinic on 4/26/2012 at 9a</a:t>
            </a:r>
          </a:p>
          <a:p>
            <a:r>
              <a:rPr lang="en-US" i="1" dirty="0" smtClean="0"/>
              <a:t>Type</a:t>
            </a:r>
          </a:p>
          <a:p>
            <a:pPr lvl="1"/>
            <a:r>
              <a:rPr lang="en-US" i="1" dirty="0" smtClean="0">
                <a:solidFill>
                  <a:srgbClr val="376092"/>
                </a:solidFill>
              </a:rPr>
              <a:t>Structure or characteristic </a:t>
            </a:r>
            <a:r>
              <a:rPr lang="en-US" i="1" dirty="0">
                <a:solidFill>
                  <a:srgbClr val="376092"/>
                </a:solidFill>
              </a:rPr>
              <a:t>in reality </a:t>
            </a:r>
            <a:r>
              <a:rPr lang="en-US" i="1" dirty="0" smtClean="0">
                <a:solidFill>
                  <a:srgbClr val="376092"/>
                </a:solidFill>
              </a:rPr>
              <a:t>that is exemplified …over </a:t>
            </a:r>
            <a:r>
              <a:rPr lang="en-US" i="1" dirty="0">
                <a:solidFill>
                  <a:srgbClr val="376092"/>
                </a:solidFill>
              </a:rPr>
              <a:t>and </a:t>
            </a:r>
            <a:r>
              <a:rPr lang="en-US" i="1" dirty="0" smtClean="0">
                <a:solidFill>
                  <a:srgbClr val="376092"/>
                </a:solidFill>
              </a:rPr>
              <a:t>over … </a:t>
            </a:r>
            <a:r>
              <a:rPr lang="en-US" i="1" dirty="0">
                <a:solidFill>
                  <a:srgbClr val="376092"/>
                </a:solidFill>
              </a:rPr>
              <a:t>in an open-ended collection of </a:t>
            </a:r>
            <a:r>
              <a:rPr lang="en-US" i="1" dirty="0" smtClean="0">
                <a:solidFill>
                  <a:srgbClr val="376092"/>
                </a:solidFill>
              </a:rPr>
              <a:t>instances</a:t>
            </a:r>
            <a:r>
              <a:rPr lang="en-US" i="1" baseline="30000" dirty="0" smtClean="0">
                <a:solidFill>
                  <a:srgbClr val="376092"/>
                </a:solidFill>
              </a:rPr>
              <a:t>§</a:t>
            </a:r>
          </a:p>
          <a:p>
            <a:pPr lvl="1"/>
            <a:r>
              <a:rPr lang="en-US" dirty="0" smtClean="0"/>
              <a:t>Examples: </a:t>
            </a:r>
            <a:r>
              <a:rPr lang="en-US" i="1" dirty="0" smtClean="0"/>
              <a:t>Human being</a:t>
            </a:r>
            <a:r>
              <a:rPr lang="en-US" dirty="0" smtClean="0"/>
              <a:t>, </a:t>
            </a:r>
            <a:r>
              <a:rPr lang="en-US" i="1" dirty="0" smtClean="0"/>
              <a:t>Chair, Outpatient healthcare encounter</a:t>
            </a:r>
            <a:endParaRPr lang="en-US" dirty="0" smtClean="0"/>
          </a:p>
          <a:p>
            <a:r>
              <a:rPr lang="en-US" dirty="0" smtClean="0"/>
              <a:t>Synonyms: </a:t>
            </a:r>
          </a:p>
          <a:p>
            <a:pPr lvl="1"/>
            <a:r>
              <a:rPr lang="en-US" i="1" dirty="0" smtClean="0"/>
              <a:t>Type</a:t>
            </a:r>
            <a:r>
              <a:rPr lang="en-US" dirty="0" smtClean="0"/>
              <a:t>: kind, universal</a:t>
            </a:r>
          </a:p>
          <a:p>
            <a:pPr lvl="1"/>
            <a:r>
              <a:rPr lang="en-US" i="1" dirty="0" smtClean="0"/>
              <a:t>Instance</a:t>
            </a:r>
            <a:r>
              <a:rPr lang="en-US" dirty="0" smtClean="0"/>
              <a:t>: individual, particular</a:t>
            </a:r>
            <a:endParaRPr lang="en-US" dirty="0"/>
          </a:p>
        </p:txBody>
      </p:sp>
      <p:sp>
        <p:nvSpPr>
          <p:cNvPr id="4" name="TextBox 3"/>
          <p:cNvSpPr txBox="1"/>
          <p:nvPr/>
        </p:nvSpPr>
        <p:spPr>
          <a:xfrm>
            <a:off x="1143000" y="5657671"/>
            <a:ext cx="6096000" cy="1200329"/>
          </a:xfrm>
          <a:prstGeom prst="rect">
            <a:avLst/>
          </a:prstGeom>
          <a:noFill/>
        </p:spPr>
        <p:txBody>
          <a:bodyPr wrap="square" rtlCol="0">
            <a:spAutoFit/>
          </a:bodyPr>
          <a:lstStyle/>
          <a:p>
            <a:r>
              <a:rPr lang="en-US" sz="1200" dirty="0" smtClean="0"/>
              <a:t>*</a:t>
            </a:r>
            <a:r>
              <a:rPr lang="en-US" sz="1200" dirty="0"/>
              <a:t>Smith B, </a:t>
            </a:r>
            <a:r>
              <a:rPr lang="en-US" sz="1200" dirty="0" err="1"/>
              <a:t>Ceusters</a:t>
            </a:r>
            <a:r>
              <a:rPr lang="en-US" sz="1200" dirty="0"/>
              <a:t> W. Ontological realism: A methodology for coordinated evolution of </a:t>
            </a:r>
            <a:r>
              <a:rPr lang="en-US" sz="1200" dirty="0" smtClean="0"/>
              <a:t>scientific </a:t>
            </a:r>
            <a:r>
              <a:rPr lang="en-US" sz="1200" dirty="0"/>
              <a:t>ontologies. Applied Ontology. [10.3233/AO-2010-0079]. 2010;5(3):139-88.</a:t>
            </a:r>
            <a:endParaRPr lang="en-US" sz="1200" dirty="0" smtClean="0"/>
          </a:p>
          <a:p>
            <a:r>
              <a:rPr lang="en-US" sz="1200" dirty="0" smtClean="0"/>
              <a:t>§</a:t>
            </a:r>
            <a:r>
              <a:rPr lang="en-US" sz="1200" dirty="0"/>
              <a:t>Smith B, </a:t>
            </a:r>
            <a:r>
              <a:rPr lang="en-US" sz="1200" dirty="0" err="1"/>
              <a:t>Kusnierczyk</a:t>
            </a:r>
            <a:r>
              <a:rPr lang="en-US" sz="1200" dirty="0"/>
              <a:t> W, </a:t>
            </a:r>
            <a:r>
              <a:rPr lang="en-US" sz="1200" dirty="0" err="1"/>
              <a:t>Schober</a:t>
            </a:r>
            <a:r>
              <a:rPr lang="en-US" sz="1200" dirty="0"/>
              <a:t> D, </a:t>
            </a:r>
            <a:r>
              <a:rPr lang="en-US" sz="1200" dirty="0" err="1"/>
              <a:t>Ceusters</a:t>
            </a:r>
            <a:r>
              <a:rPr lang="en-US" sz="1200" dirty="0"/>
              <a:t> W, editors. Towards a reference terminology for ontology research and development in the biomedical domain. The Second International Workshop on Formal Biomedical Knowledge Representation: "Biomedical Ontology in Action" (KR-MED 2006); 2006; Baltimore, MD.</a:t>
            </a:r>
          </a:p>
        </p:txBody>
      </p:sp>
    </p:spTree>
    <p:extLst>
      <p:ext uri="{BB962C8B-B14F-4D97-AF65-F5344CB8AC3E}">
        <p14:creationId xmlns:p14="http://schemas.microsoft.com/office/powerpoint/2010/main" val="3605670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normAutofit fontScale="90000"/>
          </a:bodyPr>
          <a:lstStyle/>
          <a:p>
            <a:r>
              <a:rPr lang="en-US" sz="3600" dirty="0" smtClean="0"/>
              <a:t>Referent Tracking, Diseases, and Diagnoses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77705254"/>
              </p:ext>
            </p:extLst>
          </p:nvPr>
        </p:nvGraphicFramePr>
        <p:xfrm>
          <a:off x="457200" y="1732080"/>
          <a:ext cx="7620000" cy="2499359"/>
        </p:xfrm>
        <a:graphic>
          <a:graphicData uri="http://schemas.openxmlformats.org/drawingml/2006/table">
            <a:tbl>
              <a:tblPr firstRow="1" bandRow="1">
                <a:tableStyleId>{5C22544A-7EE6-4342-B048-85BDC9FD1C3A}</a:tableStyleId>
              </a:tblPr>
              <a:tblGrid>
                <a:gridCol w="1676400"/>
                <a:gridCol w="1981200"/>
                <a:gridCol w="2057400"/>
                <a:gridCol w="1905000"/>
              </a:tblGrid>
              <a:tr h="370840">
                <a:tc>
                  <a:txBody>
                    <a:bodyPr/>
                    <a:lstStyle/>
                    <a:p>
                      <a:r>
                        <a:rPr lang="en-US" sz="2800" dirty="0" smtClean="0"/>
                        <a:t>Diagnosis</a:t>
                      </a:r>
                      <a:endParaRPr lang="en-US" sz="2800" dirty="0"/>
                    </a:p>
                  </a:txBody>
                  <a:tcPr/>
                </a:tc>
                <a:tc>
                  <a:txBody>
                    <a:bodyPr/>
                    <a:lstStyle/>
                    <a:p>
                      <a:r>
                        <a:rPr lang="en-US" sz="2800" dirty="0" smtClean="0"/>
                        <a:t>Date</a:t>
                      </a:r>
                      <a:endParaRPr lang="en-US" sz="2800" dirty="0"/>
                    </a:p>
                  </a:txBody>
                  <a:tcPr/>
                </a:tc>
                <a:tc>
                  <a:txBody>
                    <a:bodyPr/>
                    <a:lstStyle/>
                    <a:p>
                      <a:r>
                        <a:rPr lang="en-US" sz="2800" dirty="0" smtClean="0"/>
                        <a:t>Diagnosis </a:t>
                      </a:r>
                      <a:r>
                        <a:rPr lang="en-US" sz="2800" baseline="0" dirty="0" smtClean="0"/>
                        <a:t>id</a:t>
                      </a:r>
                      <a:endParaRPr lang="en-US" sz="2800" dirty="0"/>
                    </a:p>
                  </a:txBody>
                  <a:tcPr/>
                </a:tc>
                <a:tc>
                  <a:txBody>
                    <a:bodyPr/>
                    <a:lstStyle/>
                    <a:p>
                      <a:r>
                        <a:rPr lang="en-US" sz="2800" dirty="0" smtClean="0"/>
                        <a:t>Disease</a:t>
                      </a:r>
                      <a:r>
                        <a:rPr lang="en-US" sz="2800" baseline="0" dirty="0" smtClean="0"/>
                        <a:t> id</a:t>
                      </a:r>
                      <a:endParaRPr lang="en-US" sz="2800" dirty="0"/>
                    </a:p>
                  </a:txBody>
                  <a:tcPr/>
                </a:tc>
              </a:tr>
              <a:tr h="370840">
                <a:tc>
                  <a:txBody>
                    <a:bodyPr/>
                    <a:lstStyle/>
                    <a:p>
                      <a:r>
                        <a:rPr lang="en-US" sz="2800" dirty="0" smtClean="0"/>
                        <a:t>Arthritis</a:t>
                      </a:r>
                      <a:endParaRPr lang="en-US" sz="2800" dirty="0"/>
                    </a:p>
                  </a:txBody>
                  <a:tcPr/>
                </a:tc>
                <a:tc>
                  <a:txBody>
                    <a:bodyPr/>
                    <a:lstStyle/>
                    <a:p>
                      <a:r>
                        <a:rPr lang="en-US" sz="2800" dirty="0" smtClean="0"/>
                        <a:t>07-08-2009</a:t>
                      </a:r>
                      <a:endParaRPr lang="en-US" sz="2800" dirty="0"/>
                    </a:p>
                  </a:txBody>
                  <a:tcPr/>
                </a:tc>
                <a:tc>
                  <a:txBody>
                    <a:bodyPr/>
                    <a:lstStyle/>
                    <a:p>
                      <a:r>
                        <a:rPr lang="en-US" sz="2800" dirty="0" smtClean="0"/>
                        <a:t>2ab8ef2c</a:t>
                      </a:r>
                      <a:endParaRPr lang="en-US" sz="2800" dirty="0"/>
                    </a:p>
                  </a:txBody>
                  <a:tcPr/>
                </a:tc>
                <a:tc>
                  <a:txBody>
                    <a:bodyPr/>
                    <a:lstStyle/>
                    <a:p>
                      <a:r>
                        <a:rPr lang="en-US" sz="2800" dirty="0" smtClean="0"/>
                        <a:t>8f5a94b2</a:t>
                      </a:r>
                      <a:endParaRPr lang="en-US" sz="2800" dirty="0"/>
                    </a:p>
                  </a:txBody>
                  <a:tcPr/>
                </a:tc>
              </a:tr>
              <a:tr h="370840">
                <a:tc>
                  <a:txBody>
                    <a:bodyPr/>
                    <a:lstStyle/>
                    <a:p>
                      <a:r>
                        <a:rPr lang="en-US" sz="2800" dirty="0" err="1" smtClean="0"/>
                        <a:t>Osteo</a:t>
                      </a:r>
                      <a:r>
                        <a:rPr lang="en-US" sz="2800" dirty="0" smtClean="0"/>
                        <a:t>-arthritis</a:t>
                      </a:r>
                      <a:endParaRPr lang="en-US" sz="2800" dirty="0"/>
                    </a:p>
                  </a:txBody>
                  <a:tcPr/>
                </a:tc>
                <a:tc>
                  <a:txBody>
                    <a:bodyPr/>
                    <a:lstStyle/>
                    <a:p>
                      <a:r>
                        <a:rPr lang="en-US" sz="2800" dirty="0" smtClean="0"/>
                        <a:t>07-10-2009</a:t>
                      </a:r>
                      <a:endParaRPr lang="en-US" sz="2800" dirty="0"/>
                    </a:p>
                  </a:txBody>
                  <a:tcPr/>
                </a:tc>
                <a:tc>
                  <a:txBody>
                    <a:bodyPr/>
                    <a:lstStyle/>
                    <a:p>
                      <a:r>
                        <a:rPr lang="en-US" sz="2800" dirty="0" smtClean="0"/>
                        <a:t>cb13fc4d</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8f5a94b2</a:t>
                      </a:r>
                    </a:p>
                  </a:txBody>
                  <a:tcPr/>
                </a:tc>
              </a:tr>
              <a:tr h="370840">
                <a:tc>
                  <a:txBody>
                    <a:bodyPr/>
                    <a:lstStyle/>
                    <a:p>
                      <a:r>
                        <a:rPr lang="en-US" sz="2800" dirty="0" smtClean="0"/>
                        <a:t>Gout</a:t>
                      </a:r>
                      <a:endParaRPr lang="en-US" sz="2800" dirty="0"/>
                    </a:p>
                  </a:txBody>
                  <a:tcPr/>
                </a:tc>
                <a:tc>
                  <a:txBody>
                    <a:bodyPr/>
                    <a:lstStyle/>
                    <a:p>
                      <a:r>
                        <a:rPr lang="en-US" sz="2800" dirty="0" smtClean="0"/>
                        <a:t>07-20-2009</a:t>
                      </a:r>
                      <a:endParaRPr lang="en-US" sz="2800" dirty="0"/>
                    </a:p>
                  </a:txBody>
                  <a:tcPr/>
                </a:tc>
                <a:tc>
                  <a:txBody>
                    <a:bodyPr/>
                    <a:lstStyle/>
                    <a:p>
                      <a:r>
                        <a:rPr lang="en-US" sz="2800" dirty="0" smtClean="0"/>
                        <a:t>3ced432c</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smtClean="0"/>
                        <a:t>8f5a94b2</a:t>
                      </a:r>
                    </a:p>
                  </a:txBody>
                  <a:tcPr/>
                </a:tc>
              </a:tr>
            </a:tbl>
          </a:graphicData>
        </a:graphic>
      </p:graphicFrame>
      <p:sp>
        <p:nvSpPr>
          <p:cNvPr id="5" name="Oval 4"/>
          <p:cNvSpPr/>
          <p:nvPr/>
        </p:nvSpPr>
        <p:spPr>
          <a:xfrm>
            <a:off x="5867400" y="1371600"/>
            <a:ext cx="2362200" cy="3352800"/>
          </a:xfrm>
          <a:prstGeom prst="ellipse">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ular Callout 5"/>
          <p:cNvSpPr/>
          <p:nvPr/>
        </p:nvSpPr>
        <p:spPr>
          <a:xfrm>
            <a:off x="2286000" y="4551480"/>
            <a:ext cx="3429000" cy="1371600"/>
          </a:xfrm>
          <a:prstGeom prst="wedgeRoundRectCallout">
            <a:avLst>
              <a:gd name="adj1" fmla="val -64362"/>
              <a:gd name="adj2" fmla="val -13815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Aha!  A misdiagnosis? Or a different disease (which needs a new id)?</a:t>
            </a:r>
          </a:p>
        </p:txBody>
      </p:sp>
    </p:spTree>
    <p:extLst>
      <p:ext uri="{BB962C8B-B14F-4D97-AF65-F5344CB8AC3E}">
        <p14:creationId xmlns:p14="http://schemas.microsoft.com/office/powerpoint/2010/main" val="2954904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clinical research example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962188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I have 10 “Recruitment terminated”</a:t>
            </a:r>
            <a:r>
              <a:rPr lang="en-US" baseline="30000" dirty="0" smtClean="0"/>
              <a:t>*</a:t>
            </a:r>
            <a:endParaRPr lang="en-US" baseline="30000" dirty="0"/>
          </a:p>
        </p:txBody>
      </p:sp>
      <p:sp>
        <p:nvSpPr>
          <p:cNvPr id="3" name="Content Placeholder 2"/>
          <p:cNvSpPr>
            <a:spLocks noGrp="1"/>
          </p:cNvSpPr>
          <p:nvPr>
            <p:ph idx="1"/>
          </p:nvPr>
        </p:nvSpPr>
        <p:spPr/>
        <p:txBody>
          <a:bodyPr>
            <a:normAutofit fontScale="92500" lnSpcReduction="20000"/>
          </a:bodyPr>
          <a:lstStyle/>
          <a:p>
            <a:r>
              <a:rPr lang="en-US" dirty="0" smtClean="0"/>
              <a:t>What I really have, is 10 studies whose recruitment process has been halted before reaching goal, and recruitment will not resume</a:t>
            </a:r>
          </a:p>
          <a:p>
            <a:r>
              <a:rPr lang="en-US" dirty="0" smtClean="0"/>
              <a:t>Instances:</a:t>
            </a:r>
          </a:p>
          <a:p>
            <a:pPr lvl="1"/>
            <a:r>
              <a:rPr lang="en-US" dirty="0" smtClean="0"/>
              <a:t>Study plan (</a:t>
            </a:r>
            <a:r>
              <a:rPr lang="en-US" dirty="0" err="1" smtClean="0"/>
              <a:t>sp</a:t>
            </a:r>
            <a:r>
              <a:rPr lang="en-US" dirty="0" smtClean="0"/>
              <a:t>)</a:t>
            </a:r>
          </a:p>
          <a:p>
            <a:pPr lvl="1"/>
            <a:r>
              <a:rPr lang="en-US" dirty="0"/>
              <a:t>Recruitment </a:t>
            </a:r>
            <a:r>
              <a:rPr lang="en-US" dirty="0" smtClean="0"/>
              <a:t>plan (</a:t>
            </a:r>
            <a:r>
              <a:rPr lang="en-US" dirty="0" err="1" smtClean="0"/>
              <a:t>rp</a:t>
            </a:r>
            <a:r>
              <a:rPr lang="en-US" dirty="0" smtClean="0"/>
              <a:t>)</a:t>
            </a:r>
          </a:p>
          <a:p>
            <a:pPr lvl="1"/>
            <a:r>
              <a:rPr lang="en-US" dirty="0" smtClean="0"/>
              <a:t>Recruitment objective (ro1)</a:t>
            </a:r>
          </a:p>
          <a:p>
            <a:pPr lvl="1"/>
            <a:r>
              <a:rPr lang="en-US" dirty="0" smtClean="0"/>
              <a:t>Recruitment action plan (</a:t>
            </a:r>
            <a:r>
              <a:rPr lang="en-US" dirty="0" err="1" smtClean="0"/>
              <a:t>ra</a:t>
            </a:r>
            <a:r>
              <a:rPr lang="en-US" dirty="0" smtClean="0"/>
              <a:t>)</a:t>
            </a:r>
            <a:endParaRPr lang="en-US" dirty="0"/>
          </a:p>
          <a:p>
            <a:pPr lvl="1"/>
            <a:r>
              <a:rPr lang="en-US" dirty="0" smtClean="0"/>
              <a:t>Study execution process (</a:t>
            </a:r>
            <a:r>
              <a:rPr lang="en-US" dirty="0" err="1" smtClean="0"/>
              <a:t>sep</a:t>
            </a:r>
            <a:r>
              <a:rPr lang="en-US" dirty="0" smtClean="0"/>
              <a:t>)</a:t>
            </a:r>
          </a:p>
          <a:p>
            <a:pPr lvl="1"/>
            <a:r>
              <a:rPr lang="en-US" dirty="0" smtClean="0"/>
              <a:t>Recruitment process (rep)</a:t>
            </a:r>
          </a:p>
        </p:txBody>
      </p:sp>
      <p:sp>
        <p:nvSpPr>
          <p:cNvPr id="4" name="TextBox 3"/>
          <p:cNvSpPr txBox="1"/>
          <p:nvPr/>
        </p:nvSpPr>
        <p:spPr>
          <a:xfrm>
            <a:off x="1524000" y="6248400"/>
            <a:ext cx="5105400" cy="369332"/>
          </a:xfrm>
          <a:prstGeom prst="rect">
            <a:avLst/>
          </a:prstGeom>
          <a:noFill/>
        </p:spPr>
        <p:txBody>
          <a:bodyPr wrap="square" rtlCol="0">
            <a:spAutoFit/>
          </a:bodyPr>
          <a:lstStyle/>
          <a:p>
            <a:r>
              <a:rPr lang="en-US" baseline="30000" dirty="0" smtClean="0"/>
              <a:t>*</a:t>
            </a:r>
            <a:r>
              <a:rPr lang="en-US" dirty="0" smtClean="0"/>
              <a:t>http</a:t>
            </a:r>
            <a:r>
              <a:rPr lang="en-US" dirty="0"/>
              <a:t>://</a:t>
            </a:r>
            <a:r>
              <a:rPr lang="en-US" dirty="0" err="1"/>
              <a:t>prsinfo.clinicaltrials.gov</a:t>
            </a:r>
            <a:r>
              <a:rPr lang="en-US" dirty="0"/>
              <a:t>/</a:t>
            </a:r>
            <a:r>
              <a:rPr lang="en-US" dirty="0" err="1" smtClean="0"/>
              <a:t>definitions.html</a:t>
            </a:r>
            <a:endParaRPr lang="en-US" dirty="0"/>
          </a:p>
        </p:txBody>
      </p:sp>
      <p:sp>
        <p:nvSpPr>
          <p:cNvPr id="5" name="Rounded Rectangular Callout 4"/>
          <p:cNvSpPr/>
          <p:nvPr/>
        </p:nvSpPr>
        <p:spPr>
          <a:xfrm>
            <a:off x="4800600" y="2895600"/>
            <a:ext cx="3581400" cy="1828800"/>
          </a:xfrm>
          <a:prstGeom prst="wedgeRoundRectCallout">
            <a:avLst>
              <a:gd name="adj1" fmla="val -65275"/>
              <a:gd name="adj2" fmla="val 33493"/>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Note: We reuse Ontology of Biomedical Investigations in much of what follows, thereby illustrating the power of reuse of (good) ontologies</a:t>
            </a:r>
            <a:endParaRPr lang="en-US" sz="2000" dirty="0"/>
          </a:p>
        </p:txBody>
      </p:sp>
    </p:spTree>
    <p:extLst>
      <p:ext uri="{BB962C8B-B14F-4D97-AF65-F5344CB8AC3E}">
        <p14:creationId xmlns:p14="http://schemas.microsoft.com/office/powerpoint/2010/main" val="251845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Preliminaries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study plan has the recruitment plan as part</a:t>
            </a:r>
          </a:p>
          <a:p>
            <a:pPr marL="457200" lvl="1" indent="0">
              <a:buNone/>
            </a:pPr>
            <a:r>
              <a:rPr lang="en-US" i="1" dirty="0" err="1" smtClean="0">
                <a:solidFill>
                  <a:srgbClr val="376092"/>
                </a:solidFill>
              </a:rPr>
              <a:t>sp</a:t>
            </a:r>
            <a:r>
              <a:rPr lang="en-US" dirty="0">
                <a:solidFill>
                  <a:srgbClr val="376092"/>
                </a:solidFill>
              </a:rPr>
              <a:t>	</a:t>
            </a:r>
            <a:r>
              <a:rPr lang="en-US" dirty="0" smtClean="0">
                <a:solidFill>
                  <a:srgbClr val="376092"/>
                </a:solidFill>
              </a:rPr>
              <a:t>	</a:t>
            </a:r>
            <a:r>
              <a:rPr lang="en-US" dirty="0" err="1" smtClean="0">
                <a:solidFill>
                  <a:srgbClr val="376092"/>
                </a:solidFill>
              </a:rPr>
              <a:t>has_part</a:t>
            </a:r>
            <a:r>
              <a:rPr lang="en-US" dirty="0" smtClean="0">
                <a:solidFill>
                  <a:srgbClr val="376092"/>
                </a:solidFill>
              </a:rPr>
              <a:t>	</a:t>
            </a:r>
            <a:r>
              <a:rPr lang="en-US" i="1" dirty="0" err="1" smtClean="0">
                <a:solidFill>
                  <a:srgbClr val="376092"/>
                </a:solidFill>
              </a:rPr>
              <a:t>rp</a:t>
            </a:r>
            <a:r>
              <a:rPr lang="en-US" dirty="0">
                <a:solidFill>
                  <a:srgbClr val="376092"/>
                </a:solidFill>
              </a:rPr>
              <a:t>	</a:t>
            </a:r>
            <a:r>
              <a:rPr lang="en-US" dirty="0" smtClean="0">
                <a:solidFill>
                  <a:srgbClr val="376092"/>
                </a:solidFill>
              </a:rPr>
              <a:t>since </a:t>
            </a:r>
            <a:r>
              <a:rPr lang="en-US" i="1" dirty="0" smtClean="0">
                <a:solidFill>
                  <a:srgbClr val="376092"/>
                </a:solidFill>
              </a:rPr>
              <a:t>t1</a:t>
            </a:r>
            <a:endParaRPr lang="en-US" i="1" dirty="0">
              <a:solidFill>
                <a:srgbClr val="376092"/>
              </a:solidFill>
            </a:endParaRPr>
          </a:p>
          <a:p>
            <a:r>
              <a:rPr lang="en-US" dirty="0" smtClean="0"/>
              <a:t>The </a:t>
            </a:r>
            <a:r>
              <a:rPr lang="en-US" dirty="0"/>
              <a:t>recruitment </a:t>
            </a:r>
            <a:r>
              <a:rPr lang="en-US" dirty="0" smtClean="0"/>
              <a:t>plan has the recruitment objective as part</a:t>
            </a:r>
          </a:p>
          <a:p>
            <a:pPr marL="457200" lvl="1" indent="0">
              <a:buNone/>
            </a:pPr>
            <a:r>
              <a:rPr lang="en-US" i="1" dirty="0" err="1" smtClean="0">
                <a:solidFill>
                  <a:srgbClr val="376092"/>
                </a:solidFill>
              </a:rPr>
              <a:t>rp</a:t>
            </a:r>
            <a:r>
              <a:rPr lang="en-US" dirty="0" smtClean="0">
                <a:solidFill>
                  <a:srgbClr val="376092"/>
                </a:solidFill>
              </a:rPr>
              <a:t>		</a:t>
            </a:r>
            <a:r>
              <a:rPr lang="en-US" i="1" dirty="0" err="1" smtClean="0">
                <a:solidFill>
                  <a:srgbClr val="376092"/>
                </a:solidFill>
              </a:rPr>
              <a:t>has_part</a:t>
            </a:r>
            <a:r>
              <a:rPr lang="en-US" dirty="0" smtClean="0">
                <a:solidFill>
                  <a:srgbClr val="376092"/>
                </a:solidFill>
              </a:rPr>
              <a:t>	</a:t>
            </a:r>
            <a:r>
              <a:rPr lang="en-US" i="1" dirty="0" smtClean="0">
                <a:solidFill>
                  <a:srgbClr val="376092"/>
                </a:solidFill>
              </a:rPr>
              <a:t>ro1</a:t>
            </a:r>
            <a:r>
              <a:rPr lang="en-US" dirty="0" smtClean="0">
                <a:solidFill>
                  <a:srgbClr val="376092"/>
                </a:solidFill>
              </a:rPr>
              <a:t>	since </a:t>
            </a:r>
            <a:r>
              <a:rPr lang="en-US" i="1" dirty="0" smtClean="0">
                <a:solidFill>
                  <a:srgbClr val="376092"/>
                </a:solidFill>
              </a:rPr>
              <a:t>t1</a:t>
            </a:r>
          </a:p>
          <a:p>
            <a:r>
              <a:rPr lang="en-US" dirty="0" smtClean="0"/>
              <a:t>The </a:t>
            </a:r>
            <a:r>
              <a:rPr lang="en-US" dirty="0"/>
              <a:t>recruitment </a:t>
            </a:r>
            <a:r>
              <a:rPr lang="en-US" dirty="0" smtClean="0"/>
              <a:t>plan has the recruitment action plan as part</a:t>
            </a:r>
          </a:p>
          <a:p>
            <a:pPr marL="457200" lvl="1" indent="0">
              <a:buNone/>
            </a:pPr>
            <a:r>
              <a:rPr lang="en-US" i="1" dirty="0" err="1" smtClean="0">
                <a:solidFill>
                  <a:srgbClr val="376092"/>
                </a:solidFill>
              </a:rPr>
              <a:t>rp</a:t>
            </a:r>
            <a:r>
              <a:rPr lang="en-US" dirty="0" smtClean="0">
                <a:solidFill>
                  <a:srgbClr val="376092"/>
                </a:solidFill>
              </a:rPr>
              <a:t>		</a:t>
            </a:r>
            <a:r>
              <a:rPr lang="en-US" i="1" dirty="0" err="1" smtClean="0">
                <a:solidFill>
                  <a:srgbClr val="376092"/>
                </a:solidFill>
              </a:rPr>
              <a:t>has_part</a:t>
            </a:r>
            <a:r>
              <a:rPr lang="en-US" dirty="0" smtClean="0">
                <a:solidFill>
                  <a:srgbClr val="376092"/>
                </a:solidFill>
              </a:rPr>
              <a:t>	</a:t>
            </a:r>
            <a:r>
              <a:rPr lang="en-US" i="1" dirty="0" err="1" smtClean="0">
                <a:solidFill>
                  <a:srgbClr val="376092"/>
                </a:solidFill>
              </a:rPr>
              <a:t>ra</a:t>
            </a:r>
            <a:r>
              <a:rPr lang="en-US" dirty="0" smtClean="0">
                <a:solidFill>
                  <a:srgbClr val="376092"/>
                </a:solidFill>
              </a:rPr>
              <a:t>	since </a:t>
            </a:r>
            <a:r>
              <a:rPr lang="en-US" i="1" dirty="0" smtClean="0">
                <a:solidFill>
                  <a:srgbClr val="376092"/>
                </a:solidFill>
              </a:rPr>
              <a:t>t1</a:t>
            </a:r>
          </a:p>
          <a:p>
            <a:r>
              <a:rPr lang="en-US" dirty="0" smtClean="0"/>
              <a:t>The </a:t>
            </a:r>
            <a:r>
              <a:rPr lang="en-US" dirty="0"/>
              <a:t>recruitment process </a:t>
            </a:r>
            <a:r>
              <a:rPr lang="en-US" dirty="0" smtClean="0"/>
              <a:t>realizes the recruitment action plan (and started after the plan existed)</a:t>
            </a:r>
          </a:p>
          <a:p>
            <a:pPr marL="457200" lvl="1" indent="0">
              <a:buNone/>
            </a:pPr>
            <a:r>
              <a:rPr lang="en-US" i="1" dirty="0" smtClean="0">
                <a:solidFill>
                  <a:srgbClr val="376092"/>
                </a:solidFill>
              </a:rPr>
              <a:t>rep</a:t>
            </a:r>
            <a:r>
              <a:rPr lang="en-US" dirty="0" smtClean="0">
                <a:solidFill>
                  <a:srgbClr val="376092"/>
                </a:solidFill>
              </a:rPr>
              <a:t>		</a:t>
            </a:r>
            <a:r>
              <a:rPr lang="en-US" i="1" dirty="0" smtClean="0">
                <a:solidFill>
                  <a:srgbClr val="376092"/>
                </a:solidFill>
              </a:rPr>
              <a:t>realizes</a:t>
            </a:r>
            <a:r>
              <a:rPr lang="en-US" dirty="0" smtClean="0">
                <a:solidFill>
                  <a:srgbClr val="376092"/>
                </a:solidFill>
              </a:rPr>
              <a:t>	</a:t>
            </a:r>
            <a:r>
              <a:rPr lang="en-US" i="1" dirty="0" err="1" smtClean="0">
                <a:solidFill>
                  <a:srgbClr val="376092"/>
                </a:solidFill>
              </a:rPr>
              <a:t>ra</a:t>
            </a:r>
            <a:r>
              <a:rPr lang="en-US" dirty="0" smtClean="0">
                <a:solidFill>
                  <a:srgbClr val="376092"/>
                </a:solidFill>
              </a:rPr>
              <a:t>	since </a:t>
            </a:r>
            <a:r>
              <a:rPr lang="en-US" i="1" dirty="0" smtClean="0">
                <a:solidFill>
                  <a:srgbClr val="376092"/>
                </a:solidFill>
              </a:rPr>
              <a:t>t2</a:t>
            </a:r>
          </a:p>
          <a:p>
            <a:pPr lvl="1"/>
            <a:endParaRPr lang="en-US" dirty="0"/>
          </a:p>
          <a:p>
            <a:endParaRPr lang="en-US" dirty="0"/>
          </a:p>
        </p:txBody>
      </p:sp>
    </p:spTree>
    <p:extLst>
      <p:ext uri="{BB962C8B-B14F-4D97-AF65-F5344CB8AC3E}">
        <p14:creationId xmlns:p14="http://schemas.microsoft.com/office/powerpoint/2010/main" val="18895276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Happens Next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some </a:t>
            </a:r>
            <a:r>
              <a:rPr lang="en-US" i="1" dirty="0" smtClean="0"/>
              <a:t>t3</a:t>
            </a:r>
            <a:r>
              <a:rPr lang="en-US" dirty="0" smtClean="0"/>
              <a:t> (after </a:t>
            </a:r>
            <a:r>
              <a:rPr lang="en-US" i="1" dirty="0" smtClean="0"/>
              <a:t>t2</a:t>
            </a:r>
            <a:r>
              <a:rPr lang="en-US" dirty="0" smtClean="0"/>
              <a:t> and </a:t>
            </a:r>
            <a:r>
              <a:rPr lang="en-US" i="1" dirty="0" smtClean="0"/>
              <a:t>t1</a:t>
            </a:r>
            <a:r>
              <a:rPr lang="en-US" dirty="0" smtClean="0"/>
              <a:t>), for whatever reason, recruitment was halted prematurely and a decision was made to not resume</a:t>
            </a:r>
          </a:p>
          <a:p>
            <a:r>
              <a:rPr lang="en-US" dirty="0" smtClean="0"/>
              <a:t>The recruitment plan: </a:t>
            </a:r>
          </a:p>
          <a:p>
            <a:pPr lvl="1"/>
            <a:r>
              <a:rPr lang="en-US" dirty="0"/>
              <a:t>R</a:t>
            </a:r>
            <a:r>
              <a:rPr lang="en-US" dirty="0" smtClean="0"/>
              <a:t>emains the same particular</a:t>
            </a:r>
          </a:p>
          <a:p>
            <a:pPr lvl="1"/>
            <a:r>
              <a:rPr lang="en-US" dirty="0" smtClean="0"/>
              <a:t>But loses the original recruitment objective (ro1) as part</a:t>
            </a:r>
          </a:p>
          <a:p>
            <a:pPr lvl="1"/>
            <a:r>
              <a:rPr lang="en-US" dirty="0" smtClean="0"/>
              <a:t>And gains a new recruitment objective (ro2) as part: the objective changes to current level of recruitment</a:t>
            </a:r>
          </a:p>
        </p:txBody>
      </p:sp>
    </p:spTree>
    <p:extLst>
      <p:ext uri="{BB962C8B-B14F-4D97-AF65-F5344CB8AC3E}">
        <p14:creationId xmlns:p14="http://schemas.microsoft.com/office/powerpoint/2010/main" val="38842964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Instance-based Representation of “Recruitment terminated”</a:t>
            </a:r>
          </a:p>
        </p:txBody>
      </p:sp>
      <p:sp>
        <p:nvSpPr>
          <p:cNvPr id="3" name="Content Placeholder 2"/>
          <p:cNvSpPr>
            <a:spLocks noGrp="1"/>
          </p:cNvSpPr>
          <p:nvPr>
            <p:ph idx="1"/>
          </p:nvPr>
        </p:nvSpPr>
        <p:spPr/>
        <p:txBody>
          <a:bodyPr>
            <a:normAutofit fontScale="92500"/>
          </a:bodyPr>
          <a:lstStyle/>
          <a:p>
            <a:r>
              <a:rPr lang="en-US" dirty="0" smtClean="0"/>
              <a:t>The recruitment plan does not have </a:t>
            </a:r>
            <a:r>
              <a:rPr lang="en-US" i="1" dirty="0" smtClean="0"/>
              <a:t>ro1</a:t>
            </a:r>
            <a:r>
              <a:rPr lang="en-US" dirty="0" smtClean="0"/>
              <a:t> as part after </a:t>
            </a:r>
            <a:r>
              <a:rPr lang="en-US" i="1" dirty="0" smtClean="0"/>
              <a:t>t3</a:t>
            </a:r>
          </a:p>
          <a:p>
            <a:pPr marL="457200" lvl="1" indent="0">
              <a:buNone/>
            </a:pPr>
            <a:r>
              <a:rPr lang="en-US" i="1" dirty="0" err="1" smtClean="0">
                <a:solidFill>
                  <a:srgbClr val="376092"/>
                </a:solidFill>
              </a:rPr>
              <a:t>rp</a:t>
            </a:r>
            <a:r>
              <a:rPr lang="en-US" dirty="0" smtClean="0">
                <a:solidFill>
                  <a:srgbClr val="376092"/>
                </a:solidFill>
              </a:rPr>
              <a:t>		</a:t>
            </a:r>
            <a:r>
              <a:rPr lang="en-US" b="1" dirty="0" err="1" smtClean="0">
                <a:solidFill>
                  <a:srgbClr val="376092"/>
                </a:solidFill>
              </a:rPr>
              <a:t>has_part</a:t>
            </a:r>
            <a:r>
              <a:rPr lang="en-US" dirty="0">
                <a:solidFill>
                  <a:srgbClr val="376092"/>
                </a:solidFill>
              </a:rPr>
              <a:t>	</a:t>
            </a:r>
            <a:r>
              <a:rPr lang="en-US" i="1" dirty="0" smtClean="0">
                <a:solidFill>
                  <a:srgbClr val="376092"/>
                </a:solidFill>
              </a:rPr>
              <a:t>ro1</a:t>
            </a:r>
            <a:r>
              <a:rPr lang="en-US" dirty="0" smtClean="0">
                <a:solidFill>
                  <a:srgbClr val="376092"/>
                </a:solidFill>
              </a:rPr>
              <a:t>	from </a:t>
            </a:r>
            <a:r>
              <a:rPr lang="en-US" i="1" dirty="0" smtClean="0">
                <a:solidFill>
                  <a:srgbClr val="376092"/>
                </a:solidFill>
              </a:rPr>
              <a:t>t1</a:t>
            </a:r>
            <a:r>
              <a:rPr lang="en-US" dirty="0" smtClean="0">
                <a:solidFill>
                  <a:srgbClr val="376092"/>
                </a:solidFill>
              </a:rPr>
              <a:t> to </a:t>
            </a:r>
            <a:r>
              <a:rPr lang="en-US" i="1" dirty="0" smtClean="0">
                <a:solidFill>
                  <a:srgbClr val="376092"/>
                </a:solidFill>
              </a:rPr>
              <a:t>t3</a:t>
            </a:r>
          </a:p>
          <a:p>
            <a:r>
              <a:rPr lang="en-US" dirty="0" smtClean="0"/>
              <a:t>The recruitment plan now has </a:t>
            </a:r>
            <a:r>
              <a:rPr lang="en-US" i="1" dirty="0" smtClean="0"/>
              <a:t>ro2</a:t>
            </a:r>
            <a:r>
              <a:rPr lang="en-US" dirty="0" smtClean="0"/>
              <a:t> as part</a:t>
            </a:r>
          </a:p>
          <a:p>
            <a:pPr marL="457200" lvl="1" indent="0">
              <a:buNone/>
            </a:pPr>
            <a:r>
              <a:rPr lang="en-US" i="1" dirty="0" err="1" smtClean="0">
                <a:solidFill>
                  <a:srgbClr val="376092"/>
                </a:solidFill>
              </a:rPr>
              <a:t>rp</a:t>
            </a:r>
            <a:r>
              <a:rPr lang="en-US" dirty="0">
                <a:solidFill>
                  <a:srgbClr val="376092"/>
                </a:solidFill>
              </a:rPr>
              <a:t>	</a:t>
            </a:r>
            <a:r>
              <a:rPr lang="en-US" dirty="0" smtClean="0">
                <a:solidFill>
                  <a:srgbClr val="376092"/>
                </a:solidFill>
              </a:rPr>
              <a:t>	</a:t>
            </a:r>
            <a:r>
              <a:rPr lang="en-US" b="1" dirty="0" err="1" smtClean="0">
                <a:solidFill>
                  <a:srgbClr val="376092"/>
                </a:solidFill>
              </a:rPr>
              <a:t>has_part</a:t>
            </a:r>
            <a:r>
              <a:rPr lang="en-US" dirty="0" smtClean="0">
                <a:solidFill>
                  <a:srgbClr val="376092"/>
                </a:solidFill>
              </a:rPr>
              <a:t>	</a:t>
            </a:r>
            <a:r>
              <a:rPr lang="en-US" i="1" dirty="0" smtClean="0">
                <a:solidFill>
                  <a:srgbClr val="376092"/>
                </a:solidFill>
              </a:rPr>
              <a:t>ro2</a:t>
            </a:r>
            <a:r>
              <a:rPr lang="en-US" dirty="0" smtClean="0">
                <a:solidFill>
                  <a:srgbClr val="376092"/>
                </a:solidFill>
              </a:rPr>
              <a:t>	since </a:t>
            </a:r>
            <a:r>
              <a:rPr lang="en-US" i="1" dirty="0" smtClean="0">
                <a:solidFill>
                  <a:srgbClr val="376092"/>
                </a:solidFill>
              </a:rPr>
              <a:t>t3</a:t>
            </a:r>
          </a:p>
          <a:p>
            <a:r>
              <a:rPr lang="en-US" dirty="0" smtClean="0"/>
              <a:t>The recruitment process does not achieve </a:t>
            </a:r>
            <a:r>
              <a:rPr lang="en-US" i="1" dirty="0" smtClean="0"/>
              <a:t>ro1</a:t>
            </a:r>
            <a:r>
              <a:rPr lang="en-US" dirty="0" smtClean="0"/>
              <a:t>, but does achieve </a:t>
            </a:r>
            <a:r>
              <a:rPr lang="en-US" i="1" dirty="0" smtClean="0"/>
              <a:t>ro2</a:t>
            </a:r>
          </a:p>
          <a:p>
            <a:pPr lvl="1"/>
            <a:r>
              <a:rPr lang="en-US" i="1" dirty="0" err="1" smtClean="0">
                <a:solidFill>
                  <a:srgbClr val="376092"/>
                </a:solidFill>
              </a:rPr>
              <a:t>rp</a:t>
            </a:r>
            <a:r>
              <a:rPr lang="en-US" dirty="0">
                <a:solidFill>
                  <a:srgbClr val="376092"/>
                </a:solidFill>
              </a:rPr>
              <a:t> </a:t>
            </a:r>
            <a:r>
              <a:rPr lang="en-US" b="1" dirty="0" err="1" smtClean="0">
                <a:solidFill>
                  <a:srgbClr val="376092"/>
                </a:solidFill>
              </a:rPr>
              <a:t>not_achieves_planned_objective</a:t>
            </a:r>
            <a:r>
              <a:rPr lang="en-US" b="1" dirty="0">
                <a:solidFill>
                  <a:srgbClr val="376092"/>
                </a:solidFill>
              </a:rPr>
              <a:t> </a:t>
            </a:r>
            <a:r>
              <a:rPr lang="en-US" i="1" dirty="0" smtClean="0">
                <a:solidFill>
                  <a:srgbClr val="376092"/>
                </a:solidFill>
              </a:rPr>
              <a:t>ro1</a:t>
            </a:r>
            <a:r>
              <a:rPr lang="en-US" dirty="0">
                <a:solidFill>
                  <a:srgbClr val="376092"/>
                </a:solidFill>
              </a:rPr>
              <a:t> </a:t>
            </a:r>
            <a:r>
              <a:rPr lang="en-US" dirty="0" smtClean="0">
                <a:solidFill>
                  <a:srgbClr val="376092"/>
                </a:solidFill>
              </a:rPr>
              <a:t>at any </a:t>
            </a:r>
            <a:r>
              <a:rPr lang="en-US" i="1" dirty="0" smtClean="0">
                <a:solidFill>
                  <a:srgbClr val="376092"/>
                </a:solidFill>
              </a:rPr>
              <a:t>t</a:t>
            </a:r>
          </a:p>
          <a:p>
            <a:pPr lvl="1"/>
            <a:r>
              <a:rPr lang="en-US" i="1" dirty="0" err="1" smtClean="0">
                <a:solidFill>
                  <a:srgbClr val="376092"/>
                </a:solidFill>
              </a:rPr>
              <a:t>rp</a:t>
            </a:r>
            <a:r>
              <a:rPr lang="en-US" dirty="0">
                <a:solidFill>
                  <a:srgbClr val="376092"/>
                </a:solidFill>
              </a:rPr>
              <a:t> </a:t>
            </a:r>
            <a:r>
              <a:rPr lang="en-US" b="1" dirty="0" err="1" smtClean="0">
                <a:solidFill>
                  <a:srgbClr val="376092"/>
                </a:solidFill>
              </a:rPr>
              <a:t>achieves_planned_objective</a:t>
            </a:r>
            <a:r>
              <a:rPr lang="en-US" b="1" dirty="0" smtClean="0">
                <a:solidFill>
                  <a:srgbClr val="376092"/>
                </a:solidFill>
              </a:rPr>
              <a:t> 	   </a:t>
            </a:r>
            <a:r>
              <a:rPr lang="en-US" i="1" dirty="0" smtClean="0">
                <a:solidFill>
                  <a:srgbClr val="376092"/>
                </a:solidFill>
              </a:rPr>
              <a:t>ro2</a:t>
            </a:r>
            <a:r>
              <a:rPr lang="en-US" dirty="0" smtClean="0">
                <a:solidFill>
                  <a:srgbClr val="376092"/>
                </a:solidFill>
              </a:rPr>
              <a:t> at </a:t>
            </a:r>
            <a:r>
              <a:rPr lang="en-US" i="1" dirty="0" smtClean="0">
                <a:solidFill>
                  <a:srgbClr val="376092"/>
                </a:solidFill>
              </a:rPr>
              <a:t>t3</a:t>
            </a:r>
            <a:endParaRPr lang="en-US" i="1" dirty="0">
              <a:solidFill>
                <a:srgbClr val="376092"/>
              </a:solidFill>
            </a:endParaRPr>
          </a:p>
        </p:txBody>
      </p:sp>
    </p:spTree>
    <p:extLst>
      <p:ext uri="{BB962C8B-B14F-4D97-AF65-F5344CB8AC3E}">
        <p14:creationId xmlns:p14="http://schemas.microsoft.com/office/powerpoint/2010/main" val="33087390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Negating the “achieves planned objective” Relation</a:t>
            </a:r>
            <a:endParaRPr lang="en-US" dirty="0"/>
          </a:p>
        </p:txBody>
      </p:sp>
      <p:sp>
        <p:nvSpPr>
          <p:cNvPr id="3" name="Content Placeholder 2"/>
          <p:cNvSpPr>
            <a:spLocks noGrp="1"/>
          </p:cNvSpPr>
          <p:nvPr>
            <p:ph idx="1"/>
          </p:nvPr>
        </p:nvSpPr>
        <p:spPr>
          <a:xfrm>
            <a:off x="228600" y="1676400"/>
            <a:ext cx="8001000" cy="4525963"/>
          </a:xfrm>
        </p:spPr>
        <p:txBody>
          <a:bodyPr/>
          <a:lstStyle/>
          <a:p>
            <a:pPr marL="0" indent="0">
              <a:buNone/>
            </a:pPr>
            <a:r>
              <a:rPr lang="en-US" i="1" dirty="0" smtClean="0"/>
              <a:t>p</a:t>
            </a:r>
            <a:r>
              <a:rPr lang="en-US" dirty="0" smtClean="0"/>
              <a:t> </a:t>
            </a:r>
            <a:r>
              <a:rPr lang="en-US" b="1" dirty="0" err="1" smtClean="0"/>
              <a:t>not_achieves_planned_objective</a:t>
            </a:r>
            <a:r>
              <a:rPr lang="en-US" dirty="0" smtClean="0"/>
              <a:t> </a:t>
            </a:r>
            <a:r>
              <a:rPr lang="en-US" i="1" dirty="0" smtClean="0"/>
              <a:t>c</a:t>
            </a:r>
            <a:r>
              <a:rPr lang="en-US" dirty="0"/>
              <a:t> </a:t>
            </a:r>
            <a:r>
              <a:rPr lang="en-US" dirty="0" smtClean="0"/>
              <a:t>at </a:t>
            </a:r>
            <a:r>
              <a:rPr lang="en-US" i="1" dirty="0" smtClean="0"/>
              <a:t>t </a:t>
            </a:r>
            <a:r>
              <a:rPr lang="en-US" dirty="0" smtClean="0"/>
              <a:t>=</a:t>
            </a:r>
            <a:r>
              <a:rPr lang="en-US" dirty="0" err="1" smtClean="0"/>
              <a:t>def</a:t>
            </a:r>
            <a:endParaRPr lang="en-US" dirty="0" smtClean="0"/>
          </a:p>
          <a:p>
            <a:pPr marL="0" indent="0">
              <a:buNone/>
            </a:pPr>
            <a:r>
              <a:rPr lang="en-US" dirty="0"/>
              <a:t>	</a:t>
            </a:r>
            <a:r>
              <a:rPr lang="en-US" i="1" dirty="0" smtClean="0"/>
              <a:t>p</a:t>
            </a:r>
            <a:r>
              <a:rPr lang="en-US" dirty="0" smtClean="0"/>
              <a:t> </a:t>
            </a:r>
            <a:r>
              <a:rPr lang="en-US" b="1" dirty="0" err="1" smtClean="0"/>
              <a:t>instance_of</a:t>
            </a:r>
            <a:r>
              <a:rPr lang="en-US" dirty="0"/>
              <a:t> </a:t>
            </a:r>
            <a:r>
              <a:rPr lang="en-US" i="1" dirty="0" smtClean="0"/>
              <a:t>Process</a:t>
            </a:r>
            <a:endParaRPr lang="en-US" dirty="0"/>
          </a:p>
          <a:p>
            <a:pPr marL="0" indent="0">
              <a:buNone/>
            </a:pPr>
            <a:r>
              <a:rPr lang="en-US" dirty="0"/>
              <a:t>	</a:t>
            </a:r>
            <a:r>
              <a:rPr lang="en-US" i="1" dirty="0" smtClean="0"/>
              <a:t>c</a:t>
            </a:r>
            <a:r>
              <a:rPr lang="en-US" dirty="0" smtClean="0"/>
              <a:t> </a:t>
            </a:r>
            <a:r>
              <a:rPr lang="en-US" b="1" dirty="0" err="1" smtClean="0"/>
              <a:t>instance_of</a:t>
            </a:r>
            <a:r>
              <a:rPr lang="en-US" dirty="0" smtClean="0"/>
              <a:t> </a:t>
            </a:r>
            <a:r>
              <a:rPr lang="en-US" i="1" dirty="0" smtClean="0"/>
              <a:t>Realizable entity</a:t>
            </a:r>
          </a:p>
          <a:p>
            <a:pPr marL="0" indent="0">
              <a:buNone/>
            </a:pPr>
            <a:r>
              <a:rPr lang="en-US" dirty="0" smtClean="0"/>
              <a:t>	not </a:t>
            </a:r>
            <a:r>
              <a:rPr lang="en-US" i="1" dirty="0" smtClean="0"/>
              <a:t>p</a:t>
            </a:r>
            <a:r>
              <a:rPr lang="en-US" dirty="0" smtClean="0"/>
              <a:t> </a:t>
            </a:r>
            <a:r>
              <a:rPr lang="en-US" b="1" dirty="0" err="1" smtClean="0"/>
              <a:t>achieves_planned_objective</a:t>
            </a:r>
            <a:r>
              <a:rPr lang="en-US" b="1" dirty="0" smtClean="0"/>
              <a:t> </a:t>
            </a:r>
            <a:r>
              <a:rPr lang="en-US" i="1" dirty="0" smtClean="0"/>
              <a:t>c</a:t>
            </a:r>
            <a:r>
              <a:rPr lang="en-US" dirty="0" smtClean="0"/>
              <a:t> at </a:t>
            </a:r>
            <a:r>
              <a:rPr lang="en-US" i="1" dirty="0" smtClean="0"/>
              <a:t>t</a:t>
            </a:r>
          </a:p>
        </p:txBody>
      </p:sp>
    </p:spTree>
    <p:extLst>
      <p:ext uri="{BB962C8B-B14F-4D97-AF65-F5344CB8AC3E}">
        <p14:creationId xmlns:p14="http://schemas.microsoft.com/office/powerpoint/2010/main" val="29197280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of “Recruitment terminated” Exercise</a:t>
            </a:r>
            <a:endParaRPr lang="en-US" dirty="0"/>
          </a:p>
        </p:txBody>
      </p:sp>
      <p:sp>
        <p:nvSpPr>
          <p:cNvPr id="3" name="Content Placeholder 2"/>
          <p:cNvSpPr>
            <a:spLocks noGrp="1"/>
          </p:cNvSpPr>
          <p:nvPr>
            <p:ph idx="1"/>
          </p:nvPr>
        </p:nvSpPr>
        <p:spPr/>
        <p:txBody>
          <a:bodyPr>
            <a:normAutofit fontScale="85000" lnSpcReduction="10000"/>
          </a:bodyPr>
          <a:lstStyle/>
          <a:p>
            <a:r>
              <a:rPr lang="en-US" dirty="0"/>
              <a:t>Again, </a:t>
            </a:r>
            <a:r>
              <a:rPr lang="en-US" dirty="0" smtClean="0"/>
              <a:t>do not add </a:t>
            </a:r>
            <a:r>
              <a:rPr lang="en-US" dirty="0"/>
              <a:t>“recruitment status” or </a:t>
            </a:r>
            <a:r>
              <a:rPr lang="en-US" dirty="0" smtClean="0"/>
              <a:t>subtypes to the ontology</a:t>
            </a:r>
          </a:p>
          <a:p>
            <a:r>
              <a:rPr lang="en-US" dirty="0" smtClean="0"/>
              <a:t>Instead represent plans, objectives, processes, etc.</a:t>
            </a:r>
          </a:p>
          <a:p>
            <a:r>
              <a:rPr lang="en-US" dirty="0" smtClean="0"/>
              <a:t>We were able to reuse Ontology of Biomedical Investigations </a:t>
            </a:r>
            <a:r>
              <a:rPr lang="en-US" u="sng" dirty="0" smtClean="0"/>
              <a:t>without modification</a:t>
            </a:r>
          </a:p>
          <a:p>
            <a:pPr lvl="1"/>
            <a:r>
              <a:rPr lang="en-US" dirty="0" smtClean="0"/>
              <a:t>No new types were necessary</a:t>
            </a:r>
          </a:p>
          <a:p>
            <a:pPr lvl="1"/>
            <a:r>
              <a:rPr lang="en-US" dirty="0"/>
              <a:t>S</a:t>
            </a:r>
            <a:r>
              <a:rPr lang="en-US" dirty="0" smtClean="0"/>
              <a:t>imple negation of one relation necessary – however, this is nothing specific to OBI</a:t>
            </a:r>
          </a:p>
          <a:p>
            <a:pPr lvl="1"/>
            <a:r>
              <a:rPr lang="en-US" dirty="0" smtClean="0"/>
              <a:t>Therefore OBI passed a test of meeting a requirement it was not designed specifically to meet!</a:t>
            </a:r>
          </a:p>
          <a:p>
            <a:pPr marL="0" indent="0">
              <a:buNone/>
            </a:pPr>
            <a:endParaRPr lang="en-US" dirty="0" smtClean="0"/>
          </a:p>
          <a:p>
            <a:endParaRPr lang="en-US" dirty="0"/>
          </a:p>
        </p:txBody>
      </p:sp>
    </p:spTree>
    <p:extLst>
      <p:ext uri="{BB962C8B-B14F-4D97-AF65-F5344CB8AC3E}">
        <p14:creationId xmlns:p14="http://schemas.microsoft.com/office/powerpoint/2010/main" val="5476315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Fundamentals of referent tracking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7489027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Basics of Referent Tracking</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smtClean="0"/>
              <a:t>Choose an </a:t>
            </a:r>
            <a:r>
              <a:rPr lang="en-US" u="sng" dirty="0" smtClean="0"/>
              <a:t>entity</a:t>
            </a:r>
            <a:r>
              <a:rPr lang="en-US" dirty="0" smtClean="0"/>
              <a:t> you want to talk about</a:t>
            </a:r>
          </a:p>
          <a:p>
            <a:pPr marL="514350" indent="-514350">
              <a:buFont typeface="+mj-lt"/>
              <a:buAutoNum type="arabicPeriod"/>
            </a:pPr>
            <a:r>
              <a:rPr lang="en-US" dirty="0" smtClean="0"/>
              <a:t>Assign it an </a:t>
            </a:r>
            <a:r>
              <a:rPr lang="en-US" u="sng" dirty="0" smtClean="0"/>
              <a:t>instance unique </a:t>
            </a:r>
            <a:r>
              <a:rPr lang="en-US" u="sng" dirty="0" err="1" smtClean="0"/>
              <a:t>identifer</a:t>
            </a:r>
            <a:r>
              <a:rPr lang="en-US" dirty="0" smtClean="0"/>
              <a:t> (IUI)</a:t>
            </a:r>
          </a:p>
          <a:p>
            <a:pPr marL="514350" indent="-514350">
              <a:buFont typeface="+mj-lt"/>
              <a:buAutoNum type="arabicPeriod"/>
            </a:pPr>
            <a:r>
              <a:rPr lang="en-US" dirty="0" smtClean="0"/>
              <a:t>Say what </a:t>
            </a:r>
            <a:r>
              <a:rPr lang="en-US" u="sng" dirty="0" smtClean="0"/>
              <a:t>type</a:t>
            </a:r>
            <a:r>
              <a:rPr lang="en-US" dirty="0" smtClean="0"/>
              <a:t> of thing it is </a:t>
            </a:r>
          </a:p>
          <a:p>
            <a:pPr marL="514350" indent="-514350">
              <a:buFont typeface="+mj-lt"/>
              <a:buAutoNum type="arabicPeriod"/>
            </a:pPr>
            <a:r>
              <a:rPr lang="en-US" dirty="0" smtClean="0"/>
              <a:t>Say how it </a:t>
            </a:r>
            <a:r>
              <a:rPr lang="en-US" u="sng" dirty="0" smtClean="0"/>
              <a:t>is related to other particulars</a:t>
            </a:r>
            <a:endParaRPr lang="en-US" dirty="0">
              <a:solidFill>
                <a:srgbClr val="000000"/>
              </a:solidFill>
            </a:endParaRPr>
          </a:p>
          <a:p>
            <a:pPr marL="514350" indent="-514350">
              <a:buFont typeface="+mj-lt"/>
              <a:buAutoNum type="arabicPeriod"/>
            </a:pPr>
            <a:r>
              <a:rPr lang="en-US" dirty="0" smtClean="0">
                <a:solidFill>
                  <a:schemeClr val="accent1">
                    <a:lumMod val="75000"/>
                  </a:schemeClr>
                </a:solidFill>
              </a:rPr>
              <a:t>Say how it </a:t>
            </a:r>
            <a:r>
              <a:rPr lang="en-US" u="sng" dirty="0" smtClean="0">
                <a:solidFill>
                  <a:schemeClr val="accent1">
                    <a:lumMod val="75000"/>
                  </a:schemeClr>
                </a:solidFill>
              </a:rPr>
              <a:t>is not related to certain types</a:t>
            </a:r>
            <a:endParaRPr lang="en-US" dirty="0" smtClean="0">
              <a:solidFill>
                <a:schemeClr val="accent1">
                  <a:lumMod val="75000"/>
                </a:schemeClr>
              </a:solidFill>
            </a:endParaRPr>
          </a:p>
          <a:p>
            <a:pPr marL="514350" indent="-514350">
              <a:buFont typeface="+mj-lt"/>
              <a:buAutoNum type="arabicPeriod"/>
            </a:pPr>
            <a:r>
              <a:rPr lang="en-US" dirty="0" smtClean="0">
                <a:solidFill>
                  <a:schemeClr val="accent1">
                    <a:lumMod val="75000"/>
                  </a:schemeClr>
                </a:solidFill>
              </a:rPr>
              <a:t>Link it to various </a:t>
            </a:r>
            <a:r>
              <a:rPr lang="en-US" u="sng" dirty="0" err="1" smtClean="0">
                <a:solidFill>
                  <a:schemeClr val="accent1">
                    <a:lumMod val="75000"/>
                  </a:schemeClr>
                </a:solidFill>
              </a:rPr>
              <a:t>denotators</a:t>
            </a:r>
            <a:r>
              <a:rPr lang="en-US" dirty="0" smtClean="0">
                <a:solidFill>
                  <a:schemeClr val="accent1">
                    <a:lumMod val="75000"/>
                  </a:schemeClr>
                </a:solidFill>
              </a:rPr>
              <a:t> and </a:t>
            </a:r>
            <a:r>
              <a:rPr lang="en-US" u="sng" dirty="0" smtClean="0">
                <a:solidFill>
                  <a:schemeClr val="accent1">
                    <a:lumMod val="75000"/>
                  </a:schemeClr>
                </a:solidFill>
              </a:rPr>
              <a:t>descriptors</a:t>
            </a:r>
          </a:p>
        </p:txBody>
      </p:sp>
    </p:spTree>
    <p:extLst>
      <p:ext uri="{BB962C8B-B14F-4D97-AF65-F5344CB8AC3E}">
        <p14:creationId xmlns:p14="http://schemas.microsoft.com/office/powerpoint/2010/main" val="38975649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Careful Study and Representation of Instances</a:t>
            </a:r>
            <a:endParaRPr lang="en-US" dirty="0"/>
          </a:p>
        </p:txBody>
      </p:sp>
      <p:sp>
        <p:nvSpPr>
          <p:cNvPr id="3" name="Content Placeholder 2"/>
          <p:cNvSpPr>
            <a:spLocks noGrp="1"/>
          </p:cNvSpPr>
          <p:nvPr>
            <p:ph idx="1"/>
          </p:nvPr>
        </p:nvSpPr>
        <p:spPr/>
        <p:txBody>
          <a:bodyPr/>
          <a:lstStyle/>
          <a:p>
            <a:endParaRPr lang="en-US" dirty="0" smtClean="0"/>
          </a:p>
          <a:p>
            <a:r>
              <a:rPr lang="en-US" dirty="0" smtClean="0"/>
              <a:t>Improves the ontology of types</a:t>
            </a:r>
          </a:p>
          <a:p>
            <a:endParaRPr lang="en-US" dirty="0" smtClean="0"/>
          </a:p>
          <a:p>
            <a:r>
              <a:rPr lang="en-US" dirty="0" smtClean="0"/>
              <a:t>Is necessary to eliminate ambiguity</a:t>
            </a:r>
          </a:p>
          <a:p>
            <a:endParaRPr lang="en-US" dirty="0"/>
          </a:p>
        </p:txBody>
      </p:sp>
    </p:spTree>
    <p:extLst>
      <p:ext uri="{BB962C8B-B14F-4D97-AF65-F5344CB8AC3E}">
        <p14:creationId xmlns:p14="http://schemas.microsoft.com/office/powerpoint/2010/main" val="3827215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Assigning an IUI</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solidFill>
                  <a:srgbClr val="000000"/>
                </a:solidFill>
              </a:rPr>
              <a:t>A &lt;</a:t>
            </a:r>
            <a:r>
              <a:rPr lang="en-US" dirty="0" smtClean="0">
                <a:solidFill>
                  <a:srgbClr val="376092"/>
                </a:solidFill>
              </a:rPr>
              <a:t> </a:t>
            </a:r>
            <a:r>
              <a:rPr lang="en-US" i="1" dirty="0" err="1">
                <a:solidFill>
                  <a:srgbClr val="376092"/>
                </a:solidFill>
              </a:rPr>
              <a:t>iui</a:t>
            </a:r>
            <a:r>
              <a:rPr lang="en-US" i="1" baseline="-25000" dirty="0" err="1">
                <a:solidFill>
                  <a:srgbClr val="376092"/>
                </a:solidFill>
              </a:rPr>
              <a:t>a</a:t>
            </a:r>
            <a:r>
              <a:rPr lang="en-US" dirty="0">
                <a:solidFill>
                  <a:srgbClr val="376092"/>
                </a:solidFill>
              </a:rPr>
              <a:t>, </a:t>
            </a:r>
            <a:r>
              <a:rPr lang="en-US" i="1" dirty="0" err="1" smtClean="0">
                <a:solidFill>
                  <a:srgbClr val="FF0000"/>
                </a:solidFill>
              </a:rPr>
              <a:t>iui</a:t>
            </a:r>
            <a:r>
              <a:rPr lang="en-US" i="1" baseline="-25000" dirty="0" err="1" smtClean="0">
                <a:solidFill>
                  <a:srgbClr val="FF0000"/>
                </a:solidFill>
              </a:rPr>
              <a:t>p</a:t>
            </a:r>
            <a:r>
              <a:rPr lang="en-US" dirty="0" smtClean="0">
                <a:solidFill>
                  <a:srgbClr val="376092"/>
                </a:solidFill>
              </a:rPr>
              <a:t>, </a:t>
            </a:r>
            <a:r>
              <a:rPr lang="en-US" i="1" dirty="0" smtClean="0">
                <a:solidFill>
                  <a:srgbClr val="FF6600"/>
                </a:solidFill>
              </a:rPr>
              <a:t>t</a:t>
            </a:r>
            <a:r>
              <a:rPr lang="en-US" i="1" baseline="-25000" dirty="0" smtClean="0">
                <a:solidFill>
                  <a:srgbClr val="FF6600"/>
                </a:solidFill>
              </a:rPr>
              <a:t>ap</a:t>
            </a:r>
            <a:r>
              <a:rPr lang="en-US" dirty="0" smtClean="0"/>
              <a:t> </a:t>
            </a:r>
            <a:r>
              <a:rPr lang="en-US" dirty="0" smtClean="0">
                <a:solidFill>
                  <a:srgbClr val="000000"/>
                </a:solidFill>
              </a:rPr>
              <a:t>&gt;</a:t>
            </a:r>
          </a:p>
          <a:p>
            <a:pPr marL="0" indent="0">
              <a:buNone/>
            </a:pPr>
            <a:endParaRPr lang="en-US" dirty="0" smtClean="0"/>
          </a:p>
          <a:p>
            <a:pPr marL="0" indent="0">
              <a:buNone/>
            </a:pPr>
            <a:r>
              <a:rPr lang="en-US" dirty="0" smtClean="0"/>
              <a:t>	</a:t>
            </a:r>
            <a:r>
              <a:rPr lang="en-US" i="1" dirty="0" err="1">
                <a:solidFill>
                  <a:srgbClr val="376092"/>
                </a:solidFill>
              </a:rPr>
              <a:t>iui</a:t>
            </a:r>
            <a:r>
              <a:rPr lang="en-US" i="1" baseline="-25000" dirty="0" err="1">
                <a:solidFill>
                  <a:srgbClr val="376092"/>
                </a:solidFill>
              </a:rPr>
              <a:t>a</a:t>
            </a:r>
            <a:r>
              <a:rPr lang="en-US" dirty="0" smtClean="0"/>
              <a:t>: denotes the entity assigning </a:t>
            </a:r>
            <a:r>
              <a:rPr lang="en-US" i="1" dirty="0" err="1" smtClean="0">
                <a:solidFill>
                  <a:srgbClr val="FF0000"/>
                </a:solidFill>
              </a:rPr>
              <a:t>iui</a:t>
            </a:r>
            <a:r>
              <a:rPr lang="en-US" i="1" baseline="-25000" dirty="0" err="1" smtClean="0">
                <a:solidFill>
                  <a:srgbClr val="FF0000"/>
                </a:solidFill>
              </a:rPr>
              <a:t>p</a:t>
            </a:r>
            <a:endParaRPr lang="en-US" dirty="0" smtClean="0"/>
          </a:p>
          <a:p>
            <a:pPr marL="0" indent="0">
              <a:buNone/>
            </a:pPr>
            <a:r>
              <a:rPr lang="en-US" dirty="0"/>
              <a:t>	</a:t>
            </a:r>
            <a:r>
              <a:rPr lang="en-US" i="1" dirty="0" err="1">
                <a:solidFill>
                  <a:srgbClr val="FF0000"/>
                </a:solidFill>
              </a:rPr>
              <a:t>iui</a:t>
            </a:r>
            <a:r>
              <a:rPr lang="en-US" i="1" baseline="-25000" dirty="0" err="1">
                <a:solidFill>
                  <a:srgbClr val="FF0000"/>
                </a:solidFill>
              </a:rPr>
              <a:t>p</a:t>
            </a:r>
            <a:r>
              <a:rPr lang="en-US" dirty="0" smtClean="0"/>
              <a:t>: denotes the entity to which IUI is 			assigned</a:t>
            </a:r>
          </a:p>
          <a:p>
            <a:pPr marL="0" indent="0">
              <a:buNone/>
            </a:pPr>
            <a:r>
              <a:rPr lang="en-US" dirty="0"/>
              <a:t>	</a:t>
            </a:r>
            <a:r>
              <a:rPr lang="en-US" i="1" dirty="0">
                <a:solidFill>
                  <a:srgbClr val="FF6600"/>
                </a:solidFill>
              </a:rPr>
              <a:t>t</a:t>
            </a:r>
            <a:r>
              <a:rPr lang="en-US" i="1" baseline="-25000" dirty="0">
                <a:solidFill>
                  <a:srgbClr val="FF6600"/>
                </a:solidFill>
              </a:rPr>
              <a:t>ap</a:t>
            </a:r>
            <a:r>
              <a:rPr lang="en-US" dirty="0"/>
              <a:t> </a:t>
            </a:r>
            <a:r>
              <a:rPr lang="en-US" dirty="0" smtClean="0"/>
              <a:t>: denotes the time at which the 				assignment was made</a:t>
            </a:r>
          </a:p>
          <a:p>
            <a:pPr marL="0" indent="0">
              <a:buNone/>
            </a:pPr>
            <a:endParaRPr lang="en-US" dirty="0"/>
          </a:p>
          <a:p>
            <a:pPr marL="0" indent="0" algn="ctr">
              <a:buNone/>
            </a:pPr>
            <a:r>
              <a:rPr lang="en-US" i="1" dirty="0" smtClean="0">
                <a:solidFill>
                  <a:schemeClr val="accent1">
                    <a:lumMod val="75000"/>
                  </a:schemeClr>
                </a:solidFill>
              </a:rPr>
              <a:t>(Assignment or A template)</a:t>
            </a:r>
            <a:endParaRPr lang="en-US" i="1" dirty="0">
              <a:solidFill>
                <a:schemeClr val="accent1">
                  <a:lumMod val="75000"/>
                </a:schemeClr>
              </a:solidFill>
            </a:endParaRPr>
          </a:p>
        </p:txBody>
      </p:sp>
    </p:spTree>
    <p:extLst>
      <p:ext uri="{BB962C8B-B14F-4D97-AF65-F5344CB8AC3E}">
        <p14:creationId xmlns:p14="http://schemas.microsoft.com/office/powerpoint/2010/main" val="24905505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Saying what type of thing it is</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rgbClr val="000000"/>
                </a:solidFill>
              </a:rPr>
              <a:t>PtoU</a:t>
            </a:r>
            <a:r>
              <a:rPr lang="en-US" dirty="0" smtClean="0">
                <a:solidFill>
                  <a:srgbClr val="000000"/>
                </a:solidFill>
              </a:rPr>
              <a:t>&lt;</a:t>
            </a:r>
            <a:r>
              <a:rPr lang="en-US" dirty="0" smtClean="0"/>
              <a:t> </a:t>
            </a:r>
            <a:r>
              <a:rPr lang="en-US" i="1" dirty="0" err="1" smtClean="0">
                <a:solidFill>
                  <a:srgbClr val="376092"/>
                </a:solidFill>
              </a:rPr>
              <a:t>iui</a:t>
            </a:r>
            <a:r>
              <a:rPr lang="en-US" i="1" baseline="-25000" dirty="0" err="1" smtClean="0">
                <a:solidFill>
                  <a:srgbClr val="376092"/>
                </a:solidFill>
              </a:rPr>
              <a:t>a</a:t>
            </a:r>
            <a:r>
              <a:rPr lang="en-US" dirty="0"/>
              <a:t>, </a:t>
            </a:r>
            <a:r>
              <a:rPr lang="en-US" i="1" dirty="0">
                <a:solidFill>
                  <a:schemeClr val="accent1">
                    <a:lumMod val="75000"/>
                  </a:schemeClr>
                </a:solidFill>
              </a:rPr>
              <a:t>t</a:t>
            </a:r>
            <a:r>
              <a:rPr lang="en-US" i="1" baseline="-25000" dirty="0">
                <a:solidFill>
                  <a:schemeClr val="accent1">
                    <a:lumMod val="75000"/>
                  </a:schemeClr>
                </a:solidFill>
              </a:rPr>
              <a:t>a</a:t>
            </a:r>
            <a:r>
              <a:rPr lang="en-US" dirty="0" smtClean="0"/>
              <a:t>, </a:t>
            </a:r>
            <a:r>
              <a:rPr lang="en-US" i="1" dirty="0" err="1" smtClean="0">
                <a:solidFill>
                  <a:srgbClr val="FF0000"/>
                </a:solidFill>
              </a:rPr>
              <a:t>iui</a:t>
            </a:r>
            <a:r>
              <a:rPr lang="en-US" i="1" baseline="-25000" dirty="0" err="1" smtClean="0">
                <a:solidFill>
                  <a:srgbClr val="FF0000"/>
                </a:solidFill>
              </a:rPr>
              <a:t>p</a:t>
            </a:r>
            <a:r>
              <a:rPr lang="en-US" dirty="0" smtClean="0"/>
              <a:t>, </a:t>
            </a:r>
            <a:r>
              <a:rPr lang="en-US" i="1" dirty="0" err="1" smtClean="0">
                <a:solidFill>
                  <a:srgbClr val="984807"/>
                </a:solidFill>
              </a:rPr>
              <a:t>inst</a:t>
            </a:r>
            <a:r>
              <a:rPr lang="en-US" dirty="0" smtClean="0"/>
              <a:t>, </a:t>
            </a:r>
            <a:r>
              <a:rPr lang="en-US" i="1" dirty="0" err="1" smtClean="0">
                <a:solidFill>
                  <a:srgbClr val="984807"/>
                </a:solidFill>
              </a:rPr>
              <a:t>uui</a:t>
            </a:r>
            <a:r>
              <a:rPr lang="en-US" dirty="0"/>
              <a:t>, </a:t>
            </a:r>
            <a:r>
              <a:rPr lang="en-US" i="1" dirty="0" err="1">
                <a:solidFill>
                  <a:srgbClr val="FF6600"/>
                </a:solidFill>
              </a:rPr>
              <a:t>iui</a:t>
            </a:r>
            <a:r>
              <a:rPr lang="en-US" i="1" baseline="-25000" dirty="0" err="1">
                <a:solidFill>
                  <a:srgbClr val="FF6600"/>
                </a:solidFill>
              </a:rPr>
              <a:t>o</a:t>
            </a:r>
            <a:r>
              <a:rPr lang="en-US" dirty="0" smtClean="0"/>
              <a:t>, </a:t>
            </a:r>
            <a:r>
              <a:rPr lang="en-US" i="1" dirty="0" err="1" smtClean="0">
                <a:solidFill>
                  <a:srgbClr val="984807"/>
                </a:solidFill>
              </a:rPr>
              <a:t>t</a:t>
            </a:r>
            <a:r>
              <a:rPr lang="en-US" i="1" baseline="-25000" dirty="0" err="1" smtClean="0">
                <a:solidFill>
                  <a:srgbClr val="984807"/>
                </a:solidFill>
              </a:rPr>
              <a:t>r</a:t>
            </a:r>
            <a:r>
              <a:rPr lang="en-US" i="1" baseline="-25000" dirty="0" smtClean="0">
                <a:solidFill>
                  <a:schemeClr val="accent1">
                    <a:lumMod val="75000"/>
                  </a:schemeClr>
                </a:solidFill>
              </a:rPr>
              <a:t> </a:t>
            </a:r>
            <a:r>
              <a:rPr lang="en-US" dirty="0" smtClean="0">
                <a:solidFill>
                  <a:srgbClr val="000000"/>
                </a:solidFill>
              </a:rPr>
              <a:t>&gt;</a:t>
            </a:r>
          </a:p>
          <a:p>
            <a:pPr marL="457200" lvl="1" indent="0">
              <a:buNone/>
            </a:pPr>
            <a:r>
              <a:rPr lang="en-US" i="1" dirty="0" smtClean="0">
                <a:solidFill>
                  <a:srgbClr val="FF0000"/>
                </a:solidFill>
              </a:rPr>
              <a:t>	</a:t>
            </a:r>
          </a:p>
          <a:p>
            <a:pPr marL="457200" lvl="1" indent="0">
              <a:buNone/>
            </a:pPr>
            <a:r>
              <a:rPr lang="en-US" dirty="0" smtClean="0"/>
              <a:t>The particular denoted by </a:t>
            </a:r>
            <a:r>
              <a:rPr lang="en-US" i="1" dirty="0" err="1" smtClean="0">
                <a:solidFill>
                  <a:srgbClr val="376092"/>
                </a:solidFill>
              </a:rPr>
              <a:t>iui</a:t>
            </a:r>
            <a:r>
              <a:rPr lang="en-US" i="1" baseline="-25000" dirty="0" err="1" smtClean="0">
                <a:solidFill>
                  <a:srgbClr val="376092"/>
                </a:solidFill>
              </a:rPr>
              <a:t>a</a:t>
            </a:r>
            <a:r>
              <a:rPr lang="en-US" i="1" baseline="-25000" dirty="0" smtClean="0">
                <a:solidFill>
                  <a:srgbClr val="376092"/>
                </a:solidFill>
              </a:rPr>
              <a:t> </a:t>
            </a:r>
            <a:r>
              <a:rPr lang="en-US" dirty="0" smtClean="0"/>
              <a:t>asserts at time </a:t>
            </a:r>
            <a:r>
              <a:rPr lang="en-US" i="1" dirty="0" smtClean="0">
                <a:solidFill>
                  <a:schemeClr val="accent1">
                    <a:lumMod val="75000"/>
                  </a:schemeClr>
                </a:solidFill>
              </a:rPr>
              <a:t>t</a:t>
            </a:r>
            <a:r>
              <a:rPr lang="en-US" i="1" baseline="-25000" dirty="0" smtClean="0">
                <a:solidFill>
                  <a:schemeClr val="accent1">
                    <a:lumMod val="75000"/>
                  </a:schemeClr>
                </a:solidFill>
              </a:rPr>
              <a:t>a </a:t>
            </a:r>
            <a:r>
              <a:rPr lang="en-US" dirty="0" smtClean="0"/>
              <a:t>that the particular denoted by </a:t>
            </a:r>
            <a:r>
              <a:rPr lang="en-US" i="1" dirty="0" err="1">
                <a:solidFill>
                  <a:srgbClr val="FF0000"/>
                </a:solidFill>
              </a:rPr>
              <a:t>iui</a:t>
            </a:r>
            <a:r>
              <a:rPr lang="en-US" i="1" baseline="-25000" dirty="0" err="1">
                <a:solidFill>
                  <a:srgbClr val="FF0000"/>
                </a:solidFill>
              </a:rPr>
              <a:t>p</a:t>
            </a:r>
            <a:r>
              <a:rPr lang="en-US" dirty="0" smtClean="0"/>
              <a:t> is an </a:t>
            </a:r>
            <a:r>
              <a:rPr lang="en-US" i="1" dirty="0">
                <a:solidFill>
                  <a:srgbClr val="984807"/>
                </a:solidFill>
              </a:rPr>
              <a:t>ins</a:t>
            </a:r>
            <a:r>
              <a:rPr lang="en-US" i="1" dirty="0">
                <a:solidFill>
                  <a:schemeClr val="accent2">
                    <a:lumMod val="75000"/>
                  </a:schemeClr>
                </a:solidFill>
              </a:rPr>
              <a:t>t</a:t>
            </a:r>
            <a:r>
              <a:rPr lang="en-US" dirty="0" smtClean="0"/>
              <a:t>ance of the type denoted by </a:t>
            </a:r>
            <a:r>
              <a:rPr lang="en-US" i="1" dirty="0" err="1">
                <a:solidFill>
                  <a:srgbClr val="984807"/>
                </a:solidFill>
              </a:rPr>
              <a:t>uui</a:t>
            </a:r>
            <a:r>
              <a:rPr lang="en-US" dirty="0" smtClean="0">
                <a:solidFill>
                  <a:srgbClr val="984807"/>
                </a:solidFill>
              </a:rPr>
              <a:t> </a:t>
            </a:r>
            <a:r>
              <a:rPr lang="en-US" dirty="0" smtClean="0"/>
              <a:t>(taken from the ontology denoted by </a:t>
            </a:r>
            <a:r>
              <a:rPr lang="en-US" i="1" dirty="0" err="1">
                <a:solidFill>
                  <a:srgbClr val="FF6600"/>
                </a:solidFill>
              </a:rPr>
              <a:t>iui</a:t>
            </a:r>
            <a:r>
              <a:rPr lang="en-US" i="1" baseline="-25000" dirty="0" err="1">
                <a:solidFill>
                  <a:srgbClr val="FF6600"/>
                </a:solidFill>
              </a:rPr>
              <a:t>o</a:t>
            </a:r>
            <a:r>
              <a:rPr lang="en-US" dirty="0" smtClean="0"/>
              <a:t>) at </a:t>
            </a:r>
            <a:r>
              <a:rPr lang="en-US" i="1" dirty="0" err="1" smtClean="0">
                <a:solidFill>
                  <a:srgbClr val="984807"/>
                </a:solidFill>
              </a:rPr>
              <a:t>t</a:t>
            </a:r>
            <a:r>
              <a:rPr lang="en-US" i="1" baseline="-25000" dirty="0" err="1" smtClean="0">
                <a:solidFill>
                  <a:srgbClr val="984807"/>
                </a:solidFill>
              </a:rPr>
              <a:t>r</a:t>
            </a:r>
            <a:endParaRPr lang="en-US" dirty="0" smtClean="0">
              <a:solidFill>
                <a:srgbClr val="984807"/>
              </a:solidFill>
            </a:endParaRPr>
          </a:p>
          <a:p>
            <a:pPr marL="457200" lvl="1" indent="0">
              <a:buNone/>
            </a:pPr>
            <a:endParaRPr lang="en-US" i="1" dirty="0">
              <a:solidFill>
                <a:srgbClr val="953735"/>
              </a:solidFill>
            </a:endParaRPr>
          </a:p>
          <a:p>
            <a:pPr marL="457200" lvl="1" indent="0">
              <a:buNone/>
            </a:pPr>
            <a:r>
              <a:rPr lang="en-US" i="1" dirty="0" smtClean="0">
                <a:solidFill>
                  <a:srgbClr val="376092"/>
                </a:solidFill>
              </a:rPr>
              <a:t>(Particular-to-universal or </a:t>
            </a:r>
            <a:r>
              <a:rPr lang="en-US" i="1" dirty="0" err="1" smtClean="0">
                <a:solidFill>
                  <a:srgbClr val="376092"/>
                </a:solidFill>
              </a:rPr>
              <a:t>PtoU</a:t>
            </a:r>
            <a:r>
              <a:rPr lang="en-US" i="1" dirty="0" smtClean="0">
                <a:solidFill>
                  <a:srgbClr val="376092"/>
                </a:solidFill>
              </a:rPr>
              <a:t> template)</a:t>
            </a:r>
          </a:p>
        </p:txBody>
      </p:sp>
    </p:spTree>
    <p:extLst>
      <p:ext uri="{BB962C8B-B14F-4D97-AF65-F5344CB8AC3E}">
        <p14:creationId xmlns:p14="http://schemas.microsoft.com/office/powerpoint/2010/main" val="36872830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Saying how it is related to other things</a:t>
            </a:r>
            <a:endParaRPr lang="en-US" dirty="0"/>
          </a:p>
        </p:txBody>
      </p:sp>
      <p:sp>
        <p:nvSpPr>
          <p:cNvPr id="3" name="Content Placeholder 2"/>
          <p:cNvSpPr>
            <a:spLocks noGrp="1"/>
          </p:cNvSpPr>
          <p:nvPr>
            <p:ph idx="1"/>
          </p:nvPr>
        </p:nvSpPr>
        <p:spPr/>
        <p:txBody>
          <a:bodyPr/>
          <a:lstStyle/>
          <a:p>
            <a:pPr marL="0" indent="0">
              <a:buNone/>
            </a:pPr>
            <a:r>
              <a:rPr lang="en-US" dirty="0" err="1" smtClean="0">
                <a:solidFill>
                  <a:srgbClr val="000000"/>
                </a:solidFill>
              </a:rPr>
              <a:t>PtoP</a:t>
            </a:r>
            <a:r>
              <a:rPr lang="en-US" dirty="0" smtClean="0">
                <a:solidFill>
                  <a:srgbClr val="000000"/>
                </a:solidFill>
              </a:rPr>
              <a:t>&lt;</a:t>
            </a:r>
            <a:r>
              <a:rPr lang="en-US" dirty="0" smtClean="0"/>
              <a:t> </a:t>
            </a:r>
            <a:r>
              <a:rPr lang="en-US" i="1" dirty="0" err="1" smtClean="0">
                <a:solidFill>
                  <a:srgbClr val="376092"/>
                </a:solidFill>
              </a:rPr>
              <a:t>iui</a:t>
            </a:r>
            <a:r>
              <a:rPr lang="en-US" i="1" baseline="-25000" dirty="0" err="1" smtClean="0">
                <a:solidFill>
                  <a:srgbClr val="376092"/>
                </a:solidFill>
              </a:rPr>
              <a:t>a</a:t>
            </a:r>
            <a:r>
              <a:rPr lang="en-US" dirty="0"/>
              <a:t>, </a:t>
            </a:r>
            <a:r>
              <a:rPr lang="en-US" i="1" dirty="0">
                <a:solidFill>
                  <a:schemeClr val="accent1">
                    <a:lumMod val="75000"/>
                  </a:schemeClr>
                </a:solidFill>
              </a:rPr>
              <a:t>t</a:t>
            </a:r>
            <a:r>
              <a:rPr lang="en-US" i="1" baseline="-25000" dirty="0">
                <a:solidFill>
                  <a:schemeClr val="accent1">
                    <a:lumMod val="75000"/>
                  </a:schemeClr>
                </a:solidFill>
              </a:rPr>
              <a:t>a</a:t>
            </a:r>
            <a:r>
              <a:rPr lang="en-US" dirty="0" smtClean="0"/>
              <a:t>, </a:t>
            </a:r>
            <a:r>
              <a:rPr lang="en-US" i="1" dirty="0" smtClean="0">
                <a:solidFill>
                  <a:schemeClr val="accent6">
                    <a:lumMod val="50000"/>
                  </a:schemeClr>
                </a:solidFill>
              </a:rPr>
              <a:t>r</a:t>
            </a:r>
            <a:r>
              <a:rPr lang="en-US" dirty="0" smtClean="0">
                <a:solidFill>
                  <a:schemeClr val="accent6">
                    <a:lumMod val="50000"/>
                  </a:schemeClr>
                </a:solidFill>
              </a:rPr>
              <a:t>[</a:t>
            </a:r>
            <a:r>
              <a:rPr lang="en-US" dirty="0" smtClean="0"/>
              <a:t> </a:t>
            </a:r>
            <a:r>
              <a:rPr lang="en-US" i="1" dirty="0" smtClean="0">
                <a:solidFill>
                  <a:srgbClr val="FF0000"/>
                </a:solidFill>
              </a:rPr>
              <a:t>iui</a:t>
            </a:r>
            <a:r>
              <a:rPr lang="en-US" i="1" baseline="-25000" dirty="0" smtClean="0">
                <a:solidFill>
                  <a:srgbClr val="FF0000"/>
                </a:solidFill>
              </a:rPr>
              <a:t>p1</a:t>
            </a:r>
            <a:r>
              <a:rPr lang="en-US" dirty="0" smtClean="0"/>
              <a:t>, </a:t>
            </a:r>
            <a:r>
              <a:rPr lang="en-US" i="1" dirty="0" smtClean="0">
                <a:solidFill>
                  <a:srgbClr val="FF0000"/>
                </a:solidFill>
              </a:rPr>
              <a:t>iui</a:t>
            </a:r>
            <a:r>
              <a:rPr lang="en-US" i="1" baseline="-25000" dirty="0" smtClean="0">
                <a:solidFill>
                  <a:srgbClr val="FF0000"/>
                </a:solidFill>
              </a:rPr>
              <a:t>p2</a:t>
            </a:r>
            <a:r>
              <a:rPr lang="en-US" i="1" dirty="0" smtClean="0">
                <a:solidFill>
                  <a:srgbClr val="FF0000"/>
                </a:solidFill>
              </a:rPr>
              <a:t> </a:t>
            </a:r>
            <a:r>
              <a:rPr lang="en-US" dirty="0">
                <a:solidFill>
                  <a:srgbClr val="984807"/>
                </a:solidFill>
              </a:rPr>
              <a:t>]</a:t>
            </a:r>
            <a:r>
              <a:rPr lang="en-US" dirty="0" smtClean="0"/>
              <a:t>, </a:t>
            </a:r>
            <a:r>
              <a:rPr lang="en-US" i="1" dirty="0" err="1">
                <a:solidFill>
                  <a:srgbClr val="FF6600"/>
                </a:solidFill>
              </a:rPr>
              <a:t>iui</a:t>
            </a:r>
            <a:r>
              <a:rPr lang="en-US" i="1" baseline="-25000" dirty="0" err="1">
                <a:solidFill>
                  <a:srgbClr val="FF6600"/>
                </a:solidFill>
              </a:rPr>
              <a:t>o</a:t>
            </a:r>
            <a:r>
              <a:rPr lang="en-US" dirty="0"/>
              <a:t>, </a:t>
            </a:r>
            <a:r>
              <a:rPr lang="en-US" i="1" dirty="0" err="1" smtClean="0">
                <a:solidFill>
                  <a:srgbClr val="984807"/>
                </a:solidFill>
              </a:rPr>
              <a:t>t</a:t>
            </a:r>
            <a:r>
              <a:rPr lang="en-US" i="1" baseline="-25000" dirty="0" err="1" smtClean="0">
                <a:solidFill>
                  <a:srgbClr val="984807"/>
                </a:solidFill>
              </a:rPr>
              <a:t>r</a:t>
            </a:r>
            <a:r>
              <a:rPr lang="en-US" i="1" baseline="-25000" dirty="0" smtClean="0">
                <a:solidFill>
                  <a:schemeClr val="accent1">
                    <a:lumMod val="75000"/>
                  </a:schemeClr>
                </a:solidFill>
              </a:rPr>
              <a:t> </a:t>
            </a:r>
            <a:r>
              <a:rPr lang="en-US" dirty="0" smtClean="0">
                <a:solidFill>
                  <a:srgbClr val="000000"/>
                </a:solidFill>
              </a:rPr>
              <a:t>&gt;</a:t>
            </a:r>
          </a:p>
          <a:p>
            <a:pPr marL="457200" lvl="1" indent="0">
              <a:buNone/>
            </a:pPr>
            <a:r>
              <a:rPr lang="en-US" i="1" dirty="0">
                <a:solidFill>
                  <a:srgbClr val="FF0000"/>
                </a:solidFill>
              </a:rPr>
              <a:t>	</a:t>
            </a:r>
          </a:p>
          <a:p>
            <a:pPr marL="457200" lvl="1" indent="0">
              <a:buNone/>
            </a:pPr>
            <a:r>
              <a:rPr lang="en-US" dirty="0"/>
              <a:t>The particular denoted by </a:t>
            </a:r>
            <a:r>
              <a:rPr lang="en-US" i="1" dirty="0" err="1">
                <a:solidFill>
                  <a:schemeClr val="accent1">
                    <a:lumMod val="75000"/>
                  </a:schemeClr>
                </a:solidFill>
              </a:rPr>
              <a:t>iui</a:t>
            </a:r>
            <a:r>
              <a:rPr lang="en-US" i="1" baseline="-25000" dirty="0" err="1">
                <a:solidFill>
                  <a:schemeClr val="accent1">
                    <a:lumMod val="75000"/>
                  </a:schemeClr>
                </a:solidFill>
              </a:rPr>
              <a:t>a</a:t>
            </a:r>
            <a:r>
              <a:rPr lang="en-US" i="1" baseline="-25000" dirty="0">
                <a:solidFill>
                  <a:schemeClr val="accent1">
                    <a:lumMod val="75000"/>
                  </a:schemeClr>
                </a:solidFill>
              </a:rPr>
              <a:t> </a:t>
            </a:r>
            <a:r>
              <a:rPr lang="en-US" dirty="0"/>
              <a:t>asserts at time </a:t>
            </a:r>
            <a:r>
              <a:rPr lang="en-US" i="1" dirty="0">
                <a:solidFill>
                  <a:schemeClr val="accent1">
                    <a:lumMod val="75000"/>
                  </a:schemeClr>
                </a:solidFill>
              </a:rPr>
              <a:t>t</a:t>
            </a:r>
            <a:r>
              <a:rPr lang="en-US" i="1" baseline="-25000" dirty="0">
                <a:solidFill>
                  <a:schemeClr val="accent1">
                    <a:lumMod val="75000"/>
                  </a:schemeClr>
                </a:solidFill>
              </a:rPr>
              <a:t>a </a:t>
            </a:r>
            <a:r>
              <a:rPr lang="en-US" dirty="0"/>
              <a:t>that the </a:t>
            </a:r>
            <a:r>
              <a:rPr lang="en-US" dirty="0" smtClean="0"/>
              <a:t>relation </a:t>
            </a:r>
            <a:r>
              <a:rPr lang="en-US" i="1" dirty="0" smtClean="0">
                <a:solidFill>
                  <a:srgbClr val="984807"/>
                </a:solidFill>
              </a:rPr>
              <a:t>r</a:t>
            </a:r>
            <a:r>
              <a:rPr lang="en-US" dirty="0" smtClean="0"/>
              <a:t> </a:t>
            </a:r>
            <a:r>
              <a:rPr lang="en-US" dirty="0"/>
              <a:t>(taken from the ontology denoted by </a:t>
            </a:r>
            <a:r>
              <a:rPr lang="en-US" i="1" dirty="0" err="1">
                <a:solidFill>
                  <a:srgbClr val="FF6600"/>
                </a:solidFill>
              </a:rPr>
              <a:t>iui</a:t>
            </a:r>
            <a:r>
              <a:rPr lang="en-US" i="1" baseline="-25000" dirty="0" err="1">
                <a:solidFill>
                  <a:srgbClr val="FF6600"/>
                </a:solidFill>
              </a:rPr>
              <a:t>o</a:t>
            </a:r>
            <a:r>
              <a:rPr lang="en-US" dirty="0" smtClean="0"/>
              <a:t>) holds between the particulars </a:t>
            </a:r>
            <a:r>
              <a:rPr lang="en-US" dirty="0"/>
              <a:t>denoted by </a:t>
            </a:r>
            <a:r>
              <a:rPr lang="en-US" i="1" dirty="0" smtClean="0">
                <a:solidFill>
                  <a:srgbClr val="FF0000"/>
                </a:solidFill>
              </a:rPr>
              <a:t>iui</a:t>
            </a:r>
            <a:r>
              <a:rPr lang="en-US" i="1" baseline="-25000" dirty="0" smtClean="0">
                <a:solidFill>
                  <a:srgbClr val="FF0000"/>
                </a:solidFill>
              </a:rPr>
              <a:t>p1</a:t>
            </a:r>
            <a:r>
              <a:rPr lang="en-US" dirty="0" smtClean="0"/>
              <a:t> and </a:t>
            </a:r>
            <a:r>
              <a:rPr lang="en-US" i="1" dirty="0" smtClean="0">
                <a:solidFill>
                  <a:srgbClr val="FF0000"/>
                </a:solidFill>
              </a:rPr>
              <a:t>iui</a:t>
            </a:r>
            <a:r>
              <a:rPr lang="en-US" i="1" baseline="-25000" dirty="0" smtClean="0">
                <a:solidFill>
                  <a:srgbClr val="FF0000"/>
                </a:solidFill>
              </a:rPr>
              <a:t>p2</a:t>
            </a:r>
            <a:r>
              <a:rPr lang="en-US" dirty="0" smtClean="0"/>
              <a:t> at </a:t>
            </a:r>
            <a:r>
              <a:rPr lang="en-US" i="1" dirty="0" err="1">
                <a:solidFill>
                  <a:srgbClr val="984807"/>
                </a:solidFill>
              </a:rPr>
              <a:t>t</a:t>
            </a:r>
            <a:r>
              <a:rPr lang="en-US" i="1" baseline="-25000" dirty="0" err="1">
                <a:solidFill>
                  <a:srgbClr val="984807"/>
                </a:solidFill>
              </a:rPr>
              <a:t>r</a:t>
            </a:r>
            <a:endParaRPr lang="en-US" dirty="0">
              <a:solidFill>
                <a:srgbClr val="984807"/>
              </a:solidFill>
            </a:endParaRPr>
          </a:p>
          <a:p>
            <a:pPr marL="457200" lvl="1" indent="0">
              <a:buNone/>
            </a:pPr>
            <a:endParaRPr lang="en-US" i="1" dirty="0">
              <a:solidFill>
                <a:srgbClr val="953735"/>
              </a:solidFill>
            </a:endParaRPr>
          </a:p>
          <a:p>
            <a:pPr marL="457200" lvl="1" indent="0">
              <a:buNone/>
            </a:pPr>
            <a:r>
              <a:rPr lang="en-US" i="1" dirty="0">
                <a:solidFill>
                  <a:srgbClr val="376092"/>
                </a:solidFill>
              </a:rPr>
              <a:t>(Particular-to</a:t>
            </a:r>
            <a:r>
              <a:rPr lang="en-US" i="1" dirty="0" smtClean="0">
                <a:solidFill>
                  <a:srgbClr val="376092"/>
                </a:solidFill>
              </a:rPr>
              <a:t>-particular </a:t>
            </a:r>
            <a:r>
              <a:rPr lang="en-US" i="1" dirty="0">
                <a:solidFill>
                  <a:srgbClr val="376092"/>
                </a:solidFill>
              </a:rPr>
              <a:t>or </a:t>
            </a:r>
            <a:r>
              <a:rPr lang="en-US" i="1" dirty="0" err="1" smtClean="0">
                <a:solidFill>
                  <a:srgbClr val="376092"/>
                </a:solidFill>
              </a:rPr>
              <a:t>PtoP</a:t>
            </a:r>
            <a:r>
              <a:rPr lang="en-US" i="1" dirty="0" smtClean="0">
                <a:solidFill>
                  <a:srgbClr val="376092"/>
                </a:solidFill>
              </a:rPr>
              <a:t> </a:t>
            </a:r>
            <a:r>
              <a:rPr lang="en-US" i="1" dirty="0">
                <a:solidFill>
                  <a:srgbClr val="376092"/>
                </a:solidFill>
              </a:rPr>
              <a:t>template)</a:t>
            </a:r>
          </a:p>
          <a:p>
            <a:pPr marL="0" indent="0">
              <a:buNone/>
            </a:pPr>
            <a:endParaRPr lang="en-US" dirty="0">
              <a:solidFill>
                <a:srgbClr val="376092"/>
              </a:solidFill>
            </a:endParaRPr>
          </a:p>
        </p:txBody>
      </p:sp>
    </p:spTree>
    <p:extLst>
      <p:ext uri="{BB962C8B-B14F-4D97-AF65-F5344CB8AC3E}">
        <p14:creationId xmlns:p14="http://schemas.microsoft.com/office/powerpoint/2010/main" val="16074104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Saying how it is NOT related to types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solidFill>
                  <a:srgbClr val="000000"/>
                </a:solidFill>
              </a:rPr>
              <a:t>PtoLackU</a:t>
            </a:r>
            <a:r>
              <a:rPr lang="en-US" dirty="0">
                <a:solidFill>
                  <a:srgbClr val="000000"/>
                </a:solidFill>
              </a:rPr>
              <a:t>&lt;</a:t>
            </a:r>
            <a:r>
              <a:rPr lang="en-US" dirty="0"/>
              <a:t> </a:t>
            </a:r>
            <a:r>
              <a:rPr lang="en-US" i="1" dirty="0" err="1">
                <a:solidFill>
                  <a:srgbClr val="376092"/>
                </a:solidFill>
              </a:rPr>
              <a:t>iui</a:t>
            </a:r>
            <a:r>
              <a:rPr lang="en-US" i="1" baseline="-25000" dirty="0" err="1">
                <a:solidFill>
                  <a:srgbClr val="376092"/>
                </a:solidFill>
              </a:rPr>
              <a:t>a</a:t>
            </a:r>
            <a:r>
              <a:rPr lang="en-US" dirty="0"/>
              <a:t>, </a:t>
            </a:r>
            <a:r>
              <a:rPr lang="en-US" i="1" dirty="0">
                <a:solidFill>
                  <a:schemeClr val="accent1">
                    <a:lumMod val="75000"/>
                  </a:schemeClr>
                </a:solidFill>
              </a:rPr>
              <a:t>t</a:t>
            </a:r>
            <a:r>
              <a:rPr lang="en-US" i="1" baseline="-25000" dirty="0">
                <a:solidFill>
                  <a:schemeClr val="accent1">
                    <a:lumMod val="75000"/>
                  </a:schemeClr>
                </a:solidFill>
              </a:rPr>
              <a:t>a</a:t>
            </a:r>
            <a:r>
              <a:rPr lang="en-US" dirty="0"/>
              <a:t>, </a:t>
            </a:r>
            <a:r>
              <a:rPr lang="en-US" i="1" dirty="0" err="1">
                <a:solidFill>
                  <a:srgbClr val="FF0000"/>
                </a:solidFill>
              </a:rPr>
              <a:t>iui</a:t>
            </a:r>
            <a:r>
              <a:rPr lang="en-US" i="1" baseline="-25000" dirty="0" err="1">
                <a:solidFill>
                  <a:srgbClr val="FF0000"/>
                </a:solidFill>
              </a:rPr>
              <a:t>p</a:t>
            </a:r>
            <a:r>
              <a:rPr lang="en-US" dirty="0"/>
              <a:t>, </a:t>
            </a:r>
            <a:r>
              <a:rPr lang="en-US" i="1" dirty="0" smtClean="0">
                <a:solidFill>
                  <a:srgbClr val="984807"/>
                </a:solidFill>
              </a:rPr>
              <a:t>r</a:t>
            </a:r>
            <a:r>
              <a:rPr lang="en-US" dirty="0" smtClean="0"/>
              <a:t>, </a:t>
            </a:r>
            <a:r>
              <a:rPr lang="en-US" i="1" dirty="0" err="1">
                <a:solidFill>
                  <a:srgbClr val="984807"/>
                </a:solidFill>
              </a:rPr>
              <a:t>uui</a:t>
            </a:r>
            <a:r>
              <a:rPr lang="en-US" dirty="0"/>
              <a:t>, </a:t>
            </a:r>
            <a:r>
              <a:rPr lang="en-US" i="1" dirty="0" err="1">
                <a:solidFill>
                  <a:srgbClr val="FF6600"/>
                </a:solidFill>
              </a:rPr>
              <a:t>iui</a:t>
            </a:r>
            <a:r>
              <a:rPr lang="en-US" i="1" baseline="-25000" dirty="0" err="1">
                <a:solidFill>
                  <a:srgbClr val="FF6600"/>
                </a:solidFill>
              </a:rPr>
              <a:t>o</a:t>
            </a:r>
            <a:r>
              <a:rPr lang="en-US" dirty="0"/>
              <a:t>, </a:t>
            </a:r>
            <a:r>
              <a:rPr lang="en-US" i="1" dirty="0" err="1">
                <a:solidFill>
                  <a:srgbClr val="984807"/>
                </a:solidFill>
              </a:rPr>
              <a:t>t</a:t>
            </a:r>
            <a:r>
              <a:rPr lang="en-US" i="1" baseline="-25000" dirty="0" err="1">
                <a:solidFill>
                  <a:srgbClr val="984807"/>
                </a:solidFill>
              </a:rPr>
              <a:t>r</a:t>
            </a:r>
            <a:r>
              <a:rPr lang="en-US" i="1" baseline="-25000" dirty="0">
                <a:solidFill>
                  <a:schemeClr val="accent1">
                    <a:lumMod val="75000"/>
                  </a:schemeClr>
                </a:solidFill>
              </a:rPr>
              <a:t> </a:t>
            </a:r>
            <a:r>
              <a:rPr lang="en-US" dirty="0">
                <a:solidFill>
                  <a:srgbClr val="000000"/>
                </a:solidFill>
              </a:rPr>
              <a:t>&gt;</a:t>
            </a:r>
          </a:p>
          <a:p>
            <a:pPr marL="457200" lvl="1" indent="0">
              <a:buNone/>
            </a:pPr>
            <a:r>
              <a:rPr lang="en-US" i="1" dirty="0">
                <a:solidFill>
                  <a:srgbClr val="FF0000"/>
                </a:solidFill>
              </a:rPr>
              <a:t>	</a:t>
            </a:r>
          </a:p>
          <a:p>
            <a:pPr marL="457200" lvl="1" indent="0">
              <a:buNone/>
            </a:pPr>
            <a:r>
              <a:rPr lang="en-US" dirty="0"/>
              <a:t>The particular denoted by </a:t>
            </a:r>
            <a:r>
              <a:rPr lang="en-US" i="1" dirty="0" err="1">
                <a:solidFill>
                  <a:srgbClr val="376092"/>
                </a:solidFill>
              </a:rPr>
              <a:t>iui</a:t>
            </a:r>
            <a:r>
              <a:rPr lang="en-US" i="1" baseline="-25000" dirty="0" err="1">
                <a:solidFill>
                  <a:srgbClr val="376092"/>
                </a:solidFill>
              </a:rPr>
              <a:t>a</a:t>
            </a:r>
            <a:r>
              <a:rPr lang="en-US" i="1" baseline="-25000" dirty="0">
                <a:solidFill>
                  <a:srgbClr val="376092"/>
                </a:solidFill>
              </a:rPr>
              <a:t> </a:t>
            </a:r>
            <a:r>
              <a:rPr lang="en-US" dirty="0"/>
              <a:t>asserts at time </a:t>
            </a:r>
            <a:r>
              <a:rPr lang="en-US" i="1" dirty="0">
                <a:solidFill>
                  <a:schemeClr val="accent1">
                    <a:lumMod val="75000"/>
                  </a:schemeClr>
                </a:solidFill>
              </a:rPr>
              <a:t>t</a:t>
            </a:r>
            <a:r>
              <a:rPr lang="en-US" i="1" baseline="-25000" dirty="0">
                <a:solidFill>
                  <a:schemeClr val="accent1">
                    <a:lumMod val="75000"/>
                  </a:schemeClr>
                </a:solidFill>
              </a:rPr>
              <a:t>a </a:t>
            </a:r>
            <a:r>
              <a:rPr lang="en-US" dirty="0"/>
              <a:t>that the particular denoted by </a:t>
            </a:r>
            <a:r>
              <a:rPr lang="en-US" i="1" dirty="0" err="1">
                <a:solidFill>
                  <a:srgbClr val="FF0000"/>
                </a:solidFill>
              </a:rPr>
              <a:t>iui</a:t>
            </a:r>
            <a:r>
              <a:rPr lang="en-US" i="1" baseline="-25000" dirty="0" err="1">
                <a:solidFill>
                  <a:srgbClr val="FF0000"/>
                </a:solidFill>
              </a:rPr>
              <a:t>p</a:t>
            </a:r>
            <a:r>
              <a:rPr lang="en-US" dirty="0"/>
              <a:t> </a:t>
            </a:r>
            <a:r>
              <a:rPr lang="en-US" dirty="0" smtClean="0"/>
              <a:t>does not stand in the relation </a:t>
            </a:r>
            <a:r>
              <a:rPr lang="en-US" i="1" dirty="0" smtClean="0">
                <a:solidFill>
                  <a:srgbClr val="984807"/>
                </a:solidFill>
              </a:rPr>
              <a:t>r</a:t>
            </a:r>
            <a:r>
              <a:rPr lang="en-US" dirty="0" smtClean="0"/>
              <a:t> to any instance of </a:t>
            </a:r>
            <a:r>
              <a:rPr lang="en-US" dirty="0"/>
              <a:t>the type denoted by </a:t>
            </a:r>
            <a:r>
              <a:rPr lang="en-US" i="1" dirty="0" err="1">
                <a:solidFill>
                  <a:srgbClr val="984807"/>
                </a:solidFill>
              </a:rPr>
              <a:t>uui</a:t>
            </a:r>
            <a:r>
              <a:rPr lang="en-US" dirty="0">
                <a:solidFill>
                  <a:srgbClr val="984807"/>
                </a:solidFill>
              </a:rPr>
              <a:t> </a:t>
            </a:r>
            <a:r>
              <a:rPr lang="en-US" dirty="0"/>
              <a:t>(taken from the ontology denoted by </a:t>
            </a:r>
            <a:r>
              <a:rPr lang="en-US" i="1" dirty="0" err="1">
                <a:solidFill>
                  <a:srgbClr val="FF6600"/>
                </a:solidFill>
              </a:rPr>
              <a:t>iui</a:t>
            </a:r>
            <a:r>
              <a:rPr lang="en-US" i="1" baseline="-25000" dirty="0" err="1">
                <a:solidFill>
                  <a:srgbClr val="FF6600"/>
                </a:solidFill>
              </a:rPr>
              <a:t>o</a:t>
            </a:r>
            <a:r>
              <a:rPr lang="en-US" dirty="0"/>
              <a:t>) at </a:t>
            </a:r>
            <a:r>
              <a:rPr lang="en-US" i="1" dirty="0" err="1">
                <a:solidFill>
                  <a:srgbClr val="984807"/>
                </a:solidFill>
              </a:rPr>
              <a:t>t</a:t>
            </a:r>
            <a:r>
              <a:rPr lang="en-US" i="1" baseline="-25000" dirty="0" err="1">
                <a:solidFill>
                  <a:srgbClr val="984807"/>
                </a:solidFill>
              </a:rPr>
              <a:t>r</a:t>
            </a:r>
            <a:endParaRPr lang="en-US" dirty="0">
              <a:solidFill>
                <a:srgbClr val="984807"/>
              </a:solidFill>
            </a:endParaRPr>
          </a:p>
          <a:p>
            <a:pPr marL="457200" lvl="1" indent="0">
              <a:buNone/>
            </a:pPr>
            <a:endParaRPr lang="en-US" i="1" dirty="0">
              <a:solidFill>
                <a:srgbClr val="953735"/>
              </a:solidFill>
            </a:endParaRPr>
          </a:p>
          <a:p>
            <a:pPr marL="457200" lvl="1" indent="0">
              <a:buNone/>
            </a:pPr>
            <a:r>
              <a:rPr lang="en-US" i="1" dirty="0">
                <a:solidFill>
                  <a:srgbClr val="376092"/>
                </a:solidFill>
              </a:rPr>
              <a:t>(Particular-to</a:t>
            </a:r>
            <a:r>
              <a:rPr lang="en-US" i="1" dirty="0" smtClean="0">
                <a:solidFill>
                  <a:srgbClr val="376092"/>
                </a:solidFill>
              </a:rPr>
              <a:t>-lack-universal </a:t>
            </a:r>
            <a:r>
              <a:rPr lang="en-US" i="1" dirty="0">
                <a:solidFill>
                  <a:srgbClr val="376092"/>
                </a:solidFill>
              </a:rPr>
              <a:t>or </a:t>
            </a:r>
            <a:r>
              <a:rPr lang="en-US" i="1" dirty="0" err="1" smtClean="0">
                <a:solidFill>
                  <a:srgbClr val="376092"/>
                </a:solidFill>
              </a:rPr>
              <a:t>PtoLackU</a:t>
            </a:r>
            <a:r>
              <a:rPr lang="en-US" i="1" dirty="0" smtClean="0">
                <a:solidFill>
                  <a:srgbClr val="376092"/>
                </a:solidFill>
              </a:rPr>
              <a:t> </a:t>
            </a:r>
            <a:r>
              <a:rPr lang="en-US" i="1" dirty="0">
                <a:solidFill>
                  <a:srgbClr val="376092"/>
                </a:solidFill>
              </a:rPr>
              <a:t>template)</a:t>
            </a:r>
          </a:p>
        </p:txBody>
      </p:sp>
    </p:spTree>
    <p:extLst>
      <p:ext uri="{BB962C8B-B14F-4D97-AF65-F5344CB8AC3E}">
        <p14:creationId xmlns:p14="http://schemas.microsoft.com/office/powerpoint/2010/main" val="1299067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Linking it to various </a:t>
            </a:r>
            <a:r>
              <a:rPr lang="en-US" dirty="0" err="1" smtClean="0"/>
              <a:t>denotators</a:t>
            </a:r>
            <a:r>
              <a:rPr lang="en-US" dirty="0" smtClean="0"/>
              <a:t> and descriptors</a:t>
            </a:r>
            <a:endParaRPr lang="en-US" dirty="0"/>
          </a:p>
        </p:txBody>
      </p:sp>
      <p:pic>
        <p:nvPicPr>
          <p:cNvPr id="4" name="Picture 3"/>
          <p:cNvPicPr>
            <a:picLocks noChangeAspect="1"/>
          </p:cNvPicPr>
          <p:nvPr/>
        </p:nvPicPr>
        <p:blipFill>
          <a:blip r:embed="rId2"/>
          <a:stretch>
            <a:fillRect/>
          </a:stretch>
        </p:blipFill>
        <p:spPr>
          <a:xfrm>
            <a:off x="2057400" y="2057400"/>
            <a:ext cx="4724400" cy="4007995"/>
          </a:xfrm>
          <a:prstGeom prst="rect">
            <a:avLst/>
          </a:prstGeom>
        </p:spPr>
      </p:pic>
    </p:spTree>
    <p:extLst>
      <p:ext uri="{BB962C8B-B14F-4D97-AF65-F5344CB8AC3E}">
        <p14:creationId xmlns:p14="http://schemas.microsoft.com/office/powerpoint/2010/main" val="156708130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Old Way</a:t>
            </a:r>
            <a:endParaRPr lang="en-US" dirty="0"/>
          </a:p>
        </p:txBody>
      </p:sp>
      <p:sp>
        <p:nvSpPr>
          <p:cNvPr id="3" name="Content Placeholder 2"/>
          <p:cNvSpPr>
            <a:spLocks noGrp="1"/>
          </p:cNvSpPr>
          <p:nvPr>
            <p:ph idx="1"/>
          </p:nvPr>
        </p:nvSpPr>
        <p:spPr/>
        <p:txBody>
          <a:bodyPr>
            <a:normAutofit/>
          </a:bodyPr>
          <a:lstStyle/>
          <a:p>
            <a:pPr marL="0" indent="0">
              <a:buNone/>
            </a:pPr>
            <a:r>
              <a:rPr lang="en-US" dirty="0" err="1" smtClean="0"/>
              <a:t>PtoN</a:t>
            </a:r>
            <a:r>
              <a:rPr lang="en-US" dirty="0" smtClean="0"/>
              <a:t>&lt; </a:t>
            </a:r>
            <a:r>
              <a:rPr lang="en-US" i="1" dirty="0" err="1">
                <a:solidFill>
                  <a:srgbClr val="376092"/>
                </a:solidFill>
              </a:rPr>
              <a:t>iui</a:t>
            </a:r>
            <a:r>
              <a:rPr lang="en-US" i="1" baseline="-25000" dirty="0" err="1">
                <a:solidFill>
                  <a:srgbClr val="376092"/>
                </a:solidFill>
              </a:rPr>
              <a:t>a</a:t>
            </a:r>
            <a:r>
              <a:rPr lang="en-US" dirty="0"/>
              <a:t>, </a:t>
            </a:r>
            <a:r>
              <a:rPr lang="en-US" i="1" dirty="0">
                <a:solidFill>
                  <a:schemeClr val="accent1">
                    <a:lumMod val="75000"/>
                  </a:schemeClr>
                </a:solidFill>
              </a:rPr>
              <a:t>t</a:t>
            </a:r>
            <a:r>
              <a:rPr lang="en-US" i="1" baseline="-25000" dirty="0">
                <a:solidFill>
                  <a:schemeClr val="accent1">
                    <a:lumMod val="75000"/>
                  </a:schemeClr>
                </a:solidFill>
              </a:rPr>
              <a:t>a</a:t>
            </a:r>
            <a:r>
              <a:rPr lang="en-US" dirty="0"/>
              <a:t>, </a:t>
            </a:r>
            <a:r>
              <a:rPr lang="en-US" i="1" dirty="0" err="1">
                <a:solidFill>
                  <a:srgbClr val="FF0000"/>
                </a:solidFill>
              </a:rPr>
              <a:t>iui</a:t>
            </a:r>
            <a:r>
              <a:rPr lang="en-US" i="1" baseline="-25000" dirty="0" err="1">
                <a:solidFill>
                  <a:srgbClr val="FF0000"/>
                </a:solidFill>
              </a:rPr>
              <a:t>p</a:t>
            </a:r>
            <a:r>
              <a:rPr lang="en-US" dirty="0"/>
              <a:t>, </a:t>
            </a:r>
            <a:r>
              <a:rPr lang="en-US" i="1" dirty="0" smtClean="0">
                <a:solidFill>
                  <a:srgbClr val="984807"/>
                </a:solidFill>
              </a:rPr>
              <a:t>n</a:t>
            </a:r>
            <a:r>
              <a:rPr lang="en-US" dirty="0" smtClean="0"/>
              <a:t>, </a:t>
            </a:r>
            <a:r>
              <a:rPr lang="en-US" i="1" dirty="0" err="1" smtClean="0">
                <a:solidFill>
                  <a:srgbClr val="984807"/>
                </a:solidFill>
              </a:rPr>
              <a:t>nt</a:t>
            </a:r>
            <a:r>
              <a:rPr lang="en-US" dirty="0" smtClean="0"/>
              <a:t>, </a:t>
            </a:r>
            <a:r>
              <a:rPr lang="en-US" i="1" dirty="0" err="1" smtClean="0">
                <a:solidFill>
                  <a:schemeClr val="accent3">
                    <a:lumMod val="50000"/>
                  </a:schemeClr>
                </a:solidFill>
              </a:rPr>
              <a:t>iui</a:t>
            </a:r>
            <a:r>
              <a:rPr lang="en-US" i="1" baseline="-25000" dirty="0" err="1" smtClean="0">
                <a:solidFill>
                  <a:schemeClr val="accent3">
                    <a:lumMod val="50000"/>
                  </a:schemeClr>
                </a:solidFill>
              </a:rPr>
              <a:t>c</a:t>
            </a:r>
            <a:r>
              <a:rPr lang="en-US" dirty="0" smtClean="0"/>
              <a:t>, </a:t>
            </a:r>
            <a:r>
              <a:rPr lang="en-US" i="1" dirty="0" err="1">
                <a:solidFill>
                  <a:srgbClr val="984807"/>
                </a:solidFill>
              </a:rPr>
              <a:t>t</a:t>
            </a:r>
            <a:r>
              <a:rPr lang="en-US" i="1" baseline="-25000" dirty="0" err="1">
                <a:solidFill>
                  <a:srgbClr val="984807"/>
                </a:solidFill>
              </a:rPr>
              <a:t>r</a:t>
            </a:r>
            <a:r>
              <a:rPr lang="en-US" i="1" baseline="-25000" dirty="0">
                <a:solidFill>
                  <a:schemeClr val="accent1">
                    <a:lumMod val="75000"/>
                  </a:schemeClr>
                </a:solidFill>
              </a:rPr>
              <a:t> </a:t>
            </a:r>
            <a:r>
              <a:rPr lang="en-US" dirty="0">
                <a:solidFill>
                  <a:srgbClr val="000000"/>
                </a:solidFill>
              </a:rPr>
              <a:t>&gt;</a:t>
            </a:r>
          </a:p>
          <a:p>
            <a:pPr marL="457200" lvl="1" indent="0">
              <a:buNone/>
            </a:pPr>
            <a:endParaRPr lang="en-US" dirty="0" smtClean="0"/>
          </a:p>
          <a:p>
            <a:pPr marL="457200" lvl="1" indent="0">
              <a:buNone/>
            </a:pPr>
            <a:r>
              <a:rPr lang="en-US" dirty="0" smtClean="0"/>
              <a:t>The particular denoted by </a:t>
            </a:r>
            <a:r>
              <a:rPr lang="en-US" i="1" dirty="0" err="1" smtClean="0">
                <a:solidFill>
                  <a:srgbClr val="376092"/>
                </a:solidFill>
              </a:rPr>
              <a:t>iui</a:t>
            </a:r>
            <a:r>
              <a:rPr lang="en-US" i="1" baseline="-25000" dirty="0" err="1" smtClean="0">
                <a:solidFill>
                  <a:srgbClr val="376092"/>
                </a:solidFill>
              </a:rPr>
              <a:t>a</a:t>
            </a:r>
            <a:r>
              <a:rPr lang="en-US" i="1" baseline="-25000" dirty="0" smtClean="0">
                <a:solidFill>
                  <a:srgbClr val="376092"/>
                </a:solidFill>
              </a:rPr>
              <a:t> </a:t>
            </a:r>
            <a:r>
              <a:rPr lang="en-US" dirty="0" smtClean="0"/>
              <a:t>asserts at time </a:t>
            </a:r>
            <a:r>
              <a:rPr lang="en-US" i="1" dirty="0" smtClean="0">
                <a:solidFill>
                  <a:schemeClr val="accent1">
                    <a:lumMod val="75000"/>
                  </a:schemeClr>
                </a:solidFill>
              </a:rPr>
              <a:t>t</a:t>
            </a:r>
            <a:r>
              <a:rPr lang="en-US" i="1" baseline="-25000" dirty="0" smtClean="0">
                <a:solidFill>
                  <a:schemeClr val="accent1">
                    <a:lumMod val="75000"/>
                  </a:schemeClr>
                </a:solidFill>
              </a:rPr>
              <a:t>a </a:t>
            </a:r>
            <a:r>
              <a:rPr lang="en-US" dirty="0" smtClean="0"/>
              <a:t>that the particular denoted by </a:t>
            </a:r>
            <a:r>
              <a:rPr lang="en-US" i="1" dirty="0" err="1" smtClean="0">
                <a:solidFill>
                  <a:schemeClr val="accent3">
                    <a:lumMod val="50000"/>
                  </a:schemeClr>
                </a:solidFill>
              </a:rPr>
              <a:t>iui</a:t>
            </a:r>
            <a:r>
              <a:rPr lang="en-US" i="1" baseline="-25000" dirty="0" err="1" smtClean="0">
                <a:solidFill>
                  <a:schemeClr val="accent3">
                    <a:lumMod val="50000"/>
                  </a:schemeClr>
                </a:solidFill>
              </a:rPr>
              <a:t>c</a:t>
            </a:r>
            <a:r>
              <a:rPr lang="en-US" i="1" baseline="-25000" dirty="0" smtClean="0">
                <a:solidFill>
                  <a:schemeClr val="accent3">
                    <a:lumMod val="50000"/>
                  </a:schemeClr>
                </a:solidFill>
              </a:rPr>
              <a:t> </a:t>
            </a:r>
            <a:r>
              <a:rPr lang="en-US" dirty="0" smtClean="0"/>
              <a:t>uses the name </a:t>
            </a:r>
            <a:r>
              <a:rPr lang="en-US" i="1" dirty="0" smtClean="0">
                <a:solidFill>
                  <a:srgbClr val="984807"/>
                </a:solidFill>
              </a:rPr>
              <a:t>n</a:t>
            </a:r>
            <a:r>
              <a:rPr lang="en-US" dirty="0" smtClean="0"/>
              <a:t> of type </a:t>
            </a:r>
            <a:r>
              <a:rPr lang="en-US" i="1" dirty="0" err="1" smtClean="0">
                <a:solidFill>
                  <a:srgbClr val="984807"/>
                </a:solidFill>
              </a:rPr>
              <a:t>nt</a:t>
            </a:r>
            <a:r>
              <a:rPr lang="en-US" dirty="0" smtClean="0"/>
              <a:t> </a:t>
            </a:r>
            <a:r>
              <a:rPr lang="en-US" dirty="0"/>
              <a:t>at </a:t>
            </a:r>
            <a:r>
              <a:rPr lang="en-US" i="1" dirty="0" err="1" smtClean="0">
                <a:solidFill>
                  <a:srgbClr val="984807"/>
                </a:solidFill>
              </a:rPr>
              <a:t>t</a:t>
            </a:r>
            <a:r>
              <a:rPr lang="en-US" i="1" baseline="-25000" dirty="0" err="1" smtClean="0">
                <a:solidFill>
                  <a:srgbClr val="984807"/>
                </a:solidFill>
              </a:rPr>
              <a:t>r</a:t>
            </a:r>
            <a:r>
              <a:rPr lang="en-US" i="1" baseline="-25000" dirty="0" smtClean="0">
                <a:solidFill>
                  <a:srgbClr val="984807"/>
                </a:solidFill>
              </a:rPr>
              <a:t> </a:t>
            </a:r>
            <a:r>
              <a:rPr lang="en-US" dirty="0" smtClean="0"/>
              <a:t>to refer to the particular denoted by </a:t>
            </a:r>
            <a:r>
              <a:rPr lang="en-US" i="1" dirty="0" err="1" smtClean="0">
                <a:solidFill>
                  <a:srgbClr val="FF0000"/>
                </a:solidFill>
              </a:rPr>
              <a:t>iui</a:t>
            </a:r>
            <a:r>
              <a:rPr lang="en-US" i="1" baseline="-25000" dirty="0" err="1" smtClean="0">
                <a:solidFill>
                  <a:srgbClr val="FF0000"/>
                </a:solidFill>
              </a:rPr>
              <a:t>p</a:t>
            </a:r>
            <a:endParaRPr lang="en-US" dirty="0" smtClean="0">
              <a:solidFill>
                <a:srgbClr val="984807"/>
              </a:solidFill>
            </a:endParaRPr>
          </a:p>
          <a:p>
            <a:pPr marL="457200" lvl="1" indent="0">
              <a:buNone/>
            </a:pPr>
            <a:endParaRPr lang="en-US" i="1" dirty="0">
              <a:solidFill>
                <a:srgbClr val="953735"/>
              </a:solidFill>
            </a:endParaRPr>
          </a:p>
          <a:p>
            <a:pPr marL="457200" lvl="1" indent="0">
              <a:buNone/>
            </a:pPr>
            <a:r>
              <a:rPr lang="en-US" i="1" dirty="0">
                <a:solidFill>
                  <a:srgbClr val="376092"/>
                </a:solidFill>
              </a:rPr>
              <a:t>(Particular-</a:t>
            </a:r>
            <a:r>
              <a:rPr lang="en-US" i="1" dirty="0" smtClean="0">
                <a:solidFill>
                  <a:srgbClr val="376092"/>
                </a:solidFill>
              </a:rPr>
              <a:t>to-name or </a:t>
            </a:r>
            <a:r>
              <a:rPr lang="en-US" i="1" dirty="0" err="1" smtClean="0">
                <a:solidFill>
                  <a:srgbClr val="376092"/>
                </a:solidFill>
              </a:rPr>
              <a:t>PtoN</a:t>
            </a:r>
            <a:r>
              <a:rPr lang="en-US" i="1" dirty="0" smtClean="0">
                <a:solidFill>
                  <a:srgbClr val="376092"/>
                </a:solidFill>
              </a:rPr>
              <a:t> </a:t>
            </a:r>
            <a:r>
              <a:rPr lang="en-US" i="1" dirty="0">
                <a:solidFill>
                  <a:srgbClr val="376092"/>
                </a:solidFill>
              </a:rPr>
              <a:t>template)</a:t>
            </a:r>
          </a:p>
          <a:p>
            <a:pPr marL="0" indent="0">
              <a:buNone/>
            </a:pPr>
            <a:endParaRPr lang="en-US" dirty="0"/>
          </a:p>
        </p:txBody>
      </p:sp>
    </p:spTree>
    <p:extLst>
      <p:ext uri="{BB962C8B-B14F-4D97-AF65-F5344CB8AC3E}">
        <p14:creationId xmlns:p14="http://schemas.microsoft.com/office/powerpoint/2010/main" val="12856461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Name type parameter requires an ontology for interoperability</a:t>
            </a:r>
          </a:p>
          <a:p>
            <a:r>
              <a:rPr lang="en-US" dirty="0" smtClean="0"/>
              <a:t>Names are entities, and thus should have IUIs, be related to various other entities and types, etc.</a:t>
            </a:r>
          </a:p>
          <a:p>
            <a:pPr lvl="1"/>
            <a:r>
              <a:rPr lang="en-US" dirty="0" smtClean="0"/>
              <a:t>The relation between the name and its </a:t>
            </a:r>
            <a:r>
              <a:rPr lang="en-US" dirty="0" err="1" smtClean="0"/>
              <a:t>denotee</a:t>
            </a:r>
            <a:r>
              <a:rPr lang="en-US" dirty="0" smtClean="0"/>
              <a:t> is implicit</a:t>
            </a:r>
          </a:p>
          <a:p>
            <a:pPr lvl="1"/>
            <a:r>
              <a:rPr lang="en-US" dirty="0" smtClean="0"/>
              <a:t>The relation between the name and its user is implicit</a:t>
            </a:r>
          </a:p>
          <a:p>
            <a:r>
              <a:rPr lang="en-US" dirty="0" smtClean="0"/>
              <a:t>There are other kinds of </a:t>
            </a:r>
            <a:r>
              <a:rPr lang="en-US" dirty="0" err="1" smtClean="0"/>
              <a:t>denotators</a:t>
            </a:r>
            <a:r>
              <a:rPr lang="en-US" dirty="0" smtClean="0"/>
              <a:t> such as identifiers, pictures, symbols, etc. not explicitly handled by </a:t>
            </a:r>
            <a:r>
              <a:rPr lang="en-US" dirty="0" err="1" smtClean="0"/>
              <a:t>PtoN</a:t>
            </a:r>
            <a:endParaRPr lang="en-US" dirty="0"/>
          </a:p>
        </p:txBody>
      </p:sp>
    </p:spTree>
    <p:extLst>
      <p:ext uri="{BB962C8B-B14F-4D97-AF65-F5344CB8AC3E}">
        <p14:creationId xmlns:p14="http://schemas.microsoft.com/office/powerpoint/2010/main" val="3242111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Name type parameter requires an ontology for interoperability</a:t>
            </a:r>
          </a:p>
          <a:p>
            <a:r>
              <a:rPr lang="en-US" dirty="0" smtClean="0"/>
              <a:t>Names are entities, and thus should have IUIs, be related to various other entities and types, etc.</a:t>
            </a:r>
          </a:p>
          <a:p>
            <a:pPr lvl="1"/>
            <a:r>
              <a:rPr lang="en-US" dirty="0" smtClean="0"/>
              <a:t>The relation between the name and its </a:t>
            </a:r>
            <a:r>
              <a:rPr lang="en-US" dirty="0" err="1" smtClean="0"/>
              <a:t>denotee</a:t>
            </a:r>
            <a:r>
              <a:rPr lang="en-US" dirty="0" smtClean="0"/>
              <a:t> is implicit</a:t>
            </a:r>
          </a:p>
          <a:p>
            <a:pPr lvl="1"/>
            <a:r>
              <a:rPr lang="en-US" dirty="0" smtClean="0"/>
              <a:t>The relation between the name and its user is implicit</a:t>
            </a:r>
          </a:p>
          <a:p>
            <a:r>
              <a:rPr lang="en-US" dirty="0" smtClean="0"/>
              <a:t>There are other kinds of </a:t>
            </a:r>
            <a:r>
              <a:rPr lang="en-US" dirty="0" err="1" smtClean="0"/>
              <a:t>denotators</a:t>
            </a:r>
            <a:r>
              <a:rPr lang="en-US" dirty="0" smtClean="0"/>
              <a:t> such as identifiers, pictures, symbols, etc. not explicitly handled by </a:t>
            </a:r>
            <a:r>
              <a:rPr lang="en-US" dirty="0" err="1" smtClean="0"/>
              <a:t>PtoN</a:t>
            </a:r>
            <a:endParaRPr lang="en-US" dirty="0"/>
          </a:p>
        </p:txBody>
      </p:sp>
      <p:sp>
        <p:nvSpPr>
          <p:cNvPr id="4" name="Rounded Rectangular Callout 3"/>
          <p:cNvSpPr/>
          <p:nvPr/>
        </p:nvSpPr>
        <p:spPr>
          <a:xfrm>
            <a:off x="4419600" y="2209800"/>
            <a:ext cx="3581400" cy="1981200"/>
          </a:xfrm>
          <a:prstGeom prst="wedgeRoundRectCallout">
            <a:avLst>
              <a:gd name="adj1" fmla="val -54950"/>
              <a:gd name="adj2" fmla="val 73859"/>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Work on the ontology of </a:t>
            </a:r>
            <a:r>
              <a:rPr lang="en-US" sz="2400" dirty="0" err="1" smtClean="0"/>
              <a:t>denotators</a:t>
            </a:r>
            <a:r>
              <a:rPr lang="en-US" sz="2400" dirty="0" smtClean="0"/>
              <a:t> and how to reform referent tracking in response is ongoing but nearing completion.</a:t>
            </a:r>
            <a:endParaRPr lang="en-US" sz="2400" dirty="0"/>
          </a:p>
        </p:txBody>
      </p:sp>
    </p:spTree>
    <p:extLst>
      <p:ext uri="{BB962C8B-B14F-4D97-AF65-F5344CB8AC3E}">
        <p14:creationId xmlns:p14="http://schemas.microsoft.com/office/powerpoint/2010/main" val="376589804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Referent tracking and demographics demonstration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000504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Careful study and tracking of instances</a:t>
            </a:r>
          </a:p>
          <a:p>
            <a:pPr lvl="1"/>
            <a:r>
              <a:rPr lang="en-US" dirty="0" smtClean="0"/>
              <a:t>Improves ontology</a:t>
            </a:r>
          </a:p>
          <a:p>
            <a:pPr lvl="1"/>
            <a:r>
              <a:rPr lang="en-US" dirty="0" smtClean="0"/>
              <a:t>Removes certain types of ambiguity that mere use of unambiguous codes does not</a:t>
            </a:r>
          </a:p>
          <a:p>
            <a:r>
              <a:rPr lang="en-US" dirty="0" smtClean="0"/>
              <a:t>We are building and studying referent tracking systems in Arkansas in support of translational science</a:t>
            </a:r>
          </a:p>
          <a:p>
            <a:r>
              <a:rPr lang="en-US" dirty="0" smtClean="0"/>
              <a:t>As we learn, we advance the science of referent tracking </a:t>
            </a:r>
            <a:r>
              <a:rPr lang="en-US" i="1" dirty="0" smtClean="0"/>
              <a:t>and ontology</a:t>
            </a:r>
          </a:p>
        </p:txBody>
      </p:sp>
    </p:spTree>
    <p:extLst>
      <p:ext uri="{BB962C8B-B14F-4D97-AF65-F5344CB8AC3E}">
        <p14:creationId xmlns:p14="http://schemas.microsoft.com/office/powerpoint/2010/main" val="35145154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Improving the Ontology of Types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Simple example: Absent leg vs. Person who is missing a leg</a:t>
            </a:r>
          </a:p>
          <a:p>
            <a:pPr lvl="1"/>
            <a:r>
              <a:rPr lang="en-US" dirty="0"/>
              <a:t>W</a:t>
            </a:r>
            <a:r>
              <a:rPr lang="en-US" dirty="0" smtClean="0"/>
              <a:t>e cannot represent any instances with the former</a:t>
            </a:r>
          </a:p>
          <a:p>
            <a:pPr lvl="1"/>
            <a:r>
              <a:rPr lang="en-US" dirty="0"/>
              <a:t>W</a:t>
            </a:r>
            <a:r>
              <a:rPr lang="en-US" dirty="0" smtClean="0"/>
              <a:t>hat we really are referring to is the latter: </a:t>
            </a:r>
            <a:r>
              <a:rPr lang="en-US" i="1" dirty="0" smtClean="0"/>
              <a:t>the collection of all persons who share the attribute of being without one or both lower limbs</a:t>
            </a:r>
          </a:p>
          <a:p>
            <a:pPr lvl="1"/>
            <a:r>
              <a:rPr lang="en-US" dirty="0" smtClean="0"/>
              <a:t>Thus, analysis of instances could have prevented mistakes</a:t>
            </a:r>
          </a:p>
        </p:txBody>
      </p:sp>
    </p:spTree>
    <p:extLst>
      <p:ext uri="{BB962C8B-B14F-4D97-AF65-F5344CB8AC3E}">
        <p14:creationId xmlns:p14="http://schemas.microsoft.com/office/powerpoint/2010/main" val="2823715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Referent Tracking/Ontology Initiatives at UAMS</a:t>
            </a:r>
            <a:endParaRPr lang="en-US" dirty="0"/>
          </a:p>
        </p:txBody>
      </p:sp>
      <p:sp>
        <p:nvSpPr>
          <p:cNvPr id="3" name="Content Placeholder 2"/>
          <p:cNvSpPr>
            <a:spLocks noGrp="1"/>
          </p:cNvSpPr>
          <p:nvPr>
            <p:ph idx="1"/>
          </p:nvPr>
        </p:nvSpPr>
        <p:spPr/>
        <p:txBody>
          <a:bodyPr>
            <a:normAutofit lnSpcReduction="10000"/>
          </a:bodyPr>
          <a:lstStyle/>
          <a:p>
            <a:r>
              <a:rPr lang="en-US" dirty="0" smtClean="0"/>
              <a:t>Representing healthcare encounters and their participants</a:t>
            </a:r>
          </a:p>
          <a:p>
            <a:r>
              <a:rPr lang="en-US" dirty="0" smtClean="0"/>
              <a:t>Epidemic </a:t>
            </a:r>
            <a:r>
              <a:rPr lang="en-US" dirty="0"/>
              <a:t>models</a:t>
            </a:r>
          </a:p>
          <a:p>
            <a:pPr lvl="1"/>
            <a:r>
              <a:rPr lang="en-US" dirty="0" smtClean="0"/>
              <a:t>NIGMS R01 Grant, started on April 18, 2012</a:t>
            </a:r>
          </a:p>
          <a:p>
            <a:pPr lvl="1"/>
            <a:r>
              <a:rPr lang="en-US" dirty="0" smtClean="0"/>
              <a:t>In collaboration with researchers at </a:t>
            </a:r>
            <a:r>
              <a:rPr lang="en-US" dirty="0" err="1" smtClean="0"/>
              <a:t>UPitt</a:t>
            </a:r>
            <a:r>
              <a:rPr lang="en-US" dirty="0" smtClean="0"/>
              <a:t> and the Modeling Infectious Disease Agent Study (MIDAS) consortium</a:t>
            </a:r>
          </a:p>
          <a:p>
            <a:r>
              <a:rPr lang="en-US" dirty="0" smtClean="0"/>
              <a:t>Medications</a:t>
            </a:r>
          </a:p>
          <a:p>
            <a:r>
              <a:rPr lang="en-US" dirty="0" smtClean="0"/>
              <a:t>Proper names (as part of OMRSE)</a:t>
            </a:r>
          </a:p>
          <a:p>
            <a:pPr marL="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32889599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Acknowledgements</a:t>
            </a:r>
            <a:endParaRPr lang="en-US" dirty="0"/>
          </a:p>
        </p:txBody>
      </p:sp>
      <p:sp>
        <p:nvSpPr>
          <p:cNvPr id="3" name="Content Placeholder 2"/>
          <p:cNvSpPr>
            <a:spLocks noGrp="1"/>
          </p:cNvSpPr>
          <p:nvPr>
            <p:ph idx="1"/>
          </p:nvPr>
        </p:nvSpPr>
        <p:spPr>
          <a:xfrm>
            <a:off x="457200" y="1676400"/>
            <a:ext cx="7772400" cy="5029200"/>
          </a:xfrm>
        </p:spPr>
        <p:txBody>
          <a:bodyPr>
            <a:normAutofit fontScale="77500" lnSpcReduction="20000"/>
          </a:bodyPr>
          <a:lstStyle/>
          <a:p>
            <a:r>
              <a:rPr lang="en-US" dirty="0"/>
              <a:t>Translational Research Institute</a:t>
            </a:r>
          </a:p>
          <a:p>
            <a:pPr lvl="1">
              <a:buNone/>
            </a:pPr>
            <a:r>
              <a:rPr lang="en-US" dirty="0"/>
              <a:t>Award </a:t>
            </a:r>
            <a:r>
              <a:rPr lang="en-US" dirty="0" smtClean="0"/>
              <a:t>UL1RR029884 </a:t>
            </a:r>
            <a:r>
              <a:rPr lang="en-US" dirty="0"/>
              <a:t>from National Center for Research </a:t>
            </a:r>
            <a:r>
              <a:rPr lang="en-US" dirty="0" smtClean="0"/>
              <a:t>Resources and National Center for Advancing Translational Sciences</a:t>
            </a:r>
            <a:endParaRPr lang="en-US" dirty="0"/>
          </a:p>
          <a:p>
            <a:r>
              <a:rPr lang="en-US" dirty="0" smtClean="0"/>
              <a:t>National Institute for General Medical Sciences</a:t>
            </a:r>
          </a:p>
          <a:p>
            <a:pPr marL="457200" lvl="1" indent="0">
              <a:buNone/>
            </a:pPr>
            <a:r>
              <a:rPr lang="en-US" dirty="0" smtClean="0"/>
              <a:t>Award R01 GM101151: Apollo: Increasing Access and Use of 	Epidemic Models Through the Development and 	Implementation of Standards</a:t>
            </a:r>
          </a:p>
          <a:p>
            <a:r>
              <a:rPr lang="en-US" dirty="0" smtClean="0"/>
              <a:t>Werner </a:t>
            </a:r>
            <a:r>
              <a:rPr lang="en-US" dirty="0" err="1" smtClean="0"/>
              <a:t>Ceusters</a:t>
            </a:r>
            <a:r>
              <a:rPr lang="en-US" dirty="0" smtClean="0"/>
              <a:t>, MD, PhD</a:t>
            </a:r>
          </a:p>
          <a:p>
            <a:r>
              <a:rPr lang="en-US" dirty="0" smtClean="0"/>
              <a:t>The Arkansas Referent Tracking and Ontology Team</a:t>
            </a:r>
          </a:p>
          <a:p>
            <a:pPr lvl="1"/>
            <a:r>
              <a:rPr lang="en-US" dirty="0" smtClean="0"/>
              <a:t>Mathias </a:t>
            </a:r>
            <a:r>
              <a:rPr lang="en-US" dirty="0" err="1" smtClean="0"/>
              <a:t>Brochhausen</a:t>
            </a:r>
            <a:endParaRPr lang="en-US" dirty="0" smtClean="0"/>
          </a:p>
          <a:p>
            <a:pPr lvl="1"/>
            <a:r>
              <a:rPr lang="en-US" dirty="0" err="1" smtClean="0"/>
              <a:t>Shariq</a:t>
            </a:r>
            <a:r>
              <a:rPr lang="en-US" dirty="0" smtClean="0"/>
              <a:t> Tariq			-- </a:t>
            </a:r>
            <a:r>
              <a:rPr lang="en-US" dirty="0" err="1" smtClean="0"/>
              <a:t>RuralSourcing</a:t>
            </a:r>
            <a:r>
              <a:rPr lang="en-US" dirty="0" smtClean="0"/>
              <a:t>, Inc.</a:t>
            </a:r>
          </a:p>
          <a:p>
            <a:pPr lvl="1"/>
            <a:r>
              <a:rPr lang="en-US" dirty="0" smtClean="0"/>
              <a:t>Nathan Crabtree</a:t>
            </a:r>
          </a:p>
          <a:p>
            <a:pPr lvl="1"/>
            <a:r>
              <a:rPr lang="en-US" dirty="0" smtClean="0"/>
              <a:t>Josh Hanna</a:t>
            </a:r>
          </a:p>
          <a:p>
            <a:pPr marL="0" indent="0">
              <a:buNone/>
            </a:pPr>
            <a:r>
              <a:rPr lang="en-US" dirty="0" smtClean="0"/>
              <a:t>	</a:t>
            </a:r>
          </a:p>
        </p:txBody>
      </p:sp>
    </p:spTree>
    <p:extLst>
      <p:ext uri="{BB962C8B-B14F-4D97-AF65-F5344CB8AC3E}">
        <p14:creationId xmlns:p14="http://schemas.microsoft.com/office/powerpoint/2010/main" val="3471334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Ontology Development</a:t>
            </a:r>
            <a:endParaRPr lang="en-US" dirty="0"/>
          </a:p>
        </p:txBody>
      </p:sp>
      <p:sp>
        <p:nvSpPr>
          <p:cNvPr id="3" name="Content Placeholder 2"/>
          <p:cNvSpPr>
            <a:spLocks noGrp="1"/>
          </p:cNvSpPr>
          <p:nvPr>
            <p:ph idx="1"/>
          </p:nvPr>
        </p:nvSpPr>
        <p:spPr/>
        <p:txBody>
          <a:bodyPr/>
          <a:lstStyle/>
          <a:p>
            <a:pPr marL="0" indent="0">
              <a:buNone/>
            </a:pPr>
            <a:r>
              <a:rPr lang="en-US" dirty="0" smtClean="0"/>
              <a:t>Before adding a term to an ontology, we should ask:</a:t>
            </a:r>
          </a:p>
          <a:p>
            <a:pPr lvl="1"/>
            <a:r>
              <a:rPr lang="en-US" dirty="0" smtClean="0"/>
              <a:t>Does it represent something that has instances?</a:t>
            </a:r>
          </a:p>
          <a:p>
            <a:pPr lvl="1"/>
            <a:r>
              <a:rPr lang="en-US" dirty="0" smtClean="0"/>
              <a:t>What do the instances look like?</a:t>
            </a:r>
          </a:p>
          <a:p>
            <a:pPr lvl="1"/>
            <a:r>
              <a:rPr lang="en-US" dirty="0" smtClean="0"/>
              <a:t>What are they really?</a:t>
            </a:r>
          </a:p>
          <a:p>
            <a:pPr lvl="1"/>
            <a:r>
              <a:rPr lang="en-US" dirty="0" smtClean="0"/>
              <a:t>How does each one relate to other things in the world?</a:t>
            </a:r>
            <a:endParaRPr lang="en-US" dirty="0"/>
          </a:p>
        </p:txBody>
      </p:sp>
      <p:sp>
        <p:nvSpPr>
          <p:cNvPr id="4" name="Rounded Rectangular Callout 3"/>
          <p:cNvSpPr/>
          <p:nvPr/>
        </p:nvSpPr>
        <p:spPr>
          <a:xfrm>
            <a:off x="4343400" y="3429000"/>
            <a:ext cx="3657600" cy="2209800"/>
          </a:xfrm>
          <a:prstGeom prst="wedgeRoundRectCallout">
            <a:avLst>
              <a:gd name="adj1" fmla="val -74960"/>
              <a:gd name="adj2" fmla="val -1460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How might this approach change the ontology?</a:t>
            </a:r>
          </a:p>
          <a:p>
            <a:pPr algn="ctr"/>
            <a:endParaRPr lang="en-US" sz="2400" dirty="0"/>
          </a:p>
          <a:p>
            <a:pPr algn="ctr"/>
            <a:r>
              <a:rPr lang="en-US" sz="2400" dirty="0" smtClean="0"/>
              <a:t>Let’s go to an example from demographics…</a:t>
            </a:r>
            <a:endParaRPr lang="en-US" sz="2400" dirty="0"/>
          </a:p>
        </p:txBody>
      </p:sp>
    </p:spTree>
    <p:extLst>
      <p:ext uri="{BB962C8B-B14F-4D97-AF65-F5344CB8AC3E}">
        <p14:creationId xmlns:p14="http://schemas.microsoft.com/office/powerpoint/2010/main" val="3522747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I have 10 instances of </a:t>
            </a:r>
            <a:r>
              <a:rPr lang="en-US" i="1" dirty="0" smtClean="0"/>
              <a:t>“Married”</a:t>
            </a:r>
            <a:r>
              <a:rPr lang="en-US" dirty="0" smtClean="0"/>
              <a:t>, </a:t>
            </a:r>
            <a:r>
              <a:rPr lang="en-US" dirty="0"/>
              <a:t>what do I have?</a:t>
            </a:r>
          </a:p>
        </p:txBody>
      </p:sp>
      <p:sp>
        <p:nvSpPr>
          <p:cNvPr id="3" name="Conten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a:xfrm>
            <a:off x="8458200" y="6324600"/>
            <a:ext cx="685800" cy="365125"/>
          </a:xfrm>
        </p:spPr>
        <p:txBody>
          <a:bodyPr/>
          <a:lstStyle/>
          <a:p>
            <a:fld id="{11A90494-F17E-48AB-A999-561DF39FEB4D}"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Married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I have 10 “married”, then what I really have is 10 people</a:t>
            </a:r>
          </a:p>
          <a:p>
            <a:r>
              <a:rPr lang="en-US" i="1" dirty="0" smtClean="0">
                <a:solidFill>
                  <a:schemeClr val="accent1">
                    <a:lumMod val="75000"/>
                  </a:schemeClr>
                </a:solidFill>
              </a:rPr>
              <a:t>What is it in reality that distinguishes persons married vs. persons not married?</a:t>
            </a:r>
          </a:p>
          <a:p>
            <a:pPr lvl="1"/>
            <a:r>
              <a:rPr lang="en-US" dirty="0" smtClean="0"/>
              <a:t>It is the existence of a role, brought into existence by a (marriage) process</a:t>
            </a:r>
          </a:p>
          <a:p>
            <a:pPr lvl="1"/>
            <a:r>
              <a:rPr lang="en-US" dirty="0" smtClean="0"/>
              <a:t>In Western society, each member of the marriage is a </a:t>
            </a:r>
            <a:r>
              <a:rPr lang="en-US" i="1" dirty="0" smtClean="0"/>
              <a:t>party to a marriage contract</a:t>
            </a:r>
          </a:p>
          <a:p>
            <a:r>
              <a:rPr lang="en-US" dirty="0" smtClean="0"/>
              <a:t>And in healthcare, it is indeed the contractual aspects of marriage that matter</a:t>
            </a:r>
            <a:endParaRPr lang="en-US" dirty="0"/>
          </a:p>
        </p:txBody>
      </p:sp>
    </p:spTree>
    <p:extLst>
      <p:ext uri="{BB962C8B-B14F-4D97-AF65-F5344CB8AC3E}">
        <p14:creationId xmlns:p14="http://schemas.microsoft.com/office/powerpoint/2010/main" val="4750622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Skeptical…</a:t>
            </a:r>
            <a:endParaRPr lang="en-US" dirty="0"/>
          </a:p>
        </p:txBody>
      </p:sp>
      <p:sp>
        <p:nvSpPr>
          <p:cNvPr id="3" name="Content Placeholder 2"/>
          <p:cNvSpPr>
            <a:spLocks noGrp="1"/>
          </p:cNvSpPr>
          <p:nvPr>
            <p:ph idx="1"/>
          </p:nvPr>
        </p:nvSpPr>
        <p:spPr/>
        <p:txBody>
          <a:bodyPr/>
          <a:lstStyle/>
          <a:p>
            <a:r>
              <a:rPr lang="en-US" dirty="0" smtClean="0"/>
              <a:t>Arkansas code, Title 9, Subtitle 2, Chapter 11, Subchapter 1</a:t>
            </a:r>
          </a:p>
          <a:p>
            <a:pPr marL="457200" lvl="1" indent="0">
              <a:buNone/>
            </a:pPr>
            <a:r>
              <a:rPr lang="en-US" i="1" dirty="0" smtClean="0">
                <a:solidFill>
                  <a:schemeClr val="accent1">
                    <a:lumMod val="75000"/>
                  </a:schemeClr>
                </a:solidFill>
              </a:rPr>
              <a:t>Marriage is considered in law a civil contract…</a:t>
            </a:r>
          </a:p>
          <a:p>
            <a:pPr marL="457200" lvl="1" indent="0">
              <a:buNone/>
            </a:pPr>
            <a:endParaRPr lang="en-US" i="1" dirty="0" smtClean="0"/>
          </a:p>
          <a:p>
            <a:r>
              <a:rPr lang="en-US" dirty="0" smtClean="0"/>
              <a:t>Pennsylvania Code, Part II, Chapter 11, Section 1102, Definitions</a:t>
            </a:r>
          </a:p>
          <a:p>
            <a:pPr marL="457200" lvl="1" indent="0">
              <a:buNone/>
            </a:pPr>
            <a:r>
              <a:rPr lang="en-US" i="1" dirty="0" smtClean="0">
                <a:solidFill>
                  <a:srgbClr val="376092"/>
                </a:solidFill>
              </a:rPr>
              <a:t>“Marriage”  A civil contract… </a:t>
            </a:r>
          </a:p>
          <a:p>
            <a:endParaRPr lang="en-US" dirty="0"/>
          </a:p>
        </p:txBody>
      </p:sp>
    </p:spTree>
    <p:extLst>
      <p:ext uri="{BB962C8B-B14F-4D97-AF65-F5344CB8AC3E}">
        <p14:creationId xmlns:p14="http://schemas.microsoft.com/office/powerpoint/2010/main" val="3830767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B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3171</TotalTime>
  <Words>2414</Words>
  <Application>Microsoft Office PowerPoint</Application>
  <PresentationFormat>On-screen Show (4:3)</PresentationFormat>
  <Paragraphs>515</Paragraphs>
  <Slides>51</Slides>
  <Notes>5</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DBI</vt:lpstr>
      <vt:lpstr>Referent Tracking and Ontology with Applications to Demographics +1</vt:lpstr>
      <vt:lpstr>Objective</vt:lpstr>
      <vt:lpstr>Use of Terms</vt:lpstr>
      <vt:lpstr>The Careful Study and Representation of Instances</vt:lpstr>
      <vt:lpstr>Improving the Ontology of Types</vt:lpstr>
      <vt:lpstr>Implications for Ontology Development</vt:lpstr>
      <vt:lpstr>If I have 10 instances of “Married”, what do I have?</vt:lpstr>
      <vt:lpstr>Married</vt:lpstr>
      <vt:lpstr>For the Skeptical…</vt:lpstr>
      <vt:lpstr>And in Arkansas…</vt:lpstr>
      <vt:lpstr>And in Pennsylvania…</vt:lpstr>
      <vt:lpstr>But aren’t there health implications of marriage?</vt:lpstr>
      <vt:lpstr>Use of Notation</vt:lpstr>
      <vt:lpstr>An Instance-based Representation of “Married”</vt:lpstr>
      <vt:lpstr>Not/Never Married: No New Codes or Ontology Terms Necessary!</vt:lpstr>
      <vt:lpstr>Not/Never Married: No New Codes or Ontology Terms Necessary!</vt:lpstr>
      <vt:lpstr>Implications for Ontology Development</vt:lpstr>
      <vt:lpstr>Additionally, the ‘Marital Status’ Approach Promotes an “Anything goes” Mentality</vt:lpstr>
      <vt:lpstr>Similar Approach to Other Demographics</vt:lpstr>
      <vt:lpstr>The Demographics Application Ontology</vt:lpstr>
      <vt:lpstr>Rationale For Application vs. Reference Ontology</vt:lpstr>
      <vt:lpstr>Ontology of Medically Related Social Entities</vt:lpstr>
      <vt:lpstr>For More On Demographics…</vt:lpstr>
      <vt:lpstr>Necessity for unambiguous representation</vt:lpstr>
      <vt:lpstr>Use of Unambiguous Codes Does Not Eliminate All Ambiguity</vt:lpstr>
      <vt:lpstr>How Many Disorders Are There? </vt:lpstr>
      <vt:lpstr>Seven </vt:lpstr>
      <vt:lpstr>No Tracking of Diseases</vt:lpstr>
      <vt:lpstr>Referent Tracking, Diseases, and Diagnoses</vt:lpstr>
      <vt:lpstr>Referent Tracking, Diseases, and Diagnoses</vt:lpstr>
      <vt:lpstr>A clinical research example</vt:lpstr>
      <vt:lpstr>If I have 10 “Recruitment terminated”*</vt:lpstr>
      <vt:lpstr>Preliminaries</vt:lpstr>
      <vt:lpstr>What Happens Next</vt:lpstr>
      <vt:lpstr>Instance-based Representation of “Recruitment terminated”</vt:lpstr>
      <vt:lpstr>Negating the “achieves planned objective” Relation</vt:lpstr>
      <vt:lpstr>Summary of “Recruitment terminated” Exercise</vt:lpstr>
      <vt:lpstr>Fundamentals of referent tracking</vt:lpstr>
      <vt:lpstr>The Basics of Referent Tracking</vt:lpstr>
      <vt:lpstr>Assigning an IUI</vt:lpstr>
      <vt:lpstr>Saying what type of thing it is</vt:lpstr>
      <vt:lpstr>Saying how it is related to other things</vt:lpstr>
      <vt:lpstr>Saying how it is NOT related to types</vt:lpstr>
      <vt:lpstr>Linking it to various denotators and descriptors</vt:lpstr>
      <vt:lpstr>The Old Way</vt:lpstr>
      <vt:lpstr>Issues</vt:lpstr>
      <vt:lpstr>Issues</vt:lpstr>
      <vt:lpstr>Referent tracking and demographics demonstration</vt:lpstr>
      <vt:lpstr>Summary</vt:lpstr>
      <vt:lpstr>Other Referent Tracking/Ontology Initiatives at UAMS</vt:lpstr>
      <vt:lpstr>Acknowledgements</vt:lpstr>
    </vt:vector>
  </TitlesOfParts>
  <Company>UAMS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UAMS</dc:creator>
  <cp:lastModifiedBy>phismith</cp:lastModifiedBy>
  <cp:revision>190</cp:revision>
  <dcterms:created xsi:type="dcterms:W3CDTF">2011-08-02T21:22:25Z</dcterms:created>
  <dcterms:modified xsi:type="dcterms:W3CDTF">2012-04-27T18:26:47Z</dcterms:modified>
</cp:coreProperties>
</file>