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5" r:id="rId7"/>
    <p:sldId id="260" r:id="rId8"/>
    <p:sldId id="261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99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F512B-93C5-4103-A626-A5BC7E3ABA6A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D5977-5B65-475C-8298-1690A447B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13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D5977-5B65-475C-8298-1690A447B4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3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84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6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4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9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8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0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191EC-BC24-4BBC-BFDE-8F3F1B0E8D72}" type="datetimeFigureOut">
              <a:rPr lang="en-US" smtClean="0"/>
              <a:t>4/27/2012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2F59F-6948-4BB7-A654-9ED1CF9A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na-mic.org/Wiki/index.php/SDIWG:_NCBC_Scientific_Ontolog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a-mic.org/Wiki/index.php/PrelimResultsSOWG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Resurrecting SOWG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BS, Baltimore, CTS Ontology Workshop</a:t>
            </a:r>
          </a:p>
          <a:p>
            <a:r>
              <a:rPr lang="en-US" dirty="0" smtClean="0"/>
              <a:t>April 26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Class II: All </a:t>
            </a:r>
            <a:r>
              <a:rPr lang="en-US" sz="3200" b="1" dirty="0" err="1" smtClean="0"/>
              <a:t>COnTRA</a:t>
            </a:r>
            <a:r>
              <a:rPr lang="en-US" sz="3200" b="1" dirty="0" smtClean="0"/>
              <a:t>-G's</a:t>
            </a:r>
            <a:r>
              <a:rPr lang="en-US" sz="3600" b="1" dirty="0" smtClean="0"/>
              <a:t> </a:t>
            </a:r>
            <a:r>
              <a:rPr lang="en-US" sz="3600" b="1" dirty="0"/>
              <a:t>will use under protest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06066"/>
              </p:ext>
            </p:extLst>
          </p:nvPr>
        </p:nvGraphicFramePr>
        <p:xfrm>
          <a:off x="228600" y="1397000"/>
          <a:ext cx="8610600" cy="492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0"/>
                <a:gridCol w="4305300"/>
              </a:tblGrid>
              <a:tr h="4927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Literature headings for literature indexing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err="1" smtClean="0"/>
                        <a:t>MeSH</a:t>
                      </a:r>
                      <a:endParaRPr lang="en-US" sz="1600" dirty="0" smtClean="0"/>
                    </a:p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Virus taxonomy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err="1" smtClean="0"/>
                        <a:t>ICTVdb</a:t>
                      </a:r>
                      <a:endParaRPr lang="en-US" sz="1600" dirty="0" smtClean="0"/>
                    </a:p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Disease Classification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ICD9-CM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ICD10</a:t>
                      </a:r>
                    </a:p>
                    <a:p>
                      <a:pPr marL="457200" lvl="1" indent="-457200">
                        <a:buNone/>
                      </a:pPr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Upper Medical Ontology</a:t>
                      </a:r>
                    </a:p>
                    <a:p>
                      <a:pPr marL="914400" lvl="2" indent="-457200">
                        <a:buNone/>
                      </a:pPr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Ontology for General Medical Science (OGMS)</a:t>
                      </a:r>
                    </a:p>
                    <a:p>
                      <a:pPr marL="457200" lvl="1" indent="-457200">
                        <a:buNone/>
                      </a:pPr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Phenotypic Qualities</a:t>
                      </a:r>
                    </a:p>
                    <a:p>
                      <a:pPr marL="457200" lvl="1" indent="58738">
                        <a:buNone/>
                      </a:pPr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PATO</a:t>
                      </a:r>
                    </a:p>
                    <a:p>
                      <a:pPr marL="0" lvl="1" indent="58738">
                        <a:buNone/>
                      </a:pPr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Adverse Events</a:t>
                      </a:r>
                    </a:p>
                    <a:p>
                      <a:pPr marL="457200" lvl="1" indent="58738">
                        <a:buNone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Adverse Event Reporting Ontology (AERO)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 smtClean="0"/>
                        <a:t>Disease Nomenclature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SNOMED CT (longish discussion about international efforts for a "free" SNOMED*) </a:t>
                      </a:r>
                    </a:p>
                    <a:p>
                      <a:pPr marL="457200" lvl="1" indent="-457200">
                        <a:buNone/>
                      </a:pPr>
                      <a:r>
                        <a:rPr lang="en-US" sz="1600" dirty="0" smtClean="0"/>
                        <a:t>Medical Procedures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600" dirty="0" smtClean="0"/>
                        <a:t>CPT4</a:t>
                      </a:r>
                    </a:p>
                    <a:p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Monogenic Diseases</a:t>
                      </a:r>
                    </a:p>
                    <a:p>
                      <a:pPr lvl="1"/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Human Phenotype Ontology</a:t>
                      </a:r>
                    </a:p>
                    <a:p>
                      <a:pPr marL="0" lvl="0" indent="58738">
                        <a:buNone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Resource Registry</a:t>
                      </a:r>
                    </a:p>
                    <a:p>
                      <a:pPr marL="457200" lvl="1" indent="58738">
                        <a:buNone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eagle-</a:t>
                      </a:r>
                      <a:r>
                        <a:rPr lang="en-US" sz="2400" b="1" kern="1200" dirty="0" err="1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400" b="1" kern="1200" baseline="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/ Vivo</a:t>
                      </a:r>
                    </a:p>
                    <a:p>
                      <a:pPr marL="0" lvl="0" indent="58738">
                        <a:buNone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Vaccine Research</a:t>
                      </a:r>
                    </a:p>
                    <a:p>
                      <a:pPr marL="457200" lvl="1" indent="58738">
                        <a:buNone/>
                      </a:pPr>
                      <a:r>
                        <a:rPr lang="en-US" sz="24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 Vaccine Ontology (VO)</a:t>
                      </a:r>
                    </a:p>
                    <a:p>
                      <a:pPr lvl="1"/>
                      <a:endParaRPr lang="en-US" sz="2400" b="1" kern="1200" dirty="0">
                        <a:solidFill>
                          <a:srgbClr val="FFFF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8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All </a:t>
            </a:r>
            <a:r>
              <a:rPr lang="en-US" dirty="0" err="1" smtClean="0"/>
              <a:t>COnTRA</a:t>
            </a:r>
            <a:r>
              <a:rPr lang="en-US" dirty="0" smtClean="0"/>
              <a:t>-G interested persons list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ontologies they are involved in developing or using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ontologies they know other CTSA persons are developing or using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ontologies they need, or are planning to develop</a:t>
            </a:r>
          </a:p>
          <a:p>
            <a:pPr marL="0" indent="0">
              <a:buNone/>
            </a:pPr>
            <a:r>
              <a:rPr lang="en-US" dirty="0" smtClean="0"/>
              <a:t>A portal (</a:t>
            </a:r>
            <a:r>
              <a:rPr lang="en-US" dirty="0" err="1" smtClean="0"/>
              <a:t>Bioportal</a:t>
            </a:r>
            <a:r>
              <a:rPr lang="en-US" dirty="0" smtClean="0"/>
              <a:t> slice?) is created linking to the above, with a request, widely disseminated, that the contents be kept up to date</a:t>
            </a:r>
          </a:p>
        </p:txBody>
      </p:sp>
    </p:spTree>
    <p:extLst>
      <p:ext uri="{BB962C8B-B14F-4D97-AF65-F5344CB8AC3E}">
        <p14:creationId xmlns:p14="http://schemas.microsoft.com/office/powerpoint/2010/main" val="3265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Process: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A candidate set of reference ontologies from this list is identified, which </a:t>
            </a:r>
            <a:r>
              <a:rPr lang="en-US" dirty="0" err="1" smtClean="0"/>
              <a:t>COnTRA</a:t>
            </a:r>
            <a:r>
              <a:rPr lang="en-US" dirty="0" smtClean="0"/>
              <a:t>-G persons commit to using and improving</a:t>
            </a:r>
          </a:p>
          <a:p>
            <a:pPr marL="514350" indent="-514350">
              <a:buAutoNum type="arabicPeriod"/>
            </a:pPr>
            <a:r>
              <a:rPr lang="en-US" dirty="0" smtClean="0"/>
              <a:t>Gaps are identified, and the need is announced  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6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NCBC </a:t>
            </a:r>
            <a:br>
              <a:rPr lang="en-US" dirty="0" smtClean="0"/>
            </a:br>
            <a:r>
              <a:rPr lang="en-US" dirty="0" smtClean="0"/>
              <a:t>Scientific Ontologies Working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 smtClean="0">
              <a:hlinkClick r:id="rId2"/>
            </a:endParaRPr>
          </a:p>
          <a:p>
            <a:pPr marL="0" indent="0">
              <a:buNone/>
            </a:pPr>
            <a:r>
              <a:rPr lang="en-US" dirty="0" smtClean="0"/>
              <a:t>Challenge: to identify a set of scientific ontologies and ontology-related resources which can be recommended for purposes of supporting data quality and </a:t>
            </a:r>
            <a:r>
              <a:rPr lang="en-US" smtClean="0"/>
              <a:t>data consistency in </a:t>
            </a:r>
            <a:r>
              <a:rPr lang="en-US" dirty="0" smtClean="0"/>
              <a:t>translational science</a:t>
            </a:r>
            <a:endParaRPr lang="en-US" b="1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 smtClean="0">
                <a:hlinkClick r:id="rId2"/>
              </a:rPr>
              <a:t>://na-mic.org/Wiki/index.php/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SDIWG:_NCBC_Scientific_Ontologies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8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http://na-mic.org/Wiki/index.php/ PrelimResultsSOWG1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– All NCBC's endorse</a:t>
            </a:r>
          </a:p>
          <a:p>
            <a:r>
              <a:rPr lang="en-US" dirty="0"/>
              <a:t>II – All NCBC's will use under protest 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(</a:t>
            </a:r>
            <a:r>
              <a:rPr lang="en-US" dirty="0"/>
              <a:t>or more often, with a wish for some additions/corrections)</a:t>
            </a:r>
          </a:p>
          <a:p>
            <a:r>
              <a:rPr lang="en-US" dirty="0"/>
              <a:t>III – promising but under construction</a:t>
            </a:r>
          </a:p>
          <a:p>
            <a:r>
              <a:rPr lang="en-US" dirty="0"/>
              <a:t>IV – will not use</a:t>
            </a:r>
          </a:p>
          <a:p>
            <a:r>
              <a:rPr lang="en-US" dirty="0"/>
              <a:t>V – no clear standard</a:t>
            </a:r>
          </a:p>
          <a:p>
            <a:r>
              <a:rPr lang="en-US" dirty="0"/>
              <a:t>VI – mapping from one ontology to the other.</a:t>
            </a:r>
          </a:p>
          <a:p>
            <a:r>
              <a:rPr lang="en-US" dirty="0"/>
              <a:t>VII – to be determined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Class I: All NCBC's </a:t>
            </a:r>
            <a:r>
              <a:rPr lang="en-US" sz="4000" b="1" dirty="0" smtClean="0"/>
              <a:t>endorse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31948"/>
              </p:ext>
            </p:extLst>
          </p:nvPr>
        </p:nvGraphicFramePr>
        <p:xfrm>
          <a:off x="381000" y="1397000"/>
          <a:ext cx="8382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Gene Names and Symbols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Human – HGNC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Mouse – JAXMGI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Drosophila – </a:t>
                      </a:r>
                      <a:r>
                        <a:rPr lang="en-US" dirty="0" err="1" smtClean="0"/>
                        <a:t>FlyBase</a:t>
                      </a:r>
                      <a:endParaRPr 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C. </a:t>
                      </a:r>
                      <a:r>
                        <a:rPr lang="en-US" dirty="0" err="1" smtClean="0"/>
                        <a:t>elegans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WormBase</a:t>
                      </a:r>
                      <a:endParaRPr 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Yeast – SGD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Zebrafish – ZFIN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Protein names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UNIPROT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Primary molecular sequence data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IUPAC single letter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Genomic sequence coordinates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NCBI genome builds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Protein Sequences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UNIPROT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Attributes of Gene Products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Gene Ontology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Taxonomy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NCBI taxonomy minus </a:t>
                      </a:r>
                      <a:r>
                        <a:rPr lang="en-US" dirty="0" err="1" smtClean="0"/>
                        <a:t>virii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Human Anatomy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FMA (note that FMA's license is now open, unlike what is on their website)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Clinical laboratory observations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LOINC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Sequence Features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SO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Protein Sequence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err="1" smtClean="0"/>
                        <a:t>InterPro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RNA Sequence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err="1" smtClean="0"/>
                        <a:t>RNAFam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Macromolecular Structure Identifiers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RCSB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Medications used in US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err="1" smtClean="0"/>
                        <a:t>RxNorm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Class I: All NCBC's </a:t>
            </a:r>
            <a:r>
              <a:rPr lang="en-US" sz="4000" b="1" dirty="0" smtClean="0"/>
              <a:t>endorse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12433"/>
              </p:ext>
            </p:extLst>
          </p:nvPr>
        </p:nvGraphicFramePr>
        <p:xfrm>
          <a:off x="381000" y="1397000"/>
          <a:ext cx="83820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Gene Names and Symbols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Human – HGNC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Mouse – JAXMGI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Drosophila – </a:t>
                      </a:r>
                      <a:r>
                        <a:rPr lang="en-US" dirty="0" err="1" smtClean="0"/>
                        <a:t>FlyBase</a:t>
                      </a:r>
                      <a:endParaRPr 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C. </a:t>
                      </a:r>
                      <a:r>
                        <a:rPr lang="en-US" dirty="0" err="1" smtClean="0"/>
                        <a:t>elegans</a:t>
                      </a:r>
                      <a:r>
                        <a:rPr lang="en-US" dirty="0" smtClean="0"/>
                        <a:t> – </a:t>
                      </a:r>
                      <a:r>
                        <a:rPr lang="en-US" dirty="0" err="1" smtClean="0"/>
                        <a:t>WormBase</a:t>
                      </a:r>
                      <a:endParaRPr lang="en-US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Yeast – SGD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Zebrafish – ZFIN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Protein names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UNIPROT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Primary molecular sequence data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IUPAC single letter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Genomic sequence coordinates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NCBI genome builds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Protein Sequences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UNIPROT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Attributes of Gene Products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Gene Ontology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Taxonomy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NCBI taxonomy minus </a:t>
                      </a:r>
                      <a:r>
                        <a:rPr lang="en-US" dirty="0" err="1" smtClean="0"/>
                        <a:t>virii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Human Anatomy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FMA (note that FMA's license is now open, unlike what is on their website)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Clinical laboratory observations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b="1" dirty="0" smtClean="0">
                          <a:solidFill>
                            <a:srgbClr val="FFFF00"/>
                          </a:solidFill>
                        </a:rPr>
                        <a:t>LOINC 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Sequence Features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SO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Protein Sequence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err="1" smtClean="0"/>
                        <a:t>InterPro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RNA Sequence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err="1" smtClean="0"/>
                        <a:t>RNAFam</a:t>
                      </a:r>
                      <a:endParaRPr lang="en-US" dirty="0" smtClean="0"/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Macromolecular Structure Identifiers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/>
                        <a:t>RCSB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Medications used in US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err="1" smtClean="0"/>
                        <a:t>RxNorm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3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-23597" y="807720"/>
            <a:ext cx="11910797" cy="5318760"/>
            <a:chOff x="-23597" y="807720"/>
            <a:chExt cx="11910797" cy="531876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7" t="11042" r="6530" b="16459"/>
            <a:stretch/>
          </p:blipFill>
          <p:spPr bwMode="auto">
            <a:xfrm>
              <a:off x="-23597" y="807720"/>
              <a:ext cx="11910797" cy="5303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92" t="26667" r="6530" b="16459"/>
            <a:stretch/>
          </p:blipFill>
          <p:spPr bwMode="auto">
            <a:xfrm>
              <a:off x="4876800" y="1965960"/>
              <a:ext cx="4512023" cy="4160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934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Autofit/>
          </a:bodyPr>
          <a:lstStyle/>
          <a:p>
            <a:r>
              <a:rPr lang="en-US" sz="3900" b="1" dirty="0"/>
              <a:t>Class II: All NCBC's will use under protest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9898"/>
              </p:ext>
            </p:extLst>
          </p:nvPr>
        </p:nvGraphicFramePr>
        <p:xfrm>
          <a:off x="1524000" y="1397000"/>
          <a:ext cx="60960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Literature headings for literature indexing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err="1" smtClean="0"/>
                        <a:t>MeSH</a:t>
                      </a:r>
                      <a:endParaRPr lang="en-US" sz="2400" dirty="0" smtClean="0"/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Virus taxonomy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err="1" smtClean="0"/>
                        <a:t>ICTVdb</a:t>
                      </a:r>
                      <a:endParaRPr lang="en-US" sz="2400" dirty="0" smtClean="0"/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Disease Classification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ICD9-CM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ICD10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Disease Nomenclature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SNOMED CT (longish discussion about international efforts for a "free" SNOMED* Medical Procedures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CPT4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5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Class III: Promising but under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298912"/>
              </p:ext>
            </p:extLst>
          </p:nvPr>
        </p:nvGraphicFramePr>
        <p:xfrm>
          <a:off x="1447800" y="1600200"/>
          <a:ext cx="60960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Chemical Nomenclature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CHEBI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Mammalian Phenotype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Mammalian Phenotype Ontology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Cell types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Cell Ontology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Functional Genomics Investigation Ontology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err="1" smtClean="0"/>
                        <a:t>FuGO</a:t>
                      </a:r>
                      <a:endParaRPr lang="en-US" sz="2400" dirty="0" smtClean="0"/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Post Translational Modification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no standardization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dirty="0" smtClean="0"/>
                        <a:t>RNA Structure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2400" dirty="0" smtClean="0"/>
                        <a:t>RNA Ontology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1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Class I: All </a:t>
            </a:r>
            <a:r>
              <a:rPr lang="en-US" sz="4000" b="1" dirty="0" err="1" smtClean="0"/>
              <a:t>COnTRA</a:t>
            </a:r>
            <a:r>
              <a:rPr lang="en-US" sz="4000" b="1" dirty="0" smtClean="0"/>
              <a:t>-G's endorse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505787"/>
              </p:ext>
            </p:extLst>
          </p:nvPr>
        </p:nvGraphicFramePr>
        <p:xfrm>
          <a:off x="381000" y="1066800"/>
          <a:ext cx="8382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191000"/>
              </a:tblGrid>
              <a:tr h="501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Gene Names and Symbols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Human – HGNC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Mouse – JAXMGI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Drosophila – </a:t>
                      </a:r>
                      <a:r>
                        <a:rPr lang="en-US" sz="1400" dirty="0" err="1" smtClean="0"/>
                        <a:t>FlyBase</a:t>
                      </a:r>
                      <a:endParaRPr lang="en-US" sz="1400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C. </a:t>
                      </a:r>
                      <a:r>
                        <a:rPr lang="en-US" sz="1400" dirty="0" err="1" smtClean="0"/>
                        <a:t>elegans</a:t>
                      </a:r>
                      <a:r>
                        <a:rPr lang="en-US" sz="1400" dirty="0" smtClean="0"/>
                        <a:t> – </a:t>
                      </a:r>
                      <a:r>
                        <a:rPr lang="en-US" sz="1400" dirty="0" err="1" smtClean="0"/>
                        <a:t>WormBase</a:t>
                      </a:r>
                      <a:endParaRPr lang="en-US" sz="1400" dirty="0" smtClean="0"/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Yeast – SGD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Zebrafish – ZFIN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Protein names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UNIPROT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Primary molecular sequence data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IUPAC single letter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Genomic sequence coordinates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NCBI genome builds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Protein Sequences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UNIPROT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Attributes of Gene Products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Gene Ontology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Protein Forms, Isoforms and Complexes 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Protein Ontology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</a:rPr>
                        <a:t> (PRO)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Cell types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Cell Ontology (CL)</a:t>
                      </a:r>
                    </a:p>
                    <a:p>
                      <a:pPr marL="457200" lvl="1" indent="-457200">
                        <a:buNone/>
                      </a:pPr>
                      <a:r>
                        <a:rPr lang="en-US" sz="1800" b="1" kern="1200" dirty="0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Chemical Entities of Biomedical Interest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1" kern="1200" dirty="0" err="1" smtClean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CheBI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Taxonomy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NCBI taxonomy minus </a:t>
                      </a:r>
                      <a:r>
                        <a:rPr lang="en-US" sz="1400" dirty="0" err="1" smtClean="0"/>
                        <a:t>virii</a:t>
                      </a:r>
                      <a:endParaRPr lang="en-US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Human Anatomy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FMA (note that FMA's license is now open, unlike what is on their website)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Clinical laboratory observations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LOINC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Sequence Features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SO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Protein Sequence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err="1" smtClean="0"/>
                        <a:t>InterPro</a:t>
                      </a:r>
                      <a:endParaRPr lang="en-US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RNA Sequence domains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err="1" smtClean="0"/>
                        <a:t>RNAFam</a:t>
                      </a:r>
                      <a:endParaRPr lang="en-US" sz="1400" dirty="0" smtClean="0"/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Macromolecular Structure Identifiers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smtClean="0"/>
                        <a:t>RCSB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dirty="0" smtClean="0"/>
                        <a:t>Medications used in US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400" dirty="0" err="1" smtClean="0"/>
                        <a:t>RxNorm</a:t>
                      </a:r>
                      <a:endParaRPr lang="en-US" sz="1400" dirty="0" smtClean="0"/>
                    </a:p>
                    <a:p>
                      <a:pPr marL="0" lvl="1" indent="0">
                        <a:buNone/>
                      </a:pPr>
                      <a:r>
                        <a:rPr lang="en-US" sz="1800" b="1" i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Protocols,</a:t>
                      </a:r>
                      <a:r>
                        <a:rPr lang="en-US" sz="1800" b="1" i="0" kern="1200" baseline="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instrumentation, experimental materials, data and analytics</a:t>
                      </a:r>
                    </a:p>
                    <a:p>
                      <a:pPr marL="457200" lvl="1" indent="0">
                        <a:buNone/>
                      </a:pPr>
                      <a:r>
                        <a:rPr lang="en-US" sz="1800" b="1" i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Ontology for Biomedical Investigations (OBI)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b="1" i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Infectious</a:t>
                      </a:r>
                      <a:r>
                        <a:rPr lang="en-US" sz="1800" b="1" i="0" kern="1200" baseline="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diseases</a:t>
                      </a:r>
                    </a:p>
                    <a:p>
                      <a:pPr marL="0" lvl="1" indent="457200">
                        <a:buNone/>
                      </a:pPr>
                      <a:r>
                        <a:rPr lang="en-US" sz="1800" b="1" i="0" kern="120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Infectious</a:t>
                      </a:r>
                      <a:r>
                        <a:rPr lang="en-US" sz="1800" b="1" i="0" kern="1200" baseline="0" dirty="0" smtClean="0">
                          <a:solidFill>
                            <a:srgbClr val="FFFF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Disease</a:t>
                      </a:r>
                      <a:endParaRPr lang="en-US" sz="1800" b="1" i="0" kern="1200" dirty="0" smtClean="0">
                        <a:solidFill>
                          <a:srgbClr val="FFFF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indent="0">
                        <a:buNone/>
                      </a:pP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8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720</Words>
  <Application>Microsoft Office PowerPoint</Application>
  <PresentationFormat>On-screen Show (4:3)</PresentationFormat>
  <Paragraphs>188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Resurrecting SOWG</vt:lpstr>
      <vt:lpstr>NCBC  Scientific Ontologies Working Group</vt:lpstr>
      <vt:lpstr>http://na-mic.org/Wiki/index.php/ PrelimResultsSOWG1</vt:lpstr>
      <vt:lpstr>Class I: All NCBC's endorse</vt:lpstr>
      <vt:lpstr>Class I: All NCBC's endorse</vt:lpstr>
      <vt:lpstr>PowerPoint Presentation</vt:lpstr>
      <vt:lpstr>Class II: All NCBC's will use under protest </vt:lpstr>
      <vt:lpstr>Class III: Promising but under construction</vt:lpstr>
      <vt:lpstr>Class I: All COnTRA-G's endorse</vt:lpstr>
      <vt:lpstr>Class II: All COnTRA-G's will use under protest </vt:lpstr>
      <vt:lpstr>Process: Step 1</vt:lpstr>
      <vt:lpstr>Process: Step 2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Resurrecting SOWG</dc:title>
  <dc:creator>phismith</dc:creator>
  <cp:lastModifiedBy>phismith</cp:lastModifiedBy>
  <cp:revision>11</cp:revision>
  <dcterms:created xsi:type="dcterms:W3CDTF">2012-04-26T15:16:58Z</dcterms:created>
  <dcterms:modified xsi:type="dcterms:W3CDTF">2012-04-27T18:31:34Z</dcterms:modified>
</cp:coreProperties>
</file>