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74" r:id="rId3"/>
    <p:sldMasterId id="2147483686" r:id="rId4"/>
  </p:sldMasterIdLst>
  <p:notesMasterIdLst>
    <p:notesMasterId r:id="rId42"/>
  </p:notesMasterIdLst>
  <p:sldIdLst>
    <p:sldId id="256" r:id="rId5"/>
    <p:sldId id="258" r:id="rId6"/>
    <p:sldId id="257" r:id="rId7"/>
    <p:sldId id="263" r:id="rId8"/>
    <p:sldId id="280" r:id="rId9"/>
    <p:sldId id="264" r:id="rId10"/>
    <p:sldId id="265" r:id="rId11"/>
    <p:sldId id="266" r:id="rId12"/>
    <p:sldId id="268" r:id="rId13"/>
    <p:sldId id="294" r:id="rId14"/>
    <p:sldId id="295" r:id="rId15"/>
    <p:sldId id="269" r:id="rId16"/>
    <p:sldId id="270" r:id="rId17"/>
    <p:sldId id="296" r:id="rId18"/>
    <p:sldId id="271" r:id="rId19"/>
    <p:sldId id="274" r:id="rId20"/>
    <p:sldId id="275" r:id="rId21"/>
    <p:sldId id="276" r:id="rId22"/>
    <p:sldId id="277" r:id="rId23"/>
    <p:sldId id="300" r:id="rId24"/>
    <p:sldId id="301" r:id="rId25"/>
    <p:sldId id="302" r:id="rId26"/>
    <p:sldId id="303" r:id="rId27"/>
    <p:sldId id="304" r:id="rId28"/>
    <p:sldId id="305" r:id="rId29"/>
    <p:sldId id="306" r:id="rId30"/>
    <p:sldId id="307" r:id="rId31"/>
    <p:sldId id="297" r:id="rId32"/>
    <p:sldId id="308" r:id="rId33"/>
    <p:sldId id="281" r:id="rId34"/>
    <p:sldId id="309" r:id="rId35"/>
    <p:sldId id="312" r:id="rId36"/>
    <p:sldId id="313" r:id="rId37"/>
    <p:sldId id="314" r:id="rId38"/>
    <p:sldId id="315" r:id="rId39"/>
    <p:sldId id="310" r:id="rId40"/>
    <p:sldId id="311"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808"/>
    <a:srgbClr val="3434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0" d="100"/>
          <a:sy n="40" d="100"/>
        </p:scale>
        <p:origin x="-1122" y="-9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2118438320209973"/>
          <c:y val="6.7073490813648481E-2"/>
          <c:w val="0.87881561679790099"/>
          <c:h val="0.82135920509936255"/>
        </c:manualLayout>
      </c:layout>
      <c:lineChart>
        <c:grouping val="standard"/>
        <c:varyColors val="0"/>
        <c:ser>
          <c:idx val="0"/>
          <c:order val="0"/>
          <c:tx>
            <c:strRef>
              <c:f>Sheet1!$B$1</c:f>
              <c:strCache>
                <c:ptCount val="1"/>
                <c:pt idx="0">
                  <c:v>Series 1</c:v>
                </c:pt>
              </c:strCache>
            </c:strRef>
          </c:tx>
          <c:spPr>
            <a:ln>
              <a:solidFill>
                <a:srgbClr val="FFFF00"/>
              </a:solidFill>
            </a:ln>
          </c:spPr>
          <c:marker>
            <c:symbol val="none"/>
          </c:marker>
          <c:dLbls>
            <c:dLbl>
              <c:idx val="0"/>
              <c:layout>
                <c:manualLayout>
                  <c:x val="-2.7777777777777922E-2"/>
                  <c:y val="2.3809523809523832E-2"/>
                </c:manualLayout>
              </c:layout>
              <c:dLblPos val="r"/>
              <c:showLegendKey val="0"/>
              <c:showVal val="1"/>
              <c:showCatName val="0"/>
              <c:showSerName val="0"/>
              <c:showPercent val="0"/>
              <c:showBubbleSize val="0"/>
            </c:dLbl>
            <c:dLbl>
              <c:idx val="1"/>
              <c:layout>
                <c:manualLayout>
                  <c:x val="-6.9444444444444588E-3"/>
                  <c:y val="1.5873015873015883E-2"/>
                </c:manualLayout>
              </c:layout>
              <c:dLblPos val="r"/>
              <c:showLegendKey val="0"/>
              <c:showVal val="1"/>
              <c:showCatName val="0"/>
              <c:showSerName val="0"/>
              <c:showPercent val="0"/>
              <c:showBubbleSize val="0"/>
            </c:dLbl>
            <c:dLbl>
              <c:idx val="2"/>
              <c:layout>
                <c:manualLayout>
                  <c:x val="-1.1574130156807338E-2"/>
                  <c:y val="2.9265912073490854E-2"/>
                </c:manualLayout>
              </c:layout>
              <c:dLblPos val="r"/>
              <c:showLegendKey val="0"/>
              <c:showVal val="1"/>
              <c:showCatName val="0"/>
              <c:showSerName val="0"/>
              <c:showPercent val="0"/>
              <c:showBubbleSize val="0"/>
            </c:dLbl>
            <c:dLbl>
              <c:idx val="3"/>
              <c:layout>
                <c:manualLayout>
                  <c:x val="-1.3888888888888938E-2"/>
                  <c:y val="1.5873015873015883E-2"/>
                </c:manualLayout>
              </c:layout>
              <c:dLblPos val="r"/>
              <c:showLegendKey val="0"/>
              <c:showVal val="1"/>
              <c:showCatName val="0"/>
              <c:showSerName val="0"/>
              <c:showPercent val="0"/>
              <c:showBubbleSize val="0"/>
            </c:dLbl>
            <c:dLbl>
              <c:idx val="7"/>
              <c:layout>
                <c:manualLayout>
                  <c:x val="-6.9444444444444588E-3"/>
                  <c:y val="0"/>
                </c:manualLayout>
              </c:layout>
              <c:dLblPos val="r"/>
              <c:showLegendKey val="0"/>
              <c:showVal val="1"/>
              <c:showCatName val="0"/>
              <c:showSerName val="0"/>
              <c:showPercent val="0"/>
              <c:showBubbleSize val="0"/>
            </c:dLbl>
            <c:txPr>
              <a:bodyPr/>
              <a:lstStyle/>
              <a:p>
                <a:pPr>
                  <a:defRPr sz="1600" baseline="0"/>
                </a:pPr>
                <a:endParaRPr lang="en-US"/>
              </a:p>
            </c:txPr>
            <c:showLegendKey val="0"/>
            <c:showVal val="1"/>
            <c:showCatName val="0"/>
            <c:showSerName val="0"/>
            <c:showPercent val="0"/>
            <c:showBubbleSize val="0"/>
            <c:showLeaderLines val="0"/>
          </c:dLbls>
          <c:cat>
            <c:numRef>
              <c:f>Sheet1!$A$2:$A$11</c:f>
              <c:numCache>
                <c:formatCode>General</c:formatCode>
                <c:ptCount val="10"/>
                <c:pt idx="0">
                  <c:v>2000</c:v>
                </c:pt>
                <c:pt idx="1">
                  <c:v>2001</c:v>
                </c:pt>
                <c:pt idx="2">
                  <c:v>2002</c:v>
                </c:pt>
                <c:pt idx="3">
                  <c:v>2003</c:v>
                </c:pt>
                <c:pt idx="4">
                  <c:v>2004</c:v>
                </c:pt>
                <c:pt idx="5">
                  <c:v>2005</c:v>
                </c:pt>
                <c:pt idx="6">
                  <c:v>2006</c:v>
                </c:pt>
                <c:pt idx="7">
                  <c:v>2007</c:v>
                </c:pt>
                <c:pt idx="8">
                  <c:v>2008</c:v>
                </c:pt>
                <c:pt idx="9">
                  <c:v>2009</c:v>
                </c:pt>
              </c:numCache>
            </c:numRef>
          </c:cat>
          <c:val>
            <c:numRef>
              <c:f>Sheet1!$B$2:$B$11</c:f>
              <c:numCache>
                <c:formatCode>General</c:formatCode>
                <c:ptCount val="10"/>
                <c:pt idx="0">
                  <c:v>35</c:v>
                </c:pt>
                <c:pt idx="1">
                  <c:v>37</c:v>
                </c:pt>
                <c:pt idx="2">
                  <c:v>69</c:v>
                </c:pt>
                <c:pt idx="3">
                  <c:v>143</c:v>
                </c:pt>
                <c:pt idx="4">
                  <c:v>283</c:v>
                </c:pt>
                <c:pt idx="5">
                  <c:v>412</c:v>
                </c:pt>
                <c:pt idx="6">
                  <c:v>501</c:v>
                </c:pt>
                <c:pt idx="7">
                  <c:v>618</c:v>
                </c:pt>
                <c:pt idx="8">
                  <c:v>860</c:v>
                </c:pt>
                <c:pt idx="9">
                  <c:v>900</c:v>
                </c:pt>
              </c:numCache>
            </c:numRef>
          </c:val>
          <c:smooth val="0"/>
        </c:ser>
        <c:dLbls>
          <c:showLegendKey val="0"/>
          <c:showVal val="0"/>
          <c:showCatName val="0"/>
          <c:showSerName val="0"/>
          <c:showPercent val="0"/>
          <c:showBubbleSize val="0"/>
        </c:dLbls>
        <c:marker val="1"/>
        <c:smooth val="0"/>
        <c:axId val="52001792"/>
        <c:axId val="52003584"/>
      </c:lineChart>
      <c:catAx>
        <c:axId val="52001792"/>
        <c:scaling>
          <c:orientation val="minMax"/>
        </c:scaling>
        <c:delete val="0"/>
        <c:axPos val="b"/>
        <c:numFmt formatCode="General" sourceLinked="1"/>
        <c:majorTickMark val="out"/>
        <c:minorTickMark val="none"/>
        <c:tickLblPos val="nextTo"/>
        <c:crossAx val="52003584"/>
        <c:crosses val="autoZero"/>
        <c:auto val="1"/>
        <c:lblAlgn val="ctr"/>
        <c:lblOffset val="100"/>
        <c:noMultiLvlLbl val="0"/>
      </c:catAx>
      <c:valAx>
        <c:axId val="52003584"/>
        <c:scaling>
          <c:orientation val="minMax"/>
        </c:scaling>
        <c:delete val="0"/>
        <c:axPos val="l"/>
        <c:majorGridlines/>
        <c:numFmt formatCode="General" sourceLinked="1"/>
        <c:majorTickMark val="out"/>
        <c:minorTickMark val="none"/>
        <c:tickLblPos val="nextTo"/>
        <c:crossAx val="52001792"/>
        <c:crosses val="autoZero"/>
        <c:crossBetween val="between"/>
      </c:valAx>
      <c:spPr>
        <a:noFill/>
        <a:ln w="25403">
          <a:noFill/>
        </a:ln>
      </c:spPr>
    </c:plotArea>
    <c:plotVisOnly val="1"/>
    <c:dispBlanksAs val="gap"/>
    <c:showDLblsOverMax val="0"/>
  </c:chart>
  <c:txPr>
    <a:bodyPr/>
    <a:lstStyle/>
    <a:p>
      <a:pPr>
        <a:defRPr sz="1200" baseline="0">
          <a:solidFill>
            <a:schemeClr val="bg1"/>
          </a:solidFil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1E72804-164E-423C-AC0D-5A1F9D0CB2FB}" type="datetimeFigureOut">
              <a:rPr lang="en-US" smtClean="0"/>
              <a:t>3/16/2011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076F0D-38F0-4164-9226-FD78704CEE4C}" type="slidenum">
              <a:rPr lang="en-US" smtClean="0"/>
              <a:t>‹#›</a:t>
            </a:fld>
            <a:endParaRPr lang="en-US"/>
          </a:p>
        </p:txBody>
      </p:sp>
    </p:spTree>
    <p:extLst>
      <p:ext uri="{BB962C8B-B14F-4D97-AF65-F5344CB8AC3E}">
        <p14:creationId xmlns:p14="http://schemas.microsoft.com/office/powerpoint/2010/main" val="1871803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76F0D-38F0-4164-9226-FD78704CEE4C}" type="slidenum">
              <a:rPr lang="en-US" smtClean="0"/>
              <a:t>1</a:t>
            </a:fld>
            <a:endParaRPr lang="en-US"/>
          </a:p>
        </p:txBody>
      </p:sp>
    </p:spTree>
    <p:extLst>
      <p:ext uri="{BB962C8B-B14F-4D97-AF65-F5344CB8AC3E}">
        <p14:creationId xmlns:p14="http://schemas.microsoft.com/office/powerpoint/2010/main" val="87693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9A4B203-6581-4E3D-8A85-A269E1872B50}" type="slidenum">
              <a:rPr lang="en-US">
                <a:solidFill>
                  <a:prstClr val="black"/>
                </a:solidFill>
              </a:rPr>
              <a:pPr>
                <a:defRPr/>
              </a:pPr>
              <a:t>23</a:t>
            </a:fld>
            <a:endParaRPr lang="en-US">
              <a:solidFill>
                <a:prstClr val="black"/>
              </a:solidFill>
            </a:endParaRPr>
          </a:p>
        </p:txBody>
      </p:sp>
      <p:sp>
        <p:nvSpPr>
          <p:cNvPr id="16387"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8"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B8637043-3B8F-40C7-9076-ACB52CFE4E92}" type="slidenum">
              <a:rPr lang="en-US">
                <a:solidFill>
                  <a:prstClr val="black"/>
                </a:solidFill>
              </a:rPr>
              <a:pPr>
                <a:defRPr/>
              </a:pPr>
              <a:t>24</a:t>
            </a:fld>
            <a:endParaRPr lang="en-US">
              <a:solidFill>
                <a:prstClr val="black"/>
              </a:solidFill>
            </a:endParaRPr>
          </a:p>
        </p:txBody>
      </p:sp>
      <p:sp>
        <p:nvSpPr>
          <p:cNvPr id="1741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A136B7F9-6272-4A6B-9199-2EF3AF817371}" type="slidenum">
              <a:rPr lang="en-US">
                <a:solidFill>
                  <a:prstClr val="black"/>
                </a:solidFill>
              </a:rPr>
              <a:pPr>
                <a:defRPr/>
              </a:pPr>
              <a:t>25</a:t>
            </a:fld>
            <a:endParaRPr lang="en-US">
              <a:solidFill>
                <a:prstClr val="black"/>
              </a:solidFill>
            </a:endParaRPr>
          </a:p>
        </p:txBody>
      </p:sp>
      <p:sp>
        <p:nvSpPr>
          <p:cNvPr id="1843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DF4AF1C7-901E-4B3E-845F-5B6276D2BA47}" type="slidenum">
              <a:rPr lang="en-US">
                <a:solidFill>
                  <a:prstClr val="black"/>
                </a:solidFill>
              </a:rPr>
              <a:pPr>
                <a:defRPr/>
              </a:pPr>
              <a:t>26</a:t>
            </a:fld>
            <a:endParaRPr lang="en-US">
              <a:solidFill>
                <a:prstClr val="black"/>
              </a:solidFill>
            </a:endParaRPr>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6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076F0D-38F0-4164-9226-FD78704CEE4C}" type="slidenum">
              <a:rPr lang="en-US" smtClean="0"/>
              <a:t>10</a:t>
            </a:fld>
            <a:endParaRPr lang="en-US"/>
          </a:p>
        </p:txBody>
      </p:sp>
    </p:spTree>
    <p:extLst>
      <p:ext uri="{BB962C8B-B14F-4D97-AF65-F5344CB8AC3E}">
        <p14:creationId xmlns:p14="http://schemas.microsoft.com/office/powerpoint/2010/main" val="1001195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A7EB2E9-913D-4B64-9695-A88664F27874}" type="slidenum">
              <a:rPr lang="en-GB" smtClean="0"/>
              <a:pPr/>
              <a:t>15</a:t>
            </a:fld>
            <a:endParaRPr lang="en-GB" smtClean="0"/>
          </a:p>
        </p:txBody>
      </p:sp>
      <p:sp>
        <p:nvSpPr>
          <p:cNvPr id="35843" name="Rectangle 2"/>
          <p:cNvSpPr>
            <a:spLocks noGrp="1" noRot="1" noChangeAspect="1" noChangeArrowheads="1" noTextEdit="1"/>
          </p:cNvSpPr>
          <p:nvPr>
            <p:ph type="sldImg"/>
          </p:nvPr>
        </p:nvSpPr>
        <p:spPr>
          <a:solidFill>
            <a:srgbClr val="FFFFFF"/>
          </a:solidFill>
          <a:ln/>
        </p:spPr>
      </p:sp>
      <p:sp>
        <p:nvSpPr>
          <p:cNvPr id="358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9FFF245-3792-412E-A07D-EE528EF136CC}" type="slidenum">
              <a:rPr lang="en-US" smtClean="0"/>
              <a:pPr/>
              <a:t>16</a:t>
            </a:fld>
            <a:endParaRPr lang="en-US" smtClean="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E19477F-34ED-4CB6-87C4-5DECF09860AB}" type="slidenum">
              <a:rPr lang="en-US" smtClean="0"/>
              <a:pPr/>
              <a:t>17</a:t>
            </a:fld>
            <a:endParaRPr lang="en-U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8CB3CDE-5ECF-4250-BA46-55A168B4343A}" type="slidenum">
              <a:rPr lang="en-US" smtClean="0">
                <a:solidFill>
                  <a:srgbClr val="000000"/>
                </a:solidFill>
              </a:rPr>
              <a:pPr/>
              <a:t>19</a:t>
            </a:fld>
            <a:endParaRPr lang="en-US" smtClean="0">
              <a:solidFill>
                <a:srgbClr val="000000"/>
              </a:solidFill>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89529213-C7C0-4CBF-9788-2C257BD9B377}" type="slidenum">
              <a:rPr lang="en-US">
                <a:solidFill>
                  <a:prstClr val="black"/>
                </a:solidFill>
              </a:rPr>
              <a:pPr>
                <a:defRPr/>
              </a:pPr>
              <a:t>20</a:t>
            </a:fld>
            <a:endParaRPr lang="en-US">
              <a:solidFill>
                <a:prstClr val="black"/>
              </a:solidFill>
            </a:endParaRPr>
          </a:p>
        </p:txBody>
      </p:sp>
      <p:sp>
        <p:nvSpPr>
          <p:cNvPr id="1331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21409A65-B3E4-4B96-8CE7-3C2EE07EA7D1}" type="slidenum">
              <a:rPr lang="en-US">
                <a:solidFill>
                  <a:prstClr val="black"/>
                </a:solidFill>
              </a:rPr>
              <a:pPr>
                <a:defRPr/>
              </a:pPr>
              <a:t>21</a:t>
            </a:fld>
            <a:endParaRPr lang="en-US">
              <a:solidFill>
                <a:prstClr val="black"/>
              </a:solidFill>
            </a:endParaRPr>
          </a:p>
        </p:txBody>
      </p:sp>
      <p:sp>
        <p:nvSpPr>
          <p:cNvPr id="14339"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0"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bwMode="auto">
          <a:ln>
            <a:miter lim="800000"/>
            <a:headEnd/>
            <a:tailEnd/>
          </a:ln>
        </p:spPr>
        <p:txBody>
          <a:bodyPr wrap="square" numCol="1" anchorCtr="0" compatLnSpc="1">
            <a:prstTxWarp prst="textNoShape">
              <a:avLst/>
            </a:prstTxWarp>
          </a:bodyPr>
          <a:lstStyle/>
          <a:p>
            <a:pPr>
              <a:defRPr/>
            </a:pPr>
            <a:fld id="{7ADB19AD-8B53-4EA1-A075-BE76ED360E21}" type="slidenum">
              <a:rPr lang="en-US">
                <a:solidFill>
                  <a:prstClr val="black"/>
                </a:solidFill>
              </a:rPr>
              <a:pPr>
                <a:defRPr/>
              </a:pPr>
              <a:t>22</a:t>
            </a:fld>
            <a:endParaRPr lang="en-US">
              <a:solidFill>
                <a:prstClr val="black"/>
              </a:solidFill>
            </a:endParaRPr>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A59F5D5-B527-4BE0-957B-C27F22FCC10A}" type="datetime1">
              <a:rPr lang="en-US" smtClean="0"/>
              <a:t>3/16/2011</a:t>
            </a:fld>
            <a:endParaRPr lang="en-US"/>
          </a:p>
        </p:txBody>
      </p:sp>
      <p:sp>
        <p:nvSpPr>
          <p:cNvPr id="5" name="Footer Placeholder 4"/>
          <p:cNvSpPr>
            <a:spLocks noGrp="1"/>
          </p:cNvSpPr>
          <p:nvPr>
            <p:ph type="ftr" sz="quarter" idx="11"/>
          </p:nvPr>
        </p:nvSpPr>
        <p:spPr/>
        <p:txBody>
          <a:bodyPr/>
          <a:lstStyle/>
          <a:p>
            <a:r>
              <a:rPr lang="en-US" smtClean="0"/>
              <a:t>http://ontology.buffalo.edu/smith</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t>‹#›</a:t>
            </a:fld>
            <a:endParaRPr lang="en-US"/>
          </a:p>
        </p:txBody>
      </p:sp>
    </p:spTree>
    <p:extLst>
      <p:ext uri="{BB962C8B-B14F-4D97-AF65-F5344CB8AC3E}">
        <p14:creationId xmlns:p14="http://schemas.microsoft.com/office/powerpoint/2010/main" val="2981396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502E45A-EE33-490B-8E07-080862467409}" type="datetime1">
              <a:rPr lang="en-US" smtClean="0"/>
              <a:t>3/16/2011</a:t>
            </a:fld>
            <a:endParaRPr lang="en-US"/>
          </a:p>
        </p:txBody>
      </p:sp>
      <p:sp>
        <p:nvSpPr>
          <p:cNvPr id="5" name="Footer Placeholder 4"/>
          <p:cNvSpPr>
            <a:spLocks noGrp="1"/>
          </p:cNvSpPr>
          <p:nvPr>
            <p:ph type="ftr" sz="quarter" idx="11"/>
          </p:nvPr>
        </p:nvSpPr>
        <p:spPr/>
        <p:txBody>
          <a:bodyPr/>
          <a:lstStyle/>
          <a:p>
            <a:r>
              <a:rPr lang="en-US" smtClean="0"/>
              <a:t>http://ontology.buffalo.edu/smith</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t>‹#›</a:t>
            </a:fld>
            <a:endParaRPr lang="en-US"/>
          </a:p>
        </p:txBody>
      </p:sp>
    </p:spTree>
    <p:extLst>
      <p:ext uri="{BB962C8B-B14F-4D97-AF65-F5344CB8AC3E}">
        <p14:creationId xmlns:p14="http://schemas.microsoft.com/office/powerpoint/2010/main" val="3049430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A4EC4BE-7074-4284-8EDC-FDE7C11FD019}" type="datetime1">
              <a:rPr lang="en-US" smtClean="0"/>
              <a:t>3/16/2011</a:t>
            </a:fld>
            <a:endParaRPr lang="en-US"/>
          </a:p>
        </p:txBody>
      </p:sp>
      <p:sp>
        <p:nvSpPr>
          <p:cNvPr id="5" name="Footer Placeholder 4"/>
          <p:cNvSpPr>
            <a:spLocks noGrp="1"/>
          </p:cNvSpPr>
          <p:nvPr>
            <p:ph type="ftr" sz="quarter" idx="11"/>
          </p:nvPr>
        </p:nvSpPr>
        <p:spPr/>
        <p:txBody>
          <a:bodyPr/>
          <a:lstStyle/>
          <a:p>
            <a:r>
              <a:rPr lang="en-US" smtClean="0"/>
              <a:t>http://ontology.buffalo.edu/smith</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t>‹#›</a:t>
            </a:fld>
            <a:endParaRPr lang="en-US"/>
          </a:p>
        </p:txBody>
      </p:sp>
    </p:spTree>
    <p:extLst>
      <p:ext uri="{BB962C8B-B14F-4D97-AF65-F5344CB8AC3E}">
        <p14:creationId xmlns:p14="http://schemas.microsoft.com/office/powerpoint/2010/main" val="5951960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8077200" cy="4602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010400" y="6381750"/>
            <a:ext cx="2133600" cy="476250"/>
          </a:xfrm>
          <a:prstGeom prst="rect">
            <a:avLst/>
          </a:prstGeom>
          <a:ln/>
        </p:spPr>
        <p:txBody>
          <a:bodyPr/>
          <a:lstStyle>
            <a:lvl1pPr>
              <a:defRPr/>
            </a:lvl1pPr>
          </a:lstStyle>
          <a:p>
            <a:pPr>
              <a:defRPr/>
            </a:pPr>
            <a:fld id="{135C8834-C7E7-4194-840D-CA6164A333C3}" type="slidenum">
              <a:rPr lang="en-US"/>
              <a:pPr>
                <a:defRPr/>
              </a:pPr>
              <a:t>‹#›</a:t>
            </a:fld>
            <a:endParaRPr lang="en-US"/>
          </a:p>
        </p:txBody>
      </p:sp>
    </p:spTree>
    <p:extLst>
      <p:ext uri="{BB962C8B-B14F-4D97-AF65-F5344CB8AC3E}">
        <p14:creationId xmlns:p14="http://schemas.microsoft.com/office/powerpoint/2010/main" val="1367940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524000"/>
            <a:ext cx="8229600" cy="4602163"/>
          </a:xfrm>
        </p:spPr>
        <p:txBody>
          <a:bodyPr/>
          <a:lstStyle>
            <a:lvl1pPr>
              <a:buNone/>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010400" y="6381750"/>
            <a:ext cx="2133600" cy="476250"/>
          </a:xfrm>
          <a:prstGeom prst="rect">
            <a:avLst/>
          </a:prstGeom>
          <a:ln/>
        </p:spPr>
        <p:txBody>
          <a:bodyPr/>
          <a:lstStyle>
            <a:lvl1pPr>
              <a:defRPr/>
            </a:lvl1pPr>
          </a:lstStyle>
          <a:p>
            <a:pPr>
              <a:defRPr/>
            </a:pPr>
            <a:fld id="{CE021F7C-E1C1-4E69-9470-7738CA85D0A8}" type="slidenum">
              <a:rPr lang="en-US"/>
              <a:pPr>
                <a:defRPr/>
              </a:pPr>
              <a:t>‹#›</a:t>
            </a:fld>
            <a:endParaRPr lang="en-US"/>
          </a:p>
        </p:txBody>
      </p:sp>
    </p:spTree>
    <p:extLst>
      <p:ext uri="{BB962C8B-B14F-4D97-AF65-F5344CB8AC3E}">
        <p14:creationId xmlns:p14="http://schemas.microsoft.com/office/powerpoint/2010/main" val="2016940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A8FF9F1-8A58-4039-927D-4272E7F8E02B}" type="datetimeFigureOut">
              <a:rPr lang="en-US" smtClean="0"/>
              <a:t>3/16/2011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471C-0DE2-46FC-8557-F371E42F89E8}" type="slidenum">
              <a:rPr lang="en-US" smtClean="0"/>
              <a:t>‹#›</a:t>
            </a:fld>
            <a:endParaRPr lang="en-US"/>
          </a:p>
        </p:txBody>
      </p:sp>
    </p:spTree>
    <p:extLst>
      <p:ext uri="{BB962C8B-B14F-4D97-AF65-F5344CB8AC3E}">
        <p14:creationId xmlns:p14="http://schemas.microsoft.com/office/powerpoint/2010/main" val="660657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8FF9F1-8A58-4039-927D-4272E7F8E02B}" type="datetimeFigureOut">
              <a:rPr lang="en-US" smtClean="0"/>
              <a:t>3/16/2011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471C-0DE2-46FC-8557-F371E42F89E8}" type="slidenum">
              <a:rPr lang="en-US" smtClean="0"/>
              <a:t>‹#›</a:t>
            </a:fld>
            <a:endParaRPr lang="en-US"/>
          </a:p>
        </p:txBody>
      </p:sp>
    </p:spTree>
    <p:extLst>
      <p:ext uri="{BB962C8B-B14F-4D97-AF65-F5344CB8AC3E}">
        <p14:creationId xmlns:p14="http://schemas.microsoft.com/office/powerpoint/2010/main" val="19677197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8FF9F1-8A58-4039-927D-4272E7F8E02B}" type="datetimeFigureOut">
              <a:rPr lang="en-US" smtClean="0"/>
              <a:t>3/16/2011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471C-0DE2-46FC-8557-F371E42F89E8}" type="slidenum">
              <a:rPr lang="en-US" smtClean="0"/>
              <a:t>‹#›</a:t>
            </a:fld>
            <a:endParaRPr lang="en-US"/>
          </a:p>
        </p:txBody>
      </p:sp>
    </p:spTree>
    <p:extLst>
      <p:ext uri="{BB962C8B-B14F-4D97-AF65-F5344CB8AC3E}">
        <p14:creationId xmlns:p14="http://schemas.microsoft.com/office/powerpoint/2010/main" val="13547531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A8FF9F1-8A58-4039-927D-4272E7F8E02B}" type="datetimeFigureOut">
              <a:rPr lang="en-US" smtClean="0"/>
              <a:t>3/16/2011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D471C-0DE2-46FC-8557-F371E42F89E8}" type="slidenum">
              <a:rPr lang="en-US" smtClean="0"/>
              <a:t>‹#›</a:t>
            </a:fld>
            <a:endParaRPr lang="en-US"/>
          </a:p>
        </p:txBody>
      </p:sp>
    </p:spTree>
    <p:extLst>
      <p:ext uri="{BB962C8B-B14F-4D97-AF65-F5344CB8AC3E}">
        <p14:creationId xmlns:p14="http://schemas.microsoft.com/office/powerpoint/2010/main" val="5483830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A8FF9F1-8A58-4039-927D-4272E7F8E02B}" type="datetimeFigureOut">
              <a:rPr lang="en-US" smtClean="0"/>
              <a:t>3/16/2011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1D471C-0DE2-46FC-8557-F371E42F89E8}" type="slidenum">
              <a:rPr lang="en-US" smtClean="0"/>
              <a:t>‹#›</a:t>
            </a:fld>
            <a:endParaRPr lang="en-US"/>
          </a:p>
        </p:txBody>
      </p:sp>
    </p:spTree>
    <p:extLst>
      <p:ext uri="{BB962C8B-B14F-4D97-AF65-F5344CB8AC3E}">
        <p14:creationId xmlns:p14="http://schemas.microsoft.com/office/powerpoint/2010/main" val="4785505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A8FF9F1-8A58-4039-927D-4272E7F8E02B}" type="datetimeFigureOut">
              <a:rPr lang="en-US" smtClean="0"/>
              <a:t>3/16/2011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1D471C-0DE2-46FC-8557-F371E42F89E8}" type="slidenum">
              <a:rPr lang="en-US" smtClean="0"/>
              <a:t>‹#›</a:t>
            </a:fld>
            <a:endParaRPr lang="en-US"/>
          </a:p>
        </p:txBody>
      </p:sp>
    </p:spTree>
    <p:extLst>
      <p:ext uri="{BB962C8B-B14F-4D97-AF65-F5344CB8AC3E}">
        <p14:creationId xmlns:p14="http://schemas.microsoft.com/office/powerpoint/2010/main" val="16678882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defRPr>
            </a:lvl1pPr>
            <a:lvl2pPr marL="517525" indent="-285750">
              <a:defRPr>
                <a:solidFill>
                  <a:schemeClr val="bg1"/>
                </a:solidFill>
              </a:defRPr>
            </a:lvl2pPr>
          </a:lstStyle>
          <a:p>
            <a:pPr lvl="0"/>
            <a:r>
              <a:rPr lang="en-US" dirty="0" smtClean="0"/>
              <a:t>Click to edit Master text styles</a:t>
            </a:r>
          </a:p>
          <a:p>
            <a:pPr lvl="1"/>
            <a:r>
              <a:rPr lang="en-US" dirty="0" smtClean="0"/>
              <a:t>Second level</a:t>
            </a:r>
          </a:p>
        </p:txBody>
      </p:sp>
      <p:sp>
        <p:nvSpPr>
          <p:cNvPr id="5" name="Footer Placeholder 4"/>
          <p:cNvSpPr>
            <a:spLocks noGrp="1"/>
          </p:cNvSpPr>
          <p:nvPr>
            <p:ph type="ftr" sz="quarter" idx="11"/>
          </p:nvPr>
        </p:nvSpPr>
        <p:spPr>
          <a:xfrm>
            <a:off x="1143000" y="6356350"/>
            <a:ext cx="2895600" cy="365125"/>
          </a:xfrm>
        </p:spPr>
        <p:txBody>
          <a:bodyPr/>
          <a:lstStyle>
            <a:lvl1pPr>
              <a:defRPr sz="1400" b="1"/>
            </a:lvl1pPr>
          </a:lstStyle>
          <a:p>
            <a:pPr algn="l"/>
            <a:r>
              <a:rPr lang="en-US" dirty="0" smtClean="0"/>
              <a:t>http://ontology.buffalo.edu/smith</a:t>
            </a:r>
            <a:endParaRPr lang="en-US" dirty="0"/>
          </a:p>
        </p:txBody>
      </p:sp>
      <p:sp>
        <p:nvSpPr>
          <p:cNvPr id="6" name="Slide Number Placeholder 5"/>
          <p:cNvSpPr>
            <a:spLocks noGrp="1"/>
          </p:cNvSpPr>
          <p:nvPr>
            <p:ph type="sldNum" sz="quarter" idx="12"/>
          </p:nvPr>
        </p:nvSpPr>
        <p:spPr>
          <a:xfrm>
            <a:off x="6553200" y="6400800"/>
            <a:ext cx="2133600" cy="320675"/>
          </a:xfrm>
          <a:prstGeom prst="rect">
            <a:avLst/>
          </a:prstGeom>
        </p:spPr>
        <p:txBody>
          <a:bodyPr/>
          <a:lstStyle>
            <a:lvl1pPr algn="r">
              <a:defRPr sz="1400" b="1">
                <a:solidFill>
                  <a:schemeClr val="bg1"/>
                </a:solidFill>
              </a:defRPr>
            </a:lvl1pPr>
          </a:lstStyle>
          <a:p>
            <a:fld id="{AA13CE15-DADA-4305-8FD0-F7FA2D442F2E}" type="slidenum">
              <a:rPr lang="en-US" smtClean="0"/>
              <a:pPr/>
              <a:t>‹#›</a:t>
            </a:fld>
            <a:endParaRPr lang="en-US" dirty="0"/>
          </a:p>
        </p:txBody>
      </p:sp>
    </p:spTree>
    <p:extLst>
      <p:ext uri="{BB962C8B-B14F-4D97-AF65-F5344CB8AC3E}">
        <p14:creationId xmlns:p14="http://schemas.microsoft.com/office/powerpoint/2010/main" val="1056257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8FF9F1-8A58-4039-927D-4272E7F8E02B}" type="datetimeFigureOut">
              <a:rPr lang="en-US" smtClean="0"/>
              <a:t>3/16/2011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1D471C-0DE2-46FC-8557-F371E42F89E8}" type="slidenum">
              <a:rPr lang="en-US" smtClean="0"/>
              <a:t>‹#›</a:t>
            </a:fld>
            <a:endParaRPr lang="en-US"/>
          </a:p>
        </p:txBody>
      </p:sp>
    </p:spTree>
    <p:extLst>
      <p:ext uri="{BB962C8B-B14F-4D97-AF65-F5344CB8AC3E}">
        <p14:creationId xmlns:p14="http://schemas.microsoft.com/office/powerpoint/2010/main" val="7014908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8FF9F1-8A58-4039-927D-4272E7F8E02B}" type="datetimeFigureOut">
              <a:rPr lang="en-US" smtClean="0"/>
              <a:t>3/16/2011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D471C-0DE2-46FC-8557-F371E42F89E8}" type="slidenum">
              <a:rPr lang="en-US" smtClean="0"/>
              <a:t>‹#›</a:t>
            </a:fld>
            <a:endParaRPr lang="en-US"/>
          </a:p>
        </p:txBody>
      </p:sp>
    </p:spTree>
    <p:extLst>
      <p:ext uri="{BB962C8B-B14F-4D97-AF65-F5344CB8AC3E}">
        <p14:creationId xmlns:p14="http://schemas.microsoft.com/office/powerpoint/2010/main" val="27423292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8FF9F1-8A58-4039-927D-4272E7F8E02B}" type="datetimeFigureOut">
              <a:rPr lang="en-US" smtClean="0"/>
              <a:t>3/16/2011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D471C-0DE2-46FC-8557-F371E42F89E8}" type="slidenum">
              <a:rPr lang="en-US" smtClean="0"/>
              <a:t>‹#›</a:t>
            </a:fld>
            <a:endParaRPr lang="en-US"/>
          </a:p>
        </p:txBody>
      </p:sp>
    </p:spTree>
    <p:extLst>
      <p:ext uri="{BB962C8B-B14F-4D97-AF65-F5344CB8AC3E}">
        <p14:creationId xmlns:p14="http://schemas.microsoft.com/office/powerpoint/2010/main" val="15052958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8FF9F1-8A58-4039-927D-4272E7F8E02B}" type="datetimeFigureOut">
              <a:rPr lang="en-US" smtClean="0"/>
              <a:t>3/16/2011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471C-0DE2-46FC-8557-F371E42F89E8}" type="slidenum">
              <a:rPr lang="en-US" smtClean="0"/>
              <a:t>‹#›</a:t>
            </a:fld>
            <a:endParaRPr lang="en-US"/>
          </a:p>
        </p:txBody>
      </p:sp>
    </p:spTree>
    <p:extLst>
      <p:ext uri="{BB962C8B-B14F-4D97-AF65-F5344CB8AC3E}">
        <p14:creationId xmlns:p14="http://schemas.microsoft.com/office/powerpoint/2010/main" val="36952435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8FF9F1-8A58-4039-927D-4272E7F8E02B}" type="datetimeFigureOut">
              <a:rPr lang="en-US" smtClean="0"/>
              <a:t>3/16/2011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D471C-0DE2-46FC-8557-F371E42F89E8}" type="slidenum">
              <a:rPr lang="en-US" smtClean="0"/>
              <a:t>‹#›</a:t>
            </a:fld>
            <a:endParaRPr lang="en-US"/>
          </a:p>
        </p:txBody>
      </p:sp>
    </p:spTree>
    <p:extLst>
      <p:ext uri="{BB962C8B-B14F-4D97-AF65-F5344CB8AC3E}">
        <p14:creationId xmlns:p14="http://schemas.microsoft.com/office/powerpoint/2010/main" val="18648198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279FC03B-0FEA-4922-98EF-FE703CAE8D4D}" type="datetimeFigureOut">
              <a:rPr lang="en-US">
                <a:solidFill>
                  <a:prstClr val="black">
                    <a:tint val="75000"/>
                  </a:prstClr>
                </a:solidFill>
              </a:rPr>
              <a:pPr>
                <a:defRPr/>
              </a:pPr>
              <a:t>3/16/2011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C6644603-E625-4B71-A45C-90D51433C3D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128029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F70C2C2-3CD6-47D3-AB72-4C699D0961EF}" type="datetimeFigureOut">
              <a:rPr lang="en-US">
                <a:solidFill>
                  <a:prstClr val="black">
                    <a:tint val="75000"/>
                  </a:prstClr>
                </a:solidFill>
              </a:rPr>
              <a:pPr>
                <a:defRPr/>
              </a:pPr>
              <a:t>3/16/2011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E352D94-76FE-4F5B-A495-D77DBF25737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903078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19D61FE-A53E-47FD-AB5A-1894C5BA1111}" type="datetimeFigureOut">
              <a:rPr lang="en-US">
                <a:solidFill>
                  <a:prstClr val="black">
                    <a:tint val="75000"/>
                  </a:prstClr>
                </a:solidFill>
              </a:rPr>
              <a:pPr>
                <a:defRPr/>
              </a:pPr>
              <a:t>3/16/2011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E3D9C4E-D9AC-4421-8503-B51257F0FED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7965106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42607C15-950A-4853-AB27-B1DC65BC1BEA}" type="datetimeFigureOut">
              <a:rPr lang="en-US">
                <a:solidFill>
                  <a:prstClr val="black">
                    <a:tint val="75000"/>
                  </a:prstClr>
                </a:solidFill>
              </a:rPr>
              <a:pPr>
                <a:defRPr/>
              </a:pPr>
              <a:t>3/16/2011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C1EA6A1-F67B-4D96-AD91-4A4117B955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030300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9E21A6EC-707B-4561-BEE4-09EC489CF36D}" type="datetimeFigureOut">
              <a:rPr lang="en-US">
                <a:solidFill>
                  <a:prstClr val="black">
                    <a:tint val="75000"/>
                  </a:prstClr>
                </a:solidFill>
              </a:rPr>
              <a:pPr>
                <a:defRPr/>
              </a:pPr>
              <a:t>3/16/2011</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BA28E396-0658-4A80-8AC5-DC6BB3E82A0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8259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E777DE4-A230-40CE-8179-504BFE545B48}" type="datetime1">
              <a:rPr lang="en-US" smtClean="0"/>
              <a:t>3/16/2011</a:t>
            </a:fld>
            <a:endParaRPr lang="en-US"/>
          </a:p>
        </p:txBody>
      </p:sp>
      <p:sp>
        <p:nvSpPr>
          <p:cNvPr id="5" name="Footer Placeholder 4"/>
          <p:cNvSpPr>
            <a:spLocks noGrp="1"/>
          </p:cNvSpPr>
          <p:nvPr>
            <p:ph type="ftr" sz="quarter" idx="11"/>
          </p:nvPr>
        </p:nvSpPr>
        <p:spPr/>
        <p:txBody>
          <a:bodyPr/>
          <a:lstStyle/>
          <a:p>
            <a:r>
              <a:rPr lang="en-US" smtClean="0"/>
              <a:t>http://ontology.buffalo.edu/smith</a:t>
            </a:r>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t>‹#›</a:t>
            </a:fld>
            <a:endParaRPr lang="en-US"/>
          </a:p>
        </p:txBody>
      </p:sp>
    </p:spTree>
    <p:extLst>
      <p:ext uri="{BB962C8B-B14F-4D97-AF65-F5344CB8AC3E}">
        <p14:creationId xmlns:p14="http://schemas.microsoft.com/office/powerpoint/2010/main" val="21237040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C6640700-DA58-4435-8655-BC2166EA7D46}" type="datetimeFigureOut">
              <a:rPr lang="en-US">
                <a:solidFill>
                  <a:prstClr val="black">
                    <a:tint val="75000"/>
                  </a:prstClr>
                </a:solidFill>
              </a:rPr>
              <a:pPr>
                <a:defRPr/>
              </a:pPr>
              <a:t>3/16/2011</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0B4D8A7F-FE68-452E-90EE-CEC278011EB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02206211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32C567C-9D26-4F1D-A31A-9E413A935C30}" type="datetimeFigureOut">
              <a:rPr lang="en-US">
                <a:solidFill>
                  <a:prstClr val="black">
                    <a:tint val="75000"/>
                  </a:prstClr>
                </a:solidFill>
              </a:rPr>
              <a:pPr>
                <a:defRPr/>
              </a:pPr>
              <a:t>3/16/2011</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68F83DB2-F5F1-4ED8-AAF0-59F6783913A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877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56A92D31-BEEA-4A6B-8C75-DD624AEF102C}" type="datetimeFigureOut">
              <a:rPr lang="en-US">
                <a:solidFill>
                  <a:prstClr val="black">
                    <a:tint val="75000"/>
                  </a:prstClr>
                </a:solidFill>
              </a:rPr>
              <a:pPr>
                <a:defRPr/>
              </a:pPr>
              <a:t>3/16/2011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FFA18E2-FEBE-4FC8-ADE0-B8A47DE747B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9779129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AB6F0DEB-A489-4201-AB40-C94FFBDAAC7B}" type="datetimeFigureOut">
              <a:rPr lang="en-US">
                <a:solidFill>
                  <a:prstClr val="black">
                    <a:tint val="75000"/>
                  </a:prstClr>
                </a:solidFill>
              </a:rPr>
              <a:pPr>
                <a:defRPr/>
              </a:pPr>
              <a:t>3/16/2011</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CE10E99-00CC-4496-9365-E78ECD5158B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3533509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2F7E3D6-3D6C-4AF0-9EC2-8D4D45D25DB0}" type="datetimeFigureOut">
              <a:rPr lang="en-US">
                <a:solidFill>
                  <a:prstClr val="black">
                    <a:tint val="75000"/>
                  </a:prstClr>
                </a:solidFill>
              </a:rPr>
              <a:pPr>
                <a:defRPr/>
              </a:pPr>
              <a:t>3/16/2011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A05BBDE8-AB68-44CE-AC3D-F2A585B13DF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6731301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DE6A300-B17B-4DFB-8143-513035BAFCBB}" type="datetimeFigureOut">
              <a:rPr lang="en-US">
                <a:solidFill>
                  <a:prstClr val="black">
                    <a:tint val="75000"/>
                  </a:prstClr>
                </a:solidFill>
              </a:rPr>
              <a:pPr>
                <a:defRPr/>
              </a:pPr>
              <a:t>3/16/2011</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B3F0A64-0FC5-4D07-91D2-7240FE49D5E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9321122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A59F5D5-B527-4BE0-957B-C27F22FCC10A}" type="datetime1">
              <a:rPr lang="en-US" smtClean="0">
                <a:solidFill>
                  <a:prstClr val="black"/>
                </a:solidFill>
              </a:rPr>
              <a:pPr/>
              <a:t>3/16/2011</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white"/>
                </a:solidFill>
              </a:rPr>
              <a:t>http://ontology.buffalo.edu/smith</a:t>
            </a:r>
            <a:endParaRPr lang="en-US">
              <a:solidFill>
                <a:prstClr val="white"/>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70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marL="0" indent="0">
              <a:buNone/>
              <a:defRPr>
                <a:solidFill>
                  <a:schemeClr val="bg1"/>
                </a:solidFill>
              </a:defRPr>
            </a:lvl1pPr>
            <a:lvl2pPr marL="517525" indent="-285750">
              <a:defRPr>
                <a:solidFill>
                  <a:schemeClr val="bg1"/>
                </a:solidFill>
              </a:defRPr>
            </a:lvl2pPr>
          </a:lstStyle>
          <a:p>
            <a:pPr lvl="0"/>
            <a:r>
              <a:rPr lang="en-US" dirty="0" smtClean="0"/>
              <a:t>Click to edit Master text styles</a:t>
            </a:r>
          </a:p>
          <a:p>
            <a:pPr lvl="1"/>
            <a:r>
              <a:rPr lang="en-US" dirty="0" smtClean="0"/>
              <a:t>Second level</a:t>
            </a:r>
          </a:p>
        </p:txBody>
      </p:sp>
      <p:sp>
        <p:nvSpPr>
          <p:cNvPr id="5" name="Footer Placeholder 4"/>
          <p:cNvSpPr>
            <a:spLocks noGrp="1"/>
          </p:cNvSpPr>
          <p:nvPr>
            <p:ph type="ftr" sz="quarter" idx="11"/>
          </p:nvPr>
        </p:nvSpPr>
        <p:spPr>
          <a:xfrm>
            <a:off x="1143000" y="6356350"/>
            <a:ext cx="2895600" cy="365125"/>
          </a:xfrm>
        </p:spPr>
        <p:txBody>
          <a:bodyPr/>
          <a:lstStyle>
            <a:lvl1pPr>
              <a:defRPr sz="1400" b="1"/>
            </a:lvl1pPr>
          </a:lstStyle>
          <a:p>
            <a:r>
              <a:rPr lang="en-US" dirty="0" smtClean="0">
                <a:solidFill>
                  <a:prstClr val="white"/>
                </a:solidFill>
              </a:rPr>
              <a:t>http://ontology.buffalo.edu/smith</a:t>
            </a:r>
            <a:endParaRPr lang="en-US" dirty="0">
              <a:solidFill>
                <a:prstClr val="white"/>
              </a:solidFill>
            </a:endParaRPr>
          </a:p>
        </p:txBody>
      </p:sp>
      <p:sp>
        <p:nvSpPr>
          <p:cNvPr id="6" name="Slide Number Placeholder 5"/>
          <p:cNvSpPr>
            <a:spLocks noGrp="1"/>
          </p:cNvSpPr>
          <p:nvPr>
            <p:ph type="sldNum" sz="quarter" idx="12"/>
          </p:nvPr>
        </p:nvSpPr>
        <p:spPr>
          <a:xfrm>
            <a:off x="6553200" y="6400800"/>
            <a:ext cx="2133600" cy="320675"/>
          </a:xfrm>
          <a:prstGeom prst="rect">
            <a:avLst/>
          </a:prstGeom>
        </p:spPr>
        <p:txBody>
          <a:bodyPr/>
          <a:lstStyle>
            <a:lvl1pPr algn="r">
              <a:defRPr sz="1400" b="1">
                <a:solidFill>
                  <a:schemeClr val="bg1"/>
                </a:solidFill>
              </a:defRPr>
            </a:lvl1pPr>
          </a:lstStyle>
          <a:p>
            <a:fld id="{AA13CE15-DADA-4305-8FD0-F7FA2D442F2E}" type="slidenum">
              <a:rPr lang="en-US" smtClean="0">
                <a:solidFill>
                  <a:prstClr val="white"/>
                </a:solidFill>
              </a:rPr>
              <a:pPr/>
              <a:t>‹#›</a:t>
            </a:fld>
            <a:endParaRPr lang="en-US" dirty="0">
              <a:solidFill>
                <a:prstClr val="white"/>
              </a:solidFill>
            </a:endParaRPr>
          </a:p>
        </p:txBody>
      </p:sp>
    </p:spTree>
    <p:extLst>
      <p:ext uri="{BB962C8B-B14F-4D97-AF65-F5344CB8AC3E}">
        <p14:creationId xmlns:p14="http://schemas.microsoft.com/office/powerpoint/2010/main" val="127071198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4E777DE4-A230-40CE-8179-504BFE545B48}" type="datetime1">
              <a:rPr lang="en-US" smtClean="0">
                <a:solidFill>
                  <a:prstClr val="black"/>
                </a:solidFill>
              </a:rPr>
              <a:pPr/>
              <a:t>3/16/2011</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white"/>
                </a:solidFill>
              </a:rPr>
              <a:t>http://ontology.buffalo.edu/smith</a:t>
            </a:r>
            <a:endParaRPr lang="en-US">
              <a:solidFill>
                <a:prstClr val="white"/>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3160078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242F2AD-8111-4F4E-B8B9-5558D9DF934F}" type="datetime1">
              <a:rPr lang="en-US" smtClean="0">
                <a:solidFill>
                  <a:prstClr val="black"/>
                </a:solidFill>
              </a:rPr>
              <a:pPr/>
              <a:t>3/16/2011</a:t>
            </a:fld>
            <a:endParaRPr lang="en-US">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white"/>
                </a:solidFill>
              </a:rPr>
              <a:t>http://ontology.buffalo.edu/smith</a:t>
            </a:r>
            <a:endParaRPr lang="en-US">
              <a:solidFill>
                <a:prstClr val="white"/>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278371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242F2AD-8111-4F4E-B8B9-5558D9DF934F}" type="datetime1">
              <a:rPr lang="en-US" smtClean="0"/>
              <a:t>3/16/2011</a:t>
            </a:fld>
            <a:endParaRPr lang="en-US"/>
          </a:p>
        </p:txBody>
      </p:sp>
      <p:sp>
        <p:nvSpPr>
          <p:cNvPr id="6" name="Footer Placeholder 5"/>
          <p:cNvSpPr>
            <a:spLocks noGrp="1"/>
          </p:cNvSpPr>
          <p:nvPr>
            <p:ph type="ftr" sz="quarter" idx="11"/>
          </p:nvPr>
        </p:nvSpPr>
        <p:spPr/>
        <p:txBody>
          <a:bodyPr/>
          <a:lstStyle/>
          <a:p>
            <a:r>
              <a:rPr lang="en-US" smtClean="0"/>
              <a:t>http://ontology.buffalo.edu/smith</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t>‹#›</a:t>
            </a:fld>
            <a:endParaRPr lang="en-US"/>
          </a:p>
        </p:txBody>
      </p:sp>
    </p:spTree>
    <p:extLst>
      <p:ext uri="{BB962C8B-B14F-4D97-AF65-F5344CB8AC3E}">
        <p14:creationId xmlns:p14="http://schemas.microsoft.com/office/powerpoint/2010/main" val="15291188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470884F-1DDD-469E-96B3-05C9AEDB4010}" type="datetime1">
              <a:rPr lang="en-US" smtClean="0">
                <a:solidFill>
                  <a:prstClr val="black"/>
                </a:solidFill>
              </a:rPr>
              <a:pPr/>
              <a:t>3/16/2011</a:t>
            </a:fld>
            <a:endParaRPr lang="en-US">
              <a:solidFill>
                <a:prstClr val="black"/>
              </a:solidFill>
            </a:endParaRPr>
          </a:p>
        </p:txBody>
      </p:sp>
      <p:sp>
        <p:nvSpPr>
          <p:cNvPr id="8" name="Footer Placeholder 7"/>
          <p:cNvSpPr>
            <a:spLocks noGrp="1"/>
          </p:cNvSpPr>
          <p:nvPr>
            <p:ph type="ftr" sz="quarter" idx="11"/>
          </p:nvPr>
        </p:nvSpPr>
        <p:spPr/>
        <p:txBody>
          <a:bodyPr/>
          <a:lstStyle/>
          <a:p>
            <a:r>
              <a:rPr lang="en-US" smtClean="0">
                <a:solidFill>
                  <a:prstClr val="white"/>
                </a:solidFill>
              </a:rPr>
              <a:t>http://ontology.buffalo.edu/smith</a:t>
            </a:r>
            <a:endParaRPr lang="en-US">
              <a:solidFill>
                <a:prstClr val="white"/>
              </a:solidFill>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6459274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F7B3619-F05E-442D-BF46-C9067C0E33F4}" type="datetime1">
              <a:rPr lang="en-US" smtClean="0">
                <a:solidFill>
                  <a:prstClr val="black"/>
                </a:solidFill>
              </a:rPr>
              <a:pPr/>
              <a:t>3/16/2011</a:t>
            </a:fld>
            <a:endParaRPr lang="en-US">
              <a:solidFill>
                <a:prstClr val="black"/>
              </a:solidFill>
            </a:endParaRPr>
          </a:p>
        </p:txBody>
      </p:sp>
      <p:sp>
        <p:nvSpPr>
          <p:cNvPr id="4" name="Footer Placeholder 3"/>
          <p:cNvSpPr>
            <a:spLocks noGrp="1"/>
          </p:cNvSpPr>
          <p:nvPr>
            <p:ph type="ftr" sz="quarter" idx="11"/>
          </p:nvPr>
        </p:nvSpPr>
        <p:spPr/>
        <p:txBody>
          <a:bodyPr/>
          <a:lstStyle/>
          <a:p>
            <a:r>
              <a:rPr lang="en-US" smtClean="0">
                <a:solidFill>
                  <a:prstClr val="white"/>
                </a:solidFill>
              </a:rPr>
              <a:t>http://ontology.buffalo.edu/smith</a:t>
            </a:r>
            <a:endParaRPr lang="en-US">
              <a:solidFill>
                <a:prstClr val="white"/>
              </a:solidFill>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00150658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B5FFCA4-62AA-49F2-995A-12430064845C}" type="datetime1">
              <a:rPr lang="en-US" smtClean="0">
                <a:solidFill>
                  <a:prstClr val="black"/>
                </a:solidFill>
              </a:rPr>
              <a:pPr/>
              <a:t>3/16/2011</a:t>
            </a:fld>
            <a:endParaRPr lang="en-US">
              <a:solidFill>
                <a:prstClr val="black"/>
              </a:solidFill>
            </a:endParaRPr>
          </a:p>
        </p:txBody>
      </p:sp>
      <p:sp>
        <p:nvSpPr>
          <p:cNvPr id="3" name="Footer Placeholder 2"/>
          <p:cNvSpPr>
            <a:spLocks noGrp="1"/>
          </p:cNvSpPr>
          <p:nvPr>
            <p:ph type="ftr" sz="quarter" idx="11"/>
          </p:nvPr>
        </p:nvSpPr>
        <p:spPr/>
        <p:txBody>
          <a:bodyPr/>
          <a:lstStyle/>
          <a:p>
            <a:r>
              <a:rPr lang="en-US" smtClean="0">
                <a:solidFill>
                  <a:prstClr val="white"/>
                </a:solidFill>
              </a:rPr>
              <a:t>http://ontology.buffalo.edu/smith</a:t>
            </a:r>
            <a:endParaRPr lang="en-US">
              <a:solidFill>
                <a:prstClr val="white"/>
              </a:solidFill>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145538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9EF59ED-6920-4DEC-A3EB-EF914E085AFF}" type="datetime1">
              <a:rPr lang="en-US" smtClean="0">
                <a:solidFill>
                  <a:prstClr val="black"/>
                </a:solidFill>
              </a:rPr>
              <a:pPr/>
              <a:t>3/16/2011</a:t>
            </a:fld>
            <a:endParaRPr lang="en-US">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white"/>
                </a:solidFill>
              </a:rPr>
              <a:t>http://ontology.buffalo.edu/smith</a:t>
            </a:r>
            <a:endParaRPr lang="en-US">
              <a:solidFill>
                <a:prstClr val="white"/>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9865073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1CB0544-0CCB-40B4-984F-72B2ED57861F}" type="datetime1">
              <a:rPr lang="en-US" smtClean="0">
                <a:solidFill>
                  <a:prstClr val="black"/>
                </a:solidFill>
              </a:rPr>
              <a:pPr/>
              <a:t>3/16/2011</a:t>
            </a:fld>
            <a:endParaRPr lang="en-US">
              <a:solidFill>
                <a:prstClr val="black"/>
              </a:solidFill>
            </a:endParaRPr>
          </a:p>
        </p:txBody>
      </p:sp>
      <p:sp>
        <p:nvSpPr>
          <p:cNvPr id="6" name="Footer Placeholder 5"/>
          <p:cNvSpPr>
            <a:spLocks noGrp="1"/>
          </p:cNvSpPr>
          <p:nvPr>
            <p:ph type="ftr" sz="quarter" idx="11"/>
          </p:nvPr>
        </p:nvSpPr>
        <p:spPr/>
        <p:txBody>
          <a:bodyPr/>
          <a:lstStyle/>
          <a:p>
            <a:r>
              <a:rPr lang="en-US" smtClean="0">
                <a:solidFill>
                  <a:prstClr val="white"/>
                </a:solidFill>
              </a:rPr>
              <a:t>http://ontology.buffalo.edu/smith</a:t>
            </a:r>
            <a:endParaRPr lang="en-US">
              <a:solidFill>
                <a:prstClr val="white"/>
              </a:solidFill>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674814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502E45A-EE33-490B-8E07-080862467409}" type="datetime1">
              <a:rPr lang="en-US" smtClean="0">
                <a:solidFill>
                  <a:prstClr val="black"/>
                </a:solidFill>
              </a:rPr>
              <a:pPr/>
              <a:t>3/16/2011</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white"/>
                </a:solidFill>
              </a:rPr>
              <a:t>http://ontology.buffalo.edu/smith</a:t>
            </a:r>
            <a:endParaRPr lang="en-US">
              <a:solidFill>
                <a:prstClr val="white"/>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13893559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8A4EC4BE-7074-4284-8EDC-FDE7C11FD019}" type="datetime1">
              <a:rPr lang="en-US" smtClean="0">
                <a:solidFill>
                  <a:prstClr val="black"/>
                </a:solidFill>
              </a:rPr>
              <a:pPr/>
              <a:t>3/16/2011</a:t>
            </a:fld>
            <a:endParaRPr lang="en-US">
              <a:solidFill>
                <a:prstClr val="black"/>
              </a:solidFill>
            </a:endParaRPr>
          </a:p>
        </p:txBody>
      </p:sp>
      <p:sp>
        <p:nvSpPr>
          <p:cNvPr id="5" name="Footer Placeholder 4"/>
          <p:cNvSpPr>
            <a:spLocks noGrp="1"/>
          </p:cNvSpPr>
          <p:nvPr>
            <p:ph type="ftr" sz="quarter" idx="11"/>
          </p:nvPr>
        </p:nvSpPr>
        <p:spPr/>
        <p:txBody>
          <a:bodyPr/>
          <a:lstStyle/>
          <a:p>
            <a:r>
              <a:rPr lang="en-US" smtClean="0">
                <a:solidFill>
                  <a:prstClr val="white"/>
                </a:solidFill>
              </a:rPr>
              <a:t>http://ontology.buffalo.edu/smith</a:t>
            </a:r>
            <a:endParaRPr lang="en-US">
              <a:solidFill>
                <a:prstClr val="white"/>
              </a:solidFill>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316876836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524000"/>
            <a:ext cx="8077200" cy="4602163"/>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white"/>
              </a:solidFill>
            </a:endParaRPr>
          </a:p>
        </p:txBody>
      </p:sp>
      <p:sp>
        <p:nvSpPr>
          <p:cNvPr id="6" name="Rectangle 6"/>
          <p:cNvSpPr>
            <a:spLocks noGrp="1" noChangeArrowheads="1"/>
          </p:cNvSpPr>
          <p:nvPr>
            <p:ph type="sldNum" sz="quarter" idx="12"/>
          </p:nvPr>
        </p:nvSpPr>
        <p:spPr>
          <a:xfrm>
            <a:off x="7010400" y="6381750"/>
            <a:ext cx="2133600" cy="476250"/>
          </a:xfrm>
          <a:prstGeom prst="rect">
            <a:avLst/>
          </a:prstGeom>
          <a:ln/>
        </p:spPr>
        <p:txBody>
          <a:bodyPr/>
          <a:lstStyle>
            <a:lvl1pPr>
              <a:defRPr/>
            </a:lvl1pPr>
          </a:lstStyle>
          <a:p>
            <a:pPr>
              <a:defRPr/>
            </a:pPr>
            <a:fld id="{135C8834-C7E7-4194-840D-CA6164A333C3}"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383754283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524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524000"/>
            <a:ext cx="8229600" cy="4602163"/>
          </a:xfrm>
        </p:spPr>
        <p:txBody>
          <a:bodyPr/>
          <a:lstStyle>
            <a:lvl1pPr>
              <a:buNone/>
              <a:defRPr/>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xfrm>
            <a:off x="457200" y="6245225"/>
            <a:ext cx="2133600" cy="476250"/>
          </a:xfrm>
          <a:prstGeom prst="rect">
            <a:avLst/>
          </a:prstGeom>
          <a:ln/>
        </p:spPr>
        <p:txBody>
          <a:bodyPr/>
          <a:lstStyle>
            <a:lvl1pPr>
              <a:defRPr/>
            </a:lvl1pPr>
          </a:lstStyle>
          <a:p>
            <a:pPr>
              <a:defRPr/>
            </a:pPr>
            <a:endParaRPr lang="en-US">
              <a:solidFill>
                <a:prstClr val="black"/>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prstClr val="white"/>
              </a:solidFill>
            </a:endParaRPr>
          </a:p>
        </p:txBody>
      </p:sp>
      <p:sp>
        <p:nvSpPr>
          <p:cNvPr id="6" name="Rectangle 6"/>
          <p:cNvSpPr>
            <a:spLocks noGrp="1" noChangeArrowheads="1"/>
          </p:cNvSpPr>
          <p:nvPr>
            <p:ph type="sldNum" sz="quarter" idx="12"/>
          </p:nvPr>
        </p:nvSpPr>
        <p:spPr>
          <a:xfrm>
            <a:off x="7010400" y="6381750"/>
            <a:ext cx="2133600" cy="476250"/>
          </a:xfrm>
          <a:prstGeom prst="rect">
            <a:avLst/>
          </a:prstGeom>
          <a:ln/>
        </p:spPr>
        <p:txBody>
          <a:bodyPr/>
          <a:lstStyle>
            <a:lvl1pPr>
              <a:defRPr/>
            </a:lvl1pPr>
          </a:lstStyle>
          <a:p>
            <a:pPr>
              <a:defRPr/>
            </a:pPr>
            <a:fld id="{CE021F7C-E1C1-4E69-9470-7738CA85D0A8}" type="slidenum">
              <a:rPr lang="en-US">
                <a:solidFill>
                  <a:prstClr val="black"/>
                </a:solidFill>
              </a:rPr>
              <a:pPr>
                <a:defRPr/>
              </a:pPr>
              <a:t>‹#›</a:t>
            </a:fld>
            <a:endParaRPr lang="en-US">
              <a:solidFill>
                <a:prstClr val="black"/>
              </a:solidFill>
            </a:endParaRPr>
          </a:p>
        </p:txBody>
      </p:sp>
    </p:spTree>
    <p:extLst>
      <p:ext uri="{BB962C8B-B14F-4D97-AF65-F5344CB8AC3E}">
        <p14:creationId xmlns:p14="http://schemas.microsoft.com/office/powerpoint/2010/main" val="682944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1470884F-1DDD-469E-96B3-05C9AEDB4010}" type="datetime1">
              <a:rPr lang="en-US" smtClean="0"/>
              <a:t>3/16/2011</a:t>
            </a:fld>
            <a:endParaRPr lang="en-US"/>
          </a:p>
        </p:txBody>
      </p:sp>
      <p:sp>
        <p:nvSpPr>
          <p:cNvPr id="8" name="Footer Placeholder 7"/>
          <p:cNvSpPr>
            <a:spLocks noGrp="1"/>
          </p:cNvSpPr>
          <p:nvPr>
            <p:ph type="ftr" sz="quarter" idx="11"/>
          </p:nvPr>
        </p:nvSpPr>
        <p:spPr/>
        <p:txBody>
          <a:bodyPr/>
          <a:lstStyle/>
          <a:p>
            <a:r>
              <a:rPr lang="en-US" smtClean="0"/>
              <a:t>http://ontology.buffalo.edu/smith</a:t>
            </a:r>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t>‹#›</a:t>
            </a:fld>
            <a:endParaRPr lang="en-US"/>
          </a:p>
        </p:txBody>
      </p:sp>
    </p:spTree>
    <p:extLst>
      <p:ext uri="{BB962C8B-B14F-4D97-AF65-F5344CB8AC3E}">
        <p14:creationId xmlns:p14="http://schemas.microsoft.com/office/powerpoint/2010/main" val="3515613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0F7B3619-F05E-442D-BF46-C9067C0E33F4}" type="datetime1">
              <a:rPr lang="en-US" smtClean="0"/>
              <a:t>3/16/2011</a:t>
            </a:fld>
            <a:endParaRPr lang="en-US"/>
          </a:p>
        </p:txBody>
      </p:sp>
      <p:sp>
        <p:nvSpPr>
          <p:cNvPr id="4" name="Footer Placeholder 3"/>
          <p:cNvSpPr>
            <a:spLocks noGrp="1"/>
          </p:cNvSpPr>
          <p:nvPr>
            <p:ph type="ftr" sz="quarter" idx="11"/>
          </p:nvPr>
        </p:nvSpPr>
        <p:spPr/>
        <p:txBody>
          <a:bodyPr/>
          <a:lstStyle/>
          <a:p>
            <a:r>
              <a:rPr lang="en-US" smtClean="0"/>
              <a:t>http://ontology.buffalo.edu/smith</a:t>
            </a:r>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t>‹#›</a:t>
            </a:fld>
            <a:endParaRPr lang="en-US"/>
          </a:p>
        </p:txBody>
      </p:sp>
    </p:spTree>
    <p:extLst>
      <p:ext uri="{BB962C8B-B14F-4D97-AF65-F5344CB8AC3E}">
        <p14:creationId xmlns:p14="http://schemas.microsoft.com/office/powerpoint/2010/main" val="313406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BB5FFCA4-62AA-49F2-995A-12430064845C}" type="datetime1">
              <a:rPr lang="en-US" smtClean="0"/>
              <a:t>3/16/2011</a:t>
            </a:fld>
            <a:endParaRPr lang="en-US"/>
          </a:p>
        </p:txBody>
      </p:sp>
      <p:sp>
        <p:nvSpPr>
          <p:cNvPr id="3" name="Footer Placeholder 2"/>
          <p:cNvSpPr>
            <a:spLocks noGrp="1"/>
          </p:cNvSpPr>
          <p:nvPr>
            <p:ph type="ftr" sz="quarter" idx="11"/>
          </p:nvPr>
        </p:nvSpPr>
        <p:spPr/>
        <p:txBody>
          <a:bodyPr/>
          <a:lstStyle/>
          <a:p>
            <a:r>
              <a:rPr lang="en-US" smtClean="0"/>
              <a:t>http://ontology.buffalo.edu/smith</a:t>
            </a:r>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t>‹#›</a:t>
            </a:fld>
            <a:endParaRPr lang="en-US"/>
          </a:p>
        </p:txBody>
      </p:sp>
    </p:spTree>
    <p:extLst>
      <p:ext uri="{BB962C8B-B14F-4D97-AF65-F5344CB8AC3E}">
        <p14:creationId xmlns:p14="http://schemas.microsoft.com/office/powerpoint/2010/main" val="776269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C9EF59ED-6920-4DEC-A3EB-EF914E085AFF}" type="datetime1">
              <a:rPr lang="en-US" smtClean="0"/>
              <a:t>3/16/2011</a:t>
            </a:fld>
            <a:endParaRPr lang="en-US"/>
          </a:p>
        </p:txBody>
      </p:sp>
      <p:sp>
        <p:nvSpPr>
          <p:cNvPr id="6" name="Footer Placeholder 5"/>
          <p:cNvSpPr>
            <a:spLocks noGrp="1"/>
          </p:cNvSpPr>
          <p:nvPr>
            <p:ph type="ftr" sz="quarter" idx="11"/>
          </p:nvPr>
        </p:nvSpPr>
        <p:spPr/>
        <p:txBody>
          <a:bodyPr/>
          <a:lstStyle/>
          <a:p>
            <a:r>
              <a:rPr lang="en-US" smtClean="0"/>
              <a:t>http://ontology.buffalo.edu/smith</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t>‹#›</a:t>
            </a:fld>
            <a:endParaRPr lang="en-US"/>
          </a:p>
        </p:txBody>
      </p:sp>
    </p:spTree>
    <p:extLst>
      <p:ext uri="{BB962C8B-B14F-4D97-AF65-F5344CB8AC3E}">
        <p14:creationId xmlns:p14="http://schemas.microsoft.com/office/powerpoint/2010/main" val="3139360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E1CB0544-0CCB-40B4-984F-72B2ED57861F}" type="datetime1">
              <a:rPr lang="en-US" smtClean="0"/>
              <a:t>3/16/2011</a:t>
            </a:fld>
            <a:endParaRPr lang="en-US"/>
          </a:p>
        </p:txBody>
      </p:sp>
      <p:sp>
        <p:nvSpPr>
          <p:cNvPr id="6" name="Footer Placeholder 5"/>
          <p:cNvSpPr>
            <a:spLocks noGrp="1"/>
          </p:cNvSpPr>
          <p:nvPr>
            <p:ph type="ftr" sz="quarter" idx="11"/>
          </p:nvPr>
        </p:nvSpPr>
        <p:spPr/>
        <p:txBody>
          <a:bodyPr/>
          <a:lstStyle/>
          <a:p>
            <a:r>
              <a:rPr lang="en-US" smtClean="0"/>
              <a:t>http://ontology.buffalo.edu/smith</a:t>
            </a:r>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AA13CE15-DADA-4305-8FD0-F7FA2D442F2E}" type="slidenum">
              <a:rPr lang="en-US" smtClean="0"/>
              <a:t>‹#›</a:t>
            </a:fld>
            <a:endParaRPr lang="en-US"/>
          </a:p>
        </p:txBody>
      </p:sp>
    </p:spTree>
    <p:extLst>
      <p:ext uri="{BB962C8B-B14F-4D97-AF65-F5344CB8AC3E}">
        <p14:creationId xmlns:p14="http://schemas.microsoft.com/office/powerpoint/2010/main" val="8169525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slideLayout" Target="../slideLayouts/slideLayout48.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0" y="1600200"/>
            <a:ext cx="7543800" cy="1828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43000" y="3657601"/>
            <a:ext cx="7543800" cy="1143000"/>
          </a:xfrm>
          <a:prstGeom prst="rect">
            <a:avLst/>
          </a:prstGeom>
        </p:spPr>
        <p:txBody>
          <a:bodyPr vert="horz" lIns="91440" tIns="45720" rIns="91440" bIns="45720" rtlCol="0">
            <a:normAutofit/>
          </a:bodyPr>
          <a:lstStyle/>
          <a:p>
            <a:pPr lvl="0"/>
            <a:r>
              <a:rPr lang="en-US" dirty="0" smtClean="0"/>
              <a:t>Barry Smith</a:t>
            </a:r>
          </a:p>
          <a:p>
            <a:pPr lvl="0"/>
            <a:endParaRPr lang="en-US" dirty="0" smtClean="0"/>
          </a:p>
        </p:txBody>
      </p:sp>
      <p:sp>
        <p:nvSpPr>
          <p:cNvPr id="5" name="Footer Placeholder 4"/>
          <p:cNvSpPr>
            <a:spLocks noGrp="1"/>
          </p:cNvSpPr>
          <p:nvPr>
            <p:ph type="ftr" sz="quarter" idx="3"/>
          </p:nvPr>
        </p:nvSpPr>
        <p:spPr>
          <a:xfrm>
            <a:off x="1143000" y="6324600"/>
            <a:ext cx="2895600" cy="365125"/>
          </a:xfrm>
          <a:prstGeom prst="rect">
            <a:avLst/>
          </a:prstGeom>
        </p:spPr>
        <p:txBody>
          <a:bodyPr vert="horz" lIns="91440" tIns="45720" rIns="91440" bIns="45720" rtlCol="0" anchor="ctr"/>
          <a:lstStyle>
            <a:lvl1pPr algn="l">
              <a:defRPr sz="1400" b="1">
                <a:solidFill>
                  <a:schemeClr val="bg1"/>
                </a:solidFill>
              </a:defRPr>
            </a:lvl1pPr>
          </a:lstStyle>
          <a:p>
            <a:r>
              <a:rPr lang="en-US" dirty="0" smtClean="0"/>
              <a:t>http://ontology.buffalo.edu/smith</a:t>
            </a:r>
            <a:endParaRPr lang="en-US" dirty="0"/>
          </a:p>
        </p:txBody>
      </p:sp>
      <p:sp>
        <p:nvSpPr>
          <p:cNvPr id="7" name="Rectangle 6"/>
          <p:cNvSpPr/>
          <p:nvPr userDrawn="1"/>
        </p:nvSpPr>
        <p:spPr>
          <a:xfrm>
            <a:off x="-12526" y="0"/>
            <a:ext cx="1155526" cy="6858000"/>
          </a:xfrm>
          <a:prstGeom prst="rect">
            <a:avLst/>
          </a:prstGeom>
          <a:gradFill>
            <a:gsLst>
              <a:gs pos="0">
                <a:srgbClr val="002060">
                  <a:alpha val="31000"/>
                </a:srgbClr>
              </a:gs>
              <a:gs pos="90000">
                <a:schemeClr val="tx2">
                  <a:lumMod val="41000"/>
                  <a:lumOff val="59000"/>
                </a:schemeClr>
              </a:gs>
              <a:gs pos="100000">
                <a:schemeClr val="tx2">
                  <a:lumMod val="60000"/>
                  <a:lumOff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1822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dt="0"/>
  <p:txStyles>
    <p:titleStyle>
      <a:lvl1pPr algn="ctr" defTabSz="914400" rtl="0" eaLnBrk="1" latinLnBrk="0" hangingPunct="1">
        <a:spcBef>
          <a:spcPct val="0"/>
        </a:spcBef>
        <a:buNone/>
        <a:defRPr sz="4800" b="0" kern="1200">
          <a:solidFill>
            <a:schemeClr val="bg1"/>
          </a:solidFill>
          <a:latin typeface="+mj-lt"/>
          <a:ea typeface="+mj-ea"/>
          <a:cs typeface="+mj-cs"/>
        </a:defRPr>
      </a:lvl1pPr>
    </p:titleStyle>
    <p:bodyStyle>
      <a:lvl1pPr marL="0" indent="0" algn="ctr" defTabSz="914400" rtl="0" eaLnBrk="1" latinLnBrk="0" hangingPunct="1">
        <a:spcBef>
          <a:spcPct val="20000"/>
        </a:spcBef>
        <a:buFont typeface="Arial" pitchFamily="34" charset="0"/>
        <a:buNone/>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8FF9F1-8A58-4039-927D-4272E7F8E02B}" type="datetimeFigureOut">
              <a:rPr lang="en-US" smtClean="0"/>
              <a:t>3/16/2011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1D471C-0DE2-46FC-8557-F371E42F89E8}" type="slidenum">
              <a:rPr lang="en-US" smtClean="0"/>
              <a:t>‹#›</a:t>
            </a:fld>
            <a:endParaRPr lang="en-US"/>
          </a:p>
        </p:txBody>
      </p:sp>
    </p:spTree>
    <p:extLst>
      <p:ext uri="{BB962C8B-B14F-4D97-AF65-F5344CB8AC3E}">
        <p14:creationId xmlns:p14="http://schemas.microsoft.com/office/powerpoint/2010/main" val="644606478"/>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024E1BCC-C4A7-4491-93FB-EB4639D9BCB4}" type="datetimeFigureOut">
              <a:rPr lang="en-US">
                <a:solidFill>
                  <a:prstClr val="black">
                    <a:tint val="75000"/>
                  </a:prstClr>
                </a:solidFill>
              </a:rPr>
              <a:pPr>
                <a:defRPr/>
              </a:pPr>
              <a:t>3/16/2011</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B5DAAA5-5017-4331-8A08-6F3B7C2D446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9141461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3000" y="1600200"/>
            <a:ext cx="7543800" cy="18288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43000" y="3657601"/>
            <a:ext cx="7543800" cy="1143000"/>
          </a:xfrm>
          <a:prstGeom prst="rect">
            <a:avLst/>
          </a:prstGeom>
        </p:spPr>
        <p:txBody>
          <a:bodyPr vert="horz" lIns="91440" tIns="45720" rIns="91440" bIns="45720" rtlCol="0">
            <a:normAutofit/>
          </a:bodyPr>
          <a:lstStyle/>
          <a:p>
            <a:pPr lvl="0"/>
            <a:r>
              <a:rPr lang="en-US" dirty="0" smtClean="0"/>
              <a:t>Barry Smith</a:t>
            </a:r>
          </a:p>
          <a:p>
            <a:pPr lvl="0"/>
            <a:endParaRPr lang="en-US" dirty="0" smtClean="0"/>
          </a:p>
        </p:txBody>
      </p:sp>
      <p:sp>
        <p:nvSpPr>
          <p:cNvPr id="5" name="Footer Placeholder 4"/>
          <p:cNvSpPr>
            <a:spLocks noGrp="1"/>
          </p:cNvSpPr>
          <p:nvPr>
            <p:ph type="ftr" sz="quarter" idx="3"/>
          </p:nvPr>
        </p:nvSpPr>
        <p:spPr>
          <a:xfrm>
            <a:off x="1143000" y="6324600"/>
            <a:ext cx="2895600" cy="365125"/>
          </a:xfrm>
          <a:prstGeom prst="rect">
            <a:avLst/>
          </a:prstGeom>
        </p:spPr>
        <p:txBody>
          <a:bodyPr vert="horz" lIns="91440" tIns="45720" rIns="91440" bIns="45720" rtlCol="0" anchor="ctr"/>
          <a:lstStyle>
            <a:lvl1pPr algn="l">
              <a:defRPr sz="1400" b="1">
                <a:solidFill>
                  <a:schemeClr val="bg1"/>
                </a:solidFill>
              </a:defRPr>
            </a:lvl1pPr>
          </a:lstStyle>
          <a:p>
            <a:r>
              <a:rPr lang="en-US" dirty="0" smtClean="0">
                <a:solidFill>
                  <a:prstClr val="white"/>
                </a:solidFill>
              </a:rPr>
              <a:t>http://ontology.buffalo.edu/smith</a:t>
            </a:r>
            <a:endParaRPr lang="en-US" dirty="0">
              <a:solidFill>
                <a:prstClr val="white"/>
              </a:solidFill>
            </a:endParaRPr>
          </a:p>
        </p:txBody>
      </p:sp>
      <p:sp>
        <p:nvSpPr>
          <p:cNvPr id="7" name="Rectangle 6"/>
          <p:cNvSpPr/>
          <p:nvPr userDrawn="1"/>
        </p:nvSpPr>
        <p:spPr>
          <a:xfrm>
            <a:off x="-12526" y="0"/>
            <a:ext cx="1155526" cy="6858000"/>
          </a:xfrm>
          <a:prstGeom prst="rect">
            <a:avLst/>
          </a:prstGeom>
          <a:gradFill>
            <a:gsLst>
              <a:gs pos="0">
                <a:srgbClr val="002060">
                  <a:alpha val="31000"/>
                </a:srgbClr>
              </a:gs>
              <a:gs pos="90000">
                <a:schemeClr val="tx2">
                  <a:lumMod val="41000"/>
                  <a:lumOff val="59000"/>
                </a:schemeClr>
              </a:gs>
              <a:gs pos="100000">
                <a:schemeClr val="tx2">
                  <a:lumMod val="60000"/>
                  <a:lumOff val="4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145401874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hf hdr="0" dt="0"/>
  <p:txStyles>
    <p:titleStyle>
      <a:lvl1pPr algn="ctr" defTabSz="914400" rtl="0" eaLnBrk="1" latinLnBrk="0" hangingPunct="1">
        <a:spcBef>
          <a:spcPct val="0"/>
        </a:spcBef>
        <a:buNone/>
        <a:defRPr sz="4800" b="0" kern="1200">
          <a:solidFill>
            <a:schemeClr val="bg1"/>
          </a:solidFill>
          <a:latin typeface="+mj-lt"/>
          <a:ea typeface="+mj-ea"/>
          <a:cs typeface="+mj-cs"/>
        </a:defRPr>
      </a:lvl1pPr>
    </p:titleStyle>
    <p:bodyStyle>
      <a:lvl1pPr marL="0" indent="0" algn="ctr" defTabSz="914400" rtl="0" eaLnBrk="1" latinLnBrk="0" hangingPunct="1">
        <a:spcBef>
          <a:spcPct val="20000"/>
        </a:spcBef>
        <a:buFont typeface="Arial" pitchFamily="34" charset="0"/>
        <a:buNone/>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AmiGO%20%20Term%20Association%20Details.htm"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chemeClr val="bg1"/>
                </a:solidFill>
              </a:rPr>
              <a:t>Development of the Field of Biomedical Ontology</a:t>
            </a:r>
          </a:p>
        </p:txBody>
      </p:sp>
      <p:sp>
        <p:nvSpPr>
          <p:cNvPr id="3" name="Subtitle 2"/>
          <p:cNvSpPr>
            <a:spLocks noGrp="1"/>
          </p:cNvSpPr>
          <p:nvPr>
            <p:ph type="subTitle" idx="1"/>
          </p:nvPr>
        </p:nvSpPr>
        <p:spPr>
          <a:xfrm>
            <a:off x="1371600" y="3886200"/>
            <a:ext cx="6400800" cy="1905000"/>
          </a:xfrm>
        </p:spPr>
        <p:txBody>
          <a:bodyPr>
            <a:normAutofit lnSpcReduction="10000"/>
          </a:bodyPr>
          <a:lstStyle/>
          <a:p>
            <a:r>
              <a:rPr lang="en-US" dirty="0" smtClean="0"/>
              <a:t>Barry Smith</a:t>
            </a:r>
          </a:p>
          <a:p>
            <a:r>
              <a:rPr lang="en-US" sz="2600" dirty="0" smtClean="0"/>
              <a:t>New York State Center of Excellence </a:t>
            </a:r>
            <a:br>
              <a:rPr lang="en-US" sz="2600" dirty="0" smtClean="0"/>
            </a:br>
            <a:r>
              <a:rPr lang="en-US" sz="2600" dirty="0" smtClean="0"/>
              <a:t>in Bioinformatics and Life Sciences</a:t>
            </a:r>
          </a:p>
          <a:p>
            <a:r>
              <a:rPr lang="en-US" sz="2600" dirty="0" smtClean="0"/>
              <a:t>University at Buffalo</a:t>
            </a:r>
            <a:endParaRPr lang="en-US" sz="2600" dirty="0"/>
          </a:p>
        </p:txBody>
      </p:sp>
      <p:pic>
        <p:nvPicPr>
          <p:cNvPr id="4" name="Picture 3"/>
          <p:cNvPicPr>
            <a:picLocks noChangeAspect="1"/>
          </p:cNvPicPr>
          <p:nvPr/>
        </p:nvPicPr>
        <p:blipFill>
          <a:blip r:embed="rId3" cstate="print">
            <a:duotone>
              <a:schemeClr val="accent1">
                <a:shade val="45000"/>
                <a:satMod val="135000"/>
              </a:schemeClr>
              <a:prstClr val="white"/>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886200" y="278141"/>
            <a:ext cx="1371600" cy="1855459"/>
          </a:xfrm>
          <a:prstGeom prst="rect">
            <a:avLst/>
          </a:prstGeom>
          <a:solidFill>
            <a:schemeClr val="tx2">
              <a:lumMod val="40000"/>
              <a:lumOff val="60000"/>
              <a:alpha val="5000"/>
            </a:schemeClr>
          </a:solidFill>
        </p:spPr>
      </p:pic>
      <p:sp>
        <p:nvSpPr>
          <p:cNvPr id="6" name="Footer Placeholder 4"/>
          <p:cNvSpPr>
            <a:spLocks noGrp="1"/>
          </p:cNvSpPr>
          <p:nvPr>
            <p:ph type="ftr" sz="quarter" idx="4294967295"/>
          </p:nvPr>
        </p:nvSpPr>
        <p:spPr>
          <a:xfrm>
            <a:off x="1143000" y="6324600"/>
            <a:ext cx="2895600" cy="365125"/>
          </a:xfrm>
          <a:prstGeom prst="rect">
            <a:avLst/>
          </a:prstGeom>
        </p:spPr>
        <p:txBody>
          <a:bodyPr vert="horz" lIns="91440" tIns="45720" rIns="91440" bIns="45720" rtlCol="0" anchor="ctr"/>
          <a:lstStyle>
            <a:lvl1pPr algn="l">
              <a:defRPr sz="1400" b="1">
                <a:solidFill>
                  <a:schemeClr val="bg1"/>
                </a:solidFill>
              </a:defRPr>
            </a:lvl1pPr>
          </a:lstStyle>
          <a:p>
            <a:r>
              <a:rPr lang="en-US" dirty="0" smtClean="0"/>
              <a:t>http://ontology.buffalo.edu/smith</a:t>
            </a:r>
            <a:endParaRPr lang="en-US" dirty="0"/>
          </a:p>
        </p:txBody>
      </p:sp>
      <p:sp>
        <p:nvSpPr>
          <p:cNvPr id="8" name="Slide Number Placeholder 7"/>
          <p:cNvSpPr>
            <a:spLocks noGrp="1"/>
          </p:cNvSpPr>
          <p:nvPr>
            <p:ph type="sldNum" sz="quarter" idx="12"/>
          </p:nvPr>
        </p:nvSpPr>
        <p:spPr>
          <a:xfrm>
            <a:off x="6781800" y="6416675"/>
            <a:ext cx="2133600" cy="365125"/>
          </a:xfrm>
        </p:spPr>
        <p:txBody>
          <a:bodyPr/>
          <a:lstStyle/>
          <a:p>
            <a:pPr algn="r"/>
            <a:fld id="{AA13CE15-DADA-4305-8FD0-F7FA2D442F2E}" type="slidenum">
              <a:rPr lang="en-US" sz="1600" b="1" smtClean="0">
                <a:solidFill>
                  <a:schemeClr val="bg1"/>
                </a:solidFill>
              </a:rPr>
              <a:pPr algn="r"/>
              <a:t>1</a:t>
            </a:fld>
            <a:endParaRPr lang="en-US" sz="1600" b="1" dirty="0">
              <a:solidFill>
                <a:schemeClr val="bg1"/>
              </a:solidFill>
            </a:endParaRPr>
          </a:p>
        </p:txBody>
      </p:sp>
    </p:spTree>
    <p:extLst>
      <p:ext uri="{BB962C8B-B14F-4D97-AF65-F5344CB8AC3E}">
        <p14:creationId xmlns:p14="http://schemas.microsoft.com/office/powerpoint/2010/main" val="1597972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135C8834-C7E7-4194-840D-CA6164A333C3}" type="slidenum">
              <a:rPr lang="en-US" smtClean="0"/>
              <a:pPr>
                <a:defRPr/>
              </a:pPr>
              <a:t>10</a:t>
            </a:fld>
            <a:endParaRPr lang="en-US"/>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56123" r="59258" b="4000"/>
          <a:stretch/>
        </p:blipFill>
        <p:spPr bwMode="auto">
          <a:xfrm>
            <a:off x="-8209" y="304800"/>
            <a:ext cx="9093123" cy="617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41114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half" idx="1"/>
          </p:nvPr>
        </p:nvSpPr>
        <p:spPr/>
        <p:txBody>
          <a:bodyPr/>
          <a:lstStyle/>
          <a:p>
            <a:pPr algn="r"/>
            <a:r>
              <a:rPr lang="en-US" b="1" dirty="0" smtClean="0">
                <a:solidFill>
                  <a:srgbClr val="080808"/>
                </a:solidFill>
              </a:rPr>
              <a:t>= part_of</a:t>
            </a:r>
          </a:p>
          <a:p>
            <a:pPr algn="r"/>
            <a:r>
              <a:rPr lang="en-US" b="1" dirty="0" smtClean="0">
                <a:solidFill>
                  <a:srgbClr val="080808"/>
                </a:solidFill>
              </a:rPr>
              <a:t>= </a:t>
            </a:r>
            <a:r>
              <a:rPr lang="en-US" b="1" dirty="0" err="1" smtClean="0">
                <a:solidFill>
                  <a:srgbClr val="080808"/>
                </a:solidFill>
              </a:rPr>
              <a:t>subtype_of</a:t>
            </a:r>
            <a:endParaRPr lang="en-US" b="1" dirty="0" smtClean="0">
              <a:solidFill>
                <a:srgbClr val="080808"/>
              </a:solidFill>
            </a:endParaRPr>
          </a:p>
          <a:p>
            <a:pPr algn="r"/>
            <a:endParaRPr lang="en-US" b="1" dirty="0">
              <a:solidFill>
                <a:srgbClr val="080808"/>
              </a:solidFill>
            </a:endParaRPr>
          </a:p>
          <a:p>
            <a:pPr algn="r"/>
            <a:r>
              <a:rPr lang="en-US" b="1" dirty="0" smtClean="0">
                <a:solidFill>
                  <a:srgbClr val="080808"/>
                </a:solidFill>
                <a:hlinkClick r:id="rId2" action="ppaction://hlinkfile"/>
              </a:rPr>
              <a:t>28 Gene Product </a:t>
            </a:r>
          </a:p>
          <a:p>
            <a:pPr algn="r"/>
            <a:r>
              <a:rPr lang="en-US" b="1" dirty="0" smtClean="0">
                <a:solidFill>
                  <a:srgbClr val="080808"/>
                </a:solidFill>
                <a:hlinkClick r:id="rId2" action="ppaction://hlinkfile"/>
              </a:rPr>
              <a:t>Associations</a:t>
            </a:r>
            <a:endParaRPr lang="en-US" b="1" dirty="0">
              <a:solidFill>
                <a:srgbClr val="080808"/>
              </a:solidFill>
            </a:endParaRPr>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lgn="r">
              <a:defRPr/>
            </a:pPr>
            <a:fld id="{135C8834-C7E7-4194-840D-CA6164A333C3}" type="slidenum">
              <a:rPr lang="en-US" smtClean="0"/>
              <a:pPr algn="r">
                <a:defRPr/>
              </a:pPr>
              <a:t>11</a:t>
            </a:fld>
            <a:endParaRPr lang="en-US" dirty="0"/>
          </a:p>
        </p:txBody>
      </p:sp>
      <p:pic>
        <p:nvPicPr>
          <p:cNvPr id="614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231" t="10523" r="65615" b="6031"/>
          <a:stretch/>
        </p:blipFill>
        <p:spPr bwMode="auto">
          <a:xfrm>
            <a:off x="8206" y="1"/>
            <a:ext cx="4051075" cy="678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Straight Arrow Connector 6"/>
          <p:cNvCxnSpPr/>
          <p:nvPr/>
        </p:nvCxnSpPr>
        <p:spPr>
          <a:xfrm>
            <a:off x="5257800" y="1828800"/>
            <a:ext cx="1447800" cy="0"/>
          </a:xfrm>
          <a:prstGeom prst="straightConnector1">
            <a:avLst/>
          </a:prstGeom>
          <a:ln w="66675">
            <a:solidFill>
              <a:srgbClr val="3434D2"/>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686300" y="2438400"/>
            <a:ext cx="1447800" cy="0"/>
          </a:xfrm>
          <a:prstGeom prst="straightConnector1">
            <a:avLst/>
          </a:prstGeom>
          <a:ln w="66675">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6700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1066800" y="0"/>
            <a:ext cx="8077200" cy="1524000"/>
          </a:xfrm>
        </p:spPr>
        <p:txBody>
          <a:bodyPr>
            <a:normAutofit fontScale="90000"/>
          </a:bodyPr>
          <a:lstStyle/>
          <a:p>
            <a:r>
              <a:rPr lang="en-US" dirty="0" smtClean="0"/>
              <a:t>$100 mill. invested in literature curation using GO</a:t>
            </a:r>
          </a:p>
        </p:txBody>
      </p:sp>
      <p:sp>
        <p:nvSpPr>
          <p:cNvPr id="23555" name="Text Placeholder 2"/>
          <p:cNvSpPr>
            <a:spLocks noGrp="1"/>
          </p:cNvSpPr>
          <p:nvPr>
            <p:ph type="body" sz="half" idx="1"/>
          </p:nvPr>
        </p:nvSpPr>
        <p:spPr>
          <a:xfrm>
            <a:off x="1219200" y="1828800"/>
            <a:ext cx="7467600" cy="4297363"/>
          </a:xfrm>
        </p:spPr>
        <p:txBody>
          <a:bodyPr>
            <a:normAutofit/>
          </a:bodyPr>
          <a:lstStyle/>
          <a:p>
            <a:pPr marL="457200" indent="-457200" algn="l">
              <a:buFont typeface="Wingdings" pitchFamily="2" charset="2"/>
              <a:buChar char="§"/>
            </a:pPr>
            <a:r>
              <a:rPr lang="en-US" dirty="0" smtClean="0"/>
              <a:t>over 11 million annotations relating gene products described in the </a:t>
            </a:r>
            <a:r>
              <a:rPr lang="en-US" dirty="0" err="1" smtClean="0"/>
              <a:t>UniProt</a:t>
            </a:r>
            <a:r>
              <a:rPr lang="en-US" dirty="0" smtClean="0"/>
              <a:t>, </a:t>
            </a:r>
            <a:r>
              <a:rPr lang="en-US" dirty="0" err="1" smtClean="0"/>
              <a:t>Ensembl</a:t>
            </a:r>
            <a:r>
              <a:rPr lang="en-US" dirty="0" smtClean="0"/>
              <a:t> and other databases to terms in the GO</a:t>
            </a:r>
            <a:endParaRPr lang="fr-FR" dirty="0" smtClean="0"/>
          </a:p>
          <a:p>
            <a:pPr marL="457200" indent="-457200" algn="l">
              <a:buFont typeface="Wingdings" pitchFamily="2" charset="2"/>
              <a:buChar char="§"/>
            </a:pPr>
            <a:r>
              <a:rPr lang="fr-FR" dirty="0" smtClean="0"/>
              <a:t>ontologies </a:t>
            </a:r>
            <a:r>
              <a:rPr lang="fr-FR" dirty="0" err="1" smtClean="0"/>
              <a:t>provide</a:t>
            </a:r>
            <a:r>
              <a:rPr lang="fr-FR" dirty="0" smtClean="0"/>
              <a:t> the basis for </a:t>
            </a:r>
            <a:r>
              <a:rPr lang="fr-FR" dirty="0" err="1" smtClean="0"/>
              <a:t>capturing</a:t>
            </a:r>
            <a:r>
              <a:rPr lang="fr-FR" dirty="0" smtClean="0"/>
              <a:t> </a:t>
            </a:r>
            <a:r>
              <a:rPr lang="fr-FR" dirty="0" err="1" smtClean="0"/>
              <a:t>biological</a:t>
            </a:r>
            <a:r>
              <a:rPr lang="fr-FR" dirty="0" smtClean="0"/>
              <a:t> </a:t>
            </a:r>
            <a:r>
              <a:rPr lang="fr-FR" dirty="0" err="1" smtClean="0"/>
              <a:t>theories</a:t>
            </a:r>
            <a:r>
              <a:rPr lang="fr-FR" dirty="0" smtClean="0"/>
              <a:t> in computable </a:t>
            </a:r>
            <a:r>
              <a:rPr lang="fr-FR" dirty="0" err="1" smtClean="0"/>
              <a:t>form</a:t>
            </a:r>
            <a:endParaRPr lang="fr-FR" dirty="0" smtClean="0"/>
          </a:p>
          <a:p>
            <a:pPr marL="457200" indent="-457200" algn="l">
              <a:buFont typeface="Wingdings" pitchFamily="2" charset="2"/>
              <a:buChar char="§"/>
            </a:pPr>
            <a:r>
              <a:rPr lang="fr-FR" dirty="0" smtClean="0"/>
              <a:t>in </a:t>
            </a:r>
            <a:r>
              <a:rPr lang="fr-FR" dirty="0" err="1" smtClean="0"/>
              <a:t>contrast</a:t>
            </a:r>
            <a:r>
              <a:rPr lang="fr-FR" dirty="0" smtClean="0"/>
              <a:t> to terminologies and </a:t>
            </a:r>
            <a:r>
              <a:rPr lang="fr-FR" dirty="0" err="1" smtClean="0"/>
              <a:t>thesauri</a:t>
            </a:r>
            <a:endParaRPr lang="en-US" dirty="0" smtClean="0"/>
          </a:p>
        </p:txBody>
      </p:sp>
      <p:sp>
        <p:nvSpPr>
          <p:cNvPr id="2355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3CB0290-54FD-4450-A974-9E2A414B7912}" type="slidenum">
              <a:rPr lang="en-US" smtClean="0"/>
              <a:pPr/>
              <a:t>12</a:t>
            </a:fld>
            <a:endParaRPr lang="en-US" smtClean="0"/>
          </a:p>
        </p:txBody>
      </p:sp>
    </p:spTree>
    <p:extLst>
      <p:ext uri="{BB962C8B-B14F-4D97-AF65-F5344CB8AC3E}">
        <p14:creationId xmlns:p14="http://schemas.microsoft.com/office/powerpoint/2010/main" val="11360693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2667000"/>
            <a:ext cx="8305800" cy="1143000"/>
          </a:xfrm>
        </p:spPr>
        <p:txBody>
          <a:bodyPr>
            <a:normAutofit fontScale="90000"/>
          </a:bodyPr>
          <a:lstStyle/>
          <a:p>
            <a:pPr algn="l" eaLnBrk="1" hangingPunct="1"/>
            <a:r>
              <a:rPr lang="en-US" sz="4000" dirty="0" smtClean="0"/>
              <a:t>A new kind of biological research</a:t>
            </a:r>
            <a:br>
              <a:rPr lang="en-US" sz="4000" dirty="0" smtClean="0"/>
            </a:br>
            <a:r>
              <a:rPr lang="en-US" sz="4000" dirty="0" smtClean="0"/>
              <a:t/>
            </a:r>
            <a:br>
              <a:rPr lang="en-US" sz="4000" dirty="0" smtClean="0"/>
            </a:br>
            <a:r>
              <a:rPr lang="en-US" sz="3200" dirty="0" smtClean="0"/>
              <a:t>based on analysis and comparison of the massive quantities of annotations </a:t>
            </a:r>
            <a:r>
              <a:rPr lang="en-US" sz="3200" b="1" dirty="0" smtClean="0"/>
              <a:t>linking ontology terms to raw data</a:t>
            </a:r>
            <a:r>
              <a:rPr lang="en-US" sz="3200" dirty="0" smtClean="0"/>
              <a:t>, including genomic data, clinical data, public health data</a:t>
            </a:r>
            <a:br>
              <a:rPr lang="en-US" sz="3200" dirty="0" smtClean="0"/>
            </a:br>
            <a:r>
              <a:rPr lang="en-US" sz="3200" dirty="0" smtClean="0"/>
              <a:t/>
            </a:r>
            <a:br>
              <a:rPr lang="en-US" sz="3200" dirty="0" smtClean="0"/>
            </a:br>
            <a:r>
              <a:rPr lang="en-US" sz="3200" dirty="0" smtClean="0"/>
              <a:t>What 10 years ago took multiple groups of researchers months of data comparison effort, can now be performed in milliseconds</a:t>
            </a:r>
            <a:br>
              <a:rPr lang="en-US" sz="3200" dirty="0" smtClean="0"/>
            </a:br>
            <a:endParaRPr lang="en-US" sz="4000" dirty="0" smtClean="0"/>
          </a:p>
        </p:txBody>
      </p:sp>
      <p:sp>
        <p:nvSpPr>
          <p:cNvPr id="245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9DEFB46-8C10-47FE-8F55-C3C5213900E8}" type="slidenum">
              <a:rPr lang="en-US" smtClean="0"/>
              <a:pPr/>
              <a:t>13</a:t>
            </a:fld>
            <a:endParaRPr lang="en-US" smtClean="0"/>
          </a:p>
        </p:txBody>
      </p:sp>
    </p:spTree>
    <p:extLst>
      <p:ext uri="{BB962C8B-B14F-4D97-AF65-F5344CB8AC3E}">
        <p14:creationId xmlns:p14="http://schemas.microsoft.com/office/powerpoint/2010/main" val="3231301020"/>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066800" y="2667000"/>
            <a:ext cx="7696200" cy="1143000"/>
          </a:xfrm>
        </p:spPr>
        <p:txBody>
          <a:bodyPr>
            <a:normAutofit fontScale="90000"/>
          </a:bodyPr>
          <a:lstStyle/>
          <a:p>
            <a:pPr algn="l"/>
            <a:r>
              <a:rPr lang="en-US" sz="4400" dirty="0" smtClean="0"/>
              <a:t>A new kind of </a:t>
            </a:r>
            <a:r>
              <a:rPr lang="en-US" sz="4400" dirty="0"/>
              <a:t>E</a:t>
            </a:r>
            <a:r>
              <a:rPr lang="en-US" sz="4400" dirty="0" smtClean="0"/>
              <a:t>lectronic </a:t>
            </a:r>
            <a:r>
              <a:rPr lang="en-US" sz="4400" dirty="0"/>
              <a:t>H</a:t>
            </a:r>
            <a:r>
              <a:rPr lang="en-US" sz="4400" dirty="0" smtClean="0"/>
              <a:t>ealth </a:t>
            </a:r>
            <a:r>
              <a:rPr lang="en-US" sz="4400" dirty="0"/>
              <a:t>R</a:t>
            </a:r>
            <a:r>
              <a:rPr lang="en-US" sz="4400" dirty="0" smtClean="0"/>
              <a:t>ecord</a:t>
            </a:r>
            <a:r>
              <a:rPr lang="en-US" sz="4000" dirty="0" smtClean="0"/>
              <a:t/>
            </a:r>
            <a:br>
              <a:rPr lang="en-US" sz="4000" dirty="0" smtClean="0"/>
            </a:br>
            <a:r>
              <a:rPr lang="en-US" sz="1900" dirty="0" smtClean="0"/>
              <a:t/>
            </a:r>
            <a:br>
              <a:rPr lang="en-US" sz="1900" dirty="0" smtClean="0"/>
            </a:br>
            <a:r>
              <a:rPr lang="en-US" sz="3600" dirty="0" smtClean="0"/>
              <a:t>resting on the use of the same (public domain) ontologies in mapping proprietary EHR vocabularies to yield patient data annotated in consistent ways that support </a:t>
            </a:r>
            <a:r>
              <a:rPr lang="en-US" sz="4000" dirty="0"/>
              <a:t/>
            </a:r>
            <a:br>
              <a:rPr lang="en-US" sz="4000" dirty="0"/>
            </a:br>
            <a:r>
              <a:rPr lang="en-US" sz="4000" dirty="0" smtClean="0"/>
              <a:t/>
            </a:r>
            <a:br>
              <a:rPr lang="en-US" sz="4000" dirty="0" smtClean="0"/>
            </a:br>
            <a:r>
              <a:rPr lang="en-US" sz="4000" dirty="0"/>
              <a:t/>
            </a:r>
            <a:br>
              <a:rPr lang="en-US" sz="4000" dirty="0"/>
            </a:br>
            <a:r>
              <a:rPr lang="en-US" sz="3200" dirty="0" smtClean="0"/>
              <a:t/>
            </a:r>
            <a:br>
              <a:rPr lang="en-US" sz="3200" dirty="0" smtClean="0"/>
            </a:br>
            <a:endParaRPr lang="en-US" sz="4000" dirty="0" smtClean="0"/>
          </a:p>
        </p:txBody>
      </p:sp>
      <p:sp>
        <p:nvSpPr>
          <p:cNvPr id="24579"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9DEFB46-8C10-47FE-8F55-C3C5213900E8}" type="slidenum">
              <a:rPr lang="en-US" smtClean="0"/>
              <a:pPr/>
              <a:t>14</a:t>
            </a:fld>
            <a:endParaRPr lang="en-US" smtClean="0"/>
          </a:p>
        </p:txBody>
      </p:sp>
      <p:sp>
        <p:nvSpPr>
          <p:cNvPr id="4" name="Subtitle 2"/>
          <p:cNvSpPr txBox="1">
            <a:spLocks/>
          </p:cNvSpPr>
          <p:nvPr/>
        </p:nvSpPr>
        <p:spPr>
          <a:xfrm>
            <a:off x="1369326" y="4267200"/>
            <a:ext cx="7165074" cy="175260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bg1"/>
                </a:solidFill>
                <a:latin typeface="+mn-lt"/>
                <a:ea typeface="+mn-ea"/>
                <a:cs typeface="+mn-cs"/>
              </a:defRPr>
            </a:lvl1pPr>
            <a:lvl2pPr marL="517525"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lgn="l">
              <a:buFont typeface="Wingdings" pitchFamily="2" charset="2"/>
              <a:buChar char="§"/>
            </a:pPr>
            <a:r>
              <a:rPr lang="en-US" sz="2800" dirty="0" smtClean="0"/>
              <a:t>integrated care and continuity of care</a:t>
            </a:r>
          </a:p>
          <a:p>
            <a:pPr marL="457200" indent="-457200" algn="l">
              <a:buFont typeface="Wingdings" pitchFamily="2" charset="2"/>
              <a:buChar char="§"/>
            </a:pPr>
            <a:r>
              <a:rPr lang="en-US" sz="2800" dirty="0" smtClean="0"/>
              <a:t>comparison and integration for diagnosis and meta-analysis</a:t>
            </a:r>
          </a:p>
          <a:p>
            <a:pPr marL="457200" indent="-457200" algn="l">
              <a:buFont typeface="Wingdings" pitchFamily="2" charset="2"/>
              <a:buChar char="§"/>
            </a:pPr>
            <a:r>
              <a:rPr lang="en-US" sz="2800" dirty="0" smtClean="0"/>
              <a:t>secondary uses for research</a:t>
            </a:r>
            <a:endParaRPr lang="en-US" sz="2800" dirty="0"/>
          </a:p>
        </p:txBody>
      </p:sp>
    </p:spTree>
    <p:extLst>
      <p:ext uri="{BB962C8B-B14F-4D97-AF65-F5344CB8AC3E}">
        <p14:creationId xmlns:p14="http://schemas.microsoft.com/office/powerpoint/2010/main" val="395437458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14400" y="381000"/>
            <a:ext cx="8229600" cy="1524000"/>
          </a:xfrm>
        </p:spPr>
        <p:txBody>
          <a:bodyPr>
            <a:normAutofit/>
          </a:bodyPr>
          <a:lstStyle/>
          <a:p>
            <a:pPr algn="l"/>
            <a:r>
              <a:rPr lang="en-US" sz="4000" dirty="0" smtClean="0"/>
              <a:t>The </a:t>
            </a:r>
            <a:r>
              <a:rPr lang="en-US" sz="4000" dirty="0"/>
              <a:t>GO covers only generic </a:t>
            </a:r>
            <a:r>
              <a:rPr lang="en-US" sz="4000" dirty="0" smtClean="0"/>
              <a:t>(‘normal’) biological </a:t>
            </a:r>
            <a:r>
              <a:rPr lang="en-US" sz="4000" dirty="0"/>
              <a:t>entities of three sorts</a:t>
            </a:r>
            <a:r>
              <a:rPr lang="en-US" sz="4000" dirty="0" smtClean="0"/>
              <a:t>:</a:t>
            </a:r>
          </a:p>
        </p:txBody>
      </p:sp>
      <p:sp>
        <p:nvSpPr>
          <p:cNvPr id="48131" name="Rectangle 3"/>
          <p:cNvSpPr>
            <a:spLocks noGrp="1" noChangeArrowheads="1"/>
          </p:cNvSpPr>
          <p:nvPr>
            <p:ph idx="1"/>
          </p:nvPr>
        </p:nvSpPr>
        <p:spPr>
          <a:xfrm>
            <a:off x="762000" y="2057400"/>
            <a:ext cx="8153400" cy="4114800"/>
          </a:xfrm>
        </p:spPr>
        <p:txBody>
          <a:bodyPr>
            <a:normAutofit/>
          </a:bodyPr>
          <a:lstStyle/>
          <a:p>
            <a:pPr marL="1249363" lvl="1" eaLnBrk="1" hangingPunct="1">
              <a:defRPr/>
            </a:pPr>
            <a:r>
              <a:rPr lang="en-US" sz="3200" dirty="0" smtClean="0"/>
              <a:t>cellular components</a:t>
            </a:r>
          </a:p>
          <a:p>
            <a:pPr marL="1249363" lvl="1" eaLnBrk="1" hangingPunct="1">
              <a:defRPr/>
            </a:pPr>
            <a:r>
              <a:rPr lang="en-US" sz="3200" dirty="0" smtClean="0"/>
              <a:t>molecular functions</a:t>
            </a:r>
          </a:p>
          <a:p>
            <a:pPr marL="1249363" lvl="1" eaLnBrk="1" hangingPunct="1">
              <a:defRPr/>
            </a:pPr>
            <a:r>
              <a:rPr lang="en-US" sz="3200" dirty="0" smtClean="0"/>
              <a:t>biological processes</a:t>
            </a:r>
          </a:p>
          <a:p>
            <a:pPr lvl="1" eaLnBrk="1" hangingPunct="1">
              <a:defRPr/>
            </a:pPr>
            <a:endParaRPr lang="en-US" sz="500" dirty="0" smtClean="0"/>
          </a:p>
          <a:p>
            <a:pPr marL="285750" lvl="1" eaLnBrk="1" hangingPunct="1">
              <a:buFontTx/>
              <a:buNone/>
              <a:defRPr/>
            </a:pPr>
            <a:r>
              <a:rPr lang="en-US" sz="3200" dirty="0" smtClean="0"/>
              <a:t>	It does not provide representations of diseases, symptoms, genetic abnormalities …</a:t>
            </a:r>
          </a:p>
          <a:p>
            <a:pPr marL="285750" lvl="1">
              <a:buNone/>
              <a:defRPr/>
            </a:pPr>
            <a:r>
              <a:rPr lang="en-US" sz="3200" dirty="0" smtClean="0"/>
              <a:t>	How to extend </a:t>
            </a:r>
            <a:r>
              <a:rPr lang="en-US" sz="3200" dirty="0"/>
              <a:t>the GO methodology to other domains of biology and </a:t>
            </a:r>
            <a:r>
              <a:rPr lang="en-US" sz="3200" dirty="0" smtClean="0"/>
              <a:t>medicine?</a:t>
            </a:r>
          </a:p>
        </p:txBody>
      </p:sp>
      <p:sp>
        <p:nvSpPr>
          <p:cNvPr id="2560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69A6707-7BCF-475F-8225-41632E3BCCC9}" type="slidenum">
              <a:rPr lang="en-US" smtClean="0"/>
              <a:pPr/>
              <a:t>15</a:t>
            </a:fld>
            <a:endParaRPr lang="en-US" smtClean="0"/>
          </a:p>
        </p:txBody>
      </p:sp>
    </p:spTree>
    <p:extLst>
      <p:ext uri="{BB962C8B-B14F-4D97-AF65-F5344CB8AC3E}">
        <p14:creationId xmlns:p14="http://schemas.microsoft.com/office/powerpoint/2010/main" val="59761459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781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74" name="Line 2"/>
          <p:cNvSpPr>
            <a:spLocks noChangeShapeType="1"/>
          </p:cNvSpPr>
          <p:nvPr/>
        </p:nvSpPr>
        <p:spPr bwMode="auto">
          <a:xfrm>
            <a:off x="2419350" y="227330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675" name="Line 3"/>
          <p:cNvSpPr>
            <a:spLocks noChangeShapeType="1"/>
          </p:cNvSpPr>
          <p:nvPr/>
        </p:nvSpPr>
        <p:spPr bwMode="auto">
          <a:xfrm>
            <a:off x="2419350" y="2273300"/>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aphicFrame>
        <p:nvGraphicFramePr>
          <p:cNvPr id="472109" name="Group 45"/>
          <p:cNvGraphicFramePr>
            <a:graphicFrameLocks noGrp="1"/>
          </p:cNvGraphicFramePr>
          <p:nvPr/>
        </p:nvGraphicFramePr>
        <p:xfrm>
          <a:off x="304800" y="304800"/>
          <a:ext cx="8534400" cy="5181601"/>
        </p:xfrm>
        <a:graphic>
          <a:graphicData uri="http://schemas.openxmlformats.org/drawingml/2006/table">
            <a:tbl>
              <a:tblPr/>
              <a:tblGrid>
                <a:gridCol w="1908175"/>
                <a:gridCol w="1216025"/>
                <a:gridCol w="1143000"/>
                <a:gridCol w="1295400"/>
                <a:gridCol w="1300163"/>
                <a:gridCol w="1671637"/>
              </a:tblGrid>
              <a:tr h="727075">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Palatino Linotype" pitchFamily="18" charset="0"/>
                          <a:cs typeface="Arial" charset="0"/>
                        </a:rPr>
                        <a:t>                     </a:t>
                      </a:r>
                      <a:r>
                        <a:rPr kumimoji="0" lang="en-US" sz="1600" b="0" i="0" u="none" strike="noStrike" cap="none" normalizeH="0" baseline="0" dirty="0" smtClean="0">
                          <a:ln>
                            <a:noFill/>
                          </a:ln>
                          <a:solidFill>
                            <a:schemeClr val="tx1"/>
                          </a:solidFill>
                          <a:effectLst/>
                          <a:latin typeface="Palatino Linotype" pitchFamily="18" charset="0"/>
                          <a:cs typeface="Arial" charset="0"/>
                        </a:rPr>
                        <a:t>RELATION</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Palatino Linotype" pitchFamily="18" charset="0"/>
                          <a:cs typeface="Arial" charset="0"/>
                        </a:rPr>
                        <a:t>                TO TIME </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latin typeface="Palatino Linotype" pitchFamily="18"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Palatino Linotype" pitchFamily="18"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100" b="0" i="0" u="none" strike="noStrike" cap="none" normalizeH="0" baseline="0" dirty="0" smtClean="0">
                        <a:ln>
                          <a:noFill/>
                        </a:ln>
                        <a:solidFill>
                          <a:schemeClr val="tx1"/>
                        </a:solidFill>
                        <a:effectLst/>
                        <a:latin typeface="Palatino Linotype" pitchFamily="18" charset="0"/>
                        <a:cs typeface="Arial" charset="0"/>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smtClean="0">
                          <a:ln>
                            <a:noFill/>
                          </a:ln>
                          <a:solidFill>
                            <a:schemeClr val="tx1"/>
                          </a:solidFill>
                          <a:effectLst/>
                          <a:latin typeface="Palatino Linotype" pitchFamily="18" charset="0"/>
                          <a:cs typeface="Arial" charset="0"/>
                        </a:rPr>
                        <a:t> </a:t>
                      </a:r>
                      <a:endParaRPr kumimoji="0" lang="en-US" sz="1600" b="1" i="0" u="none" strike="noStrike" cap="none" normalizeH="0" baseline="0" dirty="0" smtClean="0">
                        <a:ln>
                          <a:noFill/>
                        </a:ln>
                        <a:solidFill>
                          <a:schemeClr val="tx1"/>
                        </a:solidFill>
                        <a:effectLst/>
                        <a:latin typeface="Palatino Linotype" pitchFamily="18"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Palatino Linotype" pitchFamily="18" charset="0"/>
                          <a:cs typeface="Arial" charset="0"/>
                        </a:rPr>
                        <a:t> GRANULARITY</a:t>
                      </a:r>
                      <a:endParaRPr kumimoji="0" lang="en-US" sz="1600" b="1" i="0" u="none" strike="noStrike" cap="none" normalizeH="0" baseline="0" dirty="0" smtClean="0">
                        <a:ln>
                          <a:noFill/>
                        </a:ln>
                        <a:solidFill>
                          <a:schemeClr val="tx1"/>
                        </a:solidFill>
                        <a:effectLst/>
                        <a:latin typeface="Palatino Linotype" pitchFamily="18" charset="0"/>
                        <a:cs typeface="Arial" charset="0"/>
                      </a:endParaRPr>
                    </a:p>
                  </a:txBody>
                  <a:tcPr marL="0" marR="0" anchor="ctr" horzOverflow="overflow">
                    <a:lnL w="28575"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28575"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Palatino Linotype" pitchFamily="18" charset="0"/>
                          <a:cs typeface="Arial" charset="0"/>
                        </a:rPr>
                        <a:t>CONTINUANT</a:t>
                      </a:r>
                      <a:endParaRPr kumimoji="0" lang="en-US" sz="1600" b="1" i="0" u="none" strike="noStrike" cap="none" normalizeH="0" baseline="0" dirty="0" smtClean="0">
                        <a:ln>
                          <a:noFill/>
                        </a:ln>
                        <a:solidFill>
                          <a:schemeClr val="tx1"/>
                        </a:solidFill>
                        <a:effectLst/>
                        <a:latin typeface="Palatino Linotype" pitchFamily="18" charset="0"/>
                        <a:cs typeface="Arial" charset="0"/>
                      </a:endParaRPr>
                    </a:p>
                  </a:txBody>
                  <a:tcPr marL="0" marR="0"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28575"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Arial" charset="0"/>
                        </a:rPr>
                        <a:t>OCCURRENT</a:t>
                      </a:r>
                      <a:endParaRPr kumimoji="0" lang="en-US" sz="1600" b="1" i="0" u="none" strike="noStrike" cap="none" normalizeH="0" baseline="0" smtClean="0">
                        <a:ln>
                          <a:noFill/>
                        </a:ln>
                        <a:solidFill>
                          <a:schemeClr val="tx1"/>
                        </a:solidFill>
                        <a:effectLst/>
                        <a:latin typeface="Palatino Linotype" pitchFamily="18" charset="0"/>
                        <a:cs typeface="Arial" charset="0"/>
                      </a:endParaRPr>
                    </a:p>
                  </a:txBody>
                  <a:tcPr marL="0" marR="0" anchor="ctr" horzOverflow="overflow">
                    <a:lnL w="12700" cap="flat" cmpd="sng" algn="ctr">
                      <a:solidFill>
                        <a:srgbClr val="CC3300"/>
                      </a:solidFill>
                      <a:prstDash val="solid"/>
                      <a:round/>
                      <a:headEnd type="none" w="med" len="med"/>
                      <a:tailEnd type="none" w="med" len="med"/>
                    </a:lnL>
                    <a:lnR w="28575" cap="flat" cmpd="sng" algn="ctr">
                      <a:solidFill>
                        <a:srgbClr val="CC3300"/>
                      </a:solidFill>
                      <a:prstDash val="solid"/>
                      <a:round/>
                      <a:headEnd type="none" w="med" len="med"/>
                      <a:tailEnd type="none" w="med" len="med"/>
                    </a:lnR>
                    <a:lnT w="28575"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r>
              <a:tr h="846138">
                <a:tc v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Arial" charset="0"/>
                        </a:rPr>
                        <a:t>INDEPENDENT</a:t>
                      </a:r>
                      <a:endParaRPr kumimoji="0" lang="en-US" sz="1600" b="1" i="0" u="none" strike="noStrike" cap="none" normalizeH="0" baseline="0" smtClean="0">
                        <a:ln>
                          <a:noFill/>
                        </a:ln>
                        <a:solidFill>
                          <a:schemeClr val="tx1"/>
                        </a:solidFill>
                        <a:effectLst/>
                        <a:latin typeface="Palatino Linotype" pitchFamily="18" charset="0"/>
                        <a:cs typeface="Arial" charset="0"/>
                      </a:endParaRPr>
                    </a:p>
                  </a:txBody>
                  <a:tcPr marL="0" marR="0"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Arial" charset="0"/>
                        </a:rPr>
                        <a:t>DEPENDENT</a:t>
                      </a:r>
                      <a:endParaRPr kumimoji="0" lang="en-US" sz="1600" b="1" i="0" u="none" strike="noStrike" cap="none" normalizeH="0" baseline="0" smtClean="0">
                        <a:ln>
                          <a:noFill/>
                        </a:ln>
                        <a:solidFill>
                          <a:schemeClr val="tx1"/>
                        </a:solidFill>
                        <a:effectLst/>
                        <a:latin typeface="Palatino Linotype" pitchFamily="18" charset="0"/>
                        <a:cs typeface="Arial" charset="0"/>
                      </a:endParaRPr>
                    </a:p>
                  </a:txBody>
                  <a:tcPr marL="0" marR="0"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Palatino Linotype" pitchFamily="18" charset="0"/>
                      </a:endParaRPr>
                    </a:p>
                  </a:txBody>
                  <a:tcPr marL="0" marR="0" anchor="ctr" horzOverflow="overflow">
                    <a:lnL w="12700" cap="flat" cmpd="sng" algn="ctr">
                      <a:solidFill>
                        <a:srgbClr val="CC3300"/>
                      </a:solidFill>
                      <a:prstDash val="solid"/>
                      <a:round/>
                      <a:headEnd type="none" w="med" len="med"/>
                      <a:tailEnd type="none" w="med" len="med"/>
                    </a:lnL>
                    <a:lnR w="28575"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r>
              <a:tr h="15255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Arial" charset="0"/>
                        </a:rPr>
                        <a:t>ORGAN AND</a:t>
                      </a:r>
                      <a:endParaRPr kumimoji="0" lang="en-US" sz="1600" b="1" i="0" u="none" strike="noStrike" cap="none" normalizeH="0" baseline="0" smtClean="0">
                        <a:ln>
                          <a:noFill/>
                        </a:ln>
                        <a:solidFill>
                          <a:schemeClr val="tx1"/>
                        </a:solidFill>
                        <a:effectLst/>
                        <a:latin typeface="Palatino Linotype"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Arial" charset="0"/>
                        </a:rPr>
                        <a:t>ORGANISM</a:t>
                      </a:r>
                      <a:endParaRPr kumimoji="0" lang="en-US" sz="1600" b="1" i="0" u="none" strike="noStrike" cap="none" normalizeH="0" baseline="0" smtClean="0">
                        <a:ln>
                          <a:noFill/>
                        </a:ln>
                        <a:solidFill>
                          <a:schemeClr val="tx1"/>
                        </a:solidFill>
                        <a:effectLst/>
                        <a:latin typeface="Palatino Linotype" pitchFamily="18" charset="0"/>
                        <a:cs typeface="Arial" charset="0"/>
                      </a:endParaRPr>
                    </a:p>
                  </a:txBody>
                  <a:tcPr marL="0" marR="0" anchor="ctr" horzOverflow="overflow">
                    <a:lnL w="28575"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Times New Roman" pitchFamily="18" charset="0"/>
                        </a:rPr>
                        <a:t>Organism</a:t>
                      </a:r>
                      <a:endParaRPr kumimoji="0" lang="en-US" sz="1600" b="1" i="0" u="none" strike="noStrike" cap="none" normalizeH="0" baseline="0" smtClean="0">
                        <a:ln>
                          <a:noFill/>
                        </a:ln>
                        <a:solidFill>
                          <a:schemeClr val="tx1"/>
                        </a:solidFill>
                        <a:effectLst/>
                        <a:latin typeface="Palatino Linotype"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Times New Roman" pitchFamily="18" charset="0"/>
                        </a:rPr>
                        <a:t>(NCBI</a:t>
                      </a:r>
                      <a:endParaRPr kumimoji="0" lang="en-US" sz="1600" b="1" i="0" u="none" strike="noStrike" cap="none" normalizeH="0" baseline="0" smtClean="0">
                        <a:ln>
                          <a:noFill/>
                        </a:ln>
                        <a:solidFill>
                          <a:schemeClr val="tx1"/>
                        </a:solidFill>
                        <a:effectLst/>
                        <a:latin typeface="Palatino Linotype"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Times New Roman" pitchFamily="18" charset="0"/>
                        </a:rPr>
                        <a:t>Taxonomy)</a:t>
                      </a:r>
                      <a:endParaRPr kumimoji="0" lang="en-US" sz="1600" b="1" i="0" u="none" strike="noStrike" cap="none" normalizeH="0" baseline="0" smtClean="0">
                        <a:ln>
                          <a:noFill/>
                        </a:ln>
                        <a:solidFill>
                          <a:schemeClr val="tx1"/>
                        </a:solidFill>
                        <a:effectLst/>
                        <a:latin typeface="Palatino Linotype" pitchFamily="18" charset="0"/>
                        <a:cs typeface="Arial" charset="0"/>
                      </a:endParaRPr>
                    </a:p>
                  </a:txBody>
                  <a:tcPr marL="0" marR="0"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Times New Roman" pitchFamily="18" charset="0"/>
                        </a:rPr>
                        <a:t>Anatomical Entity</a:t>
                      </a:r>
                      <a:endParaRPr kumimoji="0" lang="en-US" sz="1600" b="0" i="0" u="none" strike="noStrike" cap="none" normalizeH="0" baseline="0" smtClean="0">
                        <a:ln>
                          <a:noFill/>
                        </a:ln>
                        <a:solidFill>
                          <a:schemeClr val="tx1"/>
                        </a:solidFill>
                        <a:effectLst/>
                        <a:latin typeface="Palatino Linotype"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Times New Roman" pitchFamily="18" charset="0"/>
                        </a:rPr>
                        <a:t>(FMA, CARO)</a:t>
                      </a:r>
                      <a:endParaRPr kumimoji="0" lang="en-US" sz="1600" b="1" i="0" u="none" strike="noStrike" cap="none" normalizeH="0" baseline="0" smtClean="0">
                        <a:ln>
                          <a:noFill/>
                        </a:ln>
                        <a:solidFill>
                          <a:schemeClr val="tx1"/>
                        </a:solidFill>
                        <a:effectLst/>
                        <a:latin typeface="Palatino Linotype" pitchFamily="18" charset="0"/>
                        <a:cs typeface="Arial" charset="0"/>
                      </a:endParaRPr>
                    </a:p>
                  </a:txBody>
                  <a:tcPr marL="0" marR="0"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Times New Roman" pitchFamily="18" charset="0"/>
                        </a:rPr>
                        <a:t>Organ</a:t>
                      </a:r>
                      <a:endParaRPr kumimoji="0" lang="en-US" sz="1600" b="1" i="0" u="none" strike="noStrike" cap="none" normalizeH="0" baseline="0" smtClean="0">
                        <a:ln>
                          <a:noFill/>
                        </a:ln>
                        <a:solidFill>
                          <a:schemeClr val="tx1"/>
                        </a:solidFill>
                        <a:effectLst/>
                        <a:latin typeface="Palatino Linotype"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Times New Roman" pitchFamily="18" charset="0"/>
                        </a:rPr>
                        <a:t>Function</a:t>
                      </a:r>
                      <a:endParaRPr kumimoji="0" lang="en-US" sz="1600" b="1" i="0" u="none" strike="noStrike" cap="none" normalizeH="0" baseline="0" smtClean="0">
                        <a:ln>
                          <a:noFill/>
                        </a:ln>
                        <a:solidFill>
                          <a:schemeClr val="tx1"/>
                        </a:solidFill>
                        <a:effectLst/>
                        <a:latin typeface="Palatino Linotype"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Times New Roman" pitchFamily="18" charset="0"/>
                        </a:rPr>
                        <a:t>(FMP, CPRO)</a:t>
                      </a:r>
                      <a:endParaRPr kumimoji="0" lang="en-US" sz="1600" b="1" i="0" u="none" strike="noStrike" cap="none" normalizeH="0" baseline="0" smtClean="0">
                        <a:ln>
                          <a:noFill/>
                        </a:ln>
                        <a:solidFill>
                          <a:schemeClr val="tx1"/>
                        </a:solidFill>
                        <a:effectLst/>
                        <a:latin typeface="Palatino Linotype" pitchFamily="18" charset="0"/>
                        <a:cs typeface="Arial" charset="0"/>
                      </a:endParaRPr>
                    </a:p>
                  </a:txBody>
                  <a:tcPr marL="0" marR="0"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Times New Roman" pitchFamily="18" charset="0"/>
                        </a:rPr>
                        <a:t>Phenotypic Quality</a:t>
                      </a:r>
                      <a:br>
                        <a:rPr kumimoji="0" lang="en-US" sz="1600" b="0" i="0" u="none" strike="noStrike" cap="none" normalizeH="0" baseline="0" smtClean="0">
                          <a:ln>
                            <a:noFill/>
                          </a:ln>
                          <a:solidFill>
                            <a:schemeClr val="tx1"/>
                          </a:solidFill>
                          <a:effectLst/>
                          <a:latin typeface="Palatino Linotype" pitchFamily="18" charset="0"/>
                          <a:cs typeface="Times New Roman" pitchFamily="18" charset="0"/>
                        </a:rPr>
                      </a:br>
                      <a:r>
                        <a:rPr kumimoji="0" lang="en-US" sz="1600" b="0" i="0" u="none" strike="noStrike" cap="none" normalizeH="0" baseline="0" smtClean="0">
                          <a:ln>
                            <a:noFill/>
                          </a:ln>
                          <a:solidFill>
                            <a:schemeClr val="tx1"/>
                          </a:solidFill>
                          <a:effectLst/>
                          <a:latin typeface="Palatino Linotype" pitchFamily="18" charset="0"/>
                          <a:cs typeface="Times New Roman" pitchFamily="18" charset="0"/>
                        </a:rPr>
                        <a:t>(PaTO)</a:t>
                      </a:r>
                      <a:endParaRPr kumimoji="0" lang="en-US" sz="1600" b="0" i="0" u="none" strike="noStrike" cap="none" normalizeH="0" baseline="0" smtClean="0">
                        <a:ln>
                          <a:noFill/>
                        </a:ln>
                        <a:solidFill>
                          <a:schemeClr val="tx1"/>
                        </a:solidFill>
                        <a:effectLst/>
                        <a:latin typeface="Palatino Linotype" pitchFamily="18" charset="0"/>
                      </a:endParaRPr>
                    </a:p>
                  </a:txBody>
                  <a:tcPr marL="0" marR="0"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Palatino Linotype" pitchFamily="18" charset="0"/>
                          <a:cs typeface="Times New Roman" pitchFamily="18" charset="0"/>
                        </a:rPr>
                        <a:t>Biological Process</a:t>
                      </a:r>
                      <a:endParaRPr kumimoji="0" lang="en-US" sz="1600" b="1" i="0" u="none" strike="noStrike" cap="none" normalizeH="0" baseline="0" smtClean="0">
                        <a:ln>
                          <a:noFill/>
                        </a:ln>
                        <a:solidFill>
                          <a:schemeClr val="tx1"/>
                        </a:solidFill>
                        <a:effectLst/>
                        <a:latin typeface="Palatino Linotype"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Times New Roman" pitchFamily="18" charset="0"/>
                        </a:rPr>
                        <a:t>(GO)</a:t>
                      </a:r>
                      <a:endParaRPr kumimoji="0" lang="en-US" sz="1600" b="1" i="0" u="none" strike="noStrike" cap="none" normalizeH="0" baseline="0" smtClean="0">
                        <a:ln>
                          <a:noFill/>
                        </a:ln>
                        <a:solidFill>
                          <a:schemeClr val="tx1"/>
                        </a:solidFill>
                        <a:effectLst/>
                        <a:latin typeface="Palatino Linotype" pitchFamily="18" charset="0"/>
                        <a:cs typeface="Arial" charset="0"/>
                      </a:endParaRPr>
                    </a:p>
                  </a:txBody>
                  <a:tcPr marL="0" marR="0" anchor="ctr" horzOverflow="overflow">
                    <a:lnL w="12700" cap="flat" cmpd="sng" algn="ctr">
                      <a:solidFill>
                        <a:srgbClr val="CC3300"/>
                      </a:solidFill>
                      <a:prstDash val="solid"/>
                      <a:round/>
                      <a:headEnd type="none" w="med" len="med"/>
                      <a:tailEnd type="none" w="med" len="med"/>
                    </a:lnL>
                    <a:lnR w="28575"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solidFill>
                      <a:srgbClr val="FFFF00"/>
                    </a:solidFill>
                  </a:tcPr>
                </a:tc>
              </a:tr>
              <a:tr h="1041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Arial" charset="0"/>
                        </a:rPr>
                        <a:t>CELL AND CELLULAR COMPONENT</a:t>
                      </a:r>
                      <a:endParaRPr kumimoji="0" lang="en-US" sz="1600" b="1" i="0" u="none" strike="noStrike" cap="none" normalizeH="0" baseline="0" smtClean="0">
                        <a:ln>
                          <a:noFill/>
                        </a:ln>
                        <a:solidFill>
                          <a:schemeClr val="tx1"/>
                        </a:solidFill>
                        <a:effectLst/>
                        <a:latin typeface="Palatino Linotype" pitchFamily="18" charset="0"/>
                        <a:cs typeface="Arial" charset="0"/>
                      </a:endParaRPr>
                    </a:p>
                  </a:txBody>
                  <a:tcPr marL="0" marR="0" anchor="ctr" horzOverflow="overflow">
                    <a:lnL w="28575"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Times New Roman" pitchFamily="18" charset="0"/>
                        </a:rPr>
                        <a:t>Cell</a:t>
                      </a:r>
                      <a:endParaRPr kumimoji="0" lang="en-US" sz="1600" b="1" i="0" u="none" strike="noStrike" cap="none" normalizeH="0" baseline="0" smtClean="0">
                        <a:ln>
                          <a:noFill/>
                        </a:ln>
                        <a:solidFill>
                          <a:schemeClr val="tx1"/>
                        </a:solidFill>
                        <a:effectLst/>
                        <a:latin typeface="Palatino Linotype"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Times New Roman" pitchFamily="18" charset="0"/>
                        </a:rPr>
                        <a:t>(CL)</a:t>
                      </a:r>
                      <a:endParaRPr kumimoji="0" lang="en-US" sz="1600" b="1" i="0" u="none" strike="noStrike" cap="none" normalizeH="0" baseline="0" smtClean="0">
                        <a:ln>
                          <a:noFill/>
                        </a:ln>
                        <a:solidFill>
                          <a:schemeClr val="tx1"/>
                        </a:solidFill>
                        <a:effectLst/>
                        <a:latin typeface="Palatino Linotype" pitchFamily="18" charset="0"/>
                        <a:cs typeface="Arial" charset="0"/>
                      </a:endParaRPr>
                    </a:p>
                  </a:txBody>
                  <a:tcPr marL="0" marR="0"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smtClean="0">
                          <a:ln>
                            <a:noFill/>
                          </a:ln>
                          <a:solidFill>
                            <a:schemeClr val="tx1"/>
                          </a:solidFill>
                          <a:effectLst/>
                          <a:latin typeface="Palatino Linotype" pitchFamily="18" charset="0"/>
                          <a:cs typeface="Times New Roman" pitchFamily="18" charset="0"/>
                        </a:rPr>
                        <a:t>Cellular Component</a:t>
                      </a:r>
                      <a:endParaRPr kumimoji="0" lang="en-US" sz="1600" b="1" i="0" u="none" strike="noStrike" cap="none" normalizeH="0" baseline="0" smtClean="0">
                        <a:ln>
                          <a:noFill/>
                        </a:ln>
                        <a:solidFill>
                          <a:schemeClr val="tx1"/>
                        </a:solidFill>
                        <a:effectLst/>
                        <a:latin typeface="Palatino Linotype"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Times New Roman" pitchFamily="18" charset="0"/>
                        </a:rPr>
                        <a:t>(FMA, GO)</a:t>
                      </a:r>
                      <a:endParaRPr kumimoji="0" lang="en-US" sz="1600" b="1" i="0" u="none" strike="noStrike" cap="none" normalizeH="0" baseline="0" smtClean="0">
                        <a:ln>
                          <a:noFill/>
                        </a:ln>
                        <a:solidFill>
                          <a:schemeClr val="tx1"/>
                        </a:solidFill>
                        <a:effectLst/>
                        <a:latin typeface="Palatino Linotype" pitchFamily="18" charset="0"/>
                        <a:cs typeface="Arial" charset="0"/>
                      </a:endParaRPr>
                    </a:p>
                  </a:txBody>
                  <a:tcPr marL="0" marR="0"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Times New Roman" pitchFamily="18" charset="0"/>
                        </a:rPr>
                        <a:t>Cellular Function</a:t>
                      </a:r>
                      <a:endParaRPr kumimoji="0" lang="en-US" sz="1600" b="1" i="0" u="none" strike="noStrike" cap="none" normalizeH="0" baseline="0" smtClean="0">
                        <a:ln>
                          <a:noFill/>
                        </a:ln>
                        <a:solidFill>
                          <a:schemeClr val="tx1"/>
                        </a:solidFill>
                        <a:effectLst/>
                        <a:latin typeface="Palatino Linotype"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Times New Roman" pitchFamily="18" charset="0"/>
                        </a:rPr>
                        <a:t>(GO)</a:t>
                      </a:r>
                      <a:endParaRPr kumimoji="0" lang="en-US" sz="1600" b="1" i="0" u="none" strike="noStrike" cap="none" normalizeH="0" baseline="0" smtClean="0">
                        <a:ln>
                          <a:noFill/>
                        </a:ln>
                        <a:solidFill>
                          <a:schemeClr val="tx1"/>
                        </a:solidFill>
                        <a:effectLst/>
                        <a:latin typeface="Palatino Linotype" pitchFamily="18" charset="0"/>
                        <a:cs typeface="Arial" charset="0"/>
                      </a:endParaRPr>
                    </a:p>
                  </a:txBody>
                  <a:tcPr marL="0" marR="0"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12700" cap="flat" cmpd="sng" algn="ctr">
                      <a:solidFill>
                        <a:srgbClr val="CC3300"/>
                      </a:solidFill>
                      <a:prstDash val="solid"/>
                      <a:round/>
                      <a:headEnd type="none" w="med" len="med"/>
                      <a:tailEnd type="none" w="med" len="med"/>
                    </a:lnB>
                    <a:lnTlToBr>
                      <a:noFill/>
                    </a:lnTlToBr>
                    <a:lnBlToTr>
                      <a:noFill/>
                    </a:lnBlToTr>
                    <a:noFill/>
                  </a:tcPr>
                </a:tc>
                <a:tc vMerge="1">
                  <a:txBody>
                    <a:bodyPr/>
                    <a:lstStyle/>
                    <a:p>
                      <a:endParaRPr lang="en-US"/>
                    </a:p>
                  </a:txBody>
                  <a:tcPr/>
                </a:tc>
                <a:tc vMerge="1">
                  <a:txBody>
                    <a:bodyPr/>
                    <a:lstStyle/>
                    <a:p>
                      <a:endParaRPr lang="en-US"/>
                    </a:p>
                  </a:txBody>
                  <a:tcPr/>
                </a:tc>
              </a:tr>
              <a:tr h="10414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smtClean="0">
                          <a:ln>
                            <a:noFill/>
                          </a:ln>
                          <a:solidFill>
                            <a:schemeClr val="tx1"/>
                          </a:solidFill>
                          <a:effectLst/>
                          <a:latin typeface="Palatino Linotype" pitchFamily="18" charset="0"/>
                          <a:cs typeface="Arial" charset="0"/>
                        </a:rPr>
                        <a:t>MOLECULE</a:t>
                      </a:r>
                      <a:endParaRPr kumimoji="0" lang="en-US" sz="1600" b="1" i="0" u="none" strike="noStrike" cap="none" normalizeH="0" baseline="0" smtClean="0">
                        <a:ln>
                          <a:noFill/>
                        </a:ln>
                        <a:solidFill>
                          <a:schemeClr val="tx1"/>
                        </a:solidFill>
                        <a:effectLst/>
                        <a:latin typeface="Palatino Linotype" pitchFamily="18" charset="0"/>
                        <a:cs typeface="Arial" charset="0"/>
                      </a:endParaRPr>
                    </a:p>
                  </a:txBody>
                  <a:tcPr marL="0" marR="0" anchor="ctr" horzOverflow="overflow">
                    <a:lnL w="28575"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28575" cap="flat" cmpd="sng" algn="ctr">
                      <a:solidFill>
                        <a:srgbClr val="CC33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Palatino Linotype" pitchFamily="18" charset="0"/>
                          <a:cs typeface="Times New Roman" pitchFamily="18" charset="0"/>
                        </a:rPr>
                        <a:t>Molecule</a:t>
                      </a:r>
                      <a:endParaRPr kumimoji="0" lang="en-US" sz="1600" b="1" i="0" u="none" strike="noStrike" cap="none" normalizeH="0" baseline="0" dirty="0" smtClean="0">
                        <a:ln>
                          <a:noFill/>
                        </a:ln>
                        <a:solidFill>
                          <a:schemeClr val="tx1"/>
                        </a:solidFill>
                        <a:effectLst/>
                        <a:latin typeface="Palatino Linotype"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Palatino Linotype" pitchFamily="18" charset="0"/>
                          <a:cs typeface="Times New Roman" pitchFamily="18" charset="0"/>
                        </a:rPr>
                        <a:t>(ChEBI, SO,</a:t>
                      </a:r>
                      <a:endParaRPr kumimoji="0" lang="en-US" sz="1600" b="1" i="0" u="none" strike="noStrike" cap="none" normalizeH="0" baseline="0" dirty="0" smtClean="0">
                        <a:ln>
                          <a:noFill/>
                        </a:ln>
                        <a:solidFill>
                          <a:schemeClr val="tx1"/>
                        </a:solidFill>
                        <a:effectLst/>
                        <a:latin typeface="Palatino Linotype"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smtClean="0">
                          <a:ln>
                            <a:noFill/>
                          </a:ln>
                          <a:solidFill>
                            <a:schemeClr val="tx1"/>
                          </a:solidFill>
                          <a:effectLst/>
                          <a:latin typeface="Palatino Linotype" pitchFamily="18" charset="0"/>
                          <a:cs typeface="Times New Roman" pitchFamily="18" charset="0"/>
                        </a:rPr>
                        <a:t>RnaO</a:t>
                      </a:r>
                      <a:r>
                        <a:rPr kumimoji="0" lang="en-US" sz="1600" b="0" i="0" u="none" strike="noStrike" cap="none" normalizeH="0" baseline="0" dirty="0" smtClean="0">
                          <a:ln>
                            <a:noFill/>
                          </a:ln>
                          <a:solidFill>
                            <a:schemeClr val="tx1"/>
                          </a:solidFill>
                          <a:effectLst/>
                          <a:latin typeface="Palatino Linotype" pitchFamily="18" charset="0"/>
                          <a:cs typeface="Times New Roman" pitchFamily="18" charset="0"/>
                        </a:rPr>
                        <a:t>, </a:t>
                      </a:r>
                      <a:r>
                        <a:rPr kumimoji="0" lang="en-US" sz="1600" b="0" i="0" u="none" strike="noStrike" cap="none" normalizeH="0" baseline="0" dirty="0" err="1" smtClean="0">
                          <a:ln>
                            <a:noFill/>
                          </a:ln>
                          <a:solidFill>
                            <a:schemeClr val="tx1"/>
                          </a:solidFill>
                          <a:effectLst/>
                          <a:latin typeface="Palatino Linotype" pitchFamily="18" charset="0"/>
                          <a:cs typeface="Times New Roman" pitchFamily="18" charset="0"/>
                        </a:rPr>
                        <a:t>PrO</a:t>
                      </a:r>
                      <a:r>
                        <a:rPr kumimoji="0" lang="en-US" sz="1600" b="0" i="0" u="none" strike="noStrike" cap="none" normalizeH="0" baseline="0" dirty="0" smtClean="0">
                          <a:ln>
                            <a:noFill/>
                          </a:ln>
                          <a:solidFill>
                            <a:schemeClr val="tx1"/>
                          </a:solidFill>
                          <a:effectLst/>
                          <a:latin typeface="Palatino Linotype" pitchFamily="18" charset="0"/>
                          <a:cs typeface="Times New Roman" pitchFamily="18" charset="0"/>
                        </a:rPr>
                        <a:t>)</a:t>
                      </a:r>
                      <a:endParaRPr kumimoji="0" lang="en-US" sz="1600" b="1" i="0" u="none" strike="noStrike" cap="none" normalizeH="0" baseline="0" dirty="0" smtClean="0">
                        <a:ln>
                          <a:noFill/>
                        </a:ln>
                        <a:solidFill>
                          <a:schemeClr val="tx1"/>
                        </a:solidFill>
                        <a:effectLst/>
                        <a:latin typeface="Palatino Linotype" pitchFamily="18" charset="0"/>
                        <a:cs typeface="Arial" charset="0"/>
                      </a:endParaRPr>
                    </a:p>
                  </a:txBody>
                  <a:tcPr marL="0" marR="0"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28575" cap="flat" cmpd="sng" algn="ctr">
                      <a:solidFill>
                        <a:srgbClr val="CC3300"/>
                      </a:solidFill>
                      <a:prstDash val="solid"/>
                      <a:round/>
                      <a:headEnd type="none" w="med" len="med"/>
                      <a:tailEnd type="none" w="med" len="med"/>
                    </a:lnB>
                    <a:lnTlToBr>
                      <a:noFill/>
                    </a:lnTlToBr>
                    <a:lnBlToTr>
                      <a:noFill/>
                    </a:lnBlToTr>
                    <a:no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1" i="0" u="none" strike="noStrike" cap="none" normalizeH="0" baseline="0" dirty="0" smtClean="0">
                          <a:ln>
                            <a:noFill/>
                          </a:ln>
                          <a:solidFill>
                            <a:schemeClr val="tx1"/>
                          </a:solidFill>
                          <a:effectLst/>
                          <a:latin typeface="Palatino Linotype" pitchFamily="18" charset="0"/>
                          <a:cs typeface="Times New Roman" pitchFamily="18" charset="0"/>
                        </a:rPr>
                        <a:t>Molecular Function</a:t>
                      </a:r>
                      <a:endParaRPr kumimoji="0" lang="en-US" sz="1600" b="1" i="0" u="none" strike="noStrike" cap="none" normalizeH="0" baseline="0" dirty="0" smtClean="0">
                        <a:ln>
                          <a:noFill/>
                        </a:ln>
                        <a:solidFill>
                          <a:schemeClr val="tx1"/>
                        </a:solidFill>
                        <a:effectLst/>
                        <a:latin typeface="Palatino Linotype"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Palatino Linotype" pitchFamily="18" charset="0"/>
                          <a:cs typeface="Times New Roman" pitchFamily="18" charset="0"/>
                        </a:rPr>
                        <a:t>(GO)</a:t>
                      </a:r>
                      <a:endParaRPr kumimoji="0" lang="en-US" sz="1600" b="1" i="0" u="none" strike="noStrike" cap="none" normalizeH="0" baseline="0" dirty="0" smtClean="0">
                        <a:ln>
                          <a:noFill/>
                        </a:ln>
                        <a:solidFill>
                          <a:schemeClr val="tx1"/>
                        </a:solidFill>
                        <a:effectLst/>
                        <a:latin typeface="Palatino Linotype" pitchFamily="18" charset="0"/>
                        <a:cs typeface="Arial" charset="0"/>
                      </a:endParaRPr>
                    </a:p>
                  </a:txBody>
                  <a:tcPr marL="0" marR="0" anchor="ctr" horzOverflow="overflow">
                    <a:lnL w="12700" cap="flat" cmpd="sng" algn="ctr">
                      <a:solidFill>
                        <a:srgbClr val="CC3300"/>
                      </a:solidFill>
                      <a:prstDash val="solid"/>
                      <a:round/>
                      <a:headEnd type="none" w="med" len="med"/>
                      <a:tailEnd type="none" w="med" len="med"/>
                    </a:lnL>
                    <a:lnR w="12700"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28575" cap="flat" cmpd="sng" algn="ctr">
                      <a:solidFill>
                        <a:srgbClr val="CC3300"/>
                      </a:solidFill>
                      <a:prstDash val="solid"/>
                      <a:round/>
                      <a:headEnd type="none" w="med" len="med"/>
                      <a:tailEnd type="none" w="med" len="med"/>
                    </a:lnB>
                    <a:lnTlToBr>
                      <a:noFill/>
                    </a:lnTlToBr>
                    <a:lnBlToTr>
                      <a:noFill/>
                    </a:lnBlToTr>
                    <a:solidFill>
                      <a:srgbClr val="FFFF00"/>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Palatino Linotype" pitchFamily="18" charset="0"/>
                          <a:cs typeface="Times New Roman" pitchFamily="18" charset="0"/>
                        </a:rPr>
                        <a:t>Molecular Process</a:t>
                      </a:r>
                      <a:endParaRPr kumimoji="0" lang="en-US" sz="1600" b="1" i="0" u="none" strike="noStrike" cap="none" normalizeH="0" baseline="0" dirty="0" smtClean="0">
                        <a:ln>
                          <a:noFill/>
                        </a:ln>
                        <a:solidFill>
                          <a:schemeClr val="tx1"/>
                        </a:solidFill>
                        <a:effectLst/>
                        <a:latin typeface="Palatino Linotype" pitchFamily="18" charset="0"/>
                        <a:cs typeface="Arial"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chemeClr val="tx1"/>
                          </a:solidFill>
                          <a:effectLst/>
                          <a:latin typeface="Palatino Linotype" pitchFamily="18" charset="0"/>
                          <a:cs typeface="Times New Roman" pitchFamily="18" charset="0"/>
                        </a:rPr>
                        <a:t>(GO)</a:t>
                      </a:r>
                      <a:endParaRPr kumimoji="0" lang="en-US" sz="1600" b="1" i="0" u="none" strike="noStrike" cap="none" normalizeH="0" baseline="0" dirty="0" smtClean="0">
                        <a:ln>
                          <a:noFill/>
                        </a:ln>
                        <a:solidFill>
                          <a:schemeClr val="tx1"/>
                        </a:solidFill>
                        <a:effectLst/>
                        <a:latin typeface="Palatino Linotype" pitchFamily="18" charset="0"/>
                        <a:cs typeface="Arial" charset="0"/>
                      </a:endParaRPr>
                    </a:p>
                  </a:txBody>
                  <a:tcPr marL="0" marR="0" anchor="ctr" horzOverflow="overflow">
                    <a:lnL w="12700" cap="flat" cmpd="sng" algn="ctr">
                      <a:solidFill>
                        <a:srgbClr val="CC3300"/>
                      </a:solidFill>
                      <a:prstDash val="solid"/>
                      <a:round/>
                      <a:headEnd type="none" w="med" len="med"/>
                      <a:tailEnd type="none" w="med" len="med"/>
                    </a:lnL>
                    <a:lnR w="28575" cap="flat" cmpd="sng" algn="ctr">
                      <a:solidFill>
                        <a:srgbClr val="CC3300"/>
                      </a:solidFill>
                      <a:prstDash val="solid"/>
                      <a:round/>
                      <a:headEnd type="none" w="med" len="med"/>
                      <a:tailEnd type="none" w="med" len="med"/>
                    </a:lnR>
                    <a:lnT w="12700" cap="flat" cmpd="sng" algn="ctr">
                      <a:solidFill>
                        <a:srgbClr val="CC3300"/>
                      </a:solidFill>
                      <a:prstDash val="solid"/>
                      <a:round/>
                      <a:headEnd type="none" w="med" len="med"/>
                      <a:tailEnd type="none" w="med" len="med"/>
                    </a:lnT>
                    <a:lnB w="28575" cap="flat" cmpd="sng" algn="ctr">
                      <a:solidFill>
                        <a:srgbClr val="CC3300"/>
                      </a:solidFill>
                      <a:prstDash val="solid"/>
                      <a:round/>
                      <a:headEnd type="none" w="med" len="med"/>
                      <a:tailEnd type="none" w="med" len="med"/>
                    </a:lnB>
                    <a:lnTlToBr>
                      <a:noFill/>
                    </a:lnTlToBr>
                    <a:lnBlToTr>
                      <a:noFill/>
                    </a:lnBlToTr>
                    <a:noFill/>
                  </a:tcPr>
                </a:tc>
              </a:tr>
            </a:tbl>
          </a:graphicData>
        </a:graphic>
      </p:graphicFrame>
      <p:sp>
        <p:nvSpPr>
          <p:cNvPr id="28710" name="Line 40"/>
          <p:cNvSpPr>
            <a:spLocks noChangeShapeType="1"/>
          </p:cNvSpPr>
          <p:nvPr/>
        </p:nvSpPr>
        <p:spPr bwMode="auto">
          <a:xfrm>
            <a:off x="317500" y="330200"/>
            <a:ext cx="1905000" cy="1524000"/>
          </a:xfrm>
          <a:prstGeom prst="line">
            <a:avLst/>
          </a:prstGeom>
          <a:noFill/>
          <a:ln w="12700">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711" name="Text Box 41"/>
          <p:cNvSpPr txBox="1">
            <a:spLocks noChangeArrowheads="1"/>
          </p:cNvSpPr>
          <p:nvPr/>
        </p:nvSpPr>
        <p:spPr bwMode="auto">
          <a:xfrm>
            <a:off x="0" y="5781675"/>
            <a:ext cx="9144000" cy="10763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lgn="ctr" eaLnBrk="1" hangingPunct="1">
              <a:lnSpc>
                <a:spcPct val="90000"/>
              </a:lnSpc>
              <a:spcBef>
                <a:spcPct val="20000"/>
              </a:spcBef>
            </a:pPr>
            <a:r>
              <a:rPr lang="en-US" sz="3000"/>
              <a:t>The Open Biomedical Ontologies (OBO) Foundry</a:t>
            </a:r>
            <a:endParaRPr lang="en-US" sz="3200"/>
          </a:p>
        </p:txBody>
      </p:sp>
      <p:sp>
        <p:nvSpPr>
          <p:cNvPr id="28712"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39B2547-401A-4460-8A96-9207279BF78D}" type="slidenum">
              <a:rPr lang="en-US" smtClean="0"/>
              <a:pPr/>
              <a:t>16</a:t>
            </a:fld>
            <a:endParaRPr lang="en-US" smtClean="0"/>
          </a:p>
        </p:txBody>
      </p:sp>
    </p:spTree>
    <p:extLst>
      <p:ext uri="{BB962C8B-B14F-4D97-AF65-F5344CB8AC3E}">
        <p14:creationId xmlns:p14="http://schemas.microsoft.com/office/powerpoint/2010/main" val="830802167"/>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914400" y="1371600"/>
            <a:ext cx="8229600" cy="5029200"/>
          </a:xfrm>
        </p:spPr>
        <p:txBody>
          <a:bodyPr>
            <a:normAutofit/>
          </a:bodyPr>
          <a:lstStyle/>
          <a:p>
            <a:pPr lvl="1" eaLnBrk="1" hangingPunct="1">
              <a:lnSpc>
                <a:spcPct val="80000"/>
              </a:lnSpc>
              <a:buFontTx/>
              <a:buNone/>
            </a:pPr>
            <a:r>
              <a:rPr lang="en-US" dirty="0" smtClean="0"/>
              <a:t>	</a:t>
            </a:r>
            <a:r>
              <a:rPr lang="en-US" sz="3600" dirty="0" smtClean="0"/>
              <a:t>all follow the same principles to ensure interoperability</a:t>
            </a:r>
          </a:p>
          <a:p>
            <a:pPr marL="912813" lvl="1" eaLnBrk="1" hangingPunct="1"/>
            <a:r>
              <a:rPr lang="en-US" sz="3200" dirty="0" smtClean="0"/>
              <a:t>GO Gene Ontology</a:t>
            </a:r>
          </a:p>
          <a:p>
            <a:pPr marL="912813" lvl="1" eaLnBrk="1" hangingPunct="1"/>
            <a:r>
              <a:rPr lang="en-US" sz="3200" dirty="0" smtClean="0"/>
              <a:t>ChEBI Chemical Ontology</a:t>
            </a:r>
          </a:p>
          <a:p>
            <a:pPr marL="912813" lvl="1" eaLnBrk="1" hangingPunct="1"/>
            <a:r>
              <a:rPr lang="en-US" sz="3200" dirty="0" smtClean="0"/>
              <a:t>PRO Protein Ontology</a:t>
            </a:r>
          </a:p>
          <a:p>
            <a:pPr marL="912813" lvl="1" eaLnBrk="1" hangingPunct="1"/>
            <a:r>
              <a:rPr lang="en-US" sz="3200" dirty="0" smtClean="0"/>
              <a:t>CL Cell Ontology</a:t>
            </a:r>
          </a:p>
          <a:p>
            <a:pPr marL="912813" lvl="1" eaLnBrk="1" hangingPunct="1"/>
            <a:r>
              <a:rPr lang="en-US" sz="3200" dirty="0" smtClean="0"/>
              <a:t>...</a:t>
            </a:r>
          </a:p>
          <a:p>
            <a:pPr marL="912813" lvl="1" eaLnBrk="1" hangingPunct="1"/>
            <a:r>
              <a:rPr lang="en-US" sz="3200" dirty="0" smtClean="0"/>
              <a:t>OGMS Ontology for General Medical Science </a:t>
            </a:r>
          </a:p>
        </p:txBody>
      </p:sp>
      <p:sp>
        <p:nvSpPr>
          <p:cNvPr id="29699" name="Title 1"/>
          <p:cNvSpPr>
            <a:spLocks noGrp="1"/>
          </p:cNvSpPr>
          <p:nvPr>
            <p:ph type="title"/>
          </p:nvPr>
        </p:nvSpPr>
        <p:spPr>
          <a:xfrm>
            <a:off x="0" y="381000"/>
            <a:ext cx="9144000" cy="1524000"/>
          </a:xfrm>
        </p:spPr>
        <p:txBody>
          <a:bodyPr anchor="t"/>
          <a:lstStyle/>
          <a:p>
            <a:pPr eaLnBrk="1" hangingPunct="1">
              <a:spcBef>
                <a:spcPts val="600"/>
              </a:spcBef>
            </a:pPr>
            <a:r>
              <a:rPr lang="en-US" dirty="0" smtClean="0"/>
              <a:t>OBO Foundry ontologies</a:t>
            </a:r>
          </a:p>
        </p:txBody>
      </p:sp>
      <p:sp>
        <p:nvSpPr>
          <p:cNvPr id="2970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E41DC90-E769-44F2-A5CA-892A8263886F}" type="slidenum">
              <a:rPr lang="en-US" smtClean="0"/>
              <a:pPr/>
              <a:t>17</a:t>
            </a:fld>
            <a:endParaRPr lang="en-US" smtClean="0"/>
          </a:p>
        </p:txBody>
      </p:sp>
    </p:spTree>
    <p:extLst>
      <p:ext uri="{BB962C8B-B14F-4D97-AF65-F5344CB8AC3E}">
        <p14:creationId xmlns:p14="http://schemas.microsoft.com/office/powerpoint/2010/main" val="1838669223"/>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marL="342900" indent="-342900"/>
            <a:r>
              <a:rPr lang="en-US" smtClean="0"/>
              <a:t>OGMS</a:t>
            </a:r>
          </a:p>
        </p:txBody>
      </p:sp>
      <p:sp>
        <p:nvSpPr>
          <p:cNvPr id="30723" name="Text Placeholder 2"/>
          <p:cNvSpPr>
            <a:spLocks noGrp="1"/>
          </p:cNvSpPr>
          <p:nvPr>
            <p:ph type="body" sz="half" idx="1"/>
          </p:nvPr>
        </p:nvSpPr>
        <p:spPr/>
        <p:txBody>
          <a:bodyPr/>
          <a:lstStyle/>
          <a:p>
            <a:pPr algn="ctr"/>
            <a:r>
              <a:rPr lang="en-US" sz="3600" dirty="0" smtClean="0"/>
              <a:t>Ontology for General Medical Science </a:t>
            </a:r>
          </a:p>
          <a:p>
            <a:pPr algn="ctr"/>
            <a:endParaRPr lang="en-US" dirty="0" smtClean="0"/>
          </a:p>
          <a:p>
            <a:pPr algn="ctr"/>
            <a:endParaRPr lang="en-US" dirty="0" smtClean="0"/>
          </a:p>
          <a:p>
            <a:pPr algn="ctr"/>
            <a:r>
              <a:rPr lang="en-US" dirty="0" smtClean="0"/>
              <a:t>http://code.google.com/p/ogms/</a:t>
            </a:r>
          </a:p>
          <a:p>
            <a:pPr algn="ctr"/>
            <a:r>
              <a:rPr lang="en-US" dirty="0" smtClean="0"/>
              <a:t/>
            </a:r>
            <a:br>
              <a:rPr lang="en-US" dirty="0" smtClean="0"/>
            </a:br>
            <a:endParaRPr lang="en-US" dirty="0" smtClean="0"/>
          </a:p>
        </p:txBody>
      </p:sp>
      <p:sp>
        <p:nvSpPr>
          <p:cNvPr id="3072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954B2B4-9301-4A8E-8B8C-FEBA3CBBEA3B}" type="slidenum">
              <a:rPr lang="en-US" smtClean="0"/>
              <a:pPr/>
              <a:t>18</a:t>
            </a:fld>
            <a:endParaRPr lang="en-US" smtClean="0"/>
          </a:p>
        </p:txBody>
      </p:sp>
    </p:spTree>
    <p:extLst>
      <p:ext uri="{BB962C8B-B14F-4D97-AF65-F5344CB8AC3E}">
        <p14:creationId xmlns:p14="http://schemas.microsoft.com/office/powerpoint/2010/main" val="72146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4" descr="Big Picture v3"/>
          <p:cNvPicPr>
            <a:picLocks noChangeAspect="1" noChangeArrowheads="1"/>
          </p:cNvPicPr>
          <p:nvPr/>
        </p:nvPicPr>
        <p:blipFill>
          <a:blip r:embed="rId3">
            <a:extLst>
              <a:ext uri="{28A0092B-C50C-407E-A947-70E740481C1C}">
                <a14:useLocalDpi xmlns:a14="http://schemas.microsoft.com/office/drawing/2010/main" val="0"/>
              </a:ext>
            </a:extLst>
          </a:blip>
          <a:srcRect l="2499" t="7011" r="4861" b="8989"/>
          <a:stretch>
            <a:fillRect/>
          </a:stretch>
        </p:blipFill>
        <p:spPr bwMode="auto">
          <a:xfrm>
            <a:off x="165100" y="671513"/>
            <a:ext cx="8813800" cy="6173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7" name="Rectangle 2"/>
          <p:cNvSpPr>
            <a:spLocks noGrp="1" noChangeArrowheads="1"/>
          </p:cNvSpPr>
          <p:nvPr>
            <p:ph type="title"/>
          </p:nvPr>
        </p:nvSpPr>
        <p:spPr>
          <a:xfrm>
            <a:off x="457200" y="190500"/>
            <a:ext cx="8153400" cy="495300"/>
          </a:xfrm>
          <a:noFill/>
        </p:spPr>
        <p:txBody>
          <a:bodyPr>
            <a:normAutofit fontScale="90000"/>
          </a:bodyPr>
          <a:lstStyle/>
          <a:p>
            <a:pPr eaLnBrk="1" hangingPunct="1"/>
            <a:r>
              <a:rPr lang="en-US" sz="3600" dirty="0" smtClean="0">
                <a:latin typeface="Arial" charset="0"/>
                <a:cs typeface="Arial" charset="0"/>
              </a:rPr>
              <a:t>OGMS: The Big Picture</a:t>
            </a:r>
          </a:p>
        </p:txBody>
      </p:sp>
      <p:sp>
        <p:nvSpPr>
          <p:cNvPr id="40964" name="Slide Number Placeholder 5"/>
          <p:cNvSpPr>
            <a:spLocks noGrp="1"/>
          </p:cNvSpPr>
          <p:nvPr>
            <p:ph type="sldNum" sz="quarter" idx="12"/>
          </p:nvPr>
        </p:nvSpPr>
        <p:spPr/>
        <p:txBody>
          <a:bodyPr/>
          <a:lstStyle/>
          <a:p>
            <a:pPr fontAlgn="base">
              <a:spcBef>
                <a:spcPct val="0"/>
              </a:spcBef>
              <a:spcAft>
                <a:spcPct val="0"/>
              </a:spcAft>
              <a:defRPr/>
            </a:pPr>
            <a:fld id="{3EF9B8DA-8811-4A6F-AC8E-FFC7EBE0D154}" type="slidenum">
              <a:rPr lang="en-US" smtClean="0"/>
              <a:pPr fontAlgn="base">
                <a:spcBef>
                  <a:spcPct val="0"/>
                </a:spcBef>
                <a:spcAft>
                  <a:spcPct val="0"/>
                </a:spcAft>
                <a:defRPr/>
              </a:pPr>
              <a:t>19</a:t>
            </a:fld>
            <a:endParaRPr lang="en-US" smtClean="0"/>
          </a:p>
        </p:txBody>
      </p:sp>
    </p:spTree>
    <p:extLst>
      <p:ext uri="{BB962C8B-B14F-4D97-AF65-F5344CB8AC3E}">
        <p14:creationId xmlns:p14="http://schemas.microsoft.com/office/powerpoint/2010/main" val="42625125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066800" y="0"/>
            <a:ext cx="7543800" cy="1828800"/>
          </a:xfrm>
        </p:spPr>
        <p:txBody>
          <a:bodyPr/>
          <a:lstStyle/>
          <a:p>
            <a:pPr>
              <a:defRPr/>
            </a:pPr>
            <a:r>
              <a:rPr lang="en-US" sz="3600" dirty="0" smtClean="0"/>
              <a:t>Biomedical Ontology Timeline</a:t>
            </a:r>
          </a:p>
        </p:txBody>
      </p:sp>
      <p:sp>
        <p:nvSpPr>
          <p:cNvPr id="60419" name="Content Placeholder 2"/>
          <p:cNvSpPr>
            <a:spLocks noGrp="1"/>
          </p:cNvSpPr>
          <p:nvPr>
            <p:ph idx="1"/>
          </p:nvPr>
        </p:nvSpPr>
        <p:spPr>
          <a:xfrm>
            <a:off x="990600" y="1447800"/>
            <a:ext cx="7772400" cy="4724400"/>
          </a:xfrm>
        </p:spPr>
        <p:txBody>
          <a:bodyPr>
            <a:normAutofit/>
          </a:bodyPr>
          <a:lstStyle/>
          <a:p>
            <a:pPr marL="457200" indent="-457200" algn="l">
              <a:buFont typeface="Wingdings" pitchFamily="2" charset="2"/>
              <a:buChar char="§"/>
              <a:tabLst>
                <a:tab pos="736600" algn="l"/>
                <a:tab pos="860425" algn="l"/>
                <a:tab pos="1255713" algn="l"/>
                <a:tab pos="1541463" algn="l"/>
              </a:tabLst>
            </a:pPr>
            <a:r>
              <a:rPr lang="en-US" dirty="0" smtClean="0"/>
              <a:t>1990: 	Human Genome Project</a:t>
            </a:r>
          </a:p>
          <a:p>
            <a:pPr marL="457200" indent="-457200" algn="l">
              <a:buFont typeface="Wingdings" pitchFamily="2" charset="2"/>
              <a:buChar char="§"/>
              <a:tabLst>
                <a:tab pos="736600" algn="l"/>
                <a:tab pos="860425" algn="l"/>
                <a:tab pos="1255713" algn="l"/>
                <a:tab pos="1541463" algn="l"/>
              </a:tabLst>
            </a:pPr>
            <a:r>
              <a:rPr lang="en-US" dirty="0" smtClean="0"/>
              <a:t>1999: 	The Gene Ontology (GO)</a:t>
            </a:r>
          </a:p>
          <a:p>
            <a:pPr marL="457200" indent="-457200" algn="l">
              <a:buFont typeface="Wingdings" pitchFamily="2" charset="2"/>
              <a:buChar char="§"/>
              <a:tabLst>
                <a:tab pos="736600" algn="l"/>
                <a:tab pos="860425" algn="l"/>
                <a:tab pos="1255713" algn="l"/>
                <a:tab pos="1541463" algn="l"/>
              </a:tabLst>
            </a:pPr>
            <a:r>
              <a:rPr lang="en-US" dirty="0" smtClean="0"/>
              <a:t>2005: 	The Open Biomedical Ontologies </a:t>
            </a:r>
          </a:p>
          <a:p>
            <a:pPr algn="l">
              <a:tabLst>
                <a:tab pos="736600" algn="l"/>
                <a:tab pos="860425" algn="l"/>
                <a:tab pos="1255713" algn="l"/>
                <a:tab pos="1541463" algn="l"/>
              </a:tabLst>
            </a:pPr>
            <a:r>
              <a:rPr lang="en-US" dirty="0"/>
              <a:t>	</a:t>
            </a:r>
            <a:r>
              <a:rPr lang="en-US" dirty="0" smtClean="0"/>
              <a:t>			(OBO) Foundry </a:t>
            </a:r>
          </a:p>
          <a:p>
            <a:pPr marL="463550" indent="-463550" algn="l">
              <a:buFont typeface="Wingdings" pitchFamily="2" charset="2"/>
              <a:buChar char="§"/>
              <a:tabLst>
                <a:tab pos="736600" algn="l"/>
                <a:tab pos="860425" algn="l"/>
                <a:tab pos="1255713" algn="l"/>
                <a:tab pos="1541463" algn="l"/>
              </a:tabLst>
            </a:pPr>
            <a:r>
              <a:rPr lang="en-US" dirty="0" smtClean="0"/>
              <a:t>2010: 	Ontology for General Medical </a:t>
            </a:r>
          </a:p>
          <a:p>
            <a:pPr algn="l">
              <a:tabLst>
                <a:tab pos="736600" algn="l"/>
                <a:tab pos="860425" algn="l"/>
                <a:tab pos="1255713" algn="l"/>
                <a:tab pos="1541463" algn="l"/>
              </a:tabLst>
            </a:pPr>
            <a:r>
              <a:rPr lang="en-US" dirty="0"/>
              <a:t>	</a:t>
            </a:r>
            <a:r>
              <a:rPr lang="en-US" dirty="0" smtClean="0"/>
              <a:t>			Science</a:t>
            </a:r>
          </a:p>
          <a:p>
            <a:pPr marL="463550" indent="-463550" algn="l">
              <a:buFont typeface="Wingdings" pitchFamily="2" charset="2"/>
              <a:buChar char="§"/>
              <a:tabLst>
                <a:tab pos="736600" algn="l"/>
                <a:tab pos="860425" algn="l"/>
                <a:tab pos="1255713" algn="l"/>
                <a:tab pos="1541463" algn="l"/>
              </a:tabLst>
            </a:pPr>
            <a:r>
              <a:rPr lang="en-US" dirty="0" smtClean="0"/>
              <a:t>2011?	an OBO Foundry for Dental and Oral</a:t>
            </a:r>
          </a:p>
          <a:p>
            <a:pPr algn="l">
              <a:tabLst>
                <a:tab pos="736600" algn="l"/>
                <a:tab pos="860425" algn="l"/>
                <a:tab pos="1255713" algn="l"/>
                <a:tab pos="1541463" algn="l"/>
              </a:tabLst>
            </a:pPr>
            <a:r>
              <a:rPr lang="en-US" dirty="0"/>
              <a:t>	</a:t>
            </a:r>
            <a:r>
              <a:rPr lang="en-US" dirty="0" smtClean="0"/>
              <a:t>			Biology Research</a:t>
            </a:r>
          </a:p>
        </p:txBody>
      </p:sp>
      <p:sp>
        <p:nvSpPr>
          <p:cNvPr id="2" name="Footer Placeholder 1"/>
          <p:cNvSpPr>
            <a:spLocks noGrp="1"/>
          </p:cNvSpPr>
          <p:nvPr>
            <p:ph type="ftr" sz="quarter" idx="11"/>
          </p:nvPr>
        </p:nvSpPr>
        <p:spPr/>
        <p:txBody>
          <a:bodyPr/>
          <a:lstStyle/>
          <a:p>
            <a:pPr algn="l"/>
            <a:r>
              <a:rPr lang="en-US" smtClean="0"/>
              <a:t>http://ontology.buffalo.edu/smith</a:t>
            </a:r>
            <a:endParaRPr lang="en-US" dirty="0"/>
          </a:p>
        </p:txBody>
      </p:sp>
      <p:sp>
        <p:nvSpPr>
          <p:cNvPr id="3" name="Slide Number Placeholder 2"/>
          <p:cNvSpPr>
            <a:spLocks noGrp="1"/>
          </p:cNvSpPr>
          <p:nvPr>
            <p:ph type="sldNum" sz="quarter" idx="12"/>
          </p:nvPr>
        </p:nvSpPr>
        <p:spPr/>
        <p:txBody>
          <a:bodyPr/>
          <a:lstStyle/>
          <a:p>
            <a:fld id="{AA13CE15-DADA-4305-8FD0-F7FA2D442F2E}" type="slidenum">
              <a:rPr lang="en-US" smtClean="0"/>
              <a:pPr/>
              <a:t>2</a:t>
            </a:fld>
            <a:endParaRPr lang="en-US" dirty="0"/>
          </a:p>
        </p:txBody>
      </p:sp>
    </p:spTree>
    <p:extLst>
      <p:ext uri="{BB962C8B-B14F-4D97-AF65-F5344CB8AC3E}">
        <p14:creationId xmlns:p14="http://schemas.microsoft.com/office/powerpoint/2010/main" val="542568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457200" y="274638"/>
            <a:ext cx="7543800" cy="838200"/>
          </a:xfrm>
          <a:noFill/>
        </p:spPr>
        <p:txBody>
          <a:bodyPr/>
          <a:lstStyle/>
          <a:p>
            <a:pPr eaLnBrk="1" hangingPunct="1"/>
            <a:r>
              <a:rPr lang="en-US" sz="3000" smtClean="0">
                <a:latin typeface="Times New Roman" pitchFamily="18" charset="0"/>
              </a:rPr>
              <a:t>Influenza - infectious</a:t>
            </a:r>
          </a:p>
        </p:txBody>
      </p:sp>
      <p:sp>
        <p:nvSpPr>
          <p:cNvPr id="4099" name="Rectangle 3"/>
          <p:cNvSpPr>
            <a:spLocks noGrp="1" noChangeArrowheads="1"/>
          </p:cNvSpPr>
          <p:nvPr>
            <p:ph type="body" idx="1"/>
          </p:nvPr>
        </p:nvSpPr>
        <p:spPr>
          <a:xfrm>
            <a:off x="457200" y="1296988"/>
            <a:ext cx="4102100" cy="5205412"/>
          </a:xfrm>
          <a:noFill/>
        </p:spPr>
        <p:txBody>
          <a:bodyPr/>
          <a:lstStyle/>
          <a:p>
            <a:pPr eaLnBrk="1" hangingPunct="1"/>
            <a:r>
              <a:rPr lang="en-US" sz="1800" smtClean="0">
                <a:latin typeface="Times New Roman" pitchFamily="18" charset="0"/>
              </a:rPr>
              <a:t>Etiological process - </a:t>
            </a:r>
            <a:r>
              <a:rPr lang="en-US" sz="1800" smtClean="0">
                <a:solidFill>
                  <a:schemeClr val="tx2"/>
                </a:solidFill>
                <a:latin typeface="Times New Roman" pitchFamily="18" charset="0"/>
              </a:rPr>
              <a:t>infection of airway epithelial cells with influenza virus</a:t>
            </a:r>
            <a:endParaRPr lang="en-US" sz="1800" smtClean="0">
              <a:latin typeface="Times New Roman" pitchFamily="18" charset="0"/>
            </a:endParaRPr>
          </a:p>
          <a:p>
            <a:pPr lvl="1" eaLnBrk="1" hangingPunct="1"/>
            <a:r>
              <a:rPr lang="en-US" sz="1800" i="1" smtClean="0">
                <a:latin typeface="Times New Roman" pitchFamily="18" charset="0"/>
              </a:rPr>
              <a:t>produces</a:t>
            </a:r>
            <a:endParaRPr lang="en-US" sz="1800" smtClean="0">
              <a:latin typeface="Times New Roman" pitchFamily="18" charset="0"/>
            </a:endParaRPr>
          </a:p>
          <a:p>
            <a:pPr eaLnBrk="1" hangingPunct="1"/>
            <a:r>
              <a:rPr lang="en-US" sz="1800" smtClean="0">
                <a:latin typeface="Times New Roman" pitchFamily="18" charset="0"/>
              </a:rPr>
              <a:t>Disorder - </a:t>
            </a:r>
            <a:r>
              <a:rPr lang="en-US" sz="1800" smtClean="0">
                <a:solidFill>
                  <a:schemeClr val="tx2"/>
                </a:solidFill>
                <a:latin typeface="Times New Roman" pitchFamily="18" charset="0"/>
              </a:rPr>
              <a:t>viable cells with influenza virus</a:t>
            </a:r>
            <a:endParaRPr lang="en-US" sz="1800" smtClean="0">
              <a:latin typeface="Times New Roman" pitchFamily="18" charset="0"/>
            </a:endParaRPr>
          </a:p>
          <a:p>
            <a:pPr lvl="1" eaLnBrk="1" hangingPunct="1"/>
            <a:r>
              <a:rPr lang="en-US" sz="1800" i="1" smtClean="0">
                <a:latin typeface="Times New Roman" pitchFamily="18" charset="0"/>
              </a:rPr>
              <a:t>bears</a:t>
            </a:r>
            <a:endParaRPr lang="en-US" sz="1800" smtClean="0">
              <a:latin typeface="Times New Roman" pitchFamily="18" charset="0"/>
            </a:endParaRPr>
          </a:p>
          <a:p>
            <a:pPr eaLnBrk="1" hangingPunct="1"/>
            <a:r>
              <a:rPr lang="en-US" sz="1800" smtClean="0">
                <a:latin typeface="Times New Roman" pitchFamily="18" charset="0"/>
              </a:rPr>
              <a:t>Disposition (disease) - </a:t>
            </a:r>
            <a:r>
              <a:rPr lang="en-US" sz="1800" smtClean="0">
                <a:solidFill>
                  <a:schemeClr val="tx2"/>
                </a:solidFill>
                <a:latin typeface="Times New Roman" pitchFamily="18" charset="0"/>
              </a:rPr>
              <a:t>flu</a:t>
            </a:r>
            <a:endParaRPr lang="en-US" sz="1800" smtClean="0">
              <a:latin typeface="Times New Roman" pitchFamily="18" charset="0"/>
            </a:endParaRPr>
          </a:p>
          <a:p>
            <a:pPr lvl="1" eaLnBrk="1" hangingPunct="1"/>
            <a:r>
              <a:rPr lang="en-US" sz="1800" i="1" smtClean="0">
                <a:latin typeface="Times New Roman" pitchFamily="18" charset="0"/>
              </a:rPr>
              <a:t>realized_in</a:t>
            </a:r>
            <a:endParaRPr lang="en-US" sz="1800" smtClean="0">
              <a:latin typeface="Times New Roman" pitchFamily="18" charset="0"/>
            </a:endParaRPr>
          </a:p>
          <a:p>
            <a:pPr eaLnBrk="1" hangingPunct="1"/>
            <a:r>
              <a:rPr lang="en-US" sz="1800" smtClean="0">
                <a:latin typeface="Times New Roman" pitchFamily="18" charset="0"/>
              </a:rPr>
              <a:t>Pathological process - </a:t>
            </a:r>
            <a:r>
              <a:rPr lang="en-US" sz="1800" smtClean="0">
                <a:solidFill>
                  <a:schemeClr val="tx2"/>
                </a:solidFill>
                <a:latin typeface="Times New Roman" pitchFamily="18" charset="0"/>
              </a:rPr>
              <a:t>acute inflammation</a:t>
            </a:r>
            <a:endParaRPr lang="en-US" sz="1800" smtClean="0">
              <a:latin typeface="Times New Roman" pitchFamily="18" charset="0"/>
            </a:endParaRPr>
          </a:p>
          <a:p>
            <a:pPr lvl="1" eaLnBrk="1" hangingPunct="1"/>
            <a:r>
              <a:rPr lang="en-US" sz="1800" i="1" smtClean="0">
                <a:latin typeface="Times New Roman" pitchFamily="18" charset="0"/>
              </a:rPr>
              <a:t>produces</a:t>
            </a:r>
            <a:endParaRPr lang="en-US" sz="1800" smtClean="0">
              <a:latin typeface="Times New Roman" pitchFamily="18" charset="0"/>
            </a:endParaRPr>
          </a:p>
          <a:p>
            <a:pPr eaLnBrk="1" hangingPunct="1"/>
            <a:r>
              <a:rPr lang="en-US" sz="1800" smtClean="0">
                <a:latin typeface="Times New Roman" pitchFamily="18" charset="0"/>
              </a:rPr>
              <a:t>Abnormal bodily features</a:t>
            </a:r>
          </a:p>
          <a:p>
            <a:pPr lvl="1" eaLnBrk="1" hangingPunct="1"/>
            <a:r>
              <a:rPr lang="en-US" sz="1800" i="1" smtClean="0">
                <a:latin typeface="Times New Roman" pitchFamily="18" charset="0"/>
              </a:rPr>
              <a:t>recognized_as</a:t>
            </a:r>
            <a:endParaRPr lang="en-US" sz="1800" smtClean="0">
              <a:latin typeface="Times New Roman" pitchFamily="18" charset="0"/>
            </a:endParaRPr>
          </a:p>
          <a:p>
            <a:pPr eaLnBrk="1" hangingPunct="1"/>
            <a:r>
              <a:rPr lang="en-US" sz="1800" smtClean="0">
                <a:latin typeface="Times New Roman" pitchFamily="18" charset="0"/>
              </a:rPr>
              <a:t>Symptoms - </a:t>
            </a:r>
            <a:r>
              <a:rPr lang="en-US" sz="1800" smtClean="0">
                <a:solidFill>
                  <a:schemeClr val="tx2"/>
                </a:solidFill>
                <a:latin typeface="Times New Roman" pitchFamily="18" charset="0"/>
              </a:rPr>
              <a:t>weakness, dizziness</a:t>
            </a:r>
            <a:endParaRPr lang="en-US" sz="1800" smtClean="0">
              <a:latin typeface="Times New Roman" pitchFamily="18" charset="0"/>
            </a:endParaRPr>
          </a:p>
          <a:p>
            <a:pPr eaLnBrk="1" hangingPunct="1"/>
            <a:r>
              <a:rPr lang="en-US" sz="1800" smtClean="0">
                <a:latin typeface="Times New Roman" pitchFamily="18" charset="0"/>
              </a:rPr>
              <a:t>Signs - </a:t>
            </a:r>
            <a:r>
              <a:rPr lang="en-US" sz="1800" smtClean="0">
                <a:solidFill>
                  <a:schemeClr val="tx2"/>
                </a:solidFill>
                <a:latin typeface="Times New Roman" pitchFamily="18" charset="0"/>
              </a:rPr>
              <a:t>fever</a:t>
            </a:r>
            <a:endParaRPr lang="en-US" sz="1800" smtClean="0">
              <a:latin typeface="Times New Roman" pitchFamily="18" charset="0"/>
            </a:endParaRPr>
          </a:p>
        </p:txBody>
      </p:sp>
      <p:sp>
        <p:nvSpPr>
          <p:cNvPr id="4100" name="Rectangle 4"/>
          <p:cNvSpPr>
            <a:spLocks noChangeArrowheads="1"/>
          </p:cNvSpPr>
          <p:nvPr/>
        </p:nvSpPr>
        <p:spPr bwMode="auto">
          <a:xfrm>
            <a:off x="4610100" y="1296988"/>
            <a:ext cx="4533900" cy="520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Symptoms &amp; Signs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used_in</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Interpretive process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produces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Hypothesis - </a:t>
            </a:r>
            <a:r>
              <a:rPr lang="en-US" smtClean="0">
                <a:solidFill>
                  <a:srgbClr val="1F497D"/>
                </a:solidFill>
                <a:latin typeface="Times New Roman" pitchFamily="18" charset="0"/>
                <a:cs typeface="Arial" charset="0"/>
              </a:rPr>
              <a:t>rule out influenza</a:t>
            </a:r>
            <a:endParaRPr lang="en-US" smtClean="0">
              <a:solidFill>
                <a:prstClr val="black"/>
              </a:solidFill>
              <a:latin typeface="Times New Roman" pitchFamily="18" charset="0"/>
              <a:cs typeface="Arial" charset="0"/>
            </a:endParaRP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suggests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Laboratory tests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produces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Test results - </a:t>
            </a:r>
            <a:r>
              <a:rPr lang="en-US" smtClean="0">
                <a:solidFill>
                  <a:srgbClr val="1F497D"/>
                </a:solidFill>
                <a:latin typeface="Times New Roman" pitchFamily="18" charset="0"/>
                <a:cs typeface="Arial" charset="0"/>
              </a:rPr>
              <a:t>elevated serum antibody titers</a:t>
            </a:r>
            <a:endParaRPr lang="en-US" smtClean="0">
              <a:solidFill>
                <a:prstClr val="black"/>
              </a:solidFill>
              <a:latin typeface="Times New Roman" pitchFamily="18" charset="0"/>
              <a:cs typeface="Arial" charset="0"/>
            </a:endParaRP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used_in</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Interpretive process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produces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Result - </a:t>
            </a:r>
            <a:r>
              <a:rPr lang="en-US" smtClean="0">
                <a:solidFill>
                  <a:srgbClr val="1F497D"/>
                </a:solidFill>
                <a:latin typeface="Times New Roman" pitchFamily="18" charset="0"/>
                <a:cs typeface="Arial" charset="0"/>
              </a:rPr>
              <a:t>diagnosis that patient X has a disorder that bears the disease flu</a:t>
            </a:r>
            <a:endParaRPr lang="en-US" smtClean="0">
              <a:solidFill>
                <a:prstClr val="black"/>
              </a:solidFill>
              <a:latin typeface="Times New Roman" pitchFamily="18" charset="0"/>
              <a:cs typeface="Arial" charset="0"/>
            </a:endParaRPr>
          </a:p>
        </p:txBody>
      </p:sp>
    </p:spTree>
    <p:extLst>
      <p:ext uri="{BB962C8B-B14F-4D97-AF65-F5344CB8AC3E}">
        <p14:creationId xmlns:p14="http://schemas.microsoft.com/office/powerpoint/2010/main" val="40304778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57200" y="274638"/>
            <a:ext cx="7543800" cy="838200"/>
          </a:xfrm>
          <a:noFill/>
        </p:spPr>
        <p:txBody>
          <a:bodyPr/>
          <a:lstStyle/>
          <a:p>
            <a:pPr eaLnBrk="1" hangingPunct="1"/>
            <a:r>
              <a:rPr lang="en-US" sz="3000" smtClean="0">
                <a:latin typeface="Times New Roman" pitchFamily="18" charset="0"/>
              </a:rPr>
              <a:t>Huntington’s Disease - genetic</a:t>
            </a:r>
          </a:p>
        </p:txBody>
      </p:sp>
      <p:sp>
        <p:nvSpPr>
          <p:cNvPr id="10243" name="Rectangle 3"/>
          <p:cNvSpPr>
            <a:spLocks noGrp="1" noChangeArrowheads="1"/>
          </p:cNvSpPr>
          <p:nvPr>
            <p:ph type="body" idx="1"/>
          </p:nvPr>
        </p:nvSpPr>
        <p:spPr>
          <a:xfrm>
            <a:off x="457200" y="1296988"/>
            <a:ext cx="4102100" cy="5205412"/>
          </a:xfrm>
        </p:spPr>
        <p:txBody>
          <a:bodyPr rtlCol="0">
            <a:normAutofit lnSpcReduction="10000"/>
          </a:bodyPr>
          <a:lstStyle/>
          <a:p>
            <a:pPr eaLnBrk="1" fontAlgn="auto" hangingPunct="1">
              <a:lnSpc>
                <a:spcPct val="90000"/>
              </a:lnSpc>
              <a:spcAft>
                <a:spcPts val="0"/>
              </a:spcAft>
              <a:buFont typeface="Arial" pitchFamily="34" charset="0"/>
              <a:buChar char="•"/>
              <a:defRPr/>
            </a:pPr>
            <a:r>
              <a:rPr lang="en-US" sz="1800" dirty="0" smtClean="0">
                <a:latin typeface="Times New Roman" pitchFamily="18" charset="0"/>
              </a:rPr>
              <a:t>Etiological process - </a:t>
            </a:r>
            <a:r>
              <a:rPr lang="en-US" sz="1800" dirty="0" smtClean="0">
                <a:solidFill>
                  <a:schemeClr val="tx2"/>
                </a:solidFill>
                <a:latin typeface="Times New Roman" pitchFamily="18" charset="0"/>
              </a:rPr>
              <a:t>inheritance of &gt;39 CAG repeats in the HTT gene</a:t>
            </a:r>
            <a:endParaRPr lang="en-US" sz="1800" dirty="0" smtClean="0">
              <a:latin typeface="Times New Roman" pitchFamily="18" charset="0"/>
            </a:endParaRPr>
          </a:p>
          <a:p>
            <a:pPr lvl="1" eaLnBrk="1" fontAlgn="auto" hangingPunct="1">
              <a:lnSpc>
                <a:spcPct val="90000"/>
              </a:lnSpc>
              <a:spcAft>
                <a:spcPts val="0"/>
              </a:spcAft>
              <a:buFont typeface="Arial" pitchFamily="34" charset="0"/>
              <a:buChar char="–"/>
              <a:defRPr/>
            </a:pPr>
            <a:r>
              <a:rPr lang="en-US" sz="1800" i="1" dirty="0" smtClean="0">
                <a:latin typeface="Times New Roman" pitchFamily="18" charset="0"/>
              </a:rPr>
              <a:t>produces</a:t>
            </a:r>
            <a:endParaRPr lang="en-US" sz="1800" dirty="0" smtClean="0">
              <a:latin typeface="Times New Roman" pitchFamily="18" charset="0"/>
            </a:endParaRPr>
          </a:p>
          <a:p>
            <a:pPr eaLnBrk="1" fontAlgn="auto" hangingPunct="1">
              <a:lnSpc>
                <a:spcPct val="90000"/>
              </a:lnSpc>
              <a:spcAft>
                <a:spcPts val="0"/>
              </a:spcAft>
              <a:buFont typeface="Arial" pitchFamily="34" charset="0"/>
              <a:buChar char="•"/>
              <a:defRPr/>
            </a:pPr>
            <a:r>
              <a:rPr lang="en-US" sz="1800" dirty="0" smtClean="0">
                <a:latin typeface="Times New Roman" pitchFamily="18" charset="0"/>
              </a:rPr>
              <a:t>Disorder - </a:t>
            </a:r>
            <a:r>
              <a:rPr lang="en-US" sz="1800" dirty="0" smtClean="0">
                <a:solidFill>
                  <a:schemeClr val="tx2"/>
                </a:solidFill>
                <a:latin typeface="Times New Roman" pitchFamily="18" charset="0"/>
              </a:rPr>
              <a:t>chromosome 4 with abnormal </a:t>
            </a:r>
            <a:r>
              <a:rPr lang="en-US" sz="1800" dirty="0" err="1" smtClean="0">
                <a:solidFill>
                  <a:schemeClr val="tx2"/>
                </a:solidFill>
                <a:latin typeface="Times New Roman" pitchFamily="18" charset="0"/>
              </a:rPr>
              <a:t>mHTT</a:t>
            </a:r>
            <a:endParaRPr lang="en-US" sz="1800" dirty="0" smtClean="0">
              <a:latin typeface="Times New Roman" pitchFamily="18" charset="0"/>
            </a:endParaRPr>
          </a:p>
          <a:p>
            <a:pPr lvl="1" eaLnBrk="1" fontAlgn="auto" hangingPunct="1">
              <a:lnSpc>
                <a:spcPct val="90000"/>
              </a:lnSpc>
              <a:spcAft>
                <a:spcPts val="0"/>
              </a:spcAft>
              <a:buFont typeface="Arial" pitchFamily="34" charset="0"/>
              <a:buChar char="–"/>
              <a:defRPr/>
            </a:pPr>
            <a:r>
              <a:rPr lang="en-US" sz="1800" i="1" dirty="0" smtClean="0">
                <a:latin typeface="Times New Roman" pitchFamily="18" charset="0"/>
              </a:rPr>
              <a:t>bears</a:t>
            </a:r>
            <a:endParaRPr lang="en-US" sz="1800" dirty="0" smtClean="0">
              <a:latin typeface="Times New Roman" pitchFamily="18" charset="0"/>
            </a:endParaRPr>
          </a:p>
          <a:p>
            <a:pPr eaLnBrk="1" fontAlgn="auto" hangingPunct="1">
              <a:lnSpc>
                <a:spcPct val="90000"/>
              </a:lnSpc>
              <a:spcAft>
                <a:spcPts val="0"/>
              </a:spcAft>
              <a:buFont typeface="Arial" pitchFamily="34" charset="0"/>
              <a:buChar char="•"/>
              <a:defRPr/>
            </a:pPr>
            <a:r>
              <a:rPr lang="en-US" sz="1800" dirty="0" smtClean="0">
                <a:latin typeface="Times New Roman" pitchFamily="18" charset="0"/>
              </a:rPr>
              <a:t>Disposition (disease) - </a:t>
            </a:r>
            <a:r>
              <a:rPr lang="en-US" sz="1800" dirty="0" smtClean="0">
                <a:solidFill>
                  <a:schemeClr val="tx2"/>
                </a:solidFill>
                <a:latin typeface="Times New Roman" pitchFamily="18" charset="0"/>
              </a:rPr>
              <a:t>Huntington’s disease</a:t>
            </a:r>
            <a:endParaRPr lang="en-US" sz="1800" dirty="0" smtClean="0">
              <a:latin typeface="Times New Roman" pitchFamily="18" charset="0"/>
            </a:endParaRPr>
          </a:p>
          <a:p>
            <a:pPr lvl="1" eaLnBrk="1" fontAlgn="auto" hangingPunct="1">
              <a:lnSpc>
                <a:spcPct val="90000"/>
              </a:lnSpc>
              <a:spcAft>
                <a:spcPts val="0"/>
              </a:spcAft>
              <a:buFont typeface="Arial" pitchFamily="34" charset="0"/>
              <a:buChar char="–"/>
              <a:defRPr/>
            </a:pPr>
            <a:r>
              <a:rPr lang="en-US" sz="1800" i="1" dirty="0" err="1" smtClean="0">
                <a:latin typeface="Times New Roman" pitchFamily="18" charset="0"/>
              </a:rPr>
              <a:t>realized_in</a:t>
            </a:r>
            <a:endParaRPr lang="en-US" sz="1800" dirty="0" smtClean="0">
              <a:latin typeface="Times New Roman" pitchFamily="18" charset="0"/>
            </a:endParaRPr>
          </a:p>
          <a:p>
            <a:pPr eaLnBrk="1" fontAlgn="auto" hangingPunct="1">
              <a:lnSpc>
                <a:spcPct val="90000"/>
              </a:lnSpc>
              <a:spcAft>
                <a:spcPts val="0"/>
              </a:spcAft>
              <a:buFont typeface="Arial" pitchFamily="34" charset="0"/>
              <a:buChar char="•"/>
              <a:defRPr/>
            </a:pPr>
            <a:r>
              <a:rPr lang="en-US" sz="1800" dirty="0" smtClean="0">
                <a:latin typeface="Times New Roman" pitchFamily="18" charset="0"/>
              </a:rPr>
              <a:t>Pathological process - </a:t>
            </a:r>
            <a:r>
              <a:rPr lang="en-US" sz="1800" dirty="0" smtClean="0">
                <a:solidFill>
                  <a:schemeClr val="tx2"/>
                </a:solidFill>
                <a:latin typeface="Times New Roman" pitchFamily="18" charset="0"/>
              </a:rPr>
              <a:t>accumulation of </a:t>
            </a:r>
            <a:r>
              <a:rPr lang="en-US" sz="1800" dirty="0" err="1" smtClean="0">
                <a:solidFill>
                  <a:schemeClr val="tx2"/>
                </a:solidFill>
                <a:latin typeface="Times New Roman" pitchFamily="18" charset="0"/>
              </a:rPr>
              <a:t>mHTT</a:t>
            </a:r>
            <a:r>
              <a:rPr lang="en-US" sz="1800" dirty="0" smtClean="0">
                <a:solidFill>
                  <a:schemeClr val="tx2"/>
                </a:solidFill>
                <a:latin typeface="Times New Roman" pitchFamily="18" charset="0"/>
              </a:rPr>
              <a:t> protein fragments, abnormal transcription regulation, neuronal cell death in striatum</a:t>
            </a:r>
            <a:endParaRPr lang="en-US" sz="1800" dirty="0" smtClean="0">
              <a:latin typeface="Times New Roman" pitchFamily="18" charset="0"/>
            </a:endParaRPr>
          </a:p>
          <a:p>
            <a:pPr lvl="1" eaLnBrk="1" fontAlgn="auto" hangingPunct="1">
              <a:lnSpc>
                <a:spcPct val="90000"/>
              </a:lnSpc>
              <a:spcAft>
                <a:spcPts val="0"/>
              </a:spcAft>
              <a:buFont typeface="Arial" pitchFamily="34" charset="0"/>
              <a:buChar char="–"/>
              <a:defRPr/>
            </a:pPr>
            <a:r>
              <a:rPr lang="en-US" sz="1800" i="1" dirty="0" smtClean="0">
                <a:latin typeface="Times New Roman" pitchFamily="18" charset="0"/>
              </a:rPr>
              <a:t>produces</a:t>
            </a:r>
            <a:endParaRPr lang="en-US" sz="1800" dirty="0" smtClean="0">
              <a:latin typeface="Times New Roman" pitchFamily="18" charset="0"/>
            </a:endParaRPr>
          </a:p>
          <a:p>
            <a:pPr eaLnBrk="1" fontAlgn="auto" hangingPunct="1">
              <a:lnSpc>
                <a:spcPct val="90000"/>
              </a:lnSpc>
              <a:spcAft>
                <a:spcPts val="0"/>
              </a:spcAft>
              <a:buFont typeface="Arial" pitchFamily="34" charset="0"/>
              <a:buChar char="•"/>
              <a:defRPr/>
            </a:pPr>
            <a:r>
              <a:rPr lang="en-US" sz="1800" dirty="0" smtClean="0">
                <a:latin typeface="Times New Roman" pitchFamily="18" charset="0"/>
              </a:rPr>
              <a:t>Abnormal bodily features</a:t>
            </a:r>
          </a:p>
          <a:p>
            <a:pPr lvl="1" eaLnBrk="1" fontAlgn="auto" hangingPunct="1">
              <a:lnSpc>
                <a:spcPct val="90000"/>
              </a:lnSpc>
              <a:spcAft>
                <a:spcPts val="0"/>
              </a:spcAft>
              <a:buFont typeface="Arial" pitchFamily="34" charset="0"/>
              <a:buChar char="–"/>
              <a:defRPr/>
            </a:pPr>
            <a:r>
              <a:rPr lang="en-US" sz="1800" i="1" dirty="0" err="1" smtClean="0">
                <a:latin typeface="Times New Roman" pitchFamily="18" charset="0"/>
              </a:rPr>
              <a:t>recognized_as</a:t>
            </a:r>
            <a:endParaRPr lang="en-US" sz="1800" dirty="0" smtClean="0">
              <a:latin typeface="Times New Roman" pitchFamily="18" charset="0"/>
            </a:endParaRPr>
          </a:p>
          <a:p>
            <a:pPr eaLnBrk="1" fontAlgn="auto" hangingPunct="1">
              <a:lnSpc>
                <a:spcPct val="90000"/>
              </a:lnSpc>
              <a:spcAft>
                <a:spcPts val="0"/>
              </a:spcAft>
              <a:buFont typeface="Arial" pitchFamily="34" charset="0"/>
              <a:buChar char="•"/>
              <a:defRPr/>
            </a:pPr>
            <a:r>
              <a:rPr lang="en-US" sz="1800" dirty="0" smtClean="0">
                <a:latin typeface="Times New Roman" pitchFamily="18" charset="0"/>
              </a:rPr>
              <a:t>Symptoms - </a:t>
            </a:r>
            <a:r>
              <a:rPr lang="en-US" sz="1800" dirty="0" smtClean="0">
                <a:solidFill>
                  <a:schemeClr val="tx2"/>
                </a:solidFill>
                <a:latin typeface="Times New Roman" pitchFamily="18" charset="0"/>
              </a:rPr>
              <a:t>anxiety, depression</a:t>
            </a:r>
            <a:endParaRPr lang="en-US" sz="1800" dirty="0" smtClean="0">
              <a:latin typeface="Times New Roman" pitchFamily="18" charset="0"/>
            </a:endParaRPr>
          </a:p>
          <a:p>
            <a:pPr eaLnBrk="1" fontAlgn="auto" hangingPunct="1">
              <a:lnSpc>
                <a:spcPct val="90000"/>
              </a:lnSpc>
              <a:spcAft>
                <a:spcPts val="0"/>
              </a:spcAft>
              <a:buFont typeface="Arial" pitchFamily="34" charset="0"/>
              <a:buChar char="•"/>
              <a:defRPr/>
            </a:pPr>
            <a:r>
              <a:rPr lang="en-US" sz="1800" dirty="0" smtClean="0">
                <a:latin typeface="Times New Roman" pitchFamily="18" charset="0"/>
              </a:rPr>
              <a:t>Signs - </a:t>
            </a:r>
            <a:r>
              <a:rPr lang="en-US" sz="1800" dirty="0" smtClean="0">
                <a:solidFill>
                  <a:schemeClr val="tx2"/>
                </a:solidFill>
                <a:latin typeface="Times New Roman" pitchFamily="18" charset="0"/>
              </a:rPr>
              <a:t>difficulties in speaking and swallowing</a:t>
            </a:r>
            <a:endParaRPr lang="en-US" sz="1800" dirty="0" smtClean="0">
              <a:latin typeface="Times New Roman" pitchFamily="18" charset="0"/>
            </a:endParaRPr>
          </a:p>
        </p:txBody>
      </p:sp>
      <p:sp>
        <p:nvSpPr>
          <p:cNvPr id="5124" name="Rectangle 4"/>
          <p:cNvSpPr>
            <a:spLocks noChangeArrowheads="1"/>
          </p:cNvSpPr>
          <p:nvPr/>
        </p:nvSpPr>
        <p:spPr bwMode="auto">
          <a:xfrm>
            <a:off x="4749800" y="1296988"/>
            <a:ext cx="4102100" cy="520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Symptoms &amp; Signs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used_in</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Interpretive process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produces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Hypothesis - </a:t>
            </a:r>
            <a:r>
              <a:rPr lang="en-US" smtClean="0">
                <a:solidFill>
                  <a:srgbClr val="1F497D"/>
                </a:solidFill>
                <a:latin typeface="Times New Roman" pitchFamily="18" charset="0"/>
                <a:cs typeface="Arial" charset="0"/>
              </a:rPr>
              <a:t>rule out Huntington’s</a:t>
            </a:r>
            <a:endParaRPr lang="en-US" smtClean="0">
              <a:solidFill>
                <a:prstClr val="black"/>
              </a:solidFill>
              <a:latin typeface="Times New Roman" pitchFamily="18" charset="0"/>
              <a:cs typeface="Arial" charset="0"/>
            </a:endParaRP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suggests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Laboratory tests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produces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Test results - </a:t>
            </a:r>
            <a:r>
              <a:rPr lang="en-US" smtClean="0">
                <a:solidFill>
                  <a:srgbClr val="1F497D"/>
                </a:solidFill>
                <a:latin typeface="Times New Roman" pitchFamily="18" charset="0"/>
                <a:cs typeface="Arial" charset="0"/>
              </a:rPr>
              <a:t>molecular detection of the HTT gene with &gt;39CAG repeats</a:t>
            </a:r>
            <a:endParaRPr lang="en-US" smtClean="0">
              <a:solidFill>
                <a:prstClr val="black"/>
              </a:solidFill>
              <a:latin typeface="Times New Roman" pitchFamily="18" charset="0"/>
              <a:cs typeface="Arial" charset="0"/>
            </a:endParaRP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used_in</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Interpretive process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produces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Result - </a:t>
            </a:r>
            <a:r>
              <a:rPr lang="en-US" smtClean="0">
                <a:solidFill>
                  <a:srgbClr val="1F497D"/>
                </a:solidFill>
                <a:latin typeface="Times New Roman" pitchFamily="18" charset="0"/>
                <a:cs typeface="Arial" charset="0"/>
              </a:rPr>
              <a:t>diagnosis that patient X has a disorder that bears the disease Huntington’s disease</a:t>
            </a:r>
            <a:endParaRPr lang="en-US" smtClean="0">
              <a:solidFill>
                <a:prstClr val="black"/>
              </a:solidFill>
              <a:latin typeface="Times New Roman" pitchFamily="18" charset="0"/>
              <a:cs typeface="Arial" charset="0"/>
            </a:endParaRPr>
          </a:p>
        </p:txBody>
      </p:sp>
    </p:spTree>
    <p:extLst>
      <p:ext uri="{BB962C8B-B14F-4D97-AF65-F5344CB8AC3E}">
        <p14:creationId xmlns:p14="http://schemas.microsoft.com/office/powerpoint/2010/main" val="1312349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274638"/>
            <a:ext cx="7543800" cy="838200"/>
          </a:xfrm>
          <a:noFill/>
        </p:spPr>
        <p:txBody>
          <a:bodyPr/>
          <a:lstStyle/>
          <a:p>
            <a:pPr eaLnBrk="1" hangingPunct="1"/>
            <a:r>
              <a:rPr lang="en-US" sz="3000" smtClean="0">
                <a:latin typeface="Times New Roman" pitchFamily="18" charset="0"/>
              </a:rPr>
              <a:t>HNPCC - genetic pre-disposition</a:t>
            </a:r>
          </a:p>
        </p:txBody>
      </p:sp>
      <p:sp>
        <p:nvSpPr>
          <p:cNvPr id="6147" name="Rectangle 3"/>
          <p:cNvSpPr>
            <a:spLocks noGrp="1" noChangeArrowheads="1"/>
          </p:cNvSpPr>
          <p:nvPr>
            <p:ph type="body" idx="1"/>
          </p:nvPr>
        </p:nvSpPr>
        <p:spPr>
          <a:xfrm>
            <a:off x="457200" y="1817688"/>
            <a:ext cx="7213600" cy="4684712"/>
          </a:xfrm>
          <a:noFill/>
        </p:spPr>
        <p:txBody>
          <a:bodyPr/>
          <a:lstStyle/>
          <a:p>
            <a:pPr eaLnBrk="1" hangingPunct="1">
              <a:lnSpc>
                <a:spcPct val="90000"/>
              </a:lnSpc>
            </a:pPr>
            <a:r>
              <a:rPr lang="en-US" sz="1800" smtClean="0">
                <a:latin typeface="Times New Roman" pitchFamily="18" charset="0"/>
              </a:rPr>
              <a:t>Etiological process - </a:t>
            </a:r>
            <a:r>
              <a:rPr lang="en-US" sz="1800" smtClean="0">
                <a:solidFill>
                  <a:schemeClr val="tx2"/>
                </a:solidFill>
                <a:latin typeface="Times New Roman" pitchFamily="18" charset="0"/>
              </a:rPr>
              <a:t>inheritance of a mutant mismatch repair gene</a:t>
            </a:r>
            <a:endParaRPr lang="en-US" sz="1800" smtClean="0">
              <a:latin typeface="Times New Roman" pitchFamily="18" charset="0"/>
            </a:endParaRPr>
          </a:p>
          <a:p>
            <a:pPr lvl="1" eaLnBrk="1" hangingPunct="1">
              <a:lnSpc>
                <a:spcPct val="90000"/>
              </a:lnSpc>
            </a:pPr>
            <a:r>
              <a:rPr lang="en-US" sz="1800" i="1" smtClean="0">
                <a:latin typeface="Times New Roman" pitchFamily="18" charset="0"/>
              </a:rPr>
              <a:t>produces</a:t>
            </a:r>
            <a:endParaRPr lang="en-US" sz="1800" smtClean="0">
              <a:latin typeface="Times New Roman" pitchFamily="18" charset="0"/>
            </a:endParaRPr>
          </a:p>
          <a:p>
            <a:pPr eaLnBrk="1" hangingPunct="1">
              <a:lnSpc>
                <a:spcPct val="90000"/>
              </a:lnSpc>
            </a:pPr>
            <a:r>
              <a:rPr lang="en-US" sz="1800" smtClean="0">
                <a:latin typeface="Times New Roman" pitchFamily="18" charset="0"/>
              </a:rPr>
              <a:t>Disorder - </a:t>
            </a:r>
            <a:r>
              <a:rPr lang="en-US" sz="1800" smtClean="0">
                <a:solidFill>
                  <a:schemeClr val="tx2"/>
                </a:solidFill>
                <a:latin typeface="Times New Roman" pitchFamily="18" charset="0"/>
              </a:rPr>
              <a:t>chromosome 3 with abnormal hMLH1</a:t>
            </a:r>
            <a:endParaRPr lang="en-US" sz="1800" smtClean="0">
              <a:latin typeface="Times New Roman" pitchFamily="18" charset="0"/>
            </a:endParaRPr>
          </a:p>
          <a:p>
            <a:pPr lvl="1" eaLnBrk="1" hangingPunct="1">
              <a:lnSpc>
                <a:spcPct val="90000"/>
              </a:lnSpc>
            </a:pPr>
            <a:r>
              <a:rPr lang="en-US" sz="1800" i="1" smtClean="0">
                <a:latin typeface="Times New Roman" pitchFamily="18" charset="0"/>
              </a:rPr>
              <a:t>bears</a:t>
            </a:r>
            <a:endParaRPr lang="en-US" sz="1800" smtClean="0">
              <a:latin typeface="Times New Roman" pitchFamily="18" charset="0"/>
            </a:endParaRPr>
          </a:p>
          <a:p>
            <a:pPr eaLnBrk="1" hangingPunct="1">
              <a:lnSpc>
                <a:spcPct val="90000"/>
              </a:lnSpc>
            </a:pPr>
            <a:r>
              <a:rPr lang="en-US" sz="1800" smtClean="0">
                <a:latin typeface="Times New Roman" pitchFamily="18" charset="0"/>
              </a:rPr>
              <a:t>Disposition (disease) - </a:t>
            </a:r>
            <a:r>
              <a:rPr lang="en-US" sz="1800" smtClean="0">
                <a:solidFill>
                  <a:schemeClr val="tx2"/>
                </a:solidFill>
                <a:latin typeface="Times New Roman" pitchFamily="18" charset="0"/>
              </a:rPr>
              <a:t>Lynch syndrome</a:t>
            </a:r>
            <a:endParaRPr lang="en-US" sz="1800" smtClean="0">
              <a:latin typeface="Times New Roman" pitchFamily="18" charset="0"/>
            </a:endParaRPr>
          </a:p>
          <a:p>
            <a:pPr lvl="1" eaLnBrk="1" hangingPunct="1">
              <a:lnSpc>
                <a:spcPct val="90000"/>
              </a:lnSpc>
            </a:pPr>
            <a:r>
              <a:rPr lang="en-US" sz="1800" i="1" smtClean="0">
                <a:latin typeface="Times New Roman" pitchFamily="18" charset="0"/>
              </a:rPr>
              <a:t>realized_in</a:t>
            </a:r>
            <a:endParaRPr lang="en-US" sz="1800" smtClean="0">
              <a:latin typeface="Times New Roman" pitchFamily="18" charset="0"/>
            </a:endParaRPr>
          </a:p>
          <a:p>
            <a:pPr eaLnBrk="1" hangingPunct="1">
              <a:lnSpc>
                <a:spcPct val="90000"/>
              </a:lnSpc>
            </a:pPr>
            <a:r>
              <a:rPr lang="en-US" sz="1800" smtClean="0">
                <a:latin typeface="Times New Roman" pitchFamily="18" charset="0"/>
              </a:rPr>
              <a:t>Pathological process - </a:t>
            </a:r>
            <a:r>
              <a:rPr lang="en-US" sz="1800" smtClean="0">
                <a:solidFill>
                  <a:schemeClr val="tx2"/>
                </a:solidFill>
                <a:latin typeface="Times New Roman" pitchFamily="18" charset="0"/>
              </a:rPr>
              <a:t>abnormal repair of DNA mismatches</a:t>
            </a:r>
            <a:endParaRPr lang="en-US" sz="1800" smtClean="0">
              <a:latin typeface="Times New Roman" pitchFamily="18" charset="0"/>
            </a:endParaRPr>
          </a:p>
          <a:p>
            <a:pPr lvl="1" eaLnBrk="1" hangingPunct="1">
              <a:lnSpc>
                <a:spcPct val="90000"/>
              </a:lnSpc>
            </a:pPr>
            <a:r>
              <a:rPr lang="en-US" sz="1800" i="1" smtClean="0">
                <a:latin typeface="Times New Roman" pitchFamily="18" charset="0"/>
              </a:rPr>
              <a:t>produces</a:t>
            </a:r>
            <a:endParaRPr lang="en-US" sz="1800" smtClean="0">
              <a:latin typeface="Times New Roman" pitchFamily="18" charset="0"/>
            </a:endParaRPr>
          </a:p>
          <a:p>
            <a:pPr eaLnBrk="1" hangingPunct="1">
              <a:lnSpc>
                <a:spcPct val="90000"/>
              </a:lnSpc>
            </a:pPr>
            <a:r>
              <a:rPr lang="en-US" sz="1800" smtClean="0">
                <a:latin typeface="Times New Roman" pitchFamily="18" charset="0"/>
              </a:rPr>
              <a:t>Disorder - </a:t>
            </a:r>
            <a:r>
              <a:rPr lang="en-US" sz="1800" smtClean="0">
                <a:solidFill>
                  <a:schemeClr val="tx2"/>
                </a:solidFill>
                <a:latin typeface="Times New Roman" pitchFamily="18" charset="0"/>
              </a:rPr>
              <a:t>mutations in proto-oncogenes and tumor suppressor genes with microsatellite repeats (e.g. TGF-beta R2)</a:t>
            </a:r>
            <a:endParaRPr lang="en-US" sz="1800" smtClean="0">
              <a:latin typeface="Times New Roman" pitchFamily="18" charset="0"/>
            </a:endParaRPr>
          </a:p>
          <a:p>
            <a:pPr lvl="1" eaLnBrk="1" hangingPunct="1">
              <a:lnSpc>
                <a:spcPct val="90000"/>
              </a:lnSpc>
            </a:pPr>
            <a:r>
              <a:rPr lang="en-US" sz="1800" i="1" smtClean="0">
                <a:latin typeface="Times New Roman" pitchFamily="18" charset="0"/>
              </a:rPr>
              <a:t>bears</a:t>
            </a:r>
            <a:endParaRPr lang="en-US" sz="1800" smtClean="0">
              <a:latin typeface="Times New Roman" pitchFamily="18" charset="0"/>
            </a:endParaRPr>
          </a:p>
          <a:p>
            <a:pPr eaLnBrk="1" hangingPunct="1">
              <a:lnSpc>
                <a:spcPct val="90000"/>
              </a:lnSpc>
            </a:pPr>
            <a:r>
              <a:rPr lang="en-US" sz="1800" smtClean="0">
                <a:latin typeface="Times New Roman" pitchFamily="18" charset="0"/>
              </a:rPr>
              <a:t>Disposition (disease) - </a:t>
            </a:r>
            <a:r>
              <a:rPr lang="en-US" sz="1800" smtClean="0">
                <a:solidFill>
                  <a:schemeClr val="tx2"/>
                </a:solidFill>
                <a:latin typeface="Times New Roman" pitchFamily="18" charset="0"/>
              </a:rPr>
              <a:t>non-polyposis colon cancer</a:t>
            </a:r>
            <a:endParaRPr lang="en-US" sz="1800" smtClean="0">
              <a:latin typeface="Times New Roman" pitchFamily="18" charset="0"/>
            </a:endParaRPr>
          </a:p>
        </p:txBody>
      </p:sp>
    </p:spTree>
    <p:extLst>
      <p:ext uri="{BB962C8B-B14F-4D97-AF65-F5344CB8AC3E}">
        <p14:creationId xmlns:p14="http://schemas.microsoft.com/office/powerpoint/2010/main" val="2503716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274638"/>
            <a:ext cx="7543800" cy="838200"/>
          </a:xfrm>
          <a:noFill/>
        </p:spPr>
        <p:txBody>
          <a:bodyPr/>
          <a:lstStyle/>
          <a:p>
            <a:pPr eaLnBrk="1" hangingPunct="1"/>
            <a:r>
              <a:rPr lang="en-US" sz="3000" smtClean="0">
                <a:latin typeface="Times New Roman" pitchFamily="18" charset="0"/>
              </a:rPr>
              <a:t>Cirrhosis - environmental exposure</a:t>
            </a:r>
          </a:p>
        </p:txBody>
      </p:sp>
      <p:sp>
        <p:nvSpPr>
          <p:cNvPr id="7171" name="Rectangle 3"/>
          <p:cNvSpPr>
            <a:spLocks noGrp="1" noChangeArrowheads="1"/>
          </p:cNvSpPr>
          <p:nvPr>
            <p:ph type="body" idx="1"/>
          </p:nvPr>
        </p:nvSpPr>
        <p:spPr>
          <a:xfrm>
            <a:off x="457200" y="1296988"/>
            <a:ext cx="4102100" cy="5205412"/>
          </a:xfrm>
          <a:noFill/>
        </p:spPr>
        <p:txBody>
          <a:bodyPr/>
          <a:lstStyle/>
          <a:p>
            <a:pPr eaLnBrk="1" hangingPunct="1"/>
            <a:r>
              <a:rPr lang="en-US" sz="1800" smtClean="0">
                <a:latin typeface="Times New Roman" pitchFamily="18" charset="0"/>
              </a:rPr>
              <a:t>Etiological process - </a:t>
            </a:r>
            <a:r>
              <a:rPr lang="en-US" sz="1800" smtClean="0">
                <a:solidFill>
                  <a:schemeClr val="tx2"/>
                </a:solidFill>
                <a:latin typeface="Times New Roman" pitchFamily="18" charset="0"/>
              </a:rPr>
              <a:t>phenobarbitol-induced hepatic cell death</a:t>
            </a:r>
            <a:endParaRPr lang="en-US" sz="1800" smtClean="0">
              <a:latin typeface="Times New Roman" pitchFamily="18" charset="0"/>
            </a:endParaRPr>
          </a:p>
          <a:p>
            <a:pPr lvl="1" eaLnBrk="1" hangingPunct="1"/>
            <a:r>
              <a:rPr lang="en-US" sz="1800" i="1" smtClean="0">
                <a:latin typeface="Times New Roman" pitchFamily="18" charset="0"/>
              </a:rPr>
              <a:t>produces</a:t>
            </a:r>
            <a:endParaRPr lang="en-US" sz="1800" smtClean="0">
              <a:latin typeface="Times New Roman" pitchFamily="18" charset="0"/>
            </a:endParaRPr>
          </a:p>
          <a:p>
            <a:pPr eaLnBrk="1" hangingPunct="1"/>
            <a:r>
              <a:rPr lang="en-US" sz="1800" smtClean="0">
                <a:latin typeface="Times New Roman" pitchFamily="18" charset="0"/>
              </a:rPr>
              <a:t>Disorder - </a:t>
            </a:r>
            <a:r>
              <a:rPr lang="en-US" sz="1800" smtClean="0">
                <a:solidFill>
                  <a:schemeClr val="tx2"/>
                </a:solidFill>
                <a:latin typeface="Times New Roman" pitchFamily="18" charset="0"/>
              </a:rPr>
              <a:t>necrotic liver</a:t>
            </a:r>
            <a:endParaRPr lang="en-US" sz="1800" smtClean="0">
              <a:latin typeface="Times New Roman" pitchFamily="18" charset="0"/>
            </a:endParaRPr>
          </a:p>
          <a:p>
            <a:pPr lvl="1" eaLnBrk="1" hangingPunct="1"/>
            <a:r>
              <a:rPr lang="en-US" sz="1800" i="1" smtClean="0">
                <a:latin typeface="Times New Roman" pitchFamily="18" charset="0"/>
              </a:rPr>
              <a:t>bears</a:t>
            </a:r>
            <a:endParaRPr lang="en-US" sz="1800" smtClean="0">
              <a:latin typeface="Times New Roman" pitchFamily="18" charset="0"/>
            </a:endParaRPr>
          </a:p>
          <a:p>
            <a:pPr eaLnBrk="1" hangingPunct="1"/>
            <a:r>
              <a:rPr lang="en-US" sz="1800" smtClean="0">
                <a:latin typeface="Times New Roman" pitchFamily="18" charset="0"/>
              </a:rPr>
              <a:t>Disposition (disease) - </a:t>
            </a:r>
            <a:r>
              <a:rPr lang="en-US" sz="1800" smtClean="0">
                <a:solidFill>
                  <a:schemeClr val="tx2"/>
                </a:solidFill>
                <a:latin typeface="Times New Roman" pitchFamily="18" charset="0"/>
              </a:rPr>
              <a:t>cirrhosis</a:t>
            </a:r>
            <a:endParaRPr lang="en-US" sz="1800" smtClean="0">
              <a:latin typeface="Times New Roman" pitchFamily="18" charset="0"/>
            </a:endParaRPr>
          </a:p>
          <a:p>
            <a:pPr lvl="1" eaLnBrk="1" hangingPunct="1"/>
            <a:r>
              <a:rPr lang="en-US" sz="1800" i="1" smtClean="0">
                <a:latin typeface="Times New Roman" pitchFamily="18" charset="0"/>
              </a:rPr>
              <a:t>realized_in</a:t>
            </a:r>
            <a:endParaRPr lang="en-US" sz="1800" smtClean="0">
              <a:latin typeface="Times New Roman" pitchFamily="18" charset="0"/>
            </a:endParaRPr>
          </a:p>
          <a:p>
            <a:pPr eaLnBrk="1" hangingPunct="1"/>
            <a:r>
              <a:rPr lang="en-US" sz="1800" smtClean="0">
                <a:latin typeface="Times New Roman" pitchFamily="18" charset="0"/>
              </a:rPr>
              <a:t>Pathological process - </a:t>
            </a:r>
            <a:r>
              <a:rPr lang="en-US" sz="1800" smtClean="0">
                <a:solidFill>
                  <a:schemeClr val="tx2"/>
                </a:solidFill>
                <a:latin typeface="Times New Roman" pitchFamily="18" charset="0"/>
              </a:rPr>
              <a:t>abnormal tissue repair with cell proliferation and fibrosis that exceed a certain threshold; hypoxia-induced cell death</a:t>
            </a:r>
            <a:endParaRPr lang="en-US" sz="1800" smtClean="0">
              <a:latin typeface="Times New Roman" pitchFamily="18" charset="0"/>
            </a:endParaRPr>
          </a:p>
          <a:p>
            <a:pPr lvl="1" eaLnBrk="1" hangingPunct="1"/>
            <a:r>
              <a:rPr lang="en-US" sz="1800" i="1" smtClean="0">
                <a:latin typeface="Times New Roman" pitchFamily="18" charset="0"/>
              </a:rPr>
              <a:t>produces</a:t>
            </a:r>
            <a:endParaRPr lang="en-US" sz="1800" smtClean="0">
              <a:latin typeface="Times New Roman" pitchFamily="18" charset="0"/>
            </a:endParaRPr>
          </a:p>
          <a:p>
            <a:pPr eaLnBrk="1" hangingPunct="1"/>
            <a:r>
              <a:rPr lang="en-US" sz="1800" smtClean="0">
                <a:latin typeface="Times New Roman" pitchFamily="18" charset="0"/>
              </a:rPr>
              <a:t>Abnormal bodily features</a:t>
            </a:r>
          </a:p>
          <a:p>
            <a:pPr lvl="1" eaLnBrk="1" hangingPunct="1"/>
            <a:r>
              <a:rPr lang="en-US" sz="1800" i="1" smtClean="0">
                <a:latin typeface="Times New Roman" pitchFamily="18" charset="0"/>
              </a:rPr>
              <a:t>recognized_as</a:t>
            </a:r>
            <a:endParaRPr lang="en-US" sz="1800" smtClean="0">
              <a:latin typeface="Times New Roman" pitchFamily="18" charset="0"/>
            </a:endParaRPr>
          </a:p>
          <a:p>
            <a:pPr eaLnBrk="1" hangingPunct="1"/>
            <a:r>
              <a:rPr lang="en-US" sz="1800" smtClean="0">
                <a:latin typeface="Times New Roman" pitchFamily="18" charset="0"/>
              </a:rPr>
              <a:t>Symptoms - </a:t>
            </a:r>
            <a:r>
              <a:rPr lang="en-US" sz="1800" smtClean="0">
                <a:solidFill>
                  <a:schemeClr val="tx2"/>
                </a:solidFill>
                <a:latin typeface="Times New Roman" pitchFamily="18" charset="0"/>
              </a:rPr>
              <a:t>fatigue, anorexia</a:t>
            </a:r>
            <a:endParaRPr lang="en-US" sz="1800" smtClean="0">
              <a:latin typeface="Times New Roman" pitchFamily="18" charset="0"/>
            </a:endParaRPr>
          </a:p>
          <a:p>
            <a:pPr eaLnBrk="1" hangingPunct="1"/>
            <a:r>
              <a:rPr lang="en-US" sz="1800" smtClean="0">
                <a:latin typeface="Times New Roman" pitchFamily="18" charset="0"/>
              </a:rPr>
              <a:t>Signs - </a:t>
            </a:r>
            <a:r>
              <a:rPr lang="en-US" sz="1800" smtClean="0">
                <a:solidFill>
                  <a:schemeClr val="tx2"/>
                </a:solidFill>
                <a:latin typeface="Times New Roman" pitchFamily="18" charset="0"/>
              </a:rPr>
              <a:t>jaundice, splenomegaly</a:t>
            </a:r>
            <a:endParaRPr lang="en-US" sz="1800" smtClean="0">
              <a:latin typeface="Times New Roman" pitchFamily="18" charset="0"/>
            </a:endParaRPr>
          </a:p>
        </p:txBody>
      </p:sp>
      <p:sp>
        <p:nvSpPr>
          <p:cNvPr id="7172" name="Rectangle 4"/>
          <p:cNvSpPr>
            <a:spLocks noChangeArrowheads="1"/>
          </p:cNvSpPr>
          <p:nvPr/>
        </p:nvSpPr>
        <p:spPr bwMode="auto">
          <a:xfrm>
            <a:off x="4749800" y="1296988"/>
            <a:ext cx="4102100" cy="520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Symptoms &amp; Signs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used_in</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Interpretive process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produces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Hypothesis - </a:t>
            </a:r>
            <a:r>
              <a:rPr lang="en-US" smtClean="0">
                <a:solidFill>
                  <a:srgbClr val="1F497D"/>
                </a:solidFill>
                <a:latin typeface="Times New Roman" pitchFamily="18" charset="0"/>
                <a:cs typeface="Arial" charset="0"/>
              </a:rPr>
              <a:t>rule out cirrhosis</a:t>
            </a:r>
            <a:endParaRPr lang="en-US" smtClean="0">
              <a:solidFill>
                <a:prstClr val="black"/>
              </a:solidFill>
              <a:latin typeface="Times New Roman" pitchFamily="18" charset="0"/>
              <a:cs typeface="Arial" charset="0"/>
            </a:endParaRP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suggests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Laboratory tests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produces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Test results - </a:t>
            </a:r>
            <a:r>
              <a:rPr lang="en-US" smtClean="0">
                <a:solidFill>
                  <a:srgbClr val="1F497D"/>
                </a:solidFill>
                <a:latin typeface="Times New Roman" pitchFamily="18" charset="0"/>
                <a:cs typeface="Arial" charset="0"/>
              </a:rPr>
              <a:t>elevated liver enzymes in serum</a:t>
            </a:r>
            <a:endParaRPr lang="en-US" smtClean="0">
              <a:solidFill>
                <a:prstClr val="black"/>
              </a:solidFill>
              <a:latin typeface="Times New Roman" pitchFamily="18" charset="0"/>
              <a:cs typeface="Arial" charset="0"/>
            </a:endParaRP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used_in</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Interpretive process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produces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Result - </a:t>
            </a:r>
            <a:r>
              <a:rPr lang="en-US" smtClean="0">
                <a:solidFill>
                  <a:srgbClr val="1F497D"/>
                </a:solidFill>
                <a:latin typeface="Times New Roman" pitchFamily="18" charset="0"/>
                <a:cs typeface="Arial" charset="0"/>
              </a:rPr>
              <a:t>diagnosis that patient X has a disorder that bears the disease cirrhosis</a:t>
            </a:r>
            <a:endParaRPr lang="en-US" smtClean="0">
              <a:solidFill>
                <a:prstClr val="black"/>
              </a:solidFill>
              <a:latin typeface="Times New Roman" pitchFamily="18" charset="0"/>
              <a:cs typeface="Arial" charset="0"/>
            </a:endParaRPr>
          </a:p>
        </p:txBody>
      </p:sp>
    </p:spTree>
    <p:extLst>
      <p:ext uri="{BB962C8B-B14F-4D97-AF65-F5344CB8AC3E}">
        <p14:creationId xmlns:p14="http://schemas.microsoft.com/office/powerpoint/2010/main" val="3874574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274638"/>
            <a:ext cx="7543800" cy="838200"/>
          </a:xfrm>
          <a:noFill/>
        </p:spPr>
        <p:txBody>
          <a:bodyPr/>
          <a:lstStyle/>
          <a:p>
            <a:pPr eaLnBrk="1" hangingPunct="1"/>
            <a:r>
              <a:rPr lang="en-US" sz="3000" smtClean="0">
                <a:latin typeface="Times New Roman" pitchFamily="18" charset="0"/>
              </a:rPr>
              <a:t>Systemic arterial hypertension</a:t>
            </a:r>
          </a:p>
        </p:txBody>
      </p:sp>
      <p:sp>
        <p:nvSpPr>
          <p:cNvPr id="8195" name="Rectangle 3"/>
          <p:cNvSpPr>
            <a:spLocks noGrp="1" noChangeArrowheads="1"/>
          </p:cNvSpPr>
          <p:nvPr>
            <p:ph type="body" idx="1"/>
          </p:nvPr>
        </p:nvSpPr>
        <p:spPr>
          <a:xfrm>
            <a:off x="457200" y="1296988"/>
            <a:ext cx="4102100" cy="5205412"/>
          </a:xfrm>
          <a:noFill/>
        </p:spPr>
        <p:txBody>
          <a:bodyPr/>
          <a:lstStyle/>
          <a:p>
            <a:pPr eaLnBrk="1" hangingPunct="1"/>
            <a:r>
              <a:rPr lang="en-US" sz="1800" smtClean="0">
                <a:latin typeface="Times New Roman" pitchFamily="18" charset="0"/>
              </a:rPr>
              <a:t>Etiological process – </a:t>
            </a:r>
            <a:r>
              <a:rPr lang="en-US" sz="1800" smtClean="0">
                <a:solidFill>
                  <a:schemeClr val="tx2"/>
                </a:solidFill>
                <a:latin typeface="Times New Roman" pitchFamily="18" charset="0"/>
              </a:rPr>
              <a:t>abnormal reabsorption of NaCl by the kidney</a:t>
            </a:r>
            <a:endParaRPr lang="en-US" sz="1800" smtClean="0">
              <a:latin typeface="Times New Roman" pitchFamily="18" charset="0"/>
            </a:endParaRPr>
          </a:p>
          <a:p>
            <a:pPr lvl="1" eaLnBrk="1" hangingPunct="1"/>
            <a:r>
              <a:rPr lang="en-US" sz="1800" i="1" smtClean="0">
                <a:latin typeface="Times New Roman" pitchFamily="18" charset="0"/>
              </a:rPr>
              <a:t>produces</a:t>
            </a:r>
            <a:endParaRPr lang="en-US" sz="1800" smtClean="0">
              <a:latin typeface="Times New Roman" pitchFamily="18" charset="0"/>
            </a:endParaRPr>
          </a:p>
          <a:p>
            <a:pPr eaLnBrk="1" hangingPunct="1"/>
            <a:r>
              <a:rPr lang="en-US" sz="1800" smtClean="0">
                <a:latin typeface="Times New Roman" pitchFamily="18" charset="0"/>
              </a:rPr>
              <a:t>Disorder – </a:t>
            </a:r>
            <a:r>
              <a:rPr lang="en-US" sz="1800" smtClean="0">
                <a:solidFill>
                  <a:schemeClr val="tx2"/>
                </a:solidFill>
                <a:latin typeface="Times New Roman" pitchFamily="18" charset="0"/>
              </a:rPr>
              <a:t>abnormally large scattered molecular aggregate of salt in the blood</a:t>
            </a:r>
            <a:endParaRPr lang="en-US" sz="1800" smtClean="0">
              <a:latin typeface="Times New Roman" pitchFamily="18" charset="0"/>
            </a:endParaRPr>
          </a:p>
          <a:p>
            <a:pPr lvl="1" eaLnBrk="1" hangingPunct="1"/>
            <a:r>
              <a:rPr lang="en-US" sz="1800" i="1" smtClean="0">
                <a:latin typeface="Times New Roman" pitchFamily="18" charset="0"/>
              </a:rPr>
              <a:t>bears</a:t>
            </a:r>
            <a:endParaRPr lang="en-US" sz="1800" smtClean="0">
              <a:latin typeface="Times New Roman" pitchFamily="18" charset="0"/>
            </a:endParaRPr>
          </a:p>
          <a:p>
            <a:pPr eaLnBrk="1" hangingPunct="1"/>
            <a:r>
              <a:rPr lang="en-US" sz="1800" smtClean="0">
                <a:latin typeface="Times New Roman" pitchFamily="18" charset="0"/>
              </a:rPr>
              <a:t>Disposition (disease) - </a:t>
            </a:r>
            <a:r>
              <a:rPr lang="en-US" sz="1800" smtClean="0">
                <a:solidFill>
                  <a:schemeClr val="tx2"/>
                </a:solidFill>
                <a:latin typeface="Times New Roman" pitchFamily="18" charset="0"/>
              </a:rPr>
              <a:t>hypertension</a:t>
            </a:r>
            <a:endParaRPr lang="en-US" sz="1800" smtClean="0">
              <a:latin typeface="Times New Roman" pitchFamily="18" charset="0"/>
            </a:endParaRPr>
          </a:p>
          <a:p>
            <a:pPr lvl="1" eaLnBrk="1" hangingPunct="1"/>
            <a:r>
              <a:rPr lang="en-US" sz="1800" i="1" smtClean="0">
                <a:latin typeface="Times New Roman" pitchFamily="18" charset="0"/>
              </a:rPr>
              <a:t>realized_in</a:t>
            </a:r>
            <a:endParaRPr lang="en-US" sz="1800" smtClean="0">
              <a:latin typeface="Times New Roman" pitchFamily="18" charset="0"/>
            </a:endParaRPr>
          </a:p>
          <a:p>
            <a:pPr eaLnBrk="1" hangingPunct="1"/>
            <a:r>
              <a:rPr lang="en-US" sz="1800" smtClean="0">
                <a:latin typeface="Times New Roman" pitchFamily="18" charset="0"/>
              </a:rPr>
              <a:t>Pathological process – </a:t>
            </a:r>
            <a:r>
              <a:rPr lang="en-US" sz="1800" smtClean="0">
                <a:solidFill>
                  <a:schemeClr val="tx2"/>
                </a:solidFill>
                <a:latin typeface="Times New Roman" pitchFamily="18" charset="0"/>
              </a:rPr>
              <a:t>exertion of abnormal pressure against arterial wall</a:t>
            </a:r>
            <a:endParaRPr lang="en-US" sz="1800" smtClean="0">
              <a:latin typeface="Times New Roman" pitchFamily="18" charset="0"/>
            </a:endParaRPr>
          </a:p>
          <a:p>
            <a:pPr lvl="1" eaLnBrk="1" hangingPunct="1"/>
            <a:r>
              <a:rPr lang="en-US" sz="1800" i="1" smtClean="0">
                <a:latin typeface="Times New Roman" pitchFamily="18" charset="0"/>
              </a:rPr>
              <a:t>produces</a:t>
            </a:r>
            <a:endParaRPr lang="en-US" sz="1800" smtClean="0">
              <a:latin typeface="Times New Roman" pitchFamily="18" charset="0"/>
            </a:endParaRPr>
          </a:p>
          <a:p>
            <a:pPr eaLnBrk="1" hangingPunct="1"/>
            <a:r>
              <a:rPr lang="en-US" sz="1800" smtClean="0">
                <a:latin typeface="Times New Roman" pitchFamily="18" charset="0"/>
              </a:rPr>
              <a:t>Abnormal bodily features</a:t>
            </a:r>
          </a:p>
          <a:p>
            <a:pPr lvl="1" eaLnBrk="1" hangingPunct="1"/>
            <a:r>
              <a:rPr lang="en-US" sz="1800" i="1" smtClean="0">
                <a:latin typeface="Times New Roman" pitchFamily="18" charset="0"/>
              </a:rPr>
              <a:t>recognized_as</a:t>
            </a:r>
            <a:endParaRPr lang="en-US" sz="1800" smtClean="0">
              <a:latin typeface="Times New Roman" pitchFamily="18" charset="0"/>
            </a:endParaRPr>
          </a:p>
          <a:p>
            <a:pPr eaLnBrk="1" hangingPunct="1"/>
            <a:r>
              <a:rPr lang="en-US" sz="1800" smtClean="0">
                <a:latin typeface="Times New Roman" pitchFamily="18" charset="0"/>
              </a:rPr>
              <a:t>Symptoms - </a:t>
            </a:r>
          </a:p>
          <a:p>
            <a:pPr eaLnBrk="1" hangingPunct="1"/>
            <a:r>
              <a:rPr lang="en-US" sz="1800" smtClean="0">
                <a:latin typeface="Times New Roman" pitchFamily="18" charset="0"/>
              </a:rPr>
              <a:t>Signs – </a:t>
            </a:r>
            <a:r>
              <a:rPr lang="en-US" sz="1800" smtClean="0">
                <a:solidFill>
                  <a:schemeClr val="tx2"/>
                </a:solidFill>
                <a:latin typeface="Times New Roman" pitchFamily="18" charset="0"/>
              </a:rPr>
              <a:t>elevated blood pressure</a:t>
            </a:r>
            <a:endParaRPr lang="en-US" sz="1800" smtClean="0">
              <a:latin typeface="Times New Roman" pitchFamily="18" charset="0"/>
            </a:endParaRPr>
          </a:p>
        </p:txBody>
      </p:sp>
      <p:sp>
        <p:nvSpPr>
          <p:cNvPr id="8196" name="Rectangle 4"/>
          <p:cNvSpPr>
            <a:spLocks noChangeArrowheads="1"/>
          </p:cNvSpPr>
          <p:nvPr/>
        </p:nvSpPr>
        <p:spPr bwMode="auto">
          <a:xfrm>
            <a:off x="4610100" y="1296988"/>
            <a:ext cx="4533900" cy="520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Symptoms &amp; Signs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used_in</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Interpretive process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produces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Hypothesis - </a:t>
            </a:r>
            <a:r>
              <a:rPr lang="en-US" smtClean="0">
                <a:solidFill>
                  <a:srgbClr val="1F497D"/>
                </a:solidFill>
                <a:latin typeface="Times New Roman" pitchFamily="18" charset="0"/>
                <a:cs typeface="Arial" charset="0"/>
              </a:rPr>
              <a:t>rule out hypertension</a:t>
            </a:r>
            <a:endParaRPr lang="en-US" smtClean="0">
              <a:solidFill>
                <a:prstClr val="black"/>
              </a:solidFill>
              <a:latin typeface="Times New Roman" pitchFamily="18" charset="0"/>
              <a:cs typeface="Arial" charset="0"/>
            </a:endParaRP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suggests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Laboratory tests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produces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Test results -</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used_in</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Interpretive process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produces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Result - </a:t>
            </a:r>
            <a:r>
              <a:rPr lang="en-US" smtClean="0">
                <a:solidFill>
                  <a:srgbClr val="1F497D"/>
                </a:solidFill>
                <a:latin typeface="Times New Roman" pitchFamily="18" charset="0"/>
                <a:cs typeface="Arial" charset="0"/>
              </a:rPr>
              <a:t>diagnosis that patient X has a disorder that bears the disease hypertension</a:t>
            </a:r>
            <a:endParaRPr lang="en-US" smtClean="0">
              <a:solidFill>
                <a:prstClr val="black"/>
              </a:solidFill>
              <a:latin typeface="Times New Roman" pitchFamily="18" charset="0"/>
              <a:cs typeface="Arial" charset="0"/>
            </a:endParaRPr>
          </a:p>
        </p:txBody>
      </p:sp>
    </p:spTree>
    <p:extLst>
      <p:ext uri="{BB962C8B-B14F-4D97-AF65-F5344CB8AC3E}">
        <p14:creationId xmlns:p14="http://schemas.microsoft.com/office/powerpoint/2010/main" val="7479024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274638"/>
            <a:ext cx="7543800" cy="838200"/>
          </a:xfrm>
          <a:noFill/>
        </p:spPr>
        <p:txBody>
          <a:bodyPr/>
          <a:lstStyle/>
          <a:p>
            <a:pPr eaLnBrk="1" hangingPunct="1"/>
            <a:r>
              <a:rPr lang="en-US" sz="3000" smtClean="0">
                <a:latin typeface="Times New Roman" pitchFamily="18" charset="0"/>
              </a:rPr>
              <a:t>Type 2 Diabetes Mellitus</a:t>
            </a:r>
          </a:p>
        </p:txBody>
      </p:sp>
      <p:sp>
        <p:nvSpPr>
          <p:cNvPr id="9219" name="Rectangle 3"/>
          <p:cNvSpPr>
            <a:spLocks noGrp="1" noChangeArrowheads="1"/>
          </p:cNvSpPr>
          <p:nvPr>
            <p:ph type="body" idx="1"/>
          </p:nvPr>
        </p:nvSpPr>
        <p:spPr>
          <a:xfrm>
            <a:off x="381000" y="1143000"/>
            <a:ext cx="4102100" cy="5205413"/>
          </a:xfrm>
          <a:noFill/>
        </p:spPr>
        <p:txBody>
          <a:bodyPr/>
          <a:lstStyle/>
          <a:p>
            <a:pPr eaLnBrk="1" hangingPunct="1"/>
            <a:r>
              <a:rPr lang="en-US" sz="1800" smtClean="0">
                <a:latin typeface="Times New Roman" pitchFamily="18" charset="0"/>
              </a:rPr>
              <a:t>Etiological process – </a:t>
            </a:r>
          </a:p>
          <a:p>
            <a:pPr lvl="1" eaLnBrk="1" hangingPunct="1"/>
            <a:r>
              <a:rPr lang="en-US" sz="1800" i="1" smtClean="0">
                <a:latin typeface="Times New Roman" pitchFamily="18" charset="0"/>
              </a:rPr>
              <a:t>produces</a:t>
            </a:r>
            <a:endParaRPr lang="en-US" sz="1800" smtClean="0">
              <a:latin typeface="Times New Roman" pitchFamily="18" charset="0"/>
            </a:endParaRPr>
          </a:p>
          <a:p>
            <a:pPr eaLnBrk="1" hangingPunct="1"/>
            <a:r>
              <a:rPr lang="en-US" sz="1800" smtClean="0">
                <a:latin typeface="Times New Roman" pitchFamily="18" charset="0"/>
              </a:rPr>
              <a:t>Disorder – </a:t>
            </a:r>
            <a:r>
              <a:rPr lang="en-US" sz="1800" smtClean="0">
                <a:solidFill>
                  <a:schemeClr val="tx2"/>
                </a:solidFill>
                <a:latin typeface="Times New Roman" pitchFamily="18" charset="0"/>
              </a:rPr>
              <a:t>abnormal pancreatic beta cells and abnormal muscle/fat cells</a:t>
            </a:r>
            <a:endParaRPr lang="en-US" sz="1800" smtClean="0">
              <a:latin typeface="Times New Roman" pitchFamily="18" charset="0"/>
            </a:endParaRPr>
          </a:p>
          <a:p>
            <a:pPr lvl="1" eaLnBrk="1" hangingPunct="1"/>
            <a:r>
              <a:rPr lang="en-US" sz="1800" i="1" smtClean="0">
                <a:latin typeface="Times New Roman" pitchFamily="18" charset="0"/>
              </a:rPr>
              <a:t>bears</a:t>
            </a:r>
            <a:endParaRPr lang="en-US" sz="1800" smtClean="0">
              <a:latin typeface="Times New Roman" pitchFamily="18" charset="0"/>
            </a:endParaRPr>
          </a:p>
          <a:p>
            <a:pPr eaLnBrk="1" hangingPunct="1"/>
            <a:r>
              <a:rPr lang="en-US" sz="1800" smtClean="0">
                <a:latin typeface="Times New Roman" pitchFamily="18" charset="0"/>
              </a:rPr>
              <a:t>Disposition (disease) – </a:t>
            </a:r>
            <a:r>
              <a:rPr lang="en-US" sz="1800" smtClean="0">
                <a:solidFill>
                  <a:schemeClr val="tx2"/>
                </a:solidFill>
                <a:latin typeface="Times New Roman" pitchFamily="18" charset="0"/>
              </a:rPr>
              <a:t>diabetes mellitus</a:t>
            </a:r>
            <a:endParaRPr lang="en-US" sz="1800" smtClean="0">
              <a:latin typeface="Times New Roman" pitchFamily="18" charset="0"/>
            </a:endParaRPr>
          </a:p>
          <a:p>
            <a:pPr lvl="1" eaLnBrk="1" hangingPunct="1"/>
            <a:r>
              <a:rPr lang="en-US" sz="1800" i="1" smtClean="0">
                <a:latin typeface="Times New Roman" pitchFamily="18" charset="0"/>
              </a:rPr>
              <a:t>realized_in</a:t>
            </a:r>
            <a:endParaRPr lang="en-US" sz="1800" smtClean="0">
              <a:latin typeface="Times New Roman" pitchFamily="18" charset="0"/>
            </a:endParaRPr>
          </a:p>
          <a:p>
            <a:pPr eaLnBrk="1" hangingPunct="1"/>
            <a:r>
              <a:rPr lang="en-US" sz="1800" smtClean="0">
                <a:latin typeface="Times New Roman" pitchFamily="18" charset="0"/>
              </a:rPr>
              <a:t>Pathological processes – </a:t>
            </a:r>
            <a:r>
              <a:rPr lang="en-US" sz="1800" smtClean="0">
                <a:solidFill>
                  <a:schemeClr val="tx2"/>
                </a:solidFill>
                <a:latin typeface="Times New Roman" pitchFamily="18" charset="0"/>
              </a:rPr>
              <a:t>diminished insulin production , diminished muscle/fat uptake of glucose</a:t>
            </a:r>
            <a:endParaRPr lang="en-US" sz="1800" smtClean="0">
              <a:latin typeface="Times New Roman" pitchFamily="18" charset="0"/>
            </a:endParaRPr>
          </a:p>
          <a:p>
            <a:pPr lvl="1" eaLnBrk="1" hangingPunct="1"/>
            <a:r>
              <a:rPr lang="en-US" sz="1800" i="1" smtClean="0">
                <a:latin typeface="Times New Roman" pitchFamily="18" charset="0"/>
              </a:rPr>
              <a:t>produces</a:t>
            </a:r>
            <a:endParaRPr lang="en-US" sz="1800" smtClean="0">
              <a:latin typeface="Times New Roman" pitchFamily="18" charset="0"/>
            </a:endParaRPr>
          </a:p>
          <a:p>
            <a:pPr eaLnBrk="1" hangingPunct="1"/>
            <a:r>
              <a:rPr lang="en-US" sz="1800" smtClean="0">
                <a:latin typeface="Times New Roman" pitchFamily="18" charset="0"/>
              </a:rPr>
              <a:t>Abnormal bodily features</a:t>
            </a:r>
          </a:p>
          <a:p>
            <a:pPr lvl="1" eaLnBrk="1" hangingPunct="1"/>
            <a:r>
              <a:rPr lang="en-US" sz="1800" i="1" smtClean="0">
                <a:latin typeface="Times New Roman" pitchFamily="18" charset="0"/>
              </a:rPr>
              <a:t>recognized_as</a:t>
            </a:r>
            <a:endParaRPr lang="en-US" sz="1800" smtClean="0">
              <a:latin typeface="Times New Roman" pitchFamily="18" charset="0"/>
            </a:endParaRPr>
          </a:p>
          <a:p>
            <a:pPr eaLnBrk="1" hangingPunct="1"/>
            <a:r>
              <a:rPr lang="en-US" sz="1800" smtClean="0">
                <a:latin typeface="Times New Roman" pitchFamily="18" charset="0"/>
              </a:rPr>
              <a:t>Symptoms – </a:t>
            </a:r>
            <a:r>
              <a:rPr lang="en-US" sz="1800" smtClean="0">
                <a:solidFill>
                  <a:schemeClr val="tx2"/>
                </a:solidFill>
                <a:latin typeface="Times New Roman" pitchFamily="18" charset="0"/>
              </a:rPr>
              <a:t>polydipsia, polyuria, polyphagia, blurred vision</a:t>
            </a:r>
          </a:p>
          <a:p>
            <a:pPr eaLnBrk="1" hangingPunct="1"/>
            <a:r>
              <a:rPr lang="en-US" sz="1800" smtClean="0">
                <a:latin typeface="Times New Roman" pitchFamily="18" charset="0"/>
              </a:rPr>
              <a:t>Signs – </a:t>
            </a:r>
            <a:r>
              <a:rPr lang="en-US" sz="1800" smtClean="0">
                <a:solidFill>
                  <a:schemeClr val="tx2"/>
                </a:solidFill>
                <a:latin typeface="Times New Roman" pitchFamily="18" charset="0"/>
              </a:rPr>
              <a:t>elevated blood glucose and hemoglobin A1c</a:t>
            </a:r>
            <a:endParaRPr lang="en-US" sz="1800" smtClean="0">
              <a:latin typeface="Times New Roman" pitchFamily="18" charset="0"/>
            </a:endParaRPr>
          </a:p>
        </p:txBody>
      </p:sp>
      <p:sp>
        <p:nvSpPr>
          <p:cNvPr id="9220" name="Rectangle 4"/>
          <p:cNvSpPr>
            <a:spLocks noChangeArrowheads="1"/>
          </p:cNvSpPr>
          <p:nvPr/>
        </p:nvSpPr>
        <p:spPr bwMode="auto">
          <a:xfrm>
            <a:off x="4533900" y="1143000"/>
            <a:ext cx="45339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Symptoms &amp; Signs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used_in</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Interpretive process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produces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Hypothesis - </a:t>
            </a:r>
            <a:r>
              <a:rPr lang="en-US" smtClean="0">
                <a:solidFill>
                  <a:srgbClr val="1F497D"/>
                </a:solidFill>
                <a:latin typeface="Times New Roman" pitchFamily="18" charset="0"/>
                <a:cs typeface="Arial" charset="0"/>
              </a:rPr>
              <a:t>rule out diabetes mellitus</a:t>
            </a:r>
            <a:endParaRPr lang="en-US" smtClean="0">
              <a:solidFill>
                <a:prstClr val="black"/>
              </a:solidFill>
              <a:latin typeface="Times New Roman" pitchFamily="18" charset="0"/>
              <a:cs typeface="Arial" charset="0"/>
            </a:endParaRP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suggests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Laboratory tests – </a:t>
            </a:r>
            <a:r>
              <a:rPr lang="en-US" smtClean="0">
                <a:solidFill>
                  <a:srgbClr val="1F497D"/>
                </a:solidFill>
                <a:latin typeface="Times New Roman" pitchFamily="18" charset="0"/>
                <a:cs typeface="Arial" charset="0"/>
              </a:rPr>
              <a:t>fasting serum blood glucose, oral glucose challenge test, and/or blood hemoglobin A1c</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produces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Test results - </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used_in</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Interpretive process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produces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Result - </a:t>
            </a:r>
            <a:r>
              <a:rPr lang="en-US" smtClean="0">
                <a:solidFill>
                  <a:srgbClr val="1F497D"/>
                </a:solidFill>
                <a:latin typeface="Times New Roman" pitchFamily="18" charset="0"/>
                <a:cs typeface="Arial" charset="0"/>
              </a:rPr>
              <a:t>diagnosis that patient X has a disorder that bears the disease type 2 diabetes mellitus</a:t>
            </a:r>
            <a:endParaRPr lang="en-US" smtClean="0">
              <a:solidFill>
                <a:prstClr val="black"/>
              </a:solidFill>
              <a:latin typeface="Times New Roman" pitchFamily="18" charset="0"/>
              <a:cs typeface="Arial" charset="0"/>
            </a:endParaRPr>
          </a:p>
        </p:txBody>
      </p:sp>
    </p:spTree>
    <p:extLst>
      <p:ext uri="{BB962C8B-B14F-4D97-AF65-F5344CB8AC3E}">
        <p14:creationId xmlns:p14="http://schemas.microsoft.com/office/powerpoint/2010/main" val="24363365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274638"/>
            <a:ext cx="7543800" cy="838200"/>
          </a:xfrm>
          <a:noFill/>
        </p:spPr>
        <p:txBody>
          <a:bodyPr/>
          <a:lstStyle/>
          <a:p>
            <a:pPr eaLnBrk="1" hangingPunct="1"/>
            <a:r>
              <a:rPr lang="en-US" sz="3000" smtClean="0">
                <a:latin typeface="Times New Roman" pitchFamily="18" charset="0"/>
              </a:rPr>
              <a:t>Type 1 hypersensitivity to penicillin</a:t>
            </a:r>
          </a:p>
        </p:txBody>
      </p:sp>
      <p:sp>
        <p:nvSpPr>
          <p:cNvPr id="10243" name="Rectangle 3"/>
          <p:cNvSpPr>
            <a:spLocks noGrp="1" noChangeArrowheads="1"/>
          </p:cNvSpPr>
          <p:nvPr>
            <p:ph type="body" idx="1"/>
          </p:nvPr>
        </p:nvSpPr>
        <p:spPr>
          <a:xfrm>
            <a:off x="381000" y="1143000"/>
            <a:ext cx="4267200" cy="5205413"/>
          </a:xfrm>
          <a:noFill/>
        </p:spPr>
        <p:txBody>
          <a:bodyPr/>
          <a:lstStyle/>
          <a:p>
            <a:pPr eaLnBrk="1" hangingPunct="1"/>
            <a:r>
              <a:rPr lang="en-US" sz="1800" smtClean="0">
                <a:latin typeface="Times New Roman" pitchFamily="18" charset="0"/>
              </a:rPr>
              <a:t>Etiological process – </a:t>
            </a:r>
            <a:r>
              <a:rPr lang="en-US" sz="1800" smtClean="0">
                <a:solidFill>
                  <a:schemeClr val="tx2"/>
                </a:solidFill>
                <a:latin typeface="Times New Roman" pitchFamily="18" charset="0"/>
              </a:rPr>
              <a:t>sensitizing of mast cells and basophils during exposure to penicillin-class substance</a:t>
            </a:r>
          </a:p>
          <a:p>
            <a:pPr lvl="1" eaLnBrk="1" hangingPunct="1"/>
            <a:r>
              <a:rPr lang="en-US" sz="1800" i="1" smtClean="0">
                <a:latin typeface="Times New Roman" pitchFamily="18" charset="0"/>
              </a:rPr>
              <a:t>produces</a:t>
            </a:r>
            <a:endParaRPr lang="en-US" sz="1800" smtClean="0">
              <a:latin typeface="Times New Roman" pitchFamily="18" charset="0"/>
            </a:endParaRPr>
          </a:p>
          <a:p>
            <a:pPr eaLnBrk="1" hangingPunct="1"/>
            <a:r>
              <a:rPr lang="en-US" sz="1800" smtClean="0">
                <a:latin typeface="Times New Roman" pitchFamily="18" charset="0"/>
              </a:rPr>
              <a:t>Disorder – </a:t>
            </a:r>
            <a:r>
              <a:rPr lang="en-US" sz="1800" smtClean="0">
                <a:solidFill>
                  <a:schemeClr val="tx2"/>
                </a:solidFill>
                <a:latin typeface="Times New Roman" pitchFamily="18" charset="0"/>
              </a:rPr>
              <a:t>mast cells and basophils with epitope-specific IgE bound to Fc epsilon receptor I</a:t>
            </a:r>
            <a:endParaRPr lang="en-US" sz="1800" smtClean="0">
              <a:latin typeface="Times New Roman" pitchFamily="18" charset="0"/>
            </a:endParaRPr>
          </a:p>
          <a:p>
            <a:pPr lvl="1" eaLnBrk="1" hangingPunct="1"/>
            <a:r>
              <a:rPr lang="en-US" sz="1800" i="1" smtClean="0">
                <a:latin typeface="Times New Roman" pitchFamily="18" charset="0"/>
              </a:rPr>
              <a:t>bears</a:t>
            </a:r>
            <a:endParaRPr lang="en-US" sz="1800" smtClean="0">
              <a:latin typeface="Times New Roman" pitchFamily="18" charset="0"/>
            </a:endParaRPr>
          </a:p>
          <a:p>
            <a:pPr eaLnBrk="1" hangingPunct="1"/>
            <a:r>
              <a:rPr lang="en-US" sz="1800" smtClean="0">
                <a:latin typeface="Times New Roman" pitchFamily="18" charset="0"/>
              </a:rPr>
              <a:t>Disposition (disease) – </a:t>
            </a:r>
            <a:r>
              <a:rPr lang="en-US" sz="1800" smtClean="0">
                <a:solidFill>
                  <a:schemeClr val="tx2"/>
                </a:solidFill>
                <a:latin typeface="Times New Roman" pitchFamily="18" charset="0"/>
              </a:rPr>
              <a:t>type I hypersensitivity</a:t>
            </a:r>
            <a:endParaRPr lang="en-US" sz="1800" smtClean="0">
              <a:latin typeface="Times New Roman" pitchFamily="18" charset="0"/>
            </a:endParaRPr>
          </a:p>
          <a:p>
            <a:pPr lvl="1" eaLnBrk="1" hangingPunct="1"/>
            <a:r>
              <a:rPr lang="en-US" sz="1800" i="1" smtClean="0">
                <a:latin typeface="Times New Roman" pitchFamily="18" charset="0"/>
              </a:rPr>
              <a:t>realized_in</a:t>
            </a:r>
            <a:endParaRPr lang="en-US" sz="1800" smtClean="0">
              <a:latin typeface="Times New Roman" pitchFamily="18" charset="0"/>
            </a:endParaRPr>
          </a:p>
          <a:p>
            <a:pPr eaLnBrk="1" hangingPunct="1"/>
            <a:r>
              <a:rPr lang="en-US" sz="1800" smtClean="0">
                <a:latin typeface="Times New Roman" pitchFamily="18" charset="0"/>
              </a:rPr>
              <a:t>Pathological process – </a:t>
            </a:r>
            <a:r>
              <a:rPr lang="en-US" sz="1800" smtClean="0">
                <a:solidFill>
                  <a:schemeClr val="tx2"/>
                </a:solidFill>
                <a:latin typeface="Times New Roman" pitchFamily="18" charset="0"/>
              </a:rPr>
              <a:t>type I hypersensitivity reaction</a:t>
            </a:r>
            <a:endParaRPr lang="en-US" sz="1800" smtClean="0">
              <a:latin typeface="Times New Roman" pitchFamily="18" charset="0"/>
            </a:endParaRPr>
          </a:p>
          <a:p>
            <a:pPr lvl="1" eaLnBrk="1" hangingPunct="1"/>
            <a:r>
              <a:rPr lang="en-US" sz="1800" i="1" smtClean="0">
                <a:latin typeface="Times New Roman" pitchFamily="18" charset="0"/>
              </a:rPr>
              <a:t>produces</a:t>
            </a:r>
            <a:endParaRPr lang="en-US" sz="1800" smtClean="0">
              <a:latin typeface="Times New Roman" pitchFamily="18" charset="0"/>
            </a:endParaRPr>
          </a:p>
          <a:p>
            <a:pPr eaLnBrk="1" hangingPunct="1"/>
            <a:r>
              <a:rPr lang="en-US" sz="1800" smtClean="0">
                <a:latin typeface="Times New Roman" pitchFamily="18" charset="0"/>
              </a:rPr>
              <a:t>Abnormal bodily features</a:t>
            </a:r>
          </a:p>
          <a:p>
            <a:pPr lvl="1" eaLnBrk="1" hangingPunct="1"/>
            <a:r>
              <a:rPr lang="en-US" sz="1800" i="1" smtClean="0">
                <a:latin typeface="Times New Roman" pitchFamily="18" charset="0"/>
              </a:rPr>
              <a:t>recognized_as</a:t>
            </a:r>
            <a:endParaRPr lang="en-US" sz="1800" smtClean="0">
              <a:latin typeface="Times New Roman" pitchFamily="18" charset="0"/>
            </a:endParaRPr>
          </a:p>
          <a:p>
            <a:pPr eaLnBrk="1" hangingPunct="1"/>
            <a:r>
              <a:rPr lang="en-US" sz="1800" smtClean="0">
                <a:latin typeface="Times New Roman" pitchFamily="18" charset="0"/>
              </a:rPr>
              <a:t>Symptoms – </a:t>
            </a:r>
            <a:r>
              <a:rPr lang="en-US" sz="1800" smtClean="0">
                <a:solidFill>
                  <a:schemeClr val="tx2"/>
                </a:solidFill>
                <a:latin typeface="Times New Roman" pitchFamily="18" charset="0"/>
              </a:rPr>
              <a:t>pruritis, shortness of breath</a:t>
            </a:r>
          </a:p>
          <a:p>
            <a:pPr eaLnBrk="1" hangingPunct="1"/>
            <a:r>
              <a:rPr lang="en-US" sz="1800" smtClean="0">
                <a:latin typeface="Times New Roman" pitchFamily="18" charset="0"/>
              </a:rPr>
              <a:t>Signs – </a:t>
            </a:r>
            <a:r>
              <a:rPr lang="en-US" sz="1800" smtClean="0">
                <a:solidFill>
                  <a:schemeClr val="tx2"/>
                </a:solidFill>
                <a:latin typeface="Times New Roman" pitchFamily="18" charset="0"/>
              </a:rPr>
              <a:t>rash, urticaria, anaphylaxis</a:t>
            </a:r>
            <a:endParaRPr lang="en-US" sz="1800" smtClean="0">
              <a:latin typeface="Times New Roman" pitchFamily="18" charset="0"/>
            </a:endParaRPr>
          </a:p>
        </p:txBody>
      </p:sp>
      <p:sp>
        <p:nvSpPr>
          <p:cNvPr id="10244" name="Rectangle 4"/>
          <p:cNvSpPr>
            <a:spLocks noChangeArrowheads="1"/>
          </p:cNvSpPr>
          <p:nvPr/>
        </p:nvSpPr>
        <p:spPr bwMode="auto">
          <a:xfrm>
            <a:off x="4686300" y="1143000"/>
            <a:ext cx="4533900" cy="520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Symptoms &amp; Signs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used_in</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Interpretive process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produces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Hypothesis -</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suggests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Laboratory tests – </a:t>
            </a:r>
            <a:endParaRPr lang="en-US" smtClean="0">
              <a:solidFill>
                <a:srgbClr val="1F497D"/>
              </a:solidFill>
              <a:latin typeface="Times New Roman" pitchFamily="18" charset="0"/>
              <a:cs typeface="Arial" charset="0"/>
            </a:endParaRP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produces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Test results – </a:t>
            </a:r>
            <a:r>
              <a:rPr lang="en-US" smtClean="0">
                <a:solidFill>
                  <a:srgbClr val="1F497D"/>
                </a:solidFill>
                <a:latin typeface="Times New Roman" pitchFamily="18" charset="0"/>
                <a:cs typeface="Arial" charset="0"/>
              </a:rPr>
              <a:t>occasionally, skin testing</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used_in</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Interpretive process</a:t>
            </a:r>
          </a:p>
          <a:p>
            <a:pPr marL="692150" lvl="1" indent="-347663" fontAlgn="base">
              <a:lnSpc>
                <a:spcPct val="90000"/>
              </a:lnSpc>
              <a:spcBef>
                <a:spcPct val="20000"/>
              </a:spcBef>
              <a:spcAft>
                <a:spcPct val="0"/>
              </a:spcAft>
              <a:buClr>
                <a:srgbClr val="C0504D"/>
              </a:buClr>
              <a:buSzPct val="70000"/>
              <a:buFont typeface="Wingdings" pitchFamily="2" charset="2"/>
              <a:buChar char="l"/>
            </a:pPr>
            <a:r>
              <a:rPr lang="en-US" i="1" smtClean="0">
                <a:solidFill>
                  <a:prstClr val="black"/>
                </a:solidFill>
                <a:latin typeface="Times New Roman" pitchFamily="18" charset="0"/>
                <a:cs typeface="Arial" charset="0"/>
              </a:rPr>
              <a:t>produces</a:t>
            </a:r>
            <a:endParaRPr lang="en-US" smtClean="0">
              <a:solidFill>
                <a:prstClr val="black"/>
              </a:solidFill>
              <a:latin typeface="Times New Roman" pitchFamily="18" charset="0"/>
              <a:cs typeface="Arial" charset="0"/>
            </a:endParaRPr>
          </a:p>
          <a:p>
            <a:pPr marL="342900" indent="-342900" fontAlgn="base">
              <a:lnSpc>
                <a:spcPct val="90000"/>
              </a:lnSpc>
              <a:spcBef>
                <a:spcPct val="20000"/>
              </a:spcBef>
              <a:spcAft>
                <a:spcPct val="0"/>
              </a:spcAft>
              <a:buClr>
                <a:srgbClr val="1F497D"/>
              </a:buClr>
              <a:buSzPct val="70000"/>
              <a:buFont typeface="Wingdings" pitchFamily="2" charset="2"/>
              <a:buChar char="l"/>
            </a:pPr>
            <a:r>
              <a:rPr lang="en-US" smtClean="0">
                <a:solidFill>
                  <a:prstClr val="black"/>
                </a:solidFill>
                <a:latin typeface="Times New Roman" pitchFamily="18" charset="0"/>
                <a:cs typeface="Arial" charset="0"/>
              </a:rPr>
              <a:t>Result - </a:t>
            </a:r>
            <a:r>
              <a:rPr lang="en-US" smtClean="0">
                <a:solidFill>
                  <a:srgbClr val="1F497D"/>
                </a:solidFill>
                <a:latin typeface="Times New Roman" pitchFamily="18" charset="0"/>
                <a:cs typeface="Arial" charset="0"/>
              </a:rPr>
              <a:t>diagnosis that patient X has a disorder that bears the disease type 1 hypersensitivity to penicillin</a:t>
            </a:r>
            <a:endParaRPr lang="en-US" smtClean="0">
              <a:solidFill>
                <a:prstClr val="black"/>
              </a:solidFill>
              <a:latin typeface="Times New Roman" pitchFamily="18" charset="0"/>
              <a:cs typeface="Arial" charset="0"/>
            </a:endParaRPr>
          </a:p>
        </p:txBody>
      </p:sp>
    </p:spTree>
    <p:extLst>
      <p:ext uri="{BB962C8B-B14F-4D97-AF65-F5344CB8AC3E}">
        <p14:creationId xmlns:p14="http://schemas.microsoft.com/office/powerpoint/2010/main" val="20294349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438400"/>
            <a:ext cx="7543800" cy="1828800"/>
          </a:xfrm>
        </p:spPr>
        <p:txBody>
          <a:bodyPr>
            <a:noAutofit/>
          </a:bodyPr>
          <a:lstStyle/>
          <a:p>
            <a:pPr algn="l"/>
            <a:r>
              <a:rPr lang="en-US" sz="3200" dirty="0" smtClean="0"/>
              <a:t>ODR will draw </a:t>
            </a:r>
            <a:r>
              <a:rPr lang="en-US" sz="3200" dirty="0"/>
              <a:t>on </a:t>
            </a:r>
            <a:r>
              <a:rPr lang="en-US" sz="3200" dirty="0" smtClean="0"/>
              <a:t>OGMS, PRO and other OBO Foundry ontologies relevant to oral health and disease.</a:t>
            </a:r>
            <a:br>
              <a:rPr lang="en-US" sz="3200" dirty="0" smtClean="0"/>
            </a:br>
            <a:r>
              <a:rPr lang="en-US" sz="1200" dirty="0" smtClean="0"/>
              <a:t> </a:t>
            </a:r>
            <a:r>
              <a:rPr lang="en-US" sz="3200" dirty="0" smtClean="0"/>
              <a:t/>
            </a:r>
            <a:br>
              <a:rPr lang="en-US" sz="3200" dirty="0" smtClean="0"/>
            </a:br>
            <a:r>
              <a:rPr lang="en-US" sz="3200" dirty="0" smtClean="0"/>
              <a:t>It will comprehend purpose-built ontologies such as </a:t>
            </a:r>
            <a:br>
              <a:rPr lang="en-US" sz="3200" dirty="0" smtClean="0"/>
            </a:br>
            <a:r>
              <a:rPr lang="en-US" sz="3200" dirty="0"/>
              <a:t>	</a:t>
            </a:r>
            <a:r>
              <a:rPr lang="en-US" sz="3200" dirty="0" err="1" smtClean="0"/>
              <a:t>Orofacial</a:t>
            </a:r>
            <a:r>
              <a:rPr lang="en-US" sz="3200" dirty="0" smtClean="0"/>
              <a:t> </a:t>
            </a:r>
            <a:r>
              <a:rPr lang="en-US" sz="3200" dirty="0" smtClean="0"/>
              <a:t>Pain Ontology</a:t>
            </a:r>
            <a:br>
              <a:rPr lang="en-US" sz="3200" dirty="0" smtClean="0"/>
            </a:br>
            <a:r>
              <a:rPr lang="en-US" sz="3200" dirty="0"/>
              <a:t>	</a:t>
            </a:r>
            <a:r>
              <a:rPr lang="en-US" sz="3200" dirty="0" smtClean="0"/>
              <a:t>Dental Anatomy Ontology </a:t>
            </a:r>
            <a:br>
              <a:rPr lang="en-US" sz="3200" dirty="0" smtClean="0"/>
            </a:br>
            <a:r>
              <a:rPr lang="en-US" sz="3200" dirty="0"/>
              <a:t>	</a:t>
            </a:r>
            <a:r>
              <a:rPr lang="en-US" sz="3200" dirty="0" smtClean="0"/>
              <a:t>Saliva Ontology (SALO)</a:t>
            </a:r>
            <a:br>
              <a:rPr lang="en-US" sz="3200" dirty="0" smtClean="0"/>
            </a:br>
            <a:r>
              <a:rPr lang="en-US" sz="3200" dirty="0"/>
              <a:t>	</a:t>
            </a:r>
            <a:r>
              <a:rPr lang="en-US" sz="3200" dirty="0" smtClean="0"/>
              <a:t>Oral Pathology Ontology</a:t>
            </a:r>
            <a:br>
              <a:rPr lang="en-US" sz="3200" dirty="0" smtClean="0"/>
            </a:br>
            <a:r>
              <a:rPr lang="en-US" sz="3200" dirty="0" smtClean="0"/>
              <a:t>and ontologies created by groups in Pittsburgh, Seoul, and elsewhere</a:t>
            </a:r>
            <a:br>
              <a:rPr lang="en-US" sz="3200" dirty="0" smtClean="0"/>
            </a:br>
            <a:endParaRPr lang="en-US" sz="3200" dirty="0"/>
          </a:p>
        </p:txBody>
      </p:sp>
      <p:sp>
        <p:nvSpPr>
          <p:cNvPr id="4" name="Footer Placeholder 3"/>
          <p:cNvSpPr>
            <a:spLocks noGrp="1"/>
          </p:cNvSpPr>
          <p:nvPr>
            <p:ph type="ftr" sz="quarter" idx="11"/>
          </p:nvPr>
        </p:nvSpPr>
        <p:spPr/>
        <p:txBody>
          <a:bodyPr/>
          <a:lstStyle/>
          <a:p>
            <a:r>
              <a:rPr lang="en-US" smtClean="0">
                <a:solidFill>
                  <a:prstClr val="white"/>
                </a:solidFill>
              </a:rPr>
              <a:t>http://ontology.buffalo.edu/smith</a:t>
            </a:r>
            <a:endParaRPr lang="en-US" dirty="0">
              <a:solidFill>
                <a:prstClr val="white"/>
              </a:solidFill>
            </a:endParaRPr>
          </a:p>
        </p:txBody>
      </p:sp>
      <p:sp>
        <p:nvSpPr>
          <p:cNvPr id="5" name="Slide Number Placeholder 4"/>
          <p:cNvSpPr>
            <a:spLocks noGrp="1"/>
          </p:cNvSpPr>
          <p:nvPr>
            <p:ph type="sldNum" sz="quarter" idx="12"/>
          </p:nvPr>
        </p:nvSpPr>
        <p:spPr/>
        <p:txBody>
          <a:bodyPr/>
          <a:lstStyle/>
          <a:p>
            <a:fld id="{AA13CE15-DADA-4305-8FD0-F7FA2D442F2E}" type="slidenum">
              <a:rPr lang="en-US" smtClean="0">
                <a:solidFill>
                  <a:prstClr val="white"/>
                </a:solidFill>
              </a:rPr>
              <a:pPr/>
              <a:t>27</a:t>
            </a:fld>
            <a:endParaRPr lang="en-US" dirty="0">
              <a:solidFill>
                <a:prstClr val="white"/>
              </a:solidFill>
            </a:endParaRPr>
          </a:p>
        </p:txBody>
      </p:sp>
    </p:spTree>
    <p:extLst>
      <p:ext uri="{BB962C8B-B14F-4D97-AF65-F5344CB8AC3E}">
        <p14:creationId xmlns:p14="http://schemas.microsoft.com/office/powerpoint/2010/main" val="2671628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600200"/>
            <a:ext cx="8077200" cy="1828800"/>
          </a:xfrm>
        </p:spPr>
        <p:txBody>
          <a:bodyPr>
            <a:noAutofit/>
          </a:bodyPr>
          <a:lstStyle/>
          <a:p>
            <a:pPr marL="282575" indent="-282575" algn="l">
              <a:buFont typeface="Wingdings" pitchFamily="2" charset="2"/>
              <a:buChar char="§"/>
            </a:pPr>
            <a:r>
              <a:rPr lang="en-US" sz="3200" dirty="0" smtClean="0"/>
              <a:t/>
            </a:r>
            <a:br>
              <a:rPr lang="en-US" sz="3200" dirty="0" smtClean="0"/>
            </a:br>
            <a:r>
              <a:rPr lang="en-US" sz="3200" dirty="0"/>
              <a:t/>
            </a:r>
            <a:br>
              <a:rPr lang="en-US" sz="3200" dirty="0"/>
            </a:br>
            <a:r>
              <a:rPr lang="en-US" sz="3200" dirty="0" smtClean="0"/>
              <a:t/>
            </a:r>
            <a:br>
              <a:rPr lang="en-US" sz="3200" dirty="0" smtClean="0"/>
            </a:br>
            <a:r>
              <a:rPr lang="en-US" sz="3200" dirty="0"/>
              <a:t/>
            </a:r>
            <a:br>
              <a:rPr lang="en-US" sz="3200" dirty="0"/>
            </a:br>
            <a:r>
              <a:rPr lang="en-US" sz="3400" b="1" dirty="0" smtClean="0"/>
              <a:t>Important </a:t>
            </a:r>
            <a:r>
              <a:rPr lang="en-US" sz="3400" b="1" dirty="0"/>
              <a:t>features of ODR include:</a:t>
            </a:r>
            <a:r>
              <a:rPr lang="en-US" sz="3200" dirty="0"/>
              <a:t/>
            </a:r>
            <a:br>
              <a:rPr lang="en-US" sz="3200" dirty="0"/>
            </a:br>
            <a:r>
              <a:rPr lang="en-US" sz="200" dirty="0" smtClean="0"/>
              <a:t/>
            </a:r>
            <a:br>
              <a:rPr lang="en-US" sz="200" dirty="0" smtClean="0"/>
            </a:br>
            <a:r>
              <a:rPr lang="en-US" sz="200" dirty="0" smtClean="0">
                <a:sym typeface="Wingdings"/>
              </a:rPr>
              <a:t></a:t>
            </a:r>
            <a:r>
              <a:rPr lang="en-US" sz="3200" dirty="0" smtClean="0">
                <a:sym typeface="Wingdings"/>
              </a:rPr>
              <a:t> </a:t>
            </a:r>
            <a:r>
              <a:rPr lang="en-US" sz="3200" dirty="0" smtClean="0"/>
              <a:t>It </a:t>
            </a:r>
            <a:r>
              <a:rPr lang="en-US" sz="3200" dirty="0"/>
              <a:t>will be built to work with the GO and with other high quality ontologies developed by the biomedical </a:t>
            </a:r>
            <a:r>
              <a:rPr lang="en-US" sz="3200" dirty="0" smtClean="0"/>
              <a:t>community, following best </a:t>
            </a:r>
            <a:r>
              <a:rPr lang="en-US" sz="3200" dirty="0"/>
              <a:t>practices identified through 10 years of testing </a:t>
            </a:r>
            <a:r>
              <a:rPr lang="en-US" sz="3200" dirty="0" smtClean="0"/>
              <a:t/>
            </a:r>
            <a:br>
              <a:rPr lang="en-US" sz="3200" dirty="0" smtClean="0"/>
            </a:br>
            <a:r>
              <a:rPr lang="en-US" sz="200" dirty="0" smtClean="0"/>
              <a:t/>
            </a:r>
            <a:br>
              <a:rPr lang="en-US" sz="200" dirty="0" smtClean="0"/>
            </a:br>
            <a:r>
              <a:rPr lang="en-US" sz="3200" dirty="0">
                <a:sym typeface="Wingdings"/>
              </a:rPr>
              <a:t> </a:t>
            </a:r>
            <a:r>
              <a:rPr lang="en-US" sz="3200" dirty="0" smtClean="0"/>
              <a:t>It </a:t>
            </a:r>
            <a:r>
              <a:rPr lang="en-US" sz="3200" dirty="0"/>
              <a:t>will be built with terms used by dental researchers and it will be created and managed by the dental research community itself.</a:t>
            </a:r>
            <a:r>
              <a:rPr lang="en-US" sz="1200" dirty="0"/>
              <a:t/>
            </a:r>
            <a:br>
              <a:rPr lang="en-US" sz="1200" dirty="0"/>
            </a:br>
            <a:endParaRPr lang="en-US" sz="1200" dirty="0"/>
          </a:p>
        </p:txBody>
      </p:sp>
      <p:sp>
        <p:nvSpPr>
          <p:cNvPr id="4" name="Footer Placeholder 3"/>
          <p:cNvSpPr>
            <a:spLocks noGrp="1"/>
          </p:cNvSpPr>
          <p:nvPr>
            <p:ph type="ftr" sz="quarter" idx="11"/>
          </p:nvPr>
        </p:nvSpPr>
        <p:spPr/>
        <p:txBody>
          <a:bodyPr/>
          <a:lstStyle/>
          <a:p>
            <a:pPr algn="l"/>
            <a:r>
              <a:rPr lang="en-US" smtClean="0"/>
              <a:t>http://ontology.buffalo.edu/smith</a:t>
            </a:r>
            <a:endParaRPr lang="en-US" dirty="0"/>
          </a:p>
        </p:txBody>
      </p:sp>
      <p:sp>
        <p:nvSpPr>
          <p:cNvPr id="5" name="Slide Number Placeholder 4"/>
          <p:cNvSpPr>
            <a:spLocks noGrp="1"/>
          </p:cNvSpPr>
          <p:nvPr>
            <p:ph type="sldNum" sz="quarter" idx="12"/>
          </p:nvPr>
        </p:nvSpPr>
        <p:spPr/>
        <p:txBody>
          <a:bodyPr/>
          <a:lstStyle/>
          <a:p>
            <a:fld id="{AA13CE15-DADA-4305-8FD0-F7FA2D442F2E}" type="slidenum">
              <a:rPr lang="en-US" smtClean="0"/>
              <a:pPr/>
              <a:t>28</a:t>
            </a:fld>
            <a:endParaRPr lang="en-US" dirty="0"/>
          </a:p>
        </p:txBody>
      </p:sp>
    </p:spTree>
    <p:extLst>
      <p:ext uri="{BB962C8B-B14F-4D97-AF65-F5344CB8AC3E}">
        <p14:creationId xmlns:p14="http://schemas.microsoft.com/office/powerpoint/2010/main" val="3838047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3048000"/>
          </a:xfrm>
        </p:spPr>
        <p:txBody>
          <a:bodyPr>
            <a:noAutofit/>
          </a:bodyPr>
          <a:lstStyle/>
          <a:p>
            <a:pPr marL="457200" marR="0" algn="l">
              <a:lnSpc>
                <a:spcPct val="115000"/>
              </a:lnSpc>
              <a:spcBef>
                <a:spcPts val="0"/>
              </a:spcBef>
              <a:spcAft>
                <a:spcPts val="0"/>
              </a:spcAft>
            </a:pPr>
            <a:r>
              <a:rPr lang="en-US" sz="2400" dirty="0" smtClean="0">
                <a:ea typeface="Calibri"/>
                <a:cs typeface="Times New Roman"/>
              </a:rPr>
              <a:t/>
            </a:r>
            <a:br>
              <a:rPr lang="en-US" sz="2400" dirty="0" smtClean="0">
                <a:ea typeface="Calibri"/>
                <a:cs typeface="Times New Roman"/>
              </a:rPr>
            </a:br>
            <a:r>
              <a:rPr lang="en-US" sz="2400" dirty="0">
                <a:ea typeface="Calibri"/>
                <a:cs typeface="Times New Roman"/>
              </a:rPr>
              <a:t/>
            </a:r>
            <a:br>
              <a:rPr lang="en-US" sz="2400" dirty="0">
                <a:ea typeface="Calibri"/>
                <a:cs typeface="Times New Roman"/>
              </a:rPr>
            </a:br>
            <a:r>
              <a:rPr lang="en-US" sz="2400" dirty="0" smtClean="0">
                <a:ea typeface="Calibri"/>
                <a:cs typeface="Times New Roman"/>
              </a:rPr>
              <a:t/>
            </a:r>
            <a:br>
              <a:rPr lang="en-US" sz="2400" dirty="0" smtClean="0">
                <a:ea typeface="Calibri"/>
                <a:cs typeface="Times New Roman"/>
              </a:rPr>
            </a:br>
            <a:r>
              <a:rPr lang="en-US" sz="2400" dirty="0">
                <a:ea typeface="Calibri"/>
                <a:cs typeface="Times New Roman"/>
              </a:rPr>
              <a:t/>
            </a:r>
            <a:br>
              <a:rPr lang="en-US" sz="2400" dirty="0">
                <a:ea typeface="Calibri"/>
                <a:cs typeface="Times New Roman"/>
              </a:rPr>
            </a:br>
            <a:r>
              <a:rPr lang="en-US" sz="2400" dirty="0" smtClean="0">
                <a:ea typeface="Calibri"/>
                <a:cs typeface="Times New Roman"/>
              </a:rPr>
              <a:t/>
            </a:r>
            <a:br>
              <a:rPr lang="en-US" sz="2400" dirty="0" smtClean="0">
                <a:ea typeface="Calibri"/>
                <a:cs typeface="Times New Roman"/>
              </a:rPr>
            </a:br>
            <a:r>
              <a:rPr lang="en-US" sz="2400" dirty="0">
                <a:ea typeface="Calibri"/>
                <a:cs typeface="Times New Roman"/>
              </a:rPr>
              <a:t/>
            </a:r>
            <a:br>
              <a:rPr lang="en-US" sz="2400" dirty="0">
                <a:ea typeface="Calibri"/>
                <a:cs typeface="Times New Roman"/>
              </a:rPr>
            </a:br>
            <a:endParaRPr lang="en-US" sz="2400" dirty="0"/>
          </a:p>
        </p:txBody>
      </p:sp>
      <p:sp>
        <p:nvSpPr>
          <p:cNvPr id="3" name="Content Placeholder 2"/>
          <p:cNvSpPr>
            <a:spLocks noGrp="1"/>
          </p:cNvSpPr>
          <p:nvPr>
            <p:ph idx="1"/>
          </p:nvPr>
        </p:nvSpPr>
        <p:spPr>
          <a:xfrm>
            <a:off x="609600" y="381000"/>
            <a:ext cx="8077200" cy="6248400"/>
          </a:xfrm>
        </p:spPr>
        <p:txBody>
          <a:bodyPr>
            <a:normAutofit lnSpcReduction="10000"/>
          </a:bodyPr>
          <a:lstStyle/>
          <a:p>
            <a:pPr algn="l"/>
            <a:r>
              <a:rPr lang="en-US" b="1" dirty="0" smtClean="0">
                <a:ea typeface="Calibri"/>
                <a:cs typeface="Times New Roman"/>
              </a:rPr>
              <a:t>For </a:t>
            </a:r>
            <a:r>
              <a:rPr lang="en-US" b="1" dirty="0">
                <a:ea typeface="Calibri"/>
                <a:cs typeface="Times New Roman"/>
              </a:rPr>
              <a:t>an ontology to succeed,</a:t>
            </a:r>
            <a:r>
              <a:rPr lang="en-US" dirty="0">
                <a:ea typeface="Calibri"/>
                <a:cs typeface="Times New Roman"/>
              </a:rPr>
              <a:t/>
            </a:r>
            <a:br>
              <a:rPr lang="en-US" dirty="0">
                <a:ea typeface="Calibri"/>
                <a:cs typeface="Times New Roman"/>
              </a:rPr>
            </a:br>
            <a:endParaRPr lang="en-US" sz="600" dirty="0" smtClean="0">
              <a:ea typeface="Calibri"/>
              <a:cs typeface="Times New Roman"/>
            </a:endParaRPr>
          </a:p>
          <a:p>
            <a:pPr marL="457200" indent="-457200" algn="l">
              <a:buFont typeface="Wingdings" pitchFamily="2" charset="2"/>
              <a:buChar char="§"/>
            </a:pPr>
            <a:r>
              <a:rPr lang="en-US" sz="3100" dirty="0" smtClean="0">
                <a:ea typeface="Calibri"/>
                <a:cs typeface="Times New Roman"/>
              </a:rPr>
              <a:t>potential </a:t>
            </a:r>
            <a:r>
              <a:rPr lang="en-US" sz="3100" dirty="0">
                <a:ea typeface="Calibri"/>
                <a:cs typeface="Times New Roman"/>
              </a:rPr>
              <a:t>users should be </a:t>
            </a:r>
            <a:r>
              <a:rPr lang="en-US" sz="3100" dirty="0" err="1">
                <a:ea typeface="Calibri"/>
                <a:cs typeface="Times New Roman"/>
              </a:rPr>
              <a:t>incentived</a:t>
            </a:r>
            <a:r>
              <a:rPr lang="en-US" sz="3100" dirty="0">
                <a:ea typeface="Calibri"/>
                <a:cs typeface="Times New Roman"/>
              </a:rPr>
              <a:t> to use it, </a:t>
            </a:r>
            <a:endParaRPr lang="en-US" sz="3100" dirty="0" smtClean="0">
              <a:ea typeface="Calibri"/>
              <a:cs typeface="Times New Roman"/>
            </a:endParaRPr>
          </a:p>
          <a:p>
            <a:pPr marL="457200" indent="-457200" algn="l">
              <a:buFont typeface="Wingdings" pitchFamily="2" charset="2"/>
              <a:buChar char="§"/>
            </a:pPr>
            <a:r>
              <a:rPr lang="en-US" sz="3100" dirty="0" smtClean="0">
                <a:ea typeface="Calibri"/>
                <a:cs typeface="Times New Roman"/>
              </a:rPr>
              <a:t>it </a:t>
            </a:r>
            <a:r>
              <a:rPr lang="en-US" sz="3100" dirty="0">
                <a:ea typeface="Calibri"/>
                <a:cs typeface="Times New Roman"/>
              </a:rPr>
              <a:t>should be populated using the terms that they need and using definitions that conform to their understanding of these </a:t>
            </a:r>
            <a:r>
              <a:rPr lang="en-US" sz="3100" dirty="0" smtClean="0">
                <a:ea typeface="Calibri"/>
                <a:cs typeface="Times New Roman"/>
              </a:rPr>
              <a:t>terms</a:t>
            </a:r>
          </a:p>
          <a:p>
            <a:pPr marL="457200" indent="-457200" algn="l">
              <a:buFont typeface="Wingdings" pitchFamily="2" charset="2"/>
              <a:buChar char="§"/>
            </a:pPr>
            <a:r>
              <a:rPr lang="en-US" sz="3100" dirty="0" smtClean="0">
                <a:ea typeface="Calibri"/>
                <a:cs typeface="Times New Roman"/>
              </a:rPr>
              <a:t>it </a:t>
            </a:r>
            <a:r>
              <a:rPr lang="en-US" sz="3100" dirty="0">
                <a:ea typeface="Calibri"/>
                <a:cs typeface="Times New Roman"/>
              </a:rPr>
              <a:t>should be easily correctable in light of new research </a:t>
            </a:r>
            <a:r>
              <a:rPr lang="en-US" sz="3100" dirty="0" smtClean="0">
                <a:ea typeface="Calibri"/>
                <a:cs typeface="Times New Roman"/>
              </a:rPr>
              <a:t>discoveries</a:t>
            </a:r>
          </a:p>
          <a:p>
            <a:pPr marL="457200" indent="-457200" algn="l">
              <a:buFont typeface="Wingdings" pitchFamily="2" charset="2"/>
              <a:buChar char="§"/>
            </a:pPr>
            <a:r>
              <a:rPr lang="en-US" sz="3100" dirty="0" smtClean="0">
                <a:ea typeface="Calibri"/>
                <a:cs typeface="Times New Roman"/>
              </a:rPr>
              <a:t>it </a:t>
            </a:r>
            <a:r>
              <a:rPr lang="en-US" sz="3100" dirty="0">
                <a:ea typeface="Calibri"/>
                <a:cs typeface="Times New Roman"/>
              </a:rPr>
              <a:t>should enable the data annotated in its terms to be easily integrated with legacy data from related fields </a:t>
            </a:r>
            <a:endParaRPr lang="en-US" sz="3100" dirty="0" smtClean="0">
              <a:ea typeface="Calibri"/>
              <a:cs typeface="Times New Roman"/>
            </a:endParaRPr>
          </a:p>
          <a:p>
            <a:pPr marL="457200" indent="-457200" algn="l">
              <a:buFont typeface="Wingdings" pitchFamily="2" charset="2"/>
              <a:buChar char="§"/>
            </a:pPr>
            <a:r>
              <a:rPr lang="en-US" sz="3100" dirty="0" smtClean="0">
                <a:ea typeface="Calibri"/>
                <a:cs typeface="Times New Roman"/>
              </a:rPr>
              <a:t>it </a:t>
            </a:r>
            <a:r>
              <a:rPr lang="en-US" sz="3100" dirty="0">
                <a:ea typeface="Calibri"/>
                <a:cs typeface="Times New Roman"/>
              </a:rPr>
              <a:t>should be easily extendable to new kinds of data</a:t>
            </a:r>
            <a:r>
              <a:rPr lang="en-US" sz="3100" dirty="0" smtClean="0">
                <a:ea typeface="Calibri"/>
                <a:cs typeface="Times New Roman"/>
              </a:rPr>
              <a:t>.</a:t>
            </a:r>
            <a:endParaRPr lang="en-US" sz="3100" dirty="0"/>
          </a:p>
        </p:txBody>
      </p:sp>
      <p:sp>
        <p:nvSpPr>
          <p:cNvPr id="4" name="Footer Placeholder 3"/>
          <p:cNvSpPr>
            <a:spLocks noGrp="1"/>
          </p:cNvSpPr>
          <p:nvPr>
            <p:ph type="ftr" sz="quarter" idx="11"/>
          </p:nvPr>
        </p:nvSpPr>
        <p:spPr/>
        <p:txBody>
          <a:bodyPr/>
          <a:lstStyle/>
          <a:p>
            <a:pPr algn="l"/>
            <a:r>
              <a:rPr lang="en-US" smtClean="0"/>
              <a:t>http://ontology.buffalo.edu/smith</a:t>
            </a:r>
            <a:endParaRPr lang="en-US" dirty="0"/>
          </a:p>
        </p:txBody>
      </p:sp>
      <p:sp>
        <p:nvSpPr>
          <p:cNvPr id="5" name="Slide Number Placeholder 4"/>
          <p:cNvSpPr>
            <a:spLocks noGrp="1"/>
          </p:cNvSpPr>
          <p:nvPr>
            <p:ph type="sldNum" sz="quarter" idx="12"/>
          </p:nvPr>
        </p:nvSpPr>
        <p:spPr/>
        <p:txBody>
          <a:bodyPr/>
          <a:lstStyle/>
          <a:p>
            <a:fld id="{AA13CE15-DADA-4305-8FD0-F7FA2D442F2E}" type="slidenum">
              <a:rPr lang="en-US" smtClean="0"/>
              <a:pPr/>
              <a:t>29</a:t>
            </a:fld>
            <a:endParaRPr lang="en-US" dirty="0"/>
          </a:p>
        </p:txBody>
      </p:sp>
    </p:spTree>
    <p:extLst>
      <p:ext uri="{BB962C8B-B14F-4D97-AF65-F5344CB8AC3E}">
        <p14:creationId xmlns:p14="http://schemas.microsoft.com/office/powerpoint/2010/main" val="1402835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43000" y="381000"/>
            <a:ext cx="7543800" cy="1447800"/>
          </a:xfrm>
        </p:spPr>
        <p:txBody>
          <a:bodyPr/>
          <a:lstStyle/>
          <a:p>
            <a:r>
              <a:rPr lang="en-US" dirty="0" smtClean="0">
                <a:solidFill>
                  <a:schemeClr val="bg1"/>
                </a:solidFill>
              </a:rPr>
              <a:t>Goals of this ODR</a:t>
            </a:r>
            <a:endParaRPr lang="en-US" dirty="0">
              <a:solidFill>
                <a:schemeClr val="bg1"/>
              </a:solidFill>
            </a:endParaRPr>
          </a:p>
        </p:txBody>
      </p:sp>
      <p:sp>
        <p:nvSpPr>
          <p:cNvPr id="3" name="Content Placeholder 2"/>
          <p:cNvSpPr>
            <a:spLocks noGrp="1"/>
          </p:cNvSpPr>
          <p:nvPr>
            <p:ph idx="1"/>
          </p:nvPr>
        </p:nvSpPr>
        <p:spPr>
          <a:xfrm>
            <a:off x="1143000" y="1752600"/>
            <a:ext cx="7696200" cy="3733800"/>
          </a:xfrm>
        </p:spPr>
        <p:txBody>
          <a:bodyPr>
            <a:noAutofit/>
          </a:bodyPr>
          <a:lstStyle/>
          <a:p>
            <a:pPr marL="514350" indent="-514350" algn="l">
              <a:buAutoNum type="arabicPeriod"/>
            </a:pPr>
            <a:r>
              <a:rPr lang="en-US" dirty="0" smtClean="0"/>
              <a:t>to </a:t>
            </a:r>
            <a:r>
              <a:rPr lang="en-US" dirty="0"/>
              <a:t>advance the quality and consistency of </a:t>
            </a:r>
            <a:r>
              <a:rPr lang="en-US" dirty="0" smtClean="0"/>
              <a:t>the data </a:t>
            </a:r>
            <a:r>
              <a:rPr lang="en-US" dirty="0"/>
              <a:t>that </a:t>
            </a:r>
            <a:r>
              <a:rPr lang="en-US" dirty="0" smtClean="0"/>
              <a:t>is collected </a:t>
            </a:r>
            <a:r>
              <a:rPr lang="en-US" dirty="0"/>
              <a:t>and used by the dental research </a:t>
            </a:r>
            <a:r>
              <a:rPr lang="en-US" dirty="0" smtClean="0"/>
              <a:t>community</a:t>
            </a:r>
          </a:p>
          <a:p>
            <a:pPr marL="514350" indent="-514350" algn="l">
              <a:buAutoNum type="arabicPeriod"/>
            </a:pPr>
            <a:r>
              <a:rPr lang="en-US" dirty="0" smtClean="0"/>
              <a:t>to enhance the </a:t>
            </a:r>
            <a:r>
              <a:rPr lang="en-US" dirty="0"/>
              <a:t>degree to which such data are integrated with data deriving </a:t>
            </a:r>
            <a:r>
              <a:rPr lang="en-US" dirty="0" smtClean="0"/>
              <a:t>from other </a:t>
            </a:r>
            <a:r>
              <a:rPr lang="en-US" dirty="0"/>
              <a:t>fields of clinical </a:t>
            </a:r>
            <a:r>
              <a:rPr lang="en-US" dirty="0" smtClean="0"/>
              <a:t>and translational research. </a:t>
            </a:r>
            <a:r>
              <a:rPr lang="en-US" dirty="0"/>
              <a:t/>
            </a:r>
            <a:br>
              <a:rPr lang="en-US" dirty="0"/>
            </a:br>
            <a:endParaRPr lang="en-US" dirty="0"/>
          </a:p>
        </p:txBody>
      </p:sp>
      <p:sp>
        <p:nvSpPr>
          <p:cNvPr id="4" name="Footer Placeholder 3"/>
          <p:cNvSpPr>
            <a:spLocks noGrp="1"/>
          </p:cNvSpPr>
          <p:nvPr>
            <p:ph type="ftr" sz="quarter" idx="11"/>
          </p:nvPr>
        </p:nvSpPr>
        <p:spPr/>
        <p:txBody>
          <a:bodyPr/>
          <a:lstStyle/>
          <a:p>
            <a:pPr algn="l"/>
            <a:r>
              <a:rPr lang="en-US" smtClean="0"/>
              <a:t>http://ontology.buffalo.edu/smith</a:t>
            </a:r>
            <a:endParaRPr lang="en-US" dirty="0"/>
          </a:p>
        </p:txBody>
      </p:sp>
      <p:sp>
        <p:nvSpPr>
          <p:cNvPr id="5" name="Slide Number Placeholder 4"/>
          <p:cNvSpPr>
            <a:spLocks noGrp="1"/>
          </p:cNvSpPr>
          <p:nvPr>
            <p:ph type="sldNum" sz="quarter" idx="12"/>
          </p:nvPr>
        </p:nvSpPr>
        <p:spPr/>
        <p:txBody>
          <a:bodyPr/>
          <a:lstStyle/>
          <a:p>
            <a:fld id="{AA13CE15-DADA-4305-8FD0-F7FA2D442F2E}" type="slidenum">
              <a:rPr lang="en-US" smtClean="0"/>
              <a:pPr/>
              <a:t>3</a:t>
            </a:fld>
            <a:endParaRPr lang="en-US" dirty="0"/>
          </a:p>
        </p:txBody>
      </p:sp>
    </p:spTree>
    <p:extLst>
      <p:ext uri="{BB962C8B-B14F-4D97-AF65-F5344CB8AC3E}">
        <p14:creationId xmlns:p14="http://schemas.microsoft.com/office/powerpoint/2010/main" val="35091194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590800"/>
            <a:ext cx="7543800" cy="1828800"/>
          </a:xfrm>
        </p:spPr>
        <p:txBody>
          <a:bodyPr>
            <a:noAutofit/>
          </a:bodyPr>
          <a:lstStyle/>
          <a:p>
            <a:pPr algn="l"/>
            <a:r>
              <a:rPr lang="en-US" sz="3200" b="1" dirty="0" smtClean="0"/>
              <a:t>The </a:t>
            </a:r>
            <a:r>
              <a:rPr lang="en-US" sz="3200" b="1" dirty="0"/>
              <a:t>ODR will benefit the research community in a number of ways: </a:t>
            </a:r>
            <a:br>
              <a:rPr lang="en-US" sz="3200" b="1" dirty="0"/>
            </a:br>
            <a:r>
              <a:rPr lang="en-US" sz="3200" dirty="0"/>
              <a:t>It </a:t>
            </a:r>
            <a:r>
              <a:rPr lang="en-US" sz="3200" dirty="0" err="1" smtClean="0"/>
              <a:t>willl</a:t>
            </a:r>
            <a:r>
              <a:rPr lang="en-US" sz="3200" dirty="0" smtClean="0"/>
              <a:t> work </a:t>
            </a:r>
            <a:r>
              <a:rPr lang="en-US" sz="3200" dirty="0"/>
              <a:t>well with existing ontologies in </a:t>
            </a:r>
            <a:r>
              <a:rPr lang="en-US" sz="3200" dirty="0" smtClean="0"/>
              <a:t>relevant areas </a:t>
            </a:r>
            <a:r>
              <a:rPr lang="en-US" sz="3200" dirty="0"/>
              <a:t>of clinical and translational </a:t>
            </a:r>
            <a:r>
              <a:rPr lang="en-US" sz="3200" dirty="0" smtClean="0"/>
              <a:t>science, and thus </a:t>
            </a:r>
            <a:r>
              <a:rPr lang="en-US" sz="3200" dirty="0" err="1" smtClean="0"/>
              <a:t>allowsing</a:t>
            </a:r>
            <a:r>
              <a:rPr lang="en-US" sz="3200" dirty="0" smtClean="0"/>
              <a:t> dental </a:t>
            </a:r>
            <a:r>
              <a:rPr lang="en-US" sz="3200" dirty="0"/>
              <a:t>research data to be easily integrated with other kinds of data.</a:t>
            </a:r>
            <a:br>
              <a:rPr lang="en-US" sz="3200" dirty="0"/>
            </a:br>
            <a:r>
              <a:rPr lang="en-US" sz="3200" dirty="0" smtClean="0"/>
              <a:t>It </a:t>
            </a:r>
            <a:r>
              <a:rPr lang="en-US" sz="3200" dirty="0"/>
              <a:t>provides a pre-tested and well-defined set of terms, selections from which can be used in the design of new databases in the future.</a:t>
            </a:r>
            <a:br>
              <a:rPr lang="en-US" sz="3200" dirty="0"/>
            </a:br>
            <a:endParaRPr lang="en-US" sz="3200"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pPr algn="l"/>
            <a:r>
              <a:rPr lang="en-US" smtClean="0"/>
              <a:t>http://ontology.buffalo.edu/smith</a:t>
            </a:r>
            <a:endParaRPr lang="en-US" dirty="0"/>
          </a:p>
        </p:txBody>
      </p:sp>
      <p:sp>
        <p:nvSpPr>
          <p:cNvPr id="5" name="Slide Number Placeholder 4"/>
          <p:cNvSpPr>
            <a:spLocks noGrp="1"/>
          </p:cNvSpPr>
          <p:nvPr>
            <p:ph type="sldNum" sz="quarter" idx="12"/>
          </p:nvPr>
        </p:nvSpPr>
        <p:spPr/>
        <p:txBody>
          <a:bodyPr/>
          <a:lstStyle/>
          <a:p>
            <a:fld id="{AA13CE15-DADA-4305-8FD0-F7FA2D442F2E}" type="slidenum">
              <a:rPr lang="en-US" smtClean="0"/>
              <a:pPr/>
              <a:t>30</a:t>
            </a:fld>
            <a:endParaRPr lang="en-US" dirty="0"/>
          </a:p>
        </p:txBody>
      </p:sp>
    </p:spTree>
    <p:extLst>
      <p:ext uri="{BB962C8B-B14F-4D97-AF65-F5344CB8AC3E}">
        <p14:creationId xmlns:p14="http://schemas.microsoft.com/office/powerpoint/2010/main" val="26633181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6800" y="1143000"/>
            <a:ext cx="7543800" cy="5181600"/>
          </a:xfrm>
        </p:spPr>
        <p:txBody>
          <a:bodyPr>
            <a:normAutofit fontScale="77500" lnSpcReduction="20000"/>
          </a:bodyPr>
          <a:lstStyle/>
          <a:p>
            <a:pPr algn="l"/>
            <a:r>
              <a:rPr lang="en-US" sz="4700" b="1" dirty="0" smtClean="0"/>
              <a:t>NIH Mandates for Data Sharing</a:t>
            </a:r>
          </a:p>
          <a:p>
            <a:pPr algn="l"/>
            <a:endParaRPr lang="en-US" sz="3800" dirty="0" smtClean="0"/>
          </a:p>
          <a:p>
            <a:pPr algn="l"/>
            <a:r>
              <a:rPr lang="en-US" sz="3800" dirty="0" smtClean="0"/>
              <a:t>Organizations </a:t>
            </a:r>
            <a:r>
              <a:rPr lang="en-US" sz="3800" dirty="0"/>
              <a:t>such as the </a:t>
            </a:r>
            <a:r>
              <a:rPr lang="en-US" sz="3800" dirty="0" smtClean="0"/>
              <a:t>NIH now require use of </a:t>
            </a:r>
            <a:r>
              <a:rPr lang="en-US" sz="3800" dirty="0"/>
              <a:t>common standards </a:t>
            </a:r>
            <a:r>
              <a:rPr lang="en-US" sz="3800" dirty="0" smtClean="0"/>
              <a:t>in a way that will ensure that the </a:t>
            </a:r>
            <a:r>
              <a:rPr lang="en-US" sz="3800" dirty="0"/>
              <a:t>results obtained through funded research are more easily accessible to external groups. </a:t>
            </a:r>
            <a:endParaRPr lang="en-US" sz="3800" dirty="0" smtClean="0"/>
          </a:p>
          <a:p>
            <a:pPr algn="l"/>
            <a:r>
              <a:rPr lang="en-US" sz="3800" dirty="0" smtClean="0"/>
              <a:t>ODR </a:t>
            </a:r>
            <a:r>
              <a:rPr lang="en-US" sz="3800" dirty="0"/>
              <a:t>will be created in such a way that its use will </a:t>
            </a:r>
            <a:r>
              <a:rPr lang="en-US" sz="3800" dirty="0" smtClean="0"/>
              <a:t>address the new NIH mandates. </a:t>
            </a:r>
            <a:r>
              <a:rPr lang="en-US" sz="3800" dirty="0"/>
              <a:t>It </a:t>
            </a:r>
            <a:r>
              <a:rPr lang="en-US" sz="3800" dirty="0" smtClean="0"/>
              <a:t>will designed </a:t>
            </a:r>
            <a:r>
              <a:rPr lang="en-US" sz="3800" dirty="0"/>
              <a:t>also to allow information presented in its terms to be usable in satisfying </a:t>
            </a:r>
            <a:r>
              <a:rPr lang="en-US" sz="3800" dirty="0" smtClean="0"/>
              <a:t>other regulatory purposes—such as submissions </a:t>
            </a:r>
            <a:r>
              <a:rPr lang="en-US" sz="3800" dirty="0"/>
              <a:t>to </a:t>
            </a:r>
            <a:r>
              <a:rPr lang="en-US" sz="3800" dirty="0" smtClean="0"/>
              <a:t>FDA.</a:t>
            </a:r>
            <a:r>
              <a:rPr lang="en-US" dirty="0"/>
              <a:t/>
            </a:r>
            <a:br>
              <a:rPr lang="en-US" dirty="0"/>
            </a:br>
            <a:endParaRPr lang="en-US" dirty="0"/>
          </a:p>
        </p:txBody>
      </p:sp>
      <p:sp>
        <p:nvSpPr>
          <p:cNvPr id="4" name="Footer Placeholder 3"/>
          <p:cNvSpPr>
            <a:spLocks noGrp="1"/>
          </p:cNvSpPr>
          <p:nvPr>
            <p:ph type="ftr" sz="quarter" idx="11"/>
          </p:nvPr>
        </p:nvSpPr>
        <p:spPr/>
        <p:txBody>
          <a:bodyPr/>
          <a:lstStyle/>
          <a:p>
            <a:pPr algn="l"/>
            <a:r>
              <a:rPr lang="en-US" smtClean="0"/>
              <a:t>http://ontology.buffalo.edu/smith</a:t>
            </a:r>
            <a:endParaRPr lang="en-US" dirty="0"/>
          </a:p>
        </p:txBody>
      </p:sp>
      <p:sp>
        <p:nvSpPr>
          <p:cNvPr id="5" name="Slide Number Placeholder 4"/>
          <p:cNvSpPr>
            <a:spLocks noGrp="1"/>
          </p:cNvSpPr>
          <p:nvPr>
            <p:ph type="sldNum" sz="quarter" idx="12"/>
          </p:nvPr>
        </p:nvSpPr>
        <p:spPr/>
        <p:txBody>
          <a:bodyPr/>
          <a:lstStyle/>
          <a:p>
            <a:fld id="{AA13CE15-DADA-4305-8FD0-F7FA2D442F2E}" type="slidenum">
              <a:rPr lang="en-US" smtClean="0"/>
              <a:pPr/>
              <a:t>31</a:t>
            </a:fld>
            <a:endParaRPr lang="en-US" dirty="0"/>
          </a:p>
        </p:txBody>
      </p:sp>
    </p:spTree>
    <p:extLst>
      <p:ext uri="{BB962C8B-B14F-4D97-AF65-F5344CB8AC3E}">
        <p14:creationId xmlns:p14="http://schemas.microsoft.com/office/powerpoint/2010/main" val="5128611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152400"/>
            <a:ext cx="8458200" cy="1828800"/>
          </a:xfrm>
        </p:spPr>
        <p:txBody>
          <a:bodyPr>
            <a:normAutofit/>
          </a:bodyPr>
          <a:lstStyle/>
          <a:p>
            <a:pPr>
              <a:defRPr/>
            </a:pPr>
            <a:r>
              <a:rPr lang="en-US" sz="3600" dirty="0" smtClean="0"/>
              <a:t>Goals of Oral Health and Disease Ontology</a:t>
            </a:r>
          </a:p>
        </p:txBody>
      </p:sp>
      <p:sp>
        <p:nvSpPr>
          <p:cNvPr id="60419" name="Content Placeholder 2"/>
          <p:cNvSpPr>
            <a:spLocks noGrp="1"/>
          </p:cNvSpPr>
          <p:nvPr>
            <p:ph idx="1"/>
          </p:nvPr>
        </p:nvSpPr>
        <p:spPr>
          <a:xfrm>
            <a:off x="990600" y="1447800"/>
            <a:ext cx="7772400" cy="4724400"/>
          </a:xfrm>
        </p:spPr>
        <p:txBody>
          <a:bodyPr>
            <a:normAutofit fontScale="92500" lnSpcReduction="10000"/>
          </a:bodyPr>
          <a:lstStyle/>
          <a:p>
            <a:pPr algn="l">
              <a:spcBef>
                <a:spcPts val="0"/>
              </a:spcBef>
            </a:pPr>
            <a:r>
              <a:rPr lang="en-US" sz="3000" dirty="0"/>
              <a:t>Facilitate communication between and </a:t>
            </a:r>
            <a:r>
              <a:rPr lang="en-US" sz="3000" dirty="0" smtClean="0"/>
              <a:t>among</a:t>
            </a:r>
            <a:br>
              <a:rPr lang="en-US" sz="3000" dirty="0" smtClean="0"/>
            </a:br>
            <a:r>
              <a:rPr lang="en-US" sz="3000" dirty="0" smtClean="0"/>
              <a:t>	</a:t>
            </a:r>
            <a:r>
              <a:rPr lang="en-US" sz="2600" dirty="0" smtClean="0"/>
              <a:t>Clinicians</a:t>
            </a:r>
            <a:endParaRPr lang="en-US" sz="2600" dirty="0"/>
          </a:p>
          <a:p>
            <a:pPr algn="l">
              <a:spcBef>
                <a:spcPts val="0"/>
              </a:spcBef>
            </a:pPr>
            <a:r>
              <a:rPr lang="en-US" sz="2600" dirty="0" smtClean="0"/>
              <a:t>	Researchers</a:t>
            </a:r>
            <a:endParaRPr lang="en-US" sz="2600" dirty="0"/>
          </a:p>
          <a:p>
            <a:pPr algn="l">
              <a:spcBef>
                <a:spcPts val="0"/>
              </a:spcBef>
            </a:pPr>
            <a:r>
              <a:rPr lang="en-US" sz="2600" dirty="0" smtClean="0"/>
              <a:t>	Policymakers </a:t>
            </a:r>
            <a:r>
              <a:rPr lang="en-US" sz="2600" dirty="0"/>
              <a:t>(WHO, </a:t>
            </a:r>
            <a:r>
              <a:rPr lang="en-US" sz="2600" dirty="0" smtClean="0"/>
              <a:t>legislators</a:t>
            </a:r>
            <a:r>
              <a:rPr lang="en-US" sz="2600" dirty="0"/>
              <a:t>, </a:t>
            </a:r>
            <a:r>
              <a:rPr lang="en-US" sz="2600" dirty="0" smtClean="0"/>
              <a:t>insurers)</a:t>
            </a:r>
            <a:endParaRPr lang="en-US" sz="2600" dirty="0"/>
          </a:p>
          <a:p>
            <a:pPr algn="l">
              <a:spcBef>
                <a:spcPts val="0"/>
              </a:spcBef>
            </a:pPr>
            <a:r>
              <a:rPr lang="en-US" sz="2600" dirty="0" smtClean="0"/>
              <a:t>	Regulatory </a:t>
            </a:r>
            <a:r>
              <a:rPr lang="en-US" sz="2600" dirty="0"/>
              <a:t>bodies</a:t>
            </a:r>
          </a:p>
          <a:p>
            <a:pPr algn="l">
              <a:spcBef>
                <a:spcPts val="0"/>
              </a:spcBef>
            </a:pPr>
            <a:r>
              <a:rPr lang="en-US" sz="2600" dirty="0" smtClean="0"/>
              <a:t>	Industry</a:t>
            </a:r>
            <a:endParaRPr lang="en-US" sz="2600" dirty="0"/>
          </a:p>
          <a:p>
            <a:pPr algn="l">
              <a:spcBef>
                <a:spcPts val="0"/>
              </a:spcBef>
            </a:pPr>
            <a:r>
              <a:rPr lang="en-US" sz="2600" dirty="0" smtClean="0"/>
              <a:t>	Informaticians </a:t>
            </a:r>
            <a:r>
              <a:rPr lang="en-US" sz="2600" dirty="0"/>
              <a:t>and software developers</a:t>
            </a:r>
          </a:p>
          <a:p>
            <a:pPr algn="l">
              <a:spcBef>
                <a:spcPts val="0"/>
              </a:spcBef>
            </a:pPr>
            <a:r>
              <a:rPr lang="en-US" sz="2600" dirty="0" smtClean="0"/>
              <a:t>	Educators</a:t>
            </a:r>
          </a:p>
          <a:p>
            <a:pPr algn="l"/>
            <a:r>
              <a:rPr lang="en-US" dirty="0" smtClean="0"/>
              <a:t>To </a:t>
            </a:r>
            <a:r>
              <a:rPr lang="en-US" sz="3000" dirty="0" smtClean="0"/>
              <a:t>support</a:t>
            </a:r>
            <a:r>
              <a:rPr lang="en-US" dirty="0" smtClean="0"/>
              <a:t> most effective use of</a:t>
            </a:r>
            <a:endParaRPr lang="en-US" baseline="-25000" dirty="0" smtClean="0"/>
          </a:p>
          <a:p>
            <a:pPr algn="l">
              <a:spcBef>
                <a:spcPts val="200"/>
              </a:spcBef>
            </a:pPr>
            <a:r>
              <a:rPr lang="en-US" baseline="-25000" dirty="0" smtClean="0"/>
              <a:t>	</a:t>
            </a:r>
            <a:r>
              <a:rPr lang="en-US" sz="2600" dirty="0" smtClean="0"/>
              <a:t>Research data</a:t>
            </a:r>
          </a:p>
          <a:p>
            <a:pPr algn="l">
              <a:spcBef>
                <a:spcPts val="200"/>
              </a:spcBef>
            </a:pPr>
            <a:r>
              <a:rPr lang="en-US" sz="2600" dirty="0" smtClean="0"/>
              <a:t>	Clinical </a:t>
            </a:r>
            <a:r>
              <a:rPr lang="en-US" sz="2600" dirty="0"/>
              <a:t>data, including </a:t>
            </a:r>
            <a:r>
              <a:rPr lang="en-US" sz="2600" dirty="0" smtClean="0"/>
              <a:t>electronic health </a:t>
            </a:r>
            <a:r>
              <a:rPr lang="en-US" sz="2600" dirty="0"/>
              <a:t>r</a:t>
            </a:r>
            <a:r>
              <a:rPr lang="en-US" sz="2600" dirty="0" smtClean="0"/>
              <a:t>ecords</a:t>
            </a:r>
          </a:p>
          <a:p>
            <a:pPr algn="l">
              <a:spcBef>
                <a:spcPts val="200"/>
              </a:spcBef>
            </a:pPr>
            <a:r>
              <a:rPr lang="en-US" sz="2600" dirty="0" smtClean="0"/>
              <a:t>	Educational materials</a:t>
            </a:r>
          </a:p>
        </p:txBody>
      </p:sp>
      <p:sp>
        <p:nvSpPr>
          <p:cNvPr id="2" name="Footer Placeholder 1"/>
          <p:cNvSpPr>
            <a:spLocks noGrp="1"/>
          </p:cNvSpPr>
          <p:nvPr>
            <p:ph type="ftr" sz="quarter" idx="11"/>
          </p:nvPr>
        </p:nvSpPr>
        <p:spPr/>
        <p:txBody>
          <a:bodyPr/>
          <a:lstStyle/>
          <a:p>
            <a:pPr algn="l"/>
            <a:r>
              <a:rPr lang="en-US" smtClean="0"/>
              <a:t>http://ontology.buffalo.edu/smith</a:t>
            </a:r>
            <a:endParaRPr lang="en-US" dirty="0"/>
          </a:p>
        </p:txBody>
      </p:sp>
      <p:sp>
        <p:nvSpPr>
          <p:cNvPr id="3" name="Slide Number Placeholder 2"/>
          <p:cNvSpPr>
            <a:spLocks noGrp="1"/>
          </p:cNvSpPr>
          <p:nvPr>
            <p:ph type="sldNum" sz="quarter" idx="12"/>
          </p:nvPr>
        </p:nvSpPr>
        <p:spPr/>
        <p:txBody>
          <a:bodyPr/>
          <a:lstStyle/>
          <a:p>
            <a:fld id="{AA13CE15-DADA-4305-8FD0-F7FA2D442F2E}" type="slidenum">
              <a:rPr lang="en-US" smtClean="0"/>
              <a:pPr/>
              <a:t>32</a:t>
            </a:fld>
            <a:endParaRPr lang="en-US" dirty="0"/>
          </a:p>
        </p:txBody>
      </p:sp>
    </p:spTree>
    <p:extLst>
      <p:ext uri="{BB962C8B-B14F-4D97-AF65-F5344CB8AC3E}">
        <p14:creationId xmlns:p14="http://schemas.microsoft.com/office/powerpoint/2010/main" val="242277863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152400"/>
            <a:ext cx="8458200" cy="1828800"/>
          </a:xfrm>
        </p:spPr>
        <p:txBody>
          <a:bodyPr>
            <a:normAutofit/>
          </a:bodyPr>
          <a:lstStyle/>
          <a:p>
            <a:pPr>
              <a:defRPr/>
            </a:pPr>
            <a:r>
              <a:rPr lang="en-US" sz="3600" dirty="0" smtClean="0"/>
              <a:t>Scope of Ontology in </a:t>
            </a:r>
            <a:br>
              <a:rPr lang="en-US" sz="3600" dirty="0" smtClean="0"/>
            </a:br>
            <a:r>
              <a:rPr lang="en-US" sz="3600" dirty="0" smtClean="0"/>
              <a:t>Oral health and disease</a:t>
            </a:r>
          </a:p>
        </p:txBody>
      </p:sp>
      <p:sp>
        <p:nvSpPr>
          <p:cNvPr id="60419" name="Content Placeholder 2"/>
          <p:cNvSpPr>
            <a:spLocks noGrp="1"/>
          </p:cNvSpPr>
          <p:nvPr>
            <p:ph idx="1"/>
          </p:nvPr>
        </p:nvSpPr>
        <p:spPr>
          <a:xfrm>
            <a:off x="990600" y="1447800"/>
            <a:ext cx="7772400" cy="4724400"/>
          </a:xfrm>
        </p:spPr>
        <p:txBody>
          <a:bodyPr>
            <a:normAutofit fontScale="77500" lnSpcReduction="20000"/>
          </a:bodyPr>
          <a:lstStyle/>
          <a:p>
            <a:pPr algn="l">
              <a:spcBef>
                <a:spcPts val="0"/>
              </a:spcBef>
            </a:pPr>
            <a:r>
              <a:rPr lang="en-US" sz="3300" dirty="0" smtClean="0"/>
              <a:t>Practice</a:t>
            </a:r>
          </a:p>
          <a:p>
            <a:pPr algn="l">
              <a:spcBef>
                <a:spcPts val="0"/>
              </a:spcBef>
            </a:pPr>
            <a:r>
              <a:rPr lang="en-US" sz="2800" dirty="0"/>
              <a:t>	</a:t>
            </a:r>
            <a:r>
              <a:rPr lang="en-US" sz="2800" dirty="0" smtClean="0"/>
              <a:t>Diagnostics</a:t>
            </a:r>
            <a:endParaRPr lang="en-US" sz="2800" dirty="0"/>
          </a:p>
          <a:p>
            <a:pPr algn="l">
              <a:spcBef>
                <a:spcPts val="0"/>
              </a:spcBef>
            </a:pPr>
            <a:r>
              <a:rPr lang="en-US" sz="2800" dirty="0" smtClean="0"/>
              <a:t>	Practices</a:t>
            </a:r>
          </a:p>
          <a:p>
            <a:pPr algn="l">
              <a:spcBef>
                <a:spcPts val="0"/>
              </a:spcBef>
            </a:pPr>
            <a:r>
              <a:rPr lang="en-US" sz="2800" dirty="0"/>
              <a:t>	 </a:t>
            </a:r>
            <a:r>
              <a:rPr lang="en-US" sz="2800" dirty="0" smtClean="0"/>
              <a:t>   Surgery, Pathology, Radiology, Reconstruction…</a:t>
            </a:r>
          </a:p>
          <a:p>
            <a:pPr algn="l">
              <a:spcBef>
                <a:spcPts val="0"/>
              </a:spcBef>
            </a:pPr>
            <a:r>
              <a:rPr lang="en-US" sz="2800" dirty="0" smtClean="0"/>
              <a:t>	Instruments </a:t>
            </a:r>
            <a:r>
              <a:rPr lang="en-US" sz="2800" dirty="0"/>
              <a:t>and </a:t>
            </a:r>
            <a:r>
              <a:rPr lang="en-US" sz="2800" dirty="0" smtClean="0"/>
              <a:t>Devices</a:t>
            </a:r>
          </a:p>
          <a:p>
            <a:pPr algn="l">
              <a:spcBef>
                <a:spcPts val="0"/>
              </a:spcBef>
            </a:pPr>
            <a:r>
              <a:rPr lang="en-US" sz="2800" dirty="0"/>
              <a:t>	</a:t>
            </a:r>
            <a:r>
              <a:rPr lang="en-US" sz="2800" dirty="0" smtClean="0"/>
              <a:t>Anesthesia and Medication</a:t>
            </a:r>
          </a:p>
          <a:p>
            <a:pPr algn="l">
              <a:spcBef>
                <a:spcPts val="0"/>
              </a:spcBef>
            </a:pPr>
            <a:r>
              <a:rPr lang="en-US" sz="3300" dirty="0" smtClean="0"/>
              <a:t>Mechanism</a:t>
            </a:r>
          </a:p>
          <a:p>
            <a:pPr algn="l">
              <a:spcBef>
                <a:spcPts val="0"/>
              </a:spcBef>
            </a:pPr>
            <a:r>
              <a:rPr lang="en-US" sz="2800" dirty="0" smtClean="0"/>
              <a:t>	Saliva </a:t>
            </a:r>
            <a:r>
              <a:rPr lang="en-US" sz="2800" dirty="0"/>
              <a:t>(disorders, functions, </a:t>
            </a:r>
            <a:r>
              <a:rPr lang="en-US" sz="2800" dirty="0" smtClean="0"/>
              <a:t>constitution)</a:t>
            </a:r>
          </a:p>
          <a:p>
            <a:pPr algn="l">
              <a:spcBef>
                <a:spcPts val="0"/>
              </a:spcBef>
            </a:pPr>
            <a:r>
              <a:rPr lang="en-US" sz="2800" dirty="0" smtClean="0"/>
              <a:t>	</a:t>
            </a:r>
            <a:r>
              <a:rPr lang="en-US" sz="2800" dirty="0" err="1" smtClean="0"/>
              <a:t>Microbiome</a:t>
            </a:r>
            <a:r>
              <a:rPr lang="en-US" sz="2800" dirty="0" smtClean="0"/>
              <a:t> constitution and function</a:t>
            </a:r>
            <a:endParaRPr lang="en-US" sz="2800" dirty="0"/>
          </a:p>
          <a:p>
            <a:pPr algn="l">
              <a:spcBef>
                <a:spcPts val="0"/>
              </a:spcBef>
            </a:pPr>
            <a:r>
              <a:rPr lang="en-US" sz="2800" dirty="0" smtClean="0"/>
              <a:t>	Bone and tissue development</a:t>
            </a:r>
            <a:endParaRPr lang="en-US" sz="2800" dirty="0"/>
          </a:p>
          <a:p>
            <a:pPr algn="l">
              <a:spcBef>
                <a:spcPts val="0"/>
              </a:spcBef>
            </a:pPr>
            <a:r>
              <a:rPr lang="en-US" sz="2800" dirty="0" smtClean="0"/>
              <a:t>	Immunology</a:t>
            </a:r>
            <a:endParaRPr lang="en-US" sz="2800" dirty="0"/>
          </a:p>
          <a:p>
            <a:pPr algn="l">
              <a:spcBef>
                <a:spcPts val="0"/>
              </a:spcBef>
            </a:pPr>
            <a:r>
              <a:rPr lang="en-US" sz="3300" dirty="0" smtClean="0"/>
              <a:t>Correlates</a:t>
            </a:r>
          </a:p>
          <a:p>
            <a:pPr algn="l">
              <a:spcBef>
                <a:spcPts val="0"/>
              </a:spcBef>
            </a:pPr>
            <a:r>
              <a:rPr lang="en-US" sz="2800" dirty="0" smtClean="0"/>
              <a:t>	Medical history</a:t>
            </a:r>
          </a:p>
          <a:p>
            <a:pPr algn="l">
              <a:spcBef>
                <a:spcPts val="0"/>
              </a:spcBef>
            </a:pPr>
            <a:r>
              <a:rPr lang="en-US" sz="2800" dirty="0"/>
              <a:t>	</a:t>
            </a:r>
            <a:r>
              <a:rPr lang="en-US" sz="2800" dirty="0" smtClean="0"/>
              <a:t>Bio samples</a:t>
            </a:r>
          </a:p>
          <a:p>
            <a:pPr algn="l">
              <a:spcBef>
                <a:spcPts val="0"/>
              </a:spcBef>
            </a:pPr>
            <a:r>
              <a:rPr lang="en-US" sz="2800" dirty="0"/>
              <a:t>	</a:t>
            </a:r>
            <a:r>
              <a:rPr lang="en-US" sz="2800" dirty="0" smtClean="0"/>
              <a:t>Vitals</a:t>
            </a:r>
          </a:p>
          <a:p>
            <a:pPr algn="l">
              <a:spcBef>
                <a:spcPts val="0"/>
              </a:spcBef>
            </a:pPr>
            <a:r>
              <a:rPr lang="en-US" sz="2800" dirty="0" smtClean="0"/>
              <a:t>	Demographics</a:t>
            </a:r>
            <a:endParaRPr lang="en-US" sz="2800" dirty="0"/>
          </a:p>
        </p:txBody>
      </p:sp>
      <p:sp>
        <p:nvSpPr>
          <p:cNvPr id="2" name="Footer Placeholder 1"/>
          <p:cNvSpPr>
            <a:spLocks noGrp="1"/>
          </p:cNvSpPr>
          <p:nvPr>
            <p:ph type="ftr" sz="quarter" idx="11"/>
          </p:nvPr>
        </p:nvSpPr>
        <p:spPr/>
        <p:txBody>
          <a:bodyPr/>
          <a:lstStyle/>
          <a:p>
            <a:pPr algn="l"/>
            <a:r>
              <a:rPr lang="en-US" smtClean="0"/>
              <a:t>http://ontology.buffalo.edu/smith</a:t>
            </a:r>
            <a:endParaRPr lang="en-US" dirty="0"/>
          </a:p>
        </p:txBody>
      </p:sp>
      <p:sp>
        <p:nvSpPr>
          <p:cNvPr id="3" name="Slide Number Placeholder 2"/>
          <p:cNvSpPr>
            <a:spLocks noGrp="1"/>
          </p:cNvSpPr>
          <p:nvPr>
            <p:ph type="sldNum" sz="quarter" idx="12"/>
          </p:nvPr>
        </p:nvSpPr>
        <p:spPr/>
        <p:txBody>
          <a:bodyPr/>
          <a:lstStyle/>
          <a:p>
            <a:fld id="{AA13CE15-DADA-4305-8FD0-F7FA2D442F2E}" type="slidenum">
              <a:rPr lang="en-US" smtClean="0"/>
              <a:pPr/>
              <a:t>33</a:t>
            </a:fld>
            <a:endParaRPr lang="en-US" dirty="0"/>
          </a:p>
        </p:txBody>
      </p:sp>
    </p:spTree>
    <p:extLst>
      <p:ext uri="{BB962C8B-B14F-4D97-AF65-F5344CB8AC3E}">
        <p14:creationId xmlns:p14="http://schemas.microsoft.com/office/powerpoint/2010/main" val="5929994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152400"/>
            <a:ext cx="8458200" cy="1828800"/>
          </a:xfrm>
        </p:spPr>
        <p:txBody>
          <a:bodyPr>
            <a:normAutofit/>
          </a:bodyPr>
          <a:lstStyle/>
          <a:p>
            <a:pPr>
              <a:defRPr/>
            </a:pPr>
            <a:r>
              <a:rPr lang="en-US" sz="3600" dirty="0" smtClean="0"/>
              <a:t>Scope </a:t>
            </a:r>
            <a:r>
              <a:rPr lang="en-US" sz="3600" dirty="0"/>
              <a:t>of Ontology in </a:t>
            </a:r>
            <a:br>
              <a:rPr lang="en-US" sz="3600" dirty="0"/>
            </a:br>
            <a:r>
              <a:rPr lang="en-US" sz="3600" dirty="0"/>
              <a:t>Oral health and </a:t>
            </a:r>
            <a:r>
              <a:rPr lang="en-US" sz="3600" dirty="0" smtClean="0"/>
              <a:t>disease</a:t>
            </a:r>
          </a:p>
        </p:txBody>
      </p:sp>
      <p:sp>
        <p:nvSpPr>
          <p:cNvPr id="60419" name="Content Placeholder 2"/>
          <p:cNvSpPr>
            <a:spLocks noGrp="1"/>
          </p:cNvSpPr>
          <p:nvPr>
            <p:ph idx="1"/>
          </p:nvPr>
        </p:nvSpPr>
        <p:spPr>
          <a:xfrm>
            <a:off x="990600" y="1447800"/>
            <a:ext cx="7772400" cy="4876800"/>
          </a:xfrm>
        </p:spPr>
        <p:txBody>
          <a:bodyPr>
            <a:normAutofit fontScale="85000" lnSpcReduction="20000"/>
          </a:bodyPr>
          <a:lstStyle/>
          <a:p>
            <a:pPr algn="l">
              <a:spcBef>
                <a:spcPts val="0"/>
              </a:spcBef>
            </a:pPr>
            <a:r>
              <a:rPr lang="en-US" sz="3100" dirty="0" smtClean="0"/>
              <a:t>Clinical and educational management</a:t>
            </a:r>
          </a:p>
          <a:p>
            <a:pPr algn="l">
              <a:spcBef>
                <a:spcPts val="0"/>
              </a:spcBef>
            </a:pPr>
            <a:r>
              <a:rPr lang="en-US" sz="2800" dirty="0"/>
              <a:t>	</a:t>
            </a:r>
            <a:r>
              <a:rPr lang="en-US" sz="2600" dirty="0" smtClean="0"/>
              <a:t>Treatment planning</a:t>
            </a:r>
          </a:p>
          <a:p>
            <a:pPr algn="l">
              <a:spcBef>
                <a:spcPts val="0"/>
              </a:spcBef>
            </a:pPr>
            <a:r>
              <a:rPr lang="en-US" sz="2600" dirty="0"/>
              <a:t>	</a:t>
            </a:r>
            <a:r>
              <a:rPr lang="en-US" sz="2600" dirty="0" smtClean="0"/>
              <a:t>Operatory organization</a:t>
            </a:r>
            <a:endParaRPr lang="en-US" sz="2600" dirty="0"/>
          </a:p>
          <a:p>
            <a:pPr algn="l">
              <a:spcBef>
                <a:spcPts val="0"/>
              </a:spcBef>
            </a:pPr>
            <a:r>
              <a:rPr lang="en-US" sz="2600" dirty="0" smtClean="0"/>
              <a:t>	Patient visits</a:t>
            </a:r>
          </a:p>
          <a:p>
            <a:pPr algn="l">
              <a:spcBef>
                <a:spcPts val="0"/>
              </a:spcBef>
            </a:pPr>
            <a:r>
              <a:rPr lang="en-US" sz="2600" dirty="0"/>
              <a:t>	</a:t>
            </a:r>
            <a:r>
              <a:rPr lang="en-US" sz="2600" dirty="0" smtClean="0"/>
              <a:t>Roles, capabilities, responsibilities</a:t>
            </a:r>
          </a:p>
          <a:p>
            <a:pPr algn="l">
              <a:spcBef>
                <a:spcPts val="400"/>
              </a:spcBef>
            </a:pPr>
            <a:r>
              <a:rPr lang="en-US" sz="3100" dirty="0" smtClean="0"/>
              <a:t>Disease and disorder</a:t>
            </a:r>
          </a:p>
          <a:p>
            <a:pPr algn="l">
              <a:spcBef>
                <a:spcPts val="0"/>
              </a:spcBef>
            </a:pPr>
            <a:r>
              <a:rPr lang="en-US" sz="2800" dirty="0"/>
              <a:t>	</a:t>
            </a:r>
            <a:r>
              <a:rPr lang="en-US" sz="2600" dirty="0" smtClean="0"/>
              <a:t>Cancers	</a:t>
            </a:r>
          </a:p>
          <a:p>
            <a:pPr algn="l">
              <a:spcBef>
                <a:spcPts val="0"/>
              </a:spcBef>
            </a:pPr>
            <a:r>
              <a:rPr lang="en-US" sz="2600" dirty="0"/>
              <a:t>	</a:t>
            </a:r>
            <a:r>
              <a:rPr lang="en-US" sz="2600" dirty="0" smtClean="0"/>
              <a:t>Pain disorders</a:t>
            </a:r>
          </a:p>
          <a:p>
            <a:pPr algn="l">
              <a:spcBef>
                <a:spcPts val="0"/>
              </a:spcBef>
            </a:pPr>
            <a:r>
              <a:rPr lang="en-US" sz="2600" dirty="0"/>
              <a:t>	</a:t>
            </a:r>
            <a:r>
              <a:rPr lang="en-US" sz="2600" dirty="0" smtClean="0"/>
              <a:t>Congenital anomalies</a:t>
            </a:r>
          </a:p>
          <a:p>
            <a:pPr algn="l">
              <a:spcBef>
                <a:spcPts val="0"/>
              </a:spcBef>
            </a:pPr>
            <a:r>
              <a:rPr lang="en-US" sz="2600" dirty="0"/>
              <a:t>	</a:t>
            </a:r>
            <a:r>
              <a:rPr lang="en-US" sz="2600" dirty="0" smtClean="0"/>
              <a:t>Infectious disease</a:t>
            </a:r>
          </a:p>
          <a:p>
            <a:pPr algn="l">
              <a:spcBef>
                <a:spcPts val="0"/>
              </a:spcBef>
            </a:pPr>
            <a:r>
              <a:rPr lang="en-US" sz="2600" dirty="0"/>
              <a:t>	</a:t>
            </a:r>
            <a:r>
              <a:rPr lang="en-US" sz="2600" dirty="0" smtClean="0"/>
              <a:t>Immune </a:t>
            </a:r>
            <a:r>
              <a:rPr lang="en-US" sz="2600" dirty="0" err="1" smtClean="0"/>
              <a:t>disfunction</a:t>
            </a:r>
            <a:endParaRPr lang="en-US" sz="2600" dirty="0" smtClean="0"/>
          </a:p>
          <a:p>
            <a:pPr algn="l">
              <a:spcBef>
                <a:spcPts val="400"/>
              </a:spcBef>
            </a:pPr>
            <a:r>
              <a:rPr lang="en-US" sz="3100" dirty="0" smtClean="0"/>
              <a:t>Public health</a:t>
            </a:r>
          </a:p>
          <a:p>
            <a:pPr algn="l">
              <a:spcBef>
                <a:spcPts val="0"/>
              </a:spcBef>
            </a:pPr>
            <a:r>
              <a:rPr lang="en-US" sz="2800" dirty="0"/>
              <a:t>	</a:t>
            </a:r>
            <a:r>
              <a:rPr lang="en-US" sz="2600" dirty="0" smtClean="0"/>
              <a:t>Clinical trials, trial recruitment</a:t>
            </a:r>
          </a:p>
          <a:p>
            <a:pPr algn="l">
              <a:spcBef>
                <a:spcPts val="0"/>
              </a:spcBef>
            </a:pPr>
            <a:r>
              <a:rPr lang="en-US" sz="2600" dirty="0"/>
              <a:t>	</a:t>
            </a:r>
            <a:r>
              <a:rPr lang="en-US" sz="2600" dirty="0" smtClean="0"/>
              <a:t>General medical surveillance</a:t>
            </a:r>
          </a:p>
          <a:p>
            <a:pPr algn="l">
              <a:spcBef>
                <a:spcPts val="0"/>
              </a:spcBef>
            </a:pPr>
            <a:r>
              <a:rPr lang="en-US" sz="2600" dirty="0"/>
              <a:t>	</a:t>
            </a:r>
            <a:r>
              <a:rPr lang="en-US" sz="2600" dirty="0" smtClean="0"/>
              <a:t>Infectious disease monitoring</a:t>
            </a:r>
            <a:endParaRPr lang="en-US" sz="2600" dirty="0"/>
          </a:p>
          <a:p>
            <a:pPr algn="l">
              <a:spcBef>
                <a:spcPts val="0"/>
              </a:spcBef>
            </a:pPr>
            <a:r>
              <a:rPr lang="en-US" sz="2600" dirty="0"/>
              <a:t>	</a:t>
            </a:r>
            <a:r>
              <a:rPr lang="en-US" sz="2600" dirty="0" smtClean="0"/>
              <a:t>Epidemiology</a:t>
            </a:r>
            <a:endParaRPr lang="en-US" sz="2600" dirty="0"/>
          </a:p>
        </p:txBody>
      </p:sp>
      <p:sp>
        <p:nvSpPr>
          <p:cNvPr id="2" name="Footer Placeholder 1"/>
          <p:cNvSpPr>
            <a:spLocks noGrp="1"/>
          </p:cNvSpPr>
          <p:nvPr>
            <p:ph type="ftr" sz="quarter" idx="11"/>
          </p:nvPr>
        </p:nvSpPr>
        <p:spPr/>
        <p:txBody>
          <a:bodyPr/>
          <a:lstStyle/>
          <a:p>
            <a:pPr algn="l"/>
            <a:r>
              <a:rPr lang="en-US" smtClean="0"/>
              <a:t>http://ontology.buffalo.edu/smith</a:t>
            </a:r>
            <a:endParaRPr lang="en-US" dirty="0"/>
          </a:p>
        </p:txBody>
      </p:sp>
      <p:sp>
        <p:nvSpPr>
          <p:cNvPr id="3" name="Slide Number Placeholder 2"/>
          <p:cNvSpPr>
            <a:spLocks noGrp="1"/>
          </p:cNvSpPr>
          <p:nvPr>
            <p:ph type="sldNum" sz="quarter" idx="12"/>
          </p:nvPr>
        </p:nvSpPr>
        <p:spPr/>
        <p:txBody>
          <a:bodyPr/>
          <a:lstStyle/>
          <a:p>
            <a:fld id="{AA13CE15-DADA-4305-8FD0-F7FA2D442F2E}" type="slidenum">
              <a:rPr lang="en-US" smtClean="0"/>
              <a:pPr/>
              <a:t>34</a:t>
            </a:fld>
            <a:endParaRPr lang="en-US" dirty="0"/>
          </a:p>
        </p:txBody>
      </p:sp>
    </p:spTree>
    <p:extLst>
      <p:ext uri="{BB962C8B-B14F-4D97-AF65-F5344CB8AC3E}">
        <p14:creationId xmlns:p14="http://schemas.microsoft.com/office/powerpoint/2010/main" val="252846693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152400"/>
            <a:ext cx="8458200" cy="1828800"/>
          </a:xfrm>
        </p:spPr>
        <p:txBody>
          <a:bodyPr>
            <a:normAutofit/>
          </a:bodyPr>
          <a:lstStyle/>
          <a:p>
            <a:pPr>
              <a:defRPr/>
            </a:pPr>
            <a:r>
              <a:rPr lang="en-US" sz="3600" dirty="0"/>
              <a:t>Scope of Ontology in </a:t>
            </a:r>
            <a:br>
              <a:rPr lang="en-US" sz="3600" dirty="0"/>
            </a:br>
            <a:r>
              <a:rPr lang="en-US" sz="3600" dirty="0"/>
              <a:t>Oral health and </a:t>
            </a:r>
            <a:r>
              <a:rPr lang="en-US" sz="3600" dirty="0" smtClean="0"/>
              <a:t>disease</a:t>
            </a:r>
          </a:p>
        </p:txBody>
      </p:sp>
      <p:sp>
        <p:nvSpPr>
          <p:cNvPr id="60419" name="Content Placeholder 2"/>
          <p:cNvSpPr>
            <a:spLocks noGrp="1"/>
          </p:cNvSpPr>
          <p:nvPr>
            <p:ph idx="1"/>
          </p:nvPr>
        </p:nvSpPr>
        <p:spPr>
          <a:xfrm>
            <a:off x="990600" y="1447800"/>
            <a:ext cx="7772400" cy="4876800"/>
          </a:xfrm>
        </p:spPr>
        <p:txBody>
          <a:bodyPr>
            <a:normAutofit fontScale="92500" lnSpcReduction="20000"/>
          </a:bodyPr>
          <a:lstStyle/>
          <a:p>
            <a:pPr algn="l">
              <a:spcBef>
                <a:spcPts val="0"/>
              </a:spcBef>
            </a:pPr>
            <a:r>
              <a:rPr lang="en-US" sz="2800" dirty="0" smtClean="0"/>
              <a:t>Research and discovery</a:t>
            </a:r>
          </a:p>
          <a:p>
            <a:pPr algn="l">
              <a:spcBef>
                <a:spcPts val="0"/>
              </a:spcBef>
            </a:pPr>
            <a:r>
              <a:rPr lang="en-US" sz="2600" dirty="0"/>
              <a:t>	</a:t>
            </a:r>
            <a:r>
              <a:rPr lang="en-US" sz="2400" dirty="0" err="1" smtClean="0"/>
              <a:t>Omics</a:t>
            </a:r>
            <a:r>
              <a:rPr lang="en-US" sz="2400" dirty="0" smtClean="0"/>
              <a:t> and assay development</a:t>
            </a:r>
          </a:p>
          <a:p>
            <a:pPr algn="l">
              <a:spcBef>
                <a:spcPts val="0"/>
              </a:spcBef>
            </a:pPr>
            <a:r>
              <a:rPr lang="en-US" sz="2400" dirty="0"/>
              <a:t>	</a:t>
            </a:r>
            <a:r>
              <a:rPr lang="en-US" sz="2400" dirty="0" smtClean="0"/>
              <a:t>Biomarker discovery</a:t>
            </a:r>
          </a:p>
          <a:p>
            <a:pPr algn="l">
              <a:spcBef>
                <a:spcPts val="0"/>
              </a:spcBef>
            </a:pPr>
            <a:r>
              <a:rPr lang="en-US" sz="2400" dirty="0"/>
              <a:t>	</a:t>
            </a:r>
            <a:r>
              <a:rPr lang="en-US" sz="2400" dirty="0" smtClean="0"/>
              <a:t>Materials research</a:t>
            </a:r>
          </a:p>
          <a:p>
            <a:pPr algn="l">
              <a:spcBef>
                <a:spcPts val="0"/>
              </a:spcBef>
            </a:pPr>
            <a:r>
              <a:rPr lang="en-US" sz="2400" dirty="0" smtClean="0"/>
              <a:t>	Imaging</a:t>
            </a:r>
          </a:p>
          <a:p>
            <a:pPr algn="l">
              <a:spcBef>
                <a:spcPts val="0"/>
              </a:spcBef>
            </a:pPr>
            <a:r>
              <a:rPr lang="en-US" sz="2400" dirty="0" smtClean="0"/>
              <a:t>	Sampling techniques</a:t>
            </a:r>
          </a:p>
          <a:p>
            <a:pPr algn="l">
              <a:spcBef>
                <a:spcPts val="0"/>
              </a:spcBef>
            </a:pPr>
            <a:endParaRPr lang="en-US" sz="2200" dirty="0"/>
          </a:p>
          <a:p>
            <a:pPr algn="l">
              <a:spcBef>
                <a:spcPts val="0"/>
              </a:spcBef>
            </a:pPr>
            <a:endParaRPr lang="en-US" sz="2400" dirty="0" smtClean="0"/>
          </a:p>
          <a:p>
            <a:pPr algn="l">
              <a:spcBef>
                <a:spcPts val="0"/>
              </a:spcBef>
            </a:pPr>
            <a:r>
              <a:rPr lang="en-US" sz="2400" dirty="0" smtClean="0"/>
              <a:t>Translational research can be enabled by fluid use of information across these activities and perspectives, which despite different focus overlap in subject matter.</a:t>
            </a:r>
          </a:p>
          <a:p>
            <a:pPr algn="l">
              <a:spcBef>
                <a:spcPts val="0"/>
              </a:spcBef>
            </a:pPr>
            <a:endParaRPr lang="en-US" sz="2400" dirty="0" smtClean="0"/>
          </a:p>
          <a:p>
            <a:pPr algn="l">
              <a:spcBef>
                <a:spcPts val="0"/>
              </a:spcBef>
            </a:pPr>
            <a:r>
              <a:rPr lang="en-US" sz="2400" dirty="0" smtClean="0"/>
              <a:t>If we develop a suite of ontologies and use them to organize data across activities, we make it possible to reliably use information from each together.</a:t>
            </a:r>
            <a:endParaRPr lang="en-US" sz="2200" dirty="0"/>
          </a:p>
          <a:p>
            <a:pPr algn="l">
              <a:spcBef>
                <a:spcPts val="0"/>
              </a:spcBef>
            </a:pPr>
            <a:endParaRPr lang="en-US" sz="2200" dirty="0" smtClean="0"/>
          </a:p>
          <a:p>
            <a:pPr algn="l">
              <a:spcBef>
                <a:spcPts val="0"/>
              </a:spcBef>
            </a:pPr>
            <a:r>
              <a:rPr lang="en-US" sz="2600" dirty="0"/>
              <a:t>	</a:t>
            </a:r>
          </a:p>
        </p:txBody>
      </p:sp>
      <p:sp>
        <p:nvSpPr>
          <p:cNvPr id="2" name="Footer Placeholder 1"/>
          <p:cNvSpPr>
            <a:spLocks noGrp="1"/>
          </p:cNvSpPr>
          <p:nvPr>
            <p:ph type="ftr" sz="quarter" idx="11"/>
          </p:nvPr>
        </p:nvSpPr>
        <p:spPr/>
        <p:txBody>
          <a:bodyPr/>
          <a:lstStyle/>
          <a:p>
            <a:pPr algn="l"/>
            <a:r>
              <a:rPr lang="en-US" smtClean="0"/>
              <a:t>http://ontology.buffalo.edu/smith</a:t>
            </a:r>
            <a:endParaRPr lang="en-US" dirty="0"/>
          </a:p>
        </p:txBody>
      </p:sp>
      <p:sp>
        <p:nvSpPr>
          <p:cNvPr id="3" name="Slide Number Placeholder 2"/>
          <p:cNvSpPr>
            <a:spLocks noGrp="1"/>
          </p:cNvSpPr>
          <p:nvPr>
            <p:ph type="sldNum" sz="quarter" idx="12"/>
          </p:nvPr>
        </p:nvSpPr>
        <p:spPr/>
        <p:txBody>
          <a:bodyPr/>
          <a:lstStyle/>
          <a:p>
            <a:fld id="{AA13CE15-DADA-4305-8FD0-F7FA2D442F2E}" type="slidenum">
              <a:rPr lang="en-US" smtClean="0"/>
              <a:pPr/>
              <a:t>35</a:t>
            </a:fld>
            <a:endParaRPr lang="en-US" dirty="0"/>
          </a:p>
        </p:txBody>
      </p:sp>
    </p:spTree>
    <p:extLst>
      <p:ext uri="{BB962C8B-B14F-4D97-AF65-F5344CB8AC3E}">
        <p14:creationId xmlns:p14="http://schemas.microsoft.com/office/powerpoint/2010/main" val="24290886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685800"/>
            <a:ext cx="7543800" cy="5486401"/>
          </a:xfrm>
        </p:spPr>
        <p:txBody>
          <a:bodyPr>
            <a:noAutofit/>
          </a:bodyPr>
          <a:lstStyle/>
          <a:p>
            <a:pPr algn="l">
              <a:lnSpc>
                <a:spcPct val="140000"/>
              </a:lnSpc>
            </a:pPr>
            <a:r>
              <a:rPr lang="en-US" dirty="0" smtClean="0"/>
              <a:t>The </a:t>
            </a:r>
            <a:r>
              <a:rPr lang="en-US" dirty="0"/>
              <a:t>use of ODR to describe data will be entirely voluntary. However, we anticipate that over time more and more researchers will see the value of employing a common resource both in annotating their data and, progressively, in designing new databases in which to capture their research results.</a:t>
            </a:r>
            <a:br>
              <a:rPr lang="en-US" dirty="0"/>
            </a:br>
            <a:r>
              <a:rPr lang="en-US" dirty="0"/>
              <a:t> </a:t>
            </a:r>
            <a:r>
              <a:rPr lang="en-US" sz="2400" dirty="0"/>
              <a:t/>
            </a:r>
            <a:br>
              <a:rPr lang="en-US" sz="2400" dirty="0"/>
            </a:br>
            <a:endParaRPr lang="en-US" sz="2400" dirty="0"/>
          </a:p>
        </p:txBody>
      </p:sp>
      <p:sp>
        <p:nvSpPr>
          <p:cNvPr id="4" name="Footer Placeholder 3"/>
          <p:cNvSpPr>
            <a:spLocks noGrp="1"/>
          </p:cNvSpPr>
          <p:nvPr>
            <p:ph type="ftr" sz="quarter" idx="11"/>
          </p:nvPr>
        </p:nvSpPr>
        <p:spPr/>
        <p:txBody>
          <a:bodyPr/>
          <a:lstStyle/>
          <a:p>
            <a:pPr algn="l"/>
            <a:r>
              <a:rPr lang="en-US" smtClean="0"/>
              <a:t>http://ontology.buffalo.edu/smith</a:t>
            </a:r>
            <a:endParaRPr lang="en-US" dirty="0"/>
          </a:p>
        </p:txBody>
      </p:sp>
      <p:sp>
        <p:nvSpPr>
          <p:cNvPr id="5" name="Slide Number Placeholder 4"/>
          <p:cNvSpPr>
            <a:spLocks noGrp="1"/>
          </p:cNvSpPr>
          <p:nvPr>
            <p:ph type="sldNum" sz="quarter" idx="12"/>
          </p:nvPr>
        </p:nvSpPr>
        <p:spPr/>
        <p:txBody>
          <a:bodyPr/>
          <a:lstStyle/>
          <a:p>
            <a:fld id="{AA13CE15-DADA-4305-8FD0-F7FA2D442F2E}" type="slidenum">
              <a:rPr lang="en-US" smtClean="0"/>
              <a:pPr/>
              <a:t>36</a:t>
            </a:fld>
            <a:endParaRPr lang="en-US" dirty="0"/>
          </a:p>
        </p:txBody>
      </p:sp>
    </p:spTree>
    <p:extLst>
      <p:ext uri="{BB962C8B-B14F-4D97-AF65-F5344CB8AC3E}">
        <p14:creationId xmlns:p14="http://schemas.microsoft.com/office/powerpoint/2010/main" val="27014152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Questions</a:t>
            </a:r>
            <a:endParaRPr lang="en-US" dirty="0"/>
          </a:p>
        </p:txBody>
      </p:sp>
      <p:sp>
        <p:nvSpPr>
          <p:cNvPr id="3" name="Content Placeholder 2"/>
          <p:cNvSpPr>
            <a:spLocks noGrp="1"/>
          </p:cNvSpPr>
          <p:nvPr>
            <p:ph idx="1"/>
          </p:nvPr>
        </p:nvSpPr>
        <p:spPr/>
        <p:txBody>
          <a:bodyPr>
            <a:noAutofit/>
          </a:bodyPr>
          <a:lstStyle/>
          <a:p>
            <a:r>
              <a:rPr lang="en-US" sz="3600" dirty="0" smtClean="0"/>
              <a:t>What shall the thing be called?</a:t>
            </a:r>
          </a:p>
          <a:p>
            <a:r>
              <a:rPr lang="en-US" sz="3600" dirty="0" smtClean="0"/>
              <a:t>Who should be invited to join/form the consortium?</a:t>
            </a:r>
            <a:endParaRPr lang="en-US" sz="3600" dirty="0"/>
          </a:p>
        </p:txBody>
      </p:sp>
      <p:sp>
        <p:nvSpPr>
          <p:cNvPr id="4" name="Footer Placeholder 3"/>
          <p:cNvSpPr>
            <a:spLocks noGrp="1"/>
          </p:cNvSpPr>
          <p:nvPr>
            <p:ph type="ftr" sz="quarter" idx="11"/>
          </p:nvPr>
        </p:nvSpPr>
        <p:spPr/>
        <p:txBody>
          <a:bodyPr/>
          <a:lstStyle/>
          <a:p>
            <a:pPr algn="l"/>
            <a:r>
              <a:rPr lang="en-US" smtClean="0"/>
              <a:t>http://ontology.buffalo.edu/smith</a:t>
            </a:r>
            <a:endParaRPr lang="en-US" dirty="0"/>
          </a:p>
        </p:txBody>
      </p:sp>
      <p:sp>
        <p:nvSpPr>
          <p:cNvPr id="5" name="Slide Number Placeholder 4"/>
          <p:cNvSpPr>
            <a:spLocks noGrp="1"/>
          </p:cNvSpPr>
          <p:nvPr>
            <p:ph type="sldNum" sz="quarter" idx="12"/>
          </p:nvPr>
        </p:nvSpPr>
        <p:spPr/>
        <p:txBody>
          <a:bodyPr/>
          <a:lstStyle/>
          <a:p>
            <a:fld id="{AA13CE15-DADA-4305-8FD0-F7FA2D442F2E}" type="slidenum">
              <a:rPr lang="en-US" smtClean="0"/>
              <a:pPr/>
              <a:t>37</a:t>
            </a:fld>
            <a:endParaRPr lang="en-US" dirty="0"/>
          </a:p>
        </p:txBody>
      </p:sp>
    </p:spTree>
    <p:extLst>
      <p:ext uri="{BB962C8B-B14F-4D97-AF65-F5344CB8AC3E}">
        <p14:creationId xmlns:p14="http://schemas.microsoft.com/office/powerpoint/2010/main" val="2195485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Title 1"/>
          <p:cNvSpPr>
            <a:spLocks noGrp="1"/>
          </p:cNvSpPr>
          <p:nvPr>
            <p:ph type="title"/>
          </p:nvPr>
        </p:nvSpPr>
        <p:spPr>
          <a:xfrm>
            <a:off x="0" y="381000"/>
            <a:ext cx="9144000" cy="1143000"/>
          </a:xfrm>
        </p:spPr>
        <p:txBody>
          <a:bodyPr/>
          <a:lstStyle/>
          <a:p>
            <a:pPr eaLnBrk="1" hangingPunct="1"/>
            <a:r>
              <a:rPr lang="en-US" sz="3600" smtClean="0"/>
              <a:t>Uses of ‘ontology’ in PubMed abstracts</a:t>
            </a:r>
          </a:p>
        </p:txBody>
      </p:sp>
      <p:sp>
        <p:nvSpPr>
          <p:cNvPr id="1028"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endParaRPr lang="en-US"/>
          </a:p>
        </p:txBody>
      </p:sp>
      <p:graphicFrame>
        <p:nvGraphicFramePr>
          <p:cNvPr id="1026" name="Chart 5"/>
          <p:cNvGraphicFramePr>
            <a:graphicFrameLocks/>
          </p:cNvGraphicFramePr>
          <p:nvPr/>
        </p:nvGraphicFramePr>
        <p:xfrm>
          <a:off x="1143000" y="1600200"/>
          <a:ext cx="6553200" cy="4419600"/>
        </p:xfrm>
        <a:graphic>
          <a:graphicData uri="http://schemas.openxmlformats.org/presentationml/2006/ole">
            <mc:AlternateContent xmlns:mc="http://schemas.openxmlformats.org/markup-compatibility/2006">
              <mc:Choice xmlns:v="urn:schemas-microsoft-com:vml" Requires="v">
                <p:oleObj spid="_x0000_s3096" r:id="rId3" imgW="5944115" imgH="3657917" progId="Excel.Chart.8">
                  <p:embed/>
                </p:oleObj>
              </mc:Choice>
              <mc:Fallback>
                <p:oleObj r:id="rId3" imgW="5944115" imgH="3657917" progId="Excel.Chart.8">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600200"/>
                        <a:ext cx="6553200" cy="441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9" name="Picture 3"/>
          <p:cNvPicPr>
            <a:picLocks noChangeAspect="1" noChangeArrowheads="1"/>
          </p:cNvPicPr>
          <p:nvPr/>
        </p:nvPicPr>
        <p:blipFill>
          <a:blip r:embed="rId5">
            <a:extLst>
              <a:ext uri="{28A0092B-C50C-407E-A947-70E740481C1C}">
                <a14:useLocalDpi xmlns:a14="http://schemas.microsoft.com/office/drawing/2010/main" val="0"/>
              </a:ext>
            </a:extLst>
          </a:blip>
          <a:srcRect l="9375" t="9560" r="10156" b="18750"/>
          <a:stretch>
            <a:fillRect/>
          </a:stretch>
        </p:blipFill>
        <p:spPr bwMode="auto">
          <a:xfrm>
            <a:off x="0" y="0"/>
            <a:ext cx="9144000" cy="692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F42BFF7-859C-4AF0-97E4-A0F5AC3B3BD9}" type="slidenum">
              <a:rPr lang="en-US" smtClean="0"/>
              <a:pPr/>
              <a:t>4</a:t>
            </a:fld>
            <a:endParaRPr lang="en-US" smtClean="0"/>
          </a:p>
        </p:txBody>
      </p:sp>
    </p:spTree>
    <p:extLst>
      <p:ext uri="{BB962C8B-B14F-4D97-AF65-F5344CB8AC3E}">
        <p14:creationId xmlns:p14="http://schemas.microsoft.com/office/powerpoint/2010/main" val="2857579449"/>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fontAlgn="auto">
              <a:spcBef>
                <a:spcPts val="0"/>
              </a:spcBef>
              <a:spcAft>
                <a:spcPts val="0"/>
              </a:spcAft>
              <a:defRPr/>
            </a:pPr>
            <a:endParaRPr lang="en-US">
              <a:solidFill>
                <a:prstClr val="black"/>
              </a:solidFill>
              <a:latin typeface="Calibri" pitchFamily="34" charset="0"/>
              <a:cs typeface="+mn-cs"/>
            </a:endParaRPr>
          </a:p>
        </p:txBody>
      </p:sp>
      <p:graphicFrame>
        <p:nvGraphicFramePr>
          <p:cNvPr id="2" name="Chart 5"/>
          <p:cNvGraphicFramePr>
            <a:graphicFrameLocks/>
          </p:cNvGraphicFramePr>
          <p:nvPr>
            <p:extLst>
              <p:ext uri="{D42A27DB-BD31-4B8C-83A1-F6EECF244321}">
                <p14:modId xmlns:p14="http://schemas.microsoft.com/office/powerpoint/2010/main" val="3466527645"/>
              </p:ext>
            </p:extLst>
          </p:nvPr>
        </p:nvGraphicFramePr>
        <p:xfrm>
          <a:off x="1066800" y="914400"/>
          <a:ext cx="7594600" cy="5410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424277"/>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endParaRPr lang="en-US" smtClean="0"/>
          </a:p>
        </p:txBody>
      </p:sp>
      <p:sp>
        <p:nvSpPr>
          <p:cNvPr id="18435" name="Content Placeholder 2"/>
          <p:cNvSpPr>
            <a:spLocks noGrp="1"/>
          </p:cNvSpPr>
          <p:nvPr>
            <p:ph sz="half" idx="1"/>
          </p:nvPr>
        </p:nvSpPr>
        <p:spPr/>
        <p:txBody>
          <a:bodyPr/>
          <a:lstStyle/>
          <a:p>
            <a:pPr eaLnBrk="1" hangingPunct="1"/>
            <a:endParaRPr lang="en-US" smtClean="0"/>
          </a:p>
        </p:txBody>
      </p:sp>
      <p:pic>
        <p:nvPicPr>
          <p:cNvPr id="18436" name="Picture 2"/>
          <p:cNvPicPr>
            <a:picLocks noChangeAspect="1" noChangeArrowheads="1"/>
          </p:cNvPicPr>
          <p:nvPr/>
        </p:nvPicPr>
        <p:blipFill>
          <a:blip r:embed="rId2">
            <a:extLst>
              <a:ext uri="{28A0092B-C50C-407E-A947-70E740481C1C}">
                <a14:useLocalDpi xmlns:a14="http://schemas.microsoft.com/office/drawing/2010/main" val="0"/>
              </a:ext>
            </a:extLst>
          </a:blip>
          <a:srcRect l="6767" t="9375" r="12030" b="7292"/>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Rectangle 7"/>
          <p:cNvSpPr>
            <a:spLocks noChangeArrowheads="1"/>
          </p:cNvSpPr>
          <p:nvPr/>
        </p:nvSpPr>
        <p:spPr bwMode="auto">
          <a:xfrm>
            <a:off x="0" y="84138"/>
            <a:ext cx="9144000" cy="677862"/>
          </a:xfrm>
          <a:prstGeom prst="rect">
            <a:avLst/>
          </a:prstGeom>
          <a:solidFill>
            <a:srgbClr val="00206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3200">
                <a:solidFill>
                  <a:srgbClr val="FFFF00"/>
                </a:solidFill>
              </a:rPr>
              <a:t>By far the most successful: GO (Gene Ontology)</a:t>
            </a:r>
          </a:p>
          <a:p>
            <a:pPr algn="ctr"/>
            <a:endParaRPr lang="en-US" sz="600">
              <a:solidFill>
                <a:srgbClr val="FFFF00"/>
              </a:solidFill>
            </a:endParaRPr>
          </a:p>
        </p:txBody>
      </p:sp>
      <p:sp>
        <p:nvSpPr>
          <p:cNvPr id="18438"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6BA38A8-61EA-4798-8D5F-2E3ED59790BF}" type="slidenum">
              <a:rPr lang="en-US" smtClean="0"/>
              <a:pPr/>
              <a:t>6</a:t>
            </a:fld>
            <a:endParaRPr lang="en-US" smtClean="0"/>
          </a:p>
        </p:txBody>
      </p:sp>
    </p:spTree>
    <p:extLst>
      <p:ext uri="{BB962C8B-B14F-4D97-AF65-F5344CB8AC3E}">
        <p14:creationId xmlns:p14="http://schemas.microsoft.com/office/powerpoint/2010/main" val="18880792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914400" y="0"/>
            <a:ext cx="7391400" cy="1524000"/>
          </a:xfrm>
        </p:spPr>
        <p:txBody>
          <a:bodyPr/>
          <a:lstStyle/>
          <a:p>
            <a:r>
              <a:rPr lang="en-US" sz="3600" dirty="0" smtClean="0"/>
              <a:t>The GO is a controlled vocabulary for use in annotating data</a:t>
            </a:r>
          </a:p>
        </p:txBody>
      </p:sp>
      <p:sp>
        <p:nvSpPr>
          <p:cNvPr id="19459" name="Content Placeholder 2"/>
          <p:cNvSpPr>
            <a:spLocks noGrp="1"/>
          </p:cNvSpPr>
          <p:nvPr>
            <p:ph sz="half" idx="1"/>
          </p:nvPr>
        </p:nvSpPr>
        <p:spPr>
          <a:xfrm>
            <a:off x="1143000" y="1676400"/>
            <a:ext cx="7086600" cy="3687763"/>
          </a:xfrm>
        </p:spPr>
        <p:txBody>
          <a:bodyPr>
            <a:noAutofit/>
          </a:bodyPr>
          <a:lstStyle/>
          <a:p>
            <a:pPr marL="457200" indent="-457200" algn="l">
              <a:buFont typeface="Wingdings" pitchFamily="2" charset="2"/>
              <a:buChar char="§"/>
            </a:pPr>
            <a:r>
              <a:rPr lang="en-US" dirty="0" smtClean="0"/>
              <a:t>multi-species, multi-disciplinary, open source </a:t>
            </a:r>
          </a:p>
          <a:p>
            <a:pPr marL="457200" indent="-457200" algn="l">
              <a:buFont typeface="Wingdings" pitchFamily="2" charset="2"/>
              <a:buChar char="§"/>
            </a:pPr>
            <a:r>
              <a:rPr lang="en-US" dirty="0" smtClean="0"/>
              <a:t>contributing to the </a:t>
            </a:r>
            <a:r>
              <a:rPr lang="en-US" dirty="0" err="1" smtClean="0"/>
              <a:t>cumulativity</a:t>
            </a:r>
            <a:r>
              <a:rPr lang="en-US" dirty="0" smtClean="0"/>
              <a:t> of scientific results obtained by distinct research communities</a:t>
            </a:r>
          </a:p>
          <a:p>
            <a:pPr marL="457200" indent="-457200" algn="l">
              <a:buFont typeface="Wingdings" pitchFamily="2" charset="2"/>
              <a:buChar char="§"/>
            </a:pPr>
            <a:r>
              <a:rPr lang="en-US" dirty="0" smtClean="0"/>
              <a:t>compare use of kilograms, meters, seconds …  in formulating experimental results</a:t>
            </a:r>
          </a:p>
        </p:txBody>
      </p:sp>
      <p:sp>
        <p:nvSpPr>
          <p:cNvPr id="1946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F1D6EB8-ED23-4E36-8FC5-24160F06F409}" type="slidenum">
              <a:rPr lang="en-US" smtClean="0"/>
              <a:pPr/>
              <a:t>7</a:t>
            </a:fld>
            <a:endParaRPr lang="en-US" smtClean="0"/>
          </a:p>
        </p:txBody>
      </p:sp>
    </p:spTree>
    <p:extLst>
      <p:ext uri="{BB962C8B-B14F-4D97-AF65-F5344CB8AC3E}">
        <p14:creationId xmlns:p14="http://schemas.microsoft.com/office/powerpoint/2010/main" val="400747932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1066800" y="0"/>
            <a:ext cx="8077200" cy="1524000"/>
          </a:xfrm>
        </p:spPr>
        <p:txBody>
          <a:bodyPr>
            <a:normAutofit fontScale="90000"/>
          </a:bodyPr>
          <a:lstStyle/>
          <a:p>
            <a:r>
              <a:rPr lang="en-US" dirty="0" smtClean="0"/>
              <a:t>GO provides answers to three types of questions:</a:t>
            </a:r>
          </a:p>
        </p:txBody>
      </p:sp>
      <p:sp>
        <p:nvSpPr>
          <p:cNvPr id="20483" name="Text Placeholder 2"/>
          <p:cNvSpPr>
            <a:spLocks noGrp="1"/>
          </p:cNvSpPr>
          <p:nvPr>
            <p:ph type="body" sz="half" idx="1"/>
          </p:nvPr>
        </p:nvSpPr>
        <p:spPr>
          <a:xfrm>
            <a:off x="990600" y="1905000"/>
            <a:ext cx="7696200" cy="4373563"/>
          </a:xfrm>
        </p:spPr>
        <p:txBody>
          <a:bodyPr>
            <a:noAutofit/>
          </a:bodyPr>
          <a:lstStyle/>
          <a:p>
            <a:pPr algn="l">
              <a:spcAft>
                <a:spcPts val="1200"/>
              </a:spcAft>
            </a:pPr>
            <a:r>
              <a:rPr lang="en-US" dirty="0"/>
              <a:t> </a:t>
            </a:r>
            <a:r>
              <a:rPr lang="en-US" dirty="0" smtClean="0"/>
              <a:t>    for each gene product (protein ...)</a:t>
            </a:r>
          </a:p>
          <a:p>
            <a:pPr lvl="1">
              <a:spcAft>
                <a:spcPts val="1200"/>
              </a:spcAft>
              <a:buFont typeface="Wingdings" pitchFamily="2" charset="2"/>
              <a:buChar char="§"/>
            </a:pPr>
            <a:r>
              <a:rPr lang="en-US" sz="3200" dirty="0" smtClean="0">
                <a:solidFill>
                  <a:schemeClr val="bg1"/>
                </a:solidFill>
              </a:rPr>
              <a:t>in what parts of the cell has it been identified?</a:t>
            </a:r>
          </a:p>
          <a:p>
            <a:pPr lvl="1">
              <a:spcAft>
                <a:spcPts val="1200"/>
              </a:spcAft>
              <a:buFont typeface="Wingdings" pitchFamily="2" charset="2"/>
              <a:buChar char="§"/>
            </a:pPr>
            <a:r>
              <a:rPr lang="en-US" sz="3200" dirty="0" smtClean="0">
                <a:solidFill>
                  <a:schemeClr val="bg1"/>
                </a:solidFill>
              </a:rPr>
              <a:t>exercising what types of molecular functions?</a:t>
            </a:r>
          </a:p>
          <a:p>
            <a:pPr lvl="1">
              <a:spcAft>
                <a:spcPts val="1200"/>
              </a:spcAft>
              <a:buFont typeface="Wingdings" pitchFamily="2" charset="2"/>
              <a:buChar char="§"/>
            </a:pPr>
            <a:r>
              <a:rPr lang="en-US" sz="3200" dirty="0" smtClean="0">
                <a:solidFill>
                  <a:schemeClr val="bg1"/>
                </a:solidFill>
              </a:rPr>
              <a:t>with what types of biological processes?</a:t>
            </a:r>
          </a:p>
        </p:txBody>
      </p:sp>
      <p:sp>
        <p:nvSpPr>
          <p:cNvPr id="20484"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EBCE081-620A-4162-99B2-4AF096B1C3ED}" type="slidenum">
              <a:rPr lang="en-US" smtClean="0"/>
              <a:pPr/>
              <a:t>8</a:t>
            </a:fld>
            <a:endParaRPr lang="en-US" smtClean="0"/>
          </a:p>
        </p:txBody>
      </p:sp>
    </p:spTree>
    <p:extLst>
      <p:ext uri="{BB962C8B-B14F-4D97-AF65-F5344CB8AC3E}">
        <p14:creationId xmlns:p14="http://schemas.microsoft.com/office/powerpoint/2010/main" val="39786036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endParaRPr lang="en-US" smtClean="0"/>
          </a:p>
        </p:txBody>
      </p:sp>
      <p:sp>
        <p:nvSpPr>
          <p:cNvPr id="22531" name="Content Placeholder 2"/>
          <p:cNvSpPr>
            <a:spLocks noGrp="1"/>
          </p:cNvSpPr>
          <p:nvPr>
            <p:ph sz="half" idx="1"/>
          </p:nvPr>
        </p:nvSpPr>
        <p:spPr/>
        <p:txBody>
          <a:bodyPr/>
          <a:lstStyle/>
          <a:p>
            <a:pPr eaLnBrk="1" hangingPunct="1"/>
            <a:endParaRPr lang="en-US" smtClean="0"/>
          </a:p>
        </p:txBody>
      </p:sp>
      <p:sp>
        <p:nvSpPr>
          <p:cNvPr id="22533" name="Slide Number Placeholder 7"/>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994051D-CF8F-4EF0-9D7E-29AECEE859BC}" type="slidenum">
              <a:rPr lang="en-US" smtClean="0"/>
              <a:pPr/>
              <a:t>9</a:t>
            </a:fld>
            <a:endParaRPr lang="en-US" smtClean="0"/>
          </a:p>
        </p:txBody>
      </p:sp>
      <p:pic>
        <p:nvPicPr>
          <p:cNvPr id="409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0910" r="1082" b="3657"/>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46315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3105</TotalTime>
  <Words>1389</Words>
  <Application>Microsoft Office PowerPoint</Application>
  <PresentationFormat>On-screen Show (4:3)</PresentationFormat>
  <Paragraphs>410</Paragraphs>
  <Slides>37</Slides>
  <Notes>13</Notes>
  <HiddenSlides>0</HiddenSlides>
  <MMClips>0</MMClips>
  <ScaleCrop>false</ScaleCrop>
  <HeadingPairs>
    <vt:vector size="6" baseType="variant">
      <vt:variant>
        <vt:lpstr>Theme</vt:lpstr>
      </vt:variant>
      <vt:variant>
        <vt:i4>4</vt:i4>
      </vt:variant>
      <vt:variant>
        <vt:lpstr>Embedded OLE Servers</vt:lpstr>
      </vt:variant>
      <vt:variant>
        <vt:i4>1</vt:i4>
      </vt:variant>
      <vt:variant>
        <vt:lpstr>Slide Titles</vt:lpstr>
      </vt:variant>
      <vt:variant>
        <vt:i4>37</vt:i4>
      </vt:variant>
    </vt:vector>
  </HeadingPairs>
  <TitlesOfParts>
    <vt:vector size="42" baseType="lpstr">
      <vt:lpstr>Office Theme</vt:lpstr>
      <vt:lpstr>Custom Design</vt:lpstr>
      <vt:lpstr>1_Office Theme</vt:lpstr>
      <vt:lpstr>2_Office Theme</vt:lpstr>
      <vt:lpstr>Microsoft Excel Chart</vt:lpstr>
      <vt:lpstr>Development of the Field of Biomedical Ontology</vt:lpstr>
      <vt:lpstr>Biomedical Ontology Timeline</vt:lpstr>
      <vt:lpstr>Goals of this ODR</vt:lpstr>
      <vt:lpstr>Uses of ‘ontology’ in PubMed abstracts</vt:lpstr>
      <vt:lpstr>PowerPoint Presentation</vt:lpstr>
      <vt:lpstr>PowerPoint Presentation</vt:lpstr>
      <vt:lpstr>The GO is a controlled vocabulary for use in annotating data</vt:lpstr>
      <vt:lpstr>GO provides answers to three types of questions:</vt:lpstr>
      <vt:lpstr>PowerPoint Presentation</vt:lpstr>
      <vt:lpstr>PowerPoint Presentation</vt:lpstr>
      <vt:lpstr>PowerPoint Presentation</vt:lpstr>
      <vt:lpstr>$100 mill. invested in literature curation using GO</vt:lpstr>
      <vt:lpstr>A new kind of biological research  based on analysis and comparison of the massive quantities of annotations linking ontology terms to raw data, including genomic data, clinical data, public health data  What 10 years ago took multiple groups of researchers months of data comparison effort, can now be performed in milliseconds </vt:lpstr>
      <vt:lpstr>A new kind of Electronic Health Record  resting on the use of the same (public domain) ontologies in mapping proprietary EHR vocabularies to yield patient data annotated in consistent ways that support     </vt:lpstr>
      <vt:lpstr>The GO covers only generic (‘normal’) biological entities of three sorts:</vt:lpstr>
      <vt:lpstr>PowerPoint Presentation</vt:lpstr>
      <vt:lpstr>OBO Foundry ontologies</vt:lpstr>
      <vt:lpstr>OGMS</vt:lpstr>
      <vt:lpstr>OGMS: The Big Picture</vt:lpstr>
      <vt:lpstr>Influenza - infectious</vt:lpstr>
      <vt:lpstr>Huntington’s Disease - genetic</vt:lpstr>
      <vt:lpstr>HNPCC - genetic pre-disposition</vt:lpstr>
      <vt:lpstr>Cirrhosis - environmental exposure</vt:lpstr>
      <vt:lpstr>Systemic arterial hypertension</vt:lpstr>
      <vt:lpstr>Type 2 Diabetes Mellitus</vt:lpstr>
      <vt:lpstr>Type 1 hypersensitivity to penicillin</vt:lpstr>
      <vt:lpstr>ODR will draw on OGMS, PRO and other OBO Foundry ontologies relevant to oral health and disease.   It will comprehend purpose-built ontologies such as   Orofacial Pain Ontology  Dental Anatomy Ontology   Saliva Ontology (SALO)  Oral Pathology Ontology and ontologies created by groups in Pittsburgh, Seoul, and elsewhere </vt:lpstr>
      <vt:lpstr>    Important features of ODR include:   It will be built to work with the GO and with other high quality ontologies developed by the biomedical community, following best practices identified through 10 years of testing    It will be built with terms used by dental researchers and it will be created and managed by the dental research community itself. </vt:lpstr>
      <vt:lpstr>      </vt:lpstr>
      <vt:lpstr>The ODR will benefit the research community in a number of ways:  It willl work well with existing ontologies in relevant areas of clinical and translational science, and thus allowsing dental research data to be easily integrated with other kinds of data. It provides a pre-tested and well-defined set of terms, selections from which can be used in the design of new databases in the future. </vt:lpstr>
      <vt:lpstr>PowerPoint Presentation</vt:lpstr>
      <vt:lpstr>Goals of Oral Health and Disease Ontology</vt:lpstr>
      <vt:lpstr>Scope of Ontology in  Oral health and disease</vt:lpstr>
      <vt:lpstr>Scope of Ontology in  Oral health and disease</vt:lpstr>
      <vt:lpstr>Scope of Ontology in  Oral health and disease</vt:lpstr>
      <vt:lpstr>PowerPoint Presentation</vt:lpstr>
      <vt:lpstr>Questions</vt:lpstr>
    </vt:vector>
  </TitlesOfParts>
  <Company>SUNY Campus Agreement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of the Field of Biomedical Ontology</dc:title>
  <dc:creator>bs</dc:creator>
  <cp:lastModifiedBy>bs</cp:lastModifiedBy>
  <cp:revision>29</cp:revision>
  <dcterms:created xsi:type="dcterms:W3CDTF">2011-03-13T17:10:19Z</dcterms:created>
  <dcterms:modified xsi:type="dcterms:W3CDTF">2011-03-16T23:29:46Z</dcterms:modified>
</cp:coreProperties>
</file>