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73" r:id="rId11"/>
    <p:sldId id="263" r:id="rId12"/>
    <p:sldId id="264" r:id="rId13"/>
    <p:sldId id="265" r:id="rId14"/>
    <p:sldId id="271" r:id="rId15"/>
    <p:sldId id="274" r:id="rId16"/>
    <p:sldId id="266" r:id="rId17"/>
    <p:sldId id="267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33"/>
  </p:normalViewPr>
  <p:slideViewPr>
    <p:cSldViewPr snapToGrid="0" snapToObjects="1">
      <p:cViewPr varScale="1">
        <p:scale>
          <a:sx n="43" d="100"/>
          <a:sy n="43" d="100"/>
        </p:scale>
        <p:origin x="12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732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0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–Christian Bauer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defTabSz="496570">
              <a:defRPr sz="6800"/>
            </a:pPr>
            <a:r>
              <a:t>Permanent Generic </a:t>
            </a:r>
            <a:r>
              <a:rPr/>
              <a:t>Relatedness </a:t>
            </a: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59435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400"/>
              <a:t>Niels Grewe, Ludger Jansen, Barry Smith</a:t>
            </a:r>
          </a:p>
          <a:p>
            <a:r>
              <a:rPr sz="4400"/>
              <a:t>FOIS Ontology Competition 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952500" y="5339983"/>
            <a:ext cx="11099800" cy="39611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de-DE" sz="4000" dirty="0" smtClean="0"/>
              <a:t>A </a:t>
            </a:r>
            <a:r>
              <a:rPr lang="de-DE" sz="4000" i="1" dirty="0" err="1" smtClean="0"/>
              <a:t>phase</a:t>
            </a:r>
            <a:r>
              <a:rPr lang="de-DE" sz="4000" dirty="0" smtClean="0"/>
              <a:t> </a:t>
            </a:r>
            <a:r>
              <a:rPr lang="de-DE" sz="4000" dirty="0" err="1" smtClean="0"/>
              <a:t>is</a:t>
            </a:r>
            <a:r>
              <a:rPr lang="de-DE" sz="4000" dirty="0" smtClean="0"/>
              <a:t> a temporal </a:t>
            </a:r>
            <a:r>
              <a:rPr lang="de-DE" sz="4000" dirty="0" err="1" smtClean="0"/>
              <a:t>part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</a:t>
            </a:r>
            <a:r>
              <a:rPr lang="de-DE" sz="4000" dirty="0" err="1" smtClean="0"/>
              <a:t>the</a:t>
            </a:r>
            <a:r>
              <a:rPr lang="de-DE" sz="4000" dirty="0" smtClean="0"/>
              <a:t> </a:t>
            </a:r>
            <a:r>
              <a:rPr lang="de-DE" sz="4000" dirty="0" err="1" smtClean="0"/>
              <a:t>history</a:t>
            </a:r>
            <a:r>
              <a:rPr lang="de-DE" sz="4000" dirty="0" smtClean="0"/>
              <a:t> </a:t>
            </a:r>
            <a:r>
              <a:rPr lang="de-DE" sz="4000" dirty="0" err="1" smtClean="0"/>
              <a:t>of</a:t>
            </a:r>
            <a:r>
              <a:rPr lang="de-DE" sz="4000" dirty="0" smtClean="0"/>
              <a:t> a </a:t>
            </a:r>
            <a:r>
              <a:rPr lang="de-DE" sz="4000" dirty="0" err="1" smtClean="0"/>
              <a:t>continuant</a:t>
            </a:r>
            <a:endParaRPr lang="de-DE" sz="4000" dirty="0" smtClean="0"/>
          </a:p>
          <a:p>
            <a:pPr>
              <a:spcBef>
                <a:spcPts val="1600"/>
              </a:spcBef>
            </a:pPr>
            <a:r>
              <a:rPr lang="de-DE" sz="4000" smtClean="0"/>
              <a:t>The </a:t>
            </a:r>
            <a:r>
              <a:rPr lang="de-DE" sz="4000" smtClean="0"/>
              <a:t>phases </a:t>
            </a:r>
            <a:r>
              <a:rPr lang="de-DE" sz="4000" err="1" smtClean="0"/>
              <a:t>are</a:t>
            </a:r>
            <a:r>
              <a:rPr lang="de-DE" sz="4000" smtClean="0"/>
              <a:t> parts </a:t>
            </a:r>
            <a:r>
              <a:rPr lang="de-DE" sz="4000" dirty="0" err="1" smtClean="0"/>
              <a:t>of</a:t>
            </a:r>
            <a:r>
              <a:rPr lang="de-DE" sz="4000" dirty="0" smtClean="0"/>
              <a:t> a </a:t>
            </a:r>
            <a:r>
              <a:rPr lang="de-DE" sz="4000" dirty="0" err="1" smtClean="0"/>
              <a:t>process</a:t>
            </a:r>
            <a:r>
              <a:rPr lang="de-DE" sz="4000" dirty="0" smtClean="0"/>
              <a:t> </a:t>
            </a:r>
            <a:r>
              <a:rPr lang="de-DE" sz="4000" dirty="0" err="1" smtClean="0"/>
              <a:t>sum</a:t>
            </a:r>
            <a:r>
              <a:rPr lang="de-DE" sz="4000" dirty="0" smtClean="0"/>
              <a:t> </a:t>
            </a:r>
            <a:r>
              <a:rPr lang="de-DE" sz="4000" dirty="0" err="1" smtClean="0"/>
              <a:t>pertaining</a:t>
            </a:r>
            <a:r>
              <a:rPr lang="de-DE" sz="4000" dirty="0" smtClean="0"/>
              <a:t> </a:t>
            </a:r>
            <a:r>
              <a:rPr lang="de-DE" sz="4000" dirty="0" err="1" smtClean="0"/>
              <a:t>to</a:t>
            </a:r>
            <a:r>
              <a:rPr lang="de-DE" sz="4000" dirty="0" smtClean="0"/>
              <a:t> a </a:t>
            </a:r>
            <a:r>
              <a:rPr lang="de-DE" sz="4000" err="1" smtClean="0"/>
              <a:t>single</a:t>
            </a:r>
            <a:r>
              <a:rPr lang="de-DE" sz="4000" smtClean="0"/>
              <a:t> </a:t>
            </a:r>
            <a:r>
              <a:rPr lang="de-DE" sz="4000" smtClean="0"/>
              <a:t>entity</a:t>
            </a:r>
            <a:endParaRPr lang="de-DE" sz="4000" dirty="0" smtClean="0"/>
          </a:p>
        </p:txBody>
      </p:sp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de-DE" err="1" smtClean="0"/>
              <a:t>Phases</a:t>
            </a:r>
            <a:r>
              <a:rPr lang="de-DE" smtClean="0"/>
              <a:t> </a:t>
            </a:r>
            <a:r>
              <a:rPr lang="de-DE" smtClean="0"/>
              <a:t>of histories</a:t>
            </a:r>
            <a:endParaRPr dirty="0"/>
          </a:p>
        </p:txBody>
      </p:sp>
      <p:sp>
        <p:nvSpPr>
          <p:cNvPr id="2" name="Textfeld 1"/>
          <p:cNvSpPr txBox="1"/>
          <p:nvPr/>
        </p:nvSpPr>
        <p:spPr>
          <a:xfrm>
            <a:off x="1415845" y="1960364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Continuant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15845" y="3826158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History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766869" y="3826158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Phase</a:t>
            </a:r>
          </a:p>
        </p:txBody>
      </p:sp>
      <p:cxnSp>
        <p:nvCxnSpPr>
          <p:cNvPr id="4" name="Gerade Verbindung mit Pfeil 3"/>
          <p:cNvCxnSpPr>
            <a:stCxn id="2" idx="2"/>
            <a:endCxn id="5" idx="0"/>
          </p:cNvCxnSpPr>
          <p:nvPr/>
        </p:nvCxnSpPr>
        <p:spPr>
          <a:xfrm>
            <a:off x="3067665" y="2616954"/>
            <a:ext cx="0" cy="12092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Gerade Verbindung mit Pfeil 8"/>
          <p:cNvCxnSpPr>
            <a:stCxn id="5" idx="3"/>
            <a:endCxn id="6" idx="1"/>
          </p:cNvCxnSpPr>
          <p:nvPr/>
        </p:nvCxnSpPr>
        <p:spPr>
          <a:xfrm>
            <a:off x="4719484" y="4154453"/>
            <a:ext cx="304738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/>
          <p:cNvSpPr txBox="1"/>
          <p:nvPr/>
        </p:nvSpPr>
        <p:spPr>
          <a:xfrm>
            <a:off x="3067664" y="2954816"/>
            <a:ext cx="18338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/>
              <a:t>h</a:t>
            </a:r>
            <a:r>
              <a:rPr lang="en-GB" sz="2800" b="1" dirty="0" err="1" smtClean="0"/>
              <a:t>as_history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0" name="Textfeld 29"/>
          <p:cNvSpPr txBox="1"/>
          <p:nvPr/>
        </p:nvSpPr>
        <p:spPr>
          <a:xfrm flipH="1">
            <a:off x="4719483" y="4137256"/>
            <a:ext cx="304738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/>
              <a:t>h</a:t>
            </a:r>
            <a:r>
              <a:rPr lang="en-GB" sz="2800" b="1" dirty="0" err="1" smtClean="0"/>
              <a:t>as_proper</a:t>
            </a:r>
            <a:r>
              <a:rPr lang="en-GB" sz="2800" b="1" dirty="0" smtClean="0"/>
              <a:t>_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 smtClean="0"/>
              <a:t>occurrent_part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54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952500" y="5339983"/>
            <a:ext cx="11099800" cy="39611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de-DE" sz="4400" smtClean="0"/>
              <a:t>Each </a:t>
            </a:r>
            <a:r>
              <a:rPr lang="de-DE" sz="4400" dirty="0" err="1" smtClean="0"/>
              <a:t>phase</a:t>
            </a:r>
            <a:r>
              <a:rPr lang="de-DE" sz="4400" dirty="0" smtClean="0"/>
              <a:t> </a:t>
            </a:r>
            <a:r>
              <a:rPr lang="de-DE" sz="4400" dirty="0" err="1" smtClean="0"/>
              <a:t>projects</a:t>
            </a:r>
            <a:r>
              <a:rPr lang="de-DE" sz="4400" dirty="0" smtClean="0"/>
              <a:t> </a:t>
            </a:r>
            <a:r>
              <a:rPr lang="de-DE" sz="4400" err="1" smtClean="0"/>
              <a:t>onto</a:t>
            </a:r>
            <a:r>
              <a:rPr lang="de-DE" sz="4400" smtClean="0"/>
              <a:t> what we can think of as a </a:t>
            </a:r>
            <a:r>
              <a:rPr lang="de-DE" sz="4400" i="1" dirty="0" err="1" smtClean="0"/>
              <a:t>temporally</a:t>
            </a:r>
            <a:r>
              <a:rPr lang="de-DE" sz="4400" i="1" dirty="0" smtClean="0"/>
              <a:t> </a:t>
            </a:r>
            <a:r>
              <a:rPr lang="de-DE" sz="4400" i="1" err="1" smtClean="0"/>
              <a:t>qualified</a:t>
            </a:r>
            <a:r>
              <a:rPr lang="de-DE" sz="4400" i="1" smtClean="0"/>
              <a:t> continuant</a:t>
            </a:r>
            <a:r>
              <a:rPr lang="de-DE" sz="4400" smtClean="0"/>
              <a:t> (~ the continuant </a:t>
            </a:r>
            <a:r>
              <a:rPr lang="de-DE" sz="4400" dirty="0" err="1" smtClean="0"/>
              <a:t>as</a:t>
            </a:r>
            <a:r>
              <a:rPr lang="de-DE" sz="4400" dirty="0" smtClean="0"/>
              <a:t> </a:t>
            </a:r>
            <a:r>
              <a:rPr lang="de-DE" sz="4400" dirty="0" err="1" smtClean="0"/>
              <a:t>if</a:t>
            </a:r>
            <a:r>
              <a:rPr lang="de-DE" sz="4400" dirty="0" smtClean="0"/>
              <a:t> </a:t>
            </a:r>
            <a:r>
              <a:rPr lang="de-DE" sz="4400" dirty="0" err="1" smtClean="0"/>
              <a:t>it</a:t>
            </a:r>
            <a:r>
              <a:rPr lang="de-DE" sz="4400" dirty="0" smtClean="0"/>
              <a:t> </a:t>
            </a:r>
            <a:r>
              <a:rPr lang="de-DE" sz="4400" dirty="0" err="1" smtClean="0"/>
              <a:t>only</a:t>
            </a:r>
            <a:r>
              <a:rPr lang="de-DE" sz="4400" dirty="0" smtClean="0"/>
              <a:t> </a:t>
            </a:r>
            <a:r>
              <a:rPr lang="de-DE" sz="4400" dirty="0" err="1" smtClean="0"/>
              <a:t>existed</a:t>
            </a:r>
            <a:r>
              <a:rPr lang="de-DE" sz="4400" dirty="0" smtClean="0"/>
              <a:t> </a:t>
            </a:r>
            <a:r>
              <a:rPr lang="de-DE" sz="4400" dirty="0" err="1" smtClean="0"/>
              <a:t>during</a:t>
            </a:r>
            <a:r>
              <a:rPr lang="de-DE" sz="4400" dirty="0" smtClean="0"/>
              <a:t> </a:t>
            </a:r>
            <a:r>
              <a:rPr lang="de-DE" sz="4400" err="1" smtClean="0"/>
              <a:t>that</a:t>
            </a:r>
            <a:r>
              <a:rPr lang="de-DE" sz="4400" smtClean="0"/>
              <a:t> phase)</a:t>
            </a:r>
            <a:endParaRPr lang="de-DE" sz="4400" i="1" dirty="0" smtClean="0"/>
          </a:p>
        </p:txBody>
      </p:sp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xfrm>
            <a:off x="952500" y="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de-DE" dirty="0" err="1" smtClean="0"/>
              <a:t>Phases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TQCs</a:t>
            </a:r>
            <a:endParaRPr dirty="0"/>
          </a:p>
        </p:txBody>
      </p:sp>
      <p:sp>
        <p:nvSpPr>
          <p:cNvPr id="2" name="Textfeld 1"/>
          <p:cNvSpPr txBox="1"/>
          <p:nvPr/>
        </p:nvSpPr>
        <p:spPr>
          <a:xfrm>
            <a:off x="1415845" y="1960364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Continuant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15845" y="3826158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History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766869" y="3826158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Phase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766869" y="1960364"/>
            <a:ext cx="3303639" cy="65659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1" u="none" strike="noStrike" cap="none" spc="0" normalizeH="0" baseline="0" dirty="0" smtClean="0"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TQC</a:t>
            </a:r>
          </a:p>
        </p:txBody>
      </p:sp>
      <p:cxnSp>
        <p:nvCxnSpPr>
          <p:cNvPr id="4" name="Gerade Verbindung mit Pfeil 3"/>
          <p:cNvCxnSpPr>
            <a:stCxn id="2" idx="2"/>
            <a:endCxn id="5" idx="0"/>
          </p:cNvCxnSpPr>
          <p:nvPr/>
        </p:nvCxnSpPr>
        <p:spPr>
          <a:xfrm>
            <a:off x="3067665" y="2616954"/>
            <a:ext cx="0" cy="12092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Gerade Verbindung mit Pfeil 8"/>
          <p:cNvCxnSpPr>
            <a:stCxn id="5" idx="3"/>
            <a:endCxn id="6" idx="1"/>
          </p:cNvCxnSpPr>
          <p:nvPr/>
        </p:nvCxnSpPr>
        <p:spPr>
          <a:xfrm>
            <a:off x="4719484" y="4154453"/>
            <a:ext cx="304738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Gerade Verbindung mit Pfeil 11"/>
          <p:cNvCxnSpPr>
            <a:stCxn id="6" idx="0"/>
            <a:endCxn id="7" idx="2"/>
          </p:cNvCxnSpPr>
          <p:nvPr/>
        </p:nvCxnSpPr>
        <p:spPr>
          <a:xfrm flipV="1">
            <a:off x="9418689" y="2616954"/>
            <a:ext cx="0" cy="12092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Gerade Verbindung mit Pfeil 14"/>
          <p:cNvCxnSpPr>
            <a:stCxn id="7" idx="1"/>
            <a:endCxn id="2" idx="3"/>
          </p:cNvCxnSpPr>
          <p:nvPr/>
        </p:nvCxnSpPr>
        <p:spPr>
          <a:xfrm flipH="1">
            <a:off x="4719484" y="2288659"/>
            <a:ext cx="304738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feld 24"/>
          <p:cNvSpPr txBox="1"/>
          <p:nvPr/>
        </p:nvSpPr>
        <p:spPr>
          <a:xfrm>
            <a:off x="3067664" y="2954816"/>
            <a:ext cx="183383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/>
              <a:t>h</a:t>
            </a:r>
            <a:r>
              <a:rPr lang="en-GB" sz="2800" b="1" dirty="0" err="1" smtClean="0"/>
              <a:t>as_history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9598226" y="2960388"/>
            <a:ext cx="147476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/>
              <a:t>p</a:t>
            </a:r>
            <a:r>
              <a:rPr lang="en-GB" sz="2800" b="1" smtClean="0"/>
              <a:t>hase_of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0" name="Textfeld 29"/>
          <p:cNvSpPr txBox="1"/>
          <p:nvPr/>
        </p:nvSpPr>
        <p:spPr>
          <a:xfrm flipH="1">
            <a:off x="4719483" y="4137256"/>
            <a:ext cx="3047385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/>
              <a:t>h</a:t>
            </a:r>
            <a:r>
              <a:rPr lang="en-GB" sz="2800" b="1" dirty="0" err="1" smtClean="0"/>
              <a:t>as_proper</a:t>
            </a:r>
            <a:r>
              <a:rPr lang="en-GB" sz="2800" b="1" dirty="0" smtClean="0"/>
              <a:t>_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 smtClean="0"/>
              <a:t>occurrent_part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31" name="Textfeld 30"/>
          <p:cNvSpPr txBox="1"/>
          <p:nvPr/>
        </p:nvSpPr>
        <p:spPr>
          <a:xfrm flipH="1">
            <a:off x="4719483" y="1811762"/>
            <a:ext cx="304738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b="1" dirty="0" err="1" smtClean="0"/>
              <a:t>TQC_of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856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52"/>
          <p:cNvSpPr/>
          <p:nvPr/>
        </p:nvSpPr>
        <p:spPr>
          <a:xfrm>
            <a:off x="1124126" y="6087514"/>
            <a:ext cx="1790122" cy="179012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endParaRPr lang="de-DE" dirty="0"/>
          </a:p>
          <a:p>
            <a:pPr>
              <a:defRPr sz="1800">
                <a:solidFill>
                  <a:srgbClr val="FFFFFF"/>
                </a:solidFill>
              </a:defRPr>
            </a:pPr>
            <a:endParaRPr lang="de-DE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endParaRPr lang="de-DE"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de-DE" dirty="0" err="1" smtClean="0"/>
              <a:t>Tooth_TQC</a:t>
            </a:r>
            <a:r>
              <a:rPr lang="de-DE" dirty="0" smtClean="0"/>
              <a:t>(x</a:t>
            </a:r>
            <a:r>
              <a:rPr lang="de-DE" baseline="-25000" dirty="0" smtClean="0"/>
              <a:t>2</a:t>
            </a:r>
            <a:r>
              <a:rPr lang="de-DE" dirty="0" smtClean="0"/>
              <a:t>)</a:t>
            </a:r>
            <a:endParaRPr dirty="0"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dirty="0"/>
              <a:t>OWL 2 </a:t>
            </a:r>
            <a:r>
              <a:rPr dirty="0" smtClean="0"/>
              <a:t>Translations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TQCs</a:t>
            </a:r>
            <a:endParaRPr dirty="0"/>
          </a:p>
        </p:txBody>
      </p:sp>
      <p:sp>
        <p:nvSpPr>
          <p:cNvPr id="169" name="Shape 169"/>
          <p:cNvSpPr/>
          <p:nvPr/>
        </p:nvSpPr>
        <p:spPr>
          <a:xfrm>
            <a:off x="940829" y="1869335"/>
            <a:ext cx="11123142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de-DE" i="1" smtClean="0"/>
              <a:t>LivingHumanBrain </a:t>
            </a:r>
            <a:r>
              <a:rPr smtClean="0"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rPr smtClean="0"/>
              <a:t> </a:t>
            </a:r>
            <a:r>
              <a:rPr lang="de-DE" b="1" smtClean="0"/>
              <a:t>continuant_part_of_at_all_times </a:t>
            </a:r>
            <a:r>
              <a:rPr smtClean="0"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smtClean="0"/>
              <a:t> </a:t>
            </a:r>
            <a:r>
              <a:rPr lang="de-DE" i="1" dirty="0" smtClean="0"/>
              <a:t>Human</a:t>
            </a:r>
            <a:endParaRPr i="1" dirty="0"/>
          </a:p>
        </p:txBody>
      </p:sp>
      <p:sp>
        <p:nvSpPr>
          <p:cNvPr id="170" name="Shape 170"/>
          <p:cNvSpPr/>
          <p:nvPr/>
        </p:nvSpPr>
        <p:spPr>
          <a:xfrm>
            <a:off x="525896" y="1638395"/>
            <a:ext cx="82554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chemeClr val="accent5"/>
                </a:solidFill>
              </a:defRPr>
            </a:lvl1pPr>
          </a:lstStyle>
          <a:p>
            <a:r>
              <a:rPr lang="de-DE" dirty="0" smtClean="0">
                <a:solidFill>
                  <a:schemeClr val="tx1"/>
                </a:solidFill>
              </a:rPr>
              <a:t>PSR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940829" y="3629382"/>
            <a:ext cx="11123142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de-DE" i="1" dirty="0" err="1" smtClean="0"/>
              <a:t>Tooth</a:t>
            </a:r>
            <a:r>
              <a:rPr lang="de-DE" i="1" dirty="0" smtClean="0"/>
              <a:t> </a:t>
            </a:r>
            <a:r>
              <a:rPr dirty="0" smtClean="0"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rPr dirty="0" smtClean="0"/>
              <a:t> </a:t>
            </a:r>
            <a:r>
              <a:rPr b="1" dirty="0" smtClean="0"/>
              <a:t>has_</a:t>
            </a:r>
            <a:r>
              <a:rPr lang="de-DE" b="1" dirty="0" err="1" smtClean="0"/>
              <a:t>history</a:t>
            </a:r>
            <a:r>
              <a:rPr lang="de-DE" b="1" dirty="0" smtClean="0"/>
              <a:t> </a:t>
            </a:r>
            <a:r>
              <a:rPr dirty="0" smtClean="0"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dirty="0" smtClean="0"/>
              <a:t> </a:t>
            </a:r>
            <a:r>
              <a:rPr lang="de-DE" smtClean="0"/>
              <a:t>(</a:t>
            </a:r>
            <a:r>
              <a:rPr lang="de-DE" b="1" smtClean="0"/>
              <a:t>has_occurrent_part</a:t>
            </a:r>
            <a:r>
              <a:rPr lang="de-DE" smtClean="0"/>
              <a:t>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de-DE" dirty="0" smtClean="0"/>
              <a:t> (</a:t>
            </a:r>
            <a:r>
              <a:rPr lang="de-DE" b="1" dirty="0" err="1" smtClean="0">
                <a:solidFill>
                  <a:schemeClr val="tx1"/>
                </a:solidFill>
              </a:rPr>
              <a:t>phase_of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de-DE" dirty="0" smtClean="0"/>
              <a:t> (</a:t>
            </a:r>
            <a:r>
              <a:rPr lang="de-DE" b="1" dirty="0" err="1" smtClean="0"/>
              <a:t>continuant_part_of_at_all_times</a:t>
            </a:r>
            <a:r>
              <a:rPr lang="de-DE" b="1" dirty="0" smtClean="0"/>
              <a:t> </a:t>
            </a:r>
            <a:r>
              <a:rPr lang="de-DE" dirty="0" err="1" smtClean="0"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de-DE" dirty="0" smtClean="0"/>
              <a:t> </a:t>
            </a:r>
            <a:r>
              <a:rPr lang="de-DE" i="1" dirty="0" err="1" smtClean="0"/>
              <a:t>Animal</a:t>
            </a:r>
            <a:r>
              <a:rPr lang="de-DE" dirty="0" smtClean="0"/>
              <a:t>)))</a:t>
            </a:r>
            <a:endParaRPr dirty="0"/>
          </a:p>
        </p:txBody>
      </p:sp>
      <p:sp>
        <p:nvSpPr>
          <p:cNvPr id="172" name="Shape 172"/>
          <p:cNvSpPr/>
          <p:nvPr/>
        </p:nvSpPr>
        <p:spPr>
          <a:xfrm>
            <a:off x="525896" y="3611733"/>
            <a:ext cx="42043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lang="de-DE" dirty="0" smtClean="0"/>
              <a:t>TR</a:t>
            </a:r>
            <a:endParaRPr dirty="0"/>
          </a:p>
        </p:txBody>
      </p:sp>
      <p:sp>
        <p:nvSpPr>
          <p:cNvPr id="12" name="Shape 149"/>
          <p:cNvSpPr/>
          <p:nvPr/>
        </p:nvSpPr>
        <p:spPr>
          <a:xfrm>
            <a:off x="4826130" y="6817670"/>
            <a:ext cx="298907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smtClean="0"/>
              <a:t>Phase@</a:t>
            </a:r>
            <a:r>
              <a:rPr dirty="0" smtClean="0"/>
              <a:t>[t</a:t>
            </a:r>
            <a:r>
              <a:rPr baseline="-5999" dirty="0" smtClean="0"/>
              <a:t>0</a:t>
            </a:r>
            <a:r>
              <a:rPr dirty="0" smtClean="0"/>
              <a:t>…t</a:t>
            </a:r>
            <a:r>
              <a:rPr baseline="-5999" dirty="0" smtClean="0"/>
              <a:t>m</a:t>
            </a:r>
            <a:r>
              <a:rPr dirty="0"/>
              <a:t>]</a:t>
            </a:r>
          </a:p>
        </p:txBody>
      </p:sp>
      <p:sp>
        <p:nvSpPr>
          <p:cNvPr id="13" name="Shape 151"/>
          <p:cNvSpPr/>
          <p:nvPr/>
        </p:nvSpPr>
        <p:spPr>
          <a:xfrm>
            <a:off x="1117614" y="5393626"/>
            <a:ext cx="1790121" cy="1790122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dirty="0" err="1" smtClean="0"/>
              <a:t>Tooth</a:t>
            </a:r>
            <a:endParaRPr lang="de-DE" dirty="0" smtClean="0"/>
          </a:p>
          <a:p>
            <a:r>
              <a:rPr dirty="0" smtClean="0"/>
              <a:t>(x</a:t>
            </a:r>
            <a:r>
              <a:rPr lang="de-DE" baseline="-25000" dirty="0" smtClean="0"/>
              <a:t>1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15" name="Shape 153"/>
          <p:cNvSpPr/>
          <p:nvPr/>
        </p:nvSpPr>
        <p:spPr>
          <a:xfrm>
            <a:off x="4826130" y="5911324"/>
            <a:ext cx="6177316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 smtClean="0"/>
              <a:t>History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baseline="-5999" dirty="0" smtClean="0"/>
              <a:t>0</a:t>
            </a:r>
            <a:r>
              <a:rPr dirty="0" smtClean="0"/>
              <a:t>…t</a:t>
            </a:r>
            <a:r>
              <a:rPr baseline="-5999" dirty="0" smtClean="0"/>
              <a:t>n</a:t>
            </a:r>
            <a:r>
              <a:rPr dirty="0"/>
              <a:t>]</a:t>
            </a:r>
          </a:p>
        </p:txBody>
      </p:sp>
      <p:sp>
        <p:nvSpPr>
          <p:cNvPr id="16" name="Shape 155"/>
          <p:cNvSpPr/>
          <p:nvPr/>
        </p:nvSpPr>
        <p:spPr>
          <a:xfrm>
            <a:off x="246065" y="8414238"/>
            <a:ext cx="199546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rPr lang="de-DE"/>
              <a:t>continuant_part_of_at_all_times</a:t>
            </a:r>
            <a:endParaRPr dirty="0"/>
          </a:p>
        </p:txBody>
      </p:sp>
      <p:sp>
        <p:nvSpPr>
          <p:cNvPr id="17" name="Shape 156"/>
          <p:cNvSpPr/>
          <p:nvPr/>
        </p:nvSpPr>
        <p:spPr>
          <a:xfrm>
            <a:off x="2887261" y="5623009"/>
            <a:ext cx="1993259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dirty="0" err="1" smtClean="0"/>
              <a:t>has</a:t>
            </a:r>
            <a:r>
              <a:rPr dirty="0" smtClean="0"/>
              <a:t>_</a:t>
            </a:r>
            <a:r>
              <a:rPr lang="de-DE" dirty="0" err="1" smtClean="0"/>
              <a:t>history</a:t>
            </a:r>
            <a:endParaRPr dirty="0"/>
          </a:p>
        </p:txBody>
      </p:sp>
      <p:sp>
        <p:nvSpPr>
          <p:cNvPr id="18" name="Shape 157"/>
          <p:cNvSpPr/>
          <p:nvPr/>
        </p:nvSpPr>
        <p:spPr>
          <a:xfrm>
            <a:off x="8035374" y="6796041"/>
            <a:ext cx="3264725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dirty="0" err="1"/>
              <a:t>has_occurent_part</a:t>
            </a:r>
            <a:endParaRPr dirty="0"/>
          </a:p>
        </p:txBody>
      </p:sp>
      <p:cxnSp>
        <p:nvCxnSpPr>
          <p:cNvPr id="24" name="Gekrümmte Verbindung 23"/>
          <p:cNvCxnSpPr>
            <a:stCxn id="13" idx="6"/>
            <a:endCxn id="15" idx="1"/>
          </p:cNvCxnSpPr>
          <p:nvPr/>
        </p:nvCxnSpPr>
        <p:spPr>
          <a:xfrm>
            <a:off x="2907735" y="6288687"/>
            <a:ext cx="1918395" cy="7514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krümmte Verbindung 24"/>
          <p:cNvCxnSpPr>
            <a:stCxn id="14" idx="4"/>
            <a:endCxn id="41" idx="2"/>
          </p:cNvCxnSpPr>
          <p:nvPr/>
        </p:nvCxnSpPr>
        <p:spPr>
          <a:xfrm rot="16200000" flipH="1">
            <a:off x="2039797" y="7857026"/>
            <a:ext cx="847328" cy="888548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krümmte Verbindung 25"/>
          <p:cNvCxnSpPr>
            <a:stCxn id="15" idx="2"/>
            <a:endCxn id="12" idx="3"/>
          </p:cNvCxnSpPr>
          <p:nvPr/>
        </p:nvCxnSpPr>
        <p:spPr>
          <a:xfrm rot="5400000">
            <a:off x="7604260" y="6892019"/>
            <a:ext cx="521470" cy="99587"/>
          </a:xfrm>
          <a:prstGeom prst="curvedConnector2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/>
          <p:cNvCxnSpPr>
            <a:stCxn id="12" idx="1"/>
          </p:cNvCxnSpPr>
          <p:nvPr/>
        </p:nvCxnSpPr>
        <p:spPr>
          <a:xfrm flipH="1" flipV="1">
            <a:off x="2887261" y="7202546"/>
            <a:ext cx="1938869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Shape 156"/>
          <p:cNvSpPr/>
          <p:nvPr/>
        </p:nvSpPr>
        <p:spPr>
          <a:xfrm>
            <a:off x="3107433" y="7058440"/>
            <a:ext cx="1498524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dirty="0" err="1"/>
              <a:t>p</a:t>
            </a:r>
            <a:r>
              <a:rPr lang="de-DE" dirty="0" err="1" smtClean="0"/>
              <a:t>hase_of</a:t>
            </a:r>
            <a:endParaRPr dirty="0"/>
          </a:p>
        </p:txBody>
      </p:sp>
      <p:sp>
        <p:nvSpPr>
          <p:cNvPr id="41" name="Shape 151"/>
          <p:cNvSpPr/>
          <p:nvPr/>
        </p:nvSpPr>
        <p:spPr>
          <a:xfrm>
            <a:off x="2907735" y="7803485"/>
            <a:ext cx="1842956" cy="1842957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dirty="0" err="1" smtClean="0"/>
              <a:t>Animal</a:t>
            </a:r>
            <a:endParaRPr lang="de-DE" dirty="0" smtClean="0"/>
          </a:p>
          <a:p>
            <a:r>
              <a:rPr dirty="0" smtClean="0"/>
              <a:t>(</a:t>
            </a:r>
            <a:r>
              <a:rPr lang="de-DE" dirty="0" err="1" smtClean="0"/>
              <a:t>y</a:t>
            </a:r>
            <a:r>
              <a:rPr dirty="0" smtClean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584616" y="8498160"/>
            <a:ext cx="1223197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i="1" dirty="0"/>
          </a:p>
        </p:txBody>
      </p:sp>
      <p:sp>
        <p:nvSpPr>
          <p:cNvPr id="21" name="Shape 168"/>
          <p:cNvSpPr>
            <a:spLocks noGrp="1"/>
          </p:cNvSpPr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 i="1" smtClean="0"/>
              <a:t>HasKcytePartPhase</a:t>
            </a:r>
            <a:r>
              <a:rPr lang="de-DE" smtClean="0"/>
              <a:t> 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79685" y="2159674"/>
            <a:ext cx="1205209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500" i="1" smtClean="0"/>
              <a:t>HasKcytePartPhase</a:t>
            </a:r>
            <a:r>
              <a:rPr lang="en-US" sz="3500" smtClean="0"/>
              <a:t> </a:t>
            </a:r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EquivalentTo</a:t>
            </a:r>
          </a:p>
          <a:p>
            <a:pPr algn="l"/>
            <a:r>
              <a:rPr lang="en-US" sz="3500"/>
              <a:t>(</a:t>
            </a:r>
          </a:p>
          <a:p>
            <a:pPr marL="793750" algn="l"/>
            <a:r>
              <a:rPr lang="en-US" sz="3500" smtClean="0"/>
              <a:t>(</a:t>
            </a:r>
            <a:r>
              <a:rPr lang="en-US" sz="3500" b="1"/>
              <a:t>has_proper_occurrent_part</a:t>
            </a:r>
            <a:r>
              <a:rPr lang="en-US" sz="3500"/>
              <a:t> </a:t>
            </a:r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some </a:t>
            </a:r>
            <a:endParaRPr lang="en-US" sz="3500" smtClean="0">
              <a:latin typeface="Courier New" charset="0"/>
              <a:ea typeface="Courier New" charset="0"/>
              <a:cs typeface="Courier New" charset="0"/>
            </a:endParaRPr>
          </a:p>
          <a:p>
            <a:pPr marL="793750" algn="l"/>
            <a:r>
              <a:rPr lang="en-US" sz="3500" i="1" smtClean="0"/>
              <a:t>HasKcyte-PartPhase</a:t>
            </a:r>
            <a:r>
              <a:rPr lang="en-US" sz="3500"/>
              <a:t>) </a:t>
            </a:r>
            <a:endParaRPr lang="en-US" sz="3500" smtClean="0"/>
          </a:p>
          <a:p>
            <a:pPr marL="793750" algn="l"/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and</a:t>
            </a:r>
          </a:p>
          <a:p>
            <a:pPr marL="793750" algn="l"/>
            <a:r>
              <a:rPr lang="en-US" sz="3500" smtClean="0"/>
              <a:t>(</a:t>
            </a:r>
            <a:r>
              <a:rPr lang="en-US" sz="3500" b="1"/>
              <a:t>has_proper_occurrent_part</a:t>
            </a:r>
            <a:r>
              <a:rPr lang="en-US" sz="3500"/>
              <a:t> </a:t>
            </a:r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only </a:t>
            </a:r>
            <a:r>
              <a:rPr lang="en-US" sz="3500" i="1" smtClean="0"/>
              <a:t>HasKcytePartPhase</a:t>
            </a:r>
            <a:r>
              <a:rPr lang="en-US" sz="3500"/>
              <a:t>)</a:t>
            </a:r>
          </a:p>
          <a:p>
            <a:pPr algn="l"/>
            <a:r>
              <a:rPr lang="en-US" sz="3500"/>
              <a:t>)</a:t>
            </a:r>
          </a:p>
          <a:p>
            <a:pPr algn="l"/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or</a:t>
            </a:r>
          </a:p>
          <a:p>
            <a:pPr algn="l"/>
            <a:r>
              <a:rPr lang="en-US" sz="3500" smtClean="0"/>
              <a:t>(</a:t>
            </a:r>
            <a:r>
              <a:rPr lang="en-US" sz="3500" b="1"/>
              <a:t>phase_of</a:t>
            </a:r>
            <a:r>
              <a:rPr lang="en-US" sz="3500"/>
              <a:t> </a:t>
            </a:r>
            <a:r>
              <a:rPr lang="en-US" sz="3500">
                <a:latin typeface="Courier New" charset="0"/>
                <a:ea typeface="Courier New" charset="0"/>
                <a:cs typeface="Courier New" charset="0"/>
              </a:rPr>
              <a:t>some </a:t>
            </a:r>
            <a:r>
              <a:rPr lang="en-US" sz="3500"/>
              <a:t>(</a:t>
            </a:r>
            <a:r>
              <a:rPr lang="en-US" sz="3500" b="1"/>
              <a:t>has_continuant_part_at_all_times</a:t>
            </a:r>
            <a:r>
              <a:rPr lang="en-US" sz="3500"/>
              <a:t> </a:t>
            </a:r>
            <a:endParaRPr lang="en-US" sz="3500" smtClean="0"/>
          </a:p>
          <a:p>
            <a:pPr algn="l"/>
            <a:r>
              <a:rPr lang="en-US" sz="3500" smtClean="0">
                <a:latin typeface="Courier New" charset="0"/>
                <a:ea typeface="Courier New" charset="0"/>
                <a:cs typeface="Courier New" charset="0"/>
              </a:rPr>
              <a:t>some </a:t>
            </a:r>
            <a:r>
              <a:rPr lang="en-US" sz="3500" i="1" smtClean="0"/>
              <a:t>Kcyte</a:t>
            </a:r>
            <a:r>
              <a:rPr lang="en-US" sz="3500" smtClean="0"/>
              <a:t>))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581761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734518" y="6710571"/>
            <a:ext cx="1121264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endParaRPr lang="en-US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" name="Shape 168"/>
          <p:cNvSpPr>
            <a:spLocks noGrp="1"/>
          </p:cNvSpPr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Translation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34518" y="1888894"/>
            <a:ext cx="11317782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i="1" smtClean="0">
                <a:solidFill>
                  <a:srgbClr val="222222"/>
                </a:solidFill>
                <a:latin typeface="arial" panose="020B0604020202020204" pitchFamily="34" charset="0"/>
              </a:rPr>
              <a:t>x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is a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HasKcytePartPhase </a:t>
            </a:r>
            <a:r>
              <a:rPr lang="en-US" sz="5400" b="1" smtClean="0">
                <a:solidFill>
                  <a:srgbClr val="22222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</a:p>
          <a:p>
            <a:pPr algn="l"/>
            <a:endParaRPr lang="en-US" sz="440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either </a:t>
            </a:r>
            <a:r>
              <a:rPr lang="en-US" sz="4400" i="1" smtClean="0">
                <a:solidFill>
                  <a:srgbClr val="222222"/>
                </a:solidFill>
                <a:latin typeface="arial" panose="020B0604020202020204" pitchFamily="34" charset="0"/>
              </a:rPr>
              <a:t>x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is composed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exclusively and non-vacuously of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HasKcytePartPhases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endParaRPr lang="en-US" sz="440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US" sz="440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or </a:t>
            </a:r>
            <a:r>
              <a:rPr lang="en-US" sz="4400" i="1" smtClean="0">
                <a:solidFill>
                  <a:srgbClr val="222222"/>
                </a:solidFill>
                <a:latin typeface="arial" panose="020B0604020202020204" pitchFamily="34" charset="0"/>
              </a:rPr>
              <a:t>x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is a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phase of an entity that has a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Kcyte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as part at all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times</a:t>
            </a:r>
            <a:endParaRPr lang="en-US" sz="4400" smtClean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40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84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smtClean="0"/>
              <a:t>Permanent Generic Relatedness</a:t>
            </a:r>
            <a:endParaRPr lang="en-US" sz="6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4800" i="1"/>
              <a:t>SkinTissue</a:t>
            </a:r>
            <a:r>
              <a:rPr lang="de-DE" sz="4800"/>
              <a:t> </a:t>
            </a:r>
            <a:r>
              <a:rPr lang="de-DE" sz="4800">
                <a:latin typeface="Courier New" charset="0"/>
                <a:ea typeface="Courier New" charset="0"/>
                <a:cs typeface="Courier New" charset="0"/>
              </a:rPr>
              <a:t>SubclassOf</a:t>
            </a:r>
            <a:r>
              <a:rPr lang="de-DE" sz="4800"/>
              <a:t> </a:t>
            </a:r>
            <a:r>
              <a:rPr lang="de-DE" sz="4800" b="1"/>
              <a:t>has_history</a:t>
            </a:r>
            <a:r>
              <a:rPr lang="de-DE" sz="4800"/>
              <a:t> </a:t>
            </a:r>
            <a:r>
              <a:rPr lang="de-DE" sz="4800">
                <a:latin typeface="Courier New" charset="0"/>
                <a:ea typeface="Courier New" charset="0"/>
                <a:cs typeface="Courier New" charset="0"/>
              </a:rPr>
              <a:t>some</a:t>
            </a:r>
            <a:r>
              <a:rPr lang="de-DE" sz="4800"/>
              <a:t> </a:t>
            </a:r>
            <a:r>
              <a:rPr lang="de-DE" sz="4800" i="1" smtClean="0"/>
              <a:t>HasKcytePartPhase</a:t>
            </a:r>
            <a:endParaRPr lang="de-DE" sz="4400" i="1"/>
          </a:p>
          <a:p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The history of any portion of skin tissue is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continuous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sequence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HasKcytePartPhases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US" sz="4400">
                <a:solidFill>
                  <a:srgbClr val="222222"/>
                </a:solidFill>
                <a:latin typeface="arial" panose="020B0604020202020204" pitchFamily="34" charset="0"/>
              </a:rPr>
              <a:t>varying </a:t>
            </a:r>
            <a:r>
              <a:rPr lang="en-US" sz="4400" smtClean="0">
                <a:solidFill>
                  <a:srgbClr val="222222"/>
                </a:solidFill>
                <a:latin typeface="arial" panose="020B0604020202020204" pitchFamily="34" charset="0"/>
              </a:rPr>
              <a:t>length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386702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52"/>
          <p:cNvSpPr/>
          <p:nvPr/>
        </p:nvSpPr>
        <p:spPr>
          <a:xfrm>
            <a:off x="3119784" y="2349239"/>
            <a:ext cx="1790122" cy="179012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de-DE" sz="2000" dirty="0" err="1" smtClean="0"/>
              <a:t>SkinTissue</a:t>
            </a:r>
            <a:r>
              <a:rPr lang="de-DE" sz="2400" dirty="0" err="1" smtClean="0"/>
              <a:t>_TQC</a:t>
            </a:r>
            <a:r>
              <a:rPr lang="de-DE" sz="2400" dirty="0" smtClean="0"/>
              <a:t>(x</a:t>
            </a:r>
            <a:r>
              <a:rPr lang="de-DE" sz="2400" baseline="-25000" dirty="0" smtClean="0"/>
              <a:t>2</a:t>
            </a:r>
            <a:r>
              <a:rPr lang="de-DE" sz="2400" dirty="0" smtClean="0"/>
              <a:t>)</a:t>
            </a:r>
            <a:endParaRPr sz="2400" dirty="0"/>
          </a:p>
        </p:txBody>
      </p:sp>
      <p:sp>
        <p:nvSpPr>
          <p:cNvPr id="5" name="Shape 149"/>
          <p:cNvSpPr/>
          <p:nvPr/>
        </p:nvSpPr>
        <p:spPr>
          <a:xfrm>
            <a:off x="6361552" y="2863903"/>
            <a:ext cx="298907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/>
              <a:t>HKPPhase</a:t>
            </a:r>
            <a:r>
              <a:rPr lang="de-DE" dirty="0"/>
              <a:t> 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baseline="-5999" dirty="0" smtClean="0"/>
              <a:t>0</a:t>
            </a:r>
            <a:r>
              <a:rPr dirty="0" smtClean="0"/>
              <a:t>…t</a:t>
            </a:r>
            <a:r>
              <a:rPr baseline="-5999" dirty="0" smtClean="0"/>
              <a:t>m</a:t>
            </a:r>
            <a:r>
              <a:rPr dirty="0"/>
              <a:t>]</a:t>
            </a:r>
          </a:p>
        </p:txBody>
      </p:sp>
      <p:sp>
        <p:nvSpPr>
          <p:cNvPr id="6" name="Shape 153"/>
          <p:cNvSpPr/>
          <p:nvPr/>
        </p:nvSpPr>
        <p:spPr>
          <a:xfrm>
            <a:off x="6388540" y="1031271"/>
            <a:ext cx="6177316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 smtClean="0"/>
              <a:t>HKPPhase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baseline="-5999" dirty="0" smtClean="0"/>
              <a:t>0</a:t>
            </a:r>
            <a:r>
              <a:rPr dirty="0" smtClean="0"/>
              <a:t>…t</a:t>
            </a:r>
            <a:r>
              <a:rPr baseline="-5999" dirty="0" smtClean="0"/>
              <a:t>n</a:t>
            </a:r>
            <a:r>
              <a:rPr dirty="0"/>
              <a:t>]</a:t>
            </a:r>
          </a:p>
        </p:txBody>
      </p:sp>
      <p:sp>
        <p:nvSpPr>
          <p:cNvPr id="7" name="Shape 155"/>
          <p:cNvSpPr/>
          <p:nvPr/>
        </p:nvSpPr>
        <p:spPr>
          <a:xfrm>
            <a:off x="1749866" y="3519374"/>
            <a:ext cx="136991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continuant_part_of_at_all_times</a:t>
            </a:r>
            <a:endParaRPr sz="2000" dirty="0"/>
          </a:p>
        </p:txBody>
      </p:sp>
      <p:sp>
        <p:nvSpPr>
          <p:cNvPr id="8" name="Shape 156"/>
          <p:cNvSpPr/>
          <p:nvPr/>
        </p:nvSpPr>
        <p:spPr>
          <a:xfrm>
            <a:off x="4990592" y="799308"/>
            <a:ext cx="1993259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 smtClean="0"/>
              <a:t>has</a:t>
            </a:r>
            <a:r>
              <a:rPr sz="2000" dirty="0" smtClean="0"/>
              <a:t>_</a:t>
            </a:r>
            <a:r>
              <a:rPr lang="de-DE" sz="2000" dirty="0" err="1" smtClean="0"/>
              <a:t>phase</a:t>
            </a:r>
            <a:endParaRPr sz="2000" dirty="0"/>
          </a:p>
        </p:txBody>
      </p:sp>
      <p:cxnSp>
        <p:nvCxnSpPr>
          <p:cNvPr id="10" name="Gekrümmte Verbindung 9"/>
          <p:cNvCxnSpPr>
            <a:stCxn id="16" idx="6"/>
            <a:endCxn id="6" idx="1"/>
          </p:cNvCxnSpPr>
          <p:nvPr/>
        </p:nvCxnSpPr>
        <p:spPr>
          <a:xfrm>
            <a:off x="4909906" y="1413113"/>
            <a:ext cx="1478634" cy="3035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Gekrümmte Verbindung 10"/>
          <p:cNvCxnSpPr>
            <a:stCxn id="17" idx="1"/>
            <a:endCxn id="26" idx="3"/>
          </p:cNvCxnSpPr>
          <p:nvPr/>
        </p:nvCxnSpPr>
        <p:spPr>
          <a:xfrm rot="10800000" flipH="1" flipV="1">
            <a:off x="9554607" y="3200200"/>
            <a:ext cx="1392096" cy="1999485"/>
          </a:xfrm>
          <a:prstGeom prst="curvedConnector5">
            <a:avLst>
              <a:gd name="adj1" fmla="val -16421"/>
              <a:gd name="adj2" fmla="val 50000"/>
              <a:gd name="adj3" fmla="val 11642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Gekrümmte Verbindung 11"/>
          <p:cNvCxnSpPr>
            <a:stCxn id="6" idx="1"/>
            <a:endCxn id="5" idx="1"/>
          </p:cNvCxnSpPr>
          <p:nvPr/>
        </p:nvCxnSpPr>
        <p:spPr>
          <a:xfrm rot="10800000" flipV="1">
            <a:off x="6361552" y="1416148"/>
            <a:ext cx="26988" cy="1832632"/>
          </a:xfrm>
          <a:prstGeom prst="curvedConnector3">
            <a:avLst>
              <a:gd name="adj1" fmla="val 947043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Gerade Verbindung mit Pfeil 12"/>
          <p:cNvCxnSpPr>
            <a:stCxn id="5" idx="1"/>
            <a:endCxn id="4" idx="6"/>
          </p:cNvCxnSpPr>
          <p:nvPr/>
        </p:nvCxnSpPr>
        <p:spPr>
          <a:xfrm flipH="1" flipV="1">
            <a:off x="4909906" y="3244300"/>
            <a:ext cx="1451646" cy="448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Shape 156"/>
          <p:cNvSpPr/>
          <p:nvPr/>
        </p:nvSpPr>
        <p:spPr>
          <a:xfrm>
            <a:off x="4990592" y="2609093"/>
            <a:ext cx="1498524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p</a:t>
            </a:r>
            <a:r>
              <a:rPr lang="de-DE" sz="2000" dirty="0" err="1" smtClean="0"/>
              <a:t>hase_of</a:t>
            </a:r>
            <a:endParaRPr sz="2000" dirty="0"/>
          </a:p>
        </p:txBody>
      </p:sp>
      <p:sp>
        <p:nvSpPr>
          <p:cNvPr id="15" name="Shape 151"/>
          <p:cNvSpPr/>
          <p:nvPr/>
        </p:nvSpPr>
        <p:spPr>
          <a:xfrm>
            <a:off x="80388" y="2332464"/>
            <a:ext cx="1842956" cy="1842957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Kcyte</a:t>
            </a:r>
            <a:endParaRPr lang="de-DE" dirty="0" smtClean="0"/>
          </a:p>
          <a:p>
            <a:r>
              <a:rPr sz="3200" dirty="0" smtClean="0"/>
              <a:t>(</a:t>
            </a:r>
            <a:r>
              <a:rPr lang="de-DE" sz="3200" dirty="0" smtClean="0"/>
              <a:t>y</a:t>
            </a:r>
            <a:r>
              <a:rPr lang="de-DE" sz="3200" baseline="-25000" dirty="0" smtClean="0"/>
              <a:t>1</a:t>
            </a:r>
            <a:r>
              <a:rPr sz="3200" dirty="0" smtClean="0"/>
              <a:t>)</a:t>
            </a:r>
            <a:endParaRPr sz="3200" dirty="0"/>
          </a:p>
        </p:txBody>
      </p:sp>
      <p:sp>
        <p:nvSpPr>
          <p:cNvPr id="16" name="Shape 151"/>
          <p:cNvSpPr/>
          <p:nvPr/>
        </p:nvSpPr>
        <p:spPr>
          <a:xfrm>
            <a:off x="3119785" y="518052"/>
            <a:ext cx="1790121" cy="1790122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sz="2000" dirty="0" err="1" smtClean="0"/>
              <a:t>SkinTissue</a:t>
            </a:r>
            <a:endParaRPr lang="de-DE" sz="2000" dirty="0" smtClean="0"/>
          </a:p>
          <a:p>
            <a:r>
              <a:rPr sz="2000" dirty="0" smtClean="0"/>
              <a:t>(x</a:t>
            </a:r>
            <a:r>
              <a:rPr lang="de-DE" sz="2000" baseline="-25000" dirty="0" smtClean="0"/>
              <a:t>1</a:t>
            </a:r>
            <a:r>
              <a:rPr sz="2000" dirty="0" smtClean="0"/>
              <a:t>)</a:t>
            </a:r>
            <a:endParaRPr sz="2000" dirty="0"/>
          </a:p>
        </p:txBody>
      </p:sp>
      <p:sp>
        <p:nvSpPr>
          <p:cNvPr id="17" name="Shape 149"/>
          <p:cNvSpPr/>
          <p:nvPr/>
        </p:nvSpPr>
        <p:spPr>
          <a:xfrm>
            <a:off x="9554607" y="2815324"/>
            <a:ext cx="298907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/>
              <a:t>HKPPhase</a:t>
            </a:r>
            <a:r>
              <a:rPr lang="de-DE" dirty="0"/>
              <a:t> 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lang="de-DE" baseline="-5999" dirty="0"/>
              <a:t>m</a:t>
            </a:r>
            <a:r>
              <a:rPr dirty="0" smtClean="0"/>
              <a:t>…t</a:t>
            </a:r>
            <a:r>
              <a:rPr lang="de-DE" baseline="-5999" dirty="0" err="1" smtClean="0"/>
              <a:t>n</a:t>
            </a:r>
            <a:r>
              <a:rPr dirty="0" smtClean="0"/>
              <a:t>]</a:t>
            </a:r>
            <a:endParaRPr dirty="0"/>
          </a:p>
        </p:txBody>
      </p:sp>
      <p:cxnSp>
        <p:nvCxnSpPr>
          <p:cNvPr id="21" name="Gekrümmte Verbindung 20"/>
          <p:cNvCxnSpPr>
            <a:stCxn id="6" idx="3"/>
            <a:endCxn id="17" idx="3"/>
          </p:cNvCxnSpPr>
          <p:nvPr/>
        </p:nvCxnSpPr>
        <p:spPr>
          <a:xfrm flipH="1">
            <a:off x="12543678" y="1416148"/>
            <a:ext cx="22178" cy="1784053"/>
          </a:xfrm>
          <a:prstGeom prst="curvedConnector3">
            <a:avLst>
              <a:gd name="adj1" fmla="val -1030751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Shape 149"/>
          <p:cNvSpPr/>
          <p:nvPr/>
        </p:nvSpPr>
        <p:spPr>
          <a:xfrm>
            <a:off x="9554607" y="4814809"/>
            <a:ext cx="1392096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/>
              <a:t>HKPPhase</a:t>
            </a:r>
            <a:r>
              <a:rPr lang="de-DE" dirty="0"/>
              <a:t> 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lang="de-DE" baseline="-5999" dirty="0"/>
              <a:t>m</a:t>
            </a:r>
            <a:r>
              <a:rPr dirty="0" smtClean="0"/>
              <a:t>…t</a:t>
            </a:r>
            <a:r>
              <a:rPr lang="de-DE" baseline="-5999" dirty="0" err="1"/>
              <a:t>x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28" name="Shape 149"/>
          <p:cNvSpPr/>
          <p:nvPr/>
        </p:nvSpPr>
        <p:spPr>
          <a:xfrm>
            <a:off x="11034867" y="6770195"/>
            <a:ext cx="150881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lang="de-DE" dirty="0" err="1"/>
              <a:t>HKPPhase</a:t>
            </a:r>
            <a:r>
              <a:rPr lang="de-DE" dirty="0"/>
              <a:t> </a:t>
            </a:r>
            <a:r>
              <a:rPr lang="de-DE" dirty="0" smtClean="0"/>
              <a:t>@</a:t>
            </a:r>
            <a:r>
              <a:rPr dirty="0" smtClean="0"/>
              <a:t>[t</a:t>
            </a:r>
            <a:r>
              <a:rPr lang="de-DE" baseline="-5999" dirty="0" smtClean="0"/>
              <a:t>x</a:t>
            </a:r>
            <a:r>
              <a:rPr dirty="0" smtClean="0"/>
              <a:t>…t</a:t>
            </a:r>
            <a:r>
              <a:rPr lang="de-DE" baseline="-5999" dirty="0" err="1" smtClean="0"/>
              <a:t>n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33" name="Shape 156"/>
          <p:cNvSpPr/>
          <p:nvPr/>
        </p:nvSpPr>
        <p:spPr>
          <a:xfrm>
            <a:off x="10402927" y="3534872"/>
            <a:ext cx="321922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h</a:t>
            </a:r>
            <a:r>
              <a:rPr lang="de-DE" sz="2000" dirty="0" err="1" smtClean="0"/>
              <a:t>as_occurrent_part</a:t>
            </a:r>
            <a:endParaRPr sz="2000" dirty="0"/>
          </a:p>
        </p:txBody>
      </p:sp>
      <p:sp>
        <p:nvSpPr>
          <p:cNvPr id="35" name="Shape 156"/>
          <p:cNvSpPr/>
          <p:nvPr/>
        </p:nvSpPr>
        <p:spPr>
          <a:xfrm>
            <a:off x="10530162" y="1975244"/>
            <a:ext cx="321922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h</a:t>
            </a:r>
            <a:r>
              <a:rPr lang="de-DE" sz="2000" dirty="0" err="1" smtClean="0"/>
              <a:t>as_occurrent_part</a:t>
            </a:r>
            <a:endParaRPr sz="2000" dirty="0"/>
          </a:p>
        </p:txBody>
      </p:sp>
      <p:cxnSp>
        <p:nvCxnSpPr>
          <p:cNvPr id="56" name="Gerade Verbindung mit Pfeil 55"/>
          <p:cNvCxnSpPr>
            <a:stCxn id="4" idx="2"/>
            <a:endCxn id="15" idx="6"/>
          </p:cNvCxnSpPr>
          <p:nvPr/>
        </p:nvCxnSpPr>
        <p:spPr>
          <a:xfrm flipH="1">
            <a:off x="1923344" y="3244300"/>
            <a:ext cx="1196440" cy="964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Gekrümmte Verbindung 60"/>
          <p:cNvCxnSpPr>
            <a:stCxn id="17" idx="3"/>
            <a:endCxn id="28" idx="0"/>
          </p:cNvCxnSpPr>
          <p:nvPr/>
        </p:nvCxnSpPr>
        <p:spPr>
          <a:xfrm flipH="1">
            <a:off x="11789273" y="3200201"/>
            <a:ext cx="754405" cy="3569994"/>
          </a:xfrm>
          <a:prstGeom prst="curvedConnector4">
            <a:avLst>
              <a:gd name="adj1" fmla="val -30302"/>
              <a:gd name="adj2" fmla="val 5539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4" name="Shape 156"/>
          <p:cNvSpPr/>
          <p:nvPr/>
        </p:nvSpPr>
        <p:spPr>
          <a:xfrm>
            <a:off x="6509962" y="2106337"/>
            <a:ext cx="321922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h</a:t>
            </a:r>
            <a:r>
              <a:rPr lang="de-DE" sz="2000" dirty="0" err="1" smtClean="0"/>
              <a:t>as_occurrent_part</a:t>
            </a:r>
            <a:endParaRPr sz="2000" dirty="0"/>
          </a:p>
        </p:txBody>
      </p:sp>
      <p:sp>
        <p:nvSpPr>
          <p:cNvPr id="68" name="Shape 152"/>
          <p:cNvSpPr/>
          <p:nvPr/>
        </p:nvSpPr>
        <p:spPr>
          <a:xfrm>
            <a:off x="3182828" y="4304625"/>
            <a:ext cx="1790122" cy="179012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de-DE" sz="2000" dirty="0" err="1" smtClean="0"/>
              <a:t>SkinTissue</a:t>
            </a:r>
            <a:r>
              <a:rPr lang="de-DE" sz="2400" dirty="0" err="1" smtClean="0"/>
              <a:t>_TQC</a:t>
            </a:r>
            <a:r>
              <a:rPr lang="de-DE" sz="2400" dirty="0" smtClean="0"/>
              <a:t>(x</a:t>
            </a:r>
            <a:r>
              <a:rPr lang="de-DE" sz="2400" baseline="-25000" dirty="0"/>
              <a:t>3</a:t>
            </a:r>
            <a:r>
              <a:rPr lang="de-DE" sz="2000" dirty="0" smtClean="0"/>
              <a:t>)</a:t>
            </a:r>
            <a:endParaRPr sz="2000" dirty="0"/>
          </a:p>
        </p:txBody>
      </p:sp>
      <p:sp>
        <p:nvSpPr>
          <p:cNvPr id="69" name="Shape 152"/>
          <p:cNvSpPr/>
          <p:nvPr/>
        </p:nvSpPr>
        <p:spPr>
          <a:xfrm>
            <a:off x="3200470" y="6260011"/>
            <a:ext cx="1790122" cy="179012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de-DE" sz="2000" dirty="0" err="1" smtClean="0"/>
              <a:t>SkinTissue</a:t>
            </a:r>
            <a:r>
              <a:rPr lang="de-DE" sz="2400" dirty="0" err="1" smtClean="0"/>
              <a:t>_TQC</a:t>
            </a:r>
            <a:r>
              <a:rPr lang="de-DE" sz="2400" dirty="0" smtClean="0"/>
              <a:t>(x</a:t>
            </a:r>
            <a:r>
              <a:rPr lang="de-DE" sz="2400" baseline="-25000" dirty="0" smtClean="0"/>
              <a:t>4</a:t>
            </a:r>
            <a:r>
              <a:rPr lang="de-DE" sz="2000" dirty="0" smtClean="0"/>
              <a:t>)</a:t>
            </a:r>
            <a:endParaRPr sz="2000" dirty="0"/>
          </a:p>
        </p:txBody>
      </p:sp>
      <p:cxnSp>
        <p:nvCxnSpPr>
          <p:cNvPr id="73" name="Gerade Verbindung mit Pfeil 72"/>
          <p:cNvCxnSpPr>
            <a:stCxn id="26" idx="1"/>
            <a:endCxn id="68" idx="6"/>
          </p:cNvCxnSpPr>
          <p:nvPr/>
        </p:nvCxnSpPr>
        <p:spPr>
          <a:xfrm flipH="1">
            <a:off x="4972950" y="5199686"/>
            <a:ext cx="458165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Gerade Verbindung mit Pfeil 73"/>
          <p:cNvCxnSpPr>
            <a:stCxn id="28" idx="1"/>
            <a:endCxn id="69" idx="6"/>
          </p:cNvCxnSpPr>
          <p:nvPr/>
        </p:nvCxnSpPr>
        <p:spPr>
          <a:xfrm flipH="1">
            <a:off x="4990592" y="7155072"/>
            <a:ext cx="604427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Shape 151"/>
          <p:cNvSpPr/>
          <p:nvPr/>
        </p:nvSpPr>
        <p:spPr>
          <a:xfrm>
            <a:off x="80388" y="4278206"/>
            <a:ext cx="1842956" cy="1842957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Kcyte</a:t>
            </a:r>
            <a:endParaRPr lang="de-DE" dirty="0" smtClean="0"/>
          </a:p>
          <a:p>
            <a:r>
              <a:rPr sz="3200" smtClean="0"/>
              <a:t>(</a:t>
            </a:r>
            <a:r>
              <a:rPr lang="de-DE" sz="3200" smtClean="0"/>
              <a:t>y</a:t>
            </a:r>
            <a:r>
              <a:rPr lang="de-DE" sz="3200" baseline="-25000" dirty="0"/>
              <a:t>2</a:t>
            </a:r>
            <a:r>
              <a:rPr sz="3200" smtClean="0"/>
              <a:t>)</a:t>
            </a:r>
            <a:endParaRPr sz="3200" dirty="0"/>
          </a:p>
        </p:txBody>
      </p:sp>
      <p:sp>
        <p:nvSpPr>
          <p:cNvPr id="78" name="Shape 151"/>
          <p:cNvSpPr/>
          <p:nvPr/>
        </p:nvSpPr>
        <p:spPr>
          <a:xfrm>
            <a:off x="125499" y="6233592"/>
            <a:ext cx="1842956" cy="1842957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Kcyte</a:t>
            </a:r>
            <a:endParaRPr lang="de-DE" dirty="0" smtClean="0"/>
          </a:p>
          <a:p>
            <a:r>
              <a:rPr sz="3200" smtClean="0"/>
              <a:t>(</a:t>
            </a:r>
            <a:r>
              <a:rPr lang="de-DE" sz="3200" smtClean="0"/>
              <a:t>y</a:t>
            </a:r>
            <a:r>
              <a:rPr lang="de-DE" sz="3200" baseline="-25000" dirty="0"/>
              <a:t>3</a:t>
            </a:r>
            <a:r>
              <a:rPr sz="3200" smtClean="0"/>
              <a:t>)</a:t>
            </a:r>
            <a:endParaRPr sz="3200" dirty="0"/>
          </a:p>
        </p:txBody>
      </p:sp>
      <p:cxnSp>
        <p:nvCxnSpPr>
          <p:cNvPr id="79" name="Gerade Verbindung mit Pfeil 78"/>
          <p:cNvCxnSpPr>
            <a:stCxn id="68" idx="2"/>
            <a:endCxn id="77" idx="6"/>
          </p:cNvCxnSpPr>
          <p:nvPr/>
        </p:nvCxnSpPr>
        <p:spPr>
          <a:xfrm flipH="1" flipV="1">
            <a:off x="1923344" y="5199685"/>
            <a:ext cx="1259484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Gerade Verbindung mit Pfeil 81"/>
          <p:cNvCxnSpPr>
            <a:stCxn id="69" idx="2"/>
            <a:endCxn id="78" idx="6"/>
          </p:cNvCxnSpPr>
          <p:nvPr/>
        </p:nvCxnSpPr>
        <p:spPr>
          <a:xfrm flipH="1" flipV="1">
            <a:off x="1968455" y="7155071"/>
            <a:ext cx="1232015" cy="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Shape 155"/>
          <p:cNvSpPr/>
          <p:nvPr/>
        </p:nvSpPr>
        <p:spPr>
          <a:xfrm>
            <a:off x="1840203" y="5344972"/>
            <a:ext cx="136991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continuant_part_of_at_all_times</a:t>
            </a:r>
            <a:endParaRPr sz="2000" dirty="0"/>
          </a:p>
        </p:txBody>
      </p:sp>
      <p:sp>
        <p:nvSpPr>
          <p:cNvPr id="88" name="Shape 155"/>
          <p:cNvSpPr/>
          <p:nvPr/>
        </p:nvSpPr>
        <p:spPr>
          <a:xfrm>
            <a:off x="1840203" y="7450652"/>
            <a:ext cx="136991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continuant_part_of_at_all_times</a:t>
            </a:r>
            <a:endParaRPr sz="2000" dirty="0"/>
          </a:p>
        </p:txBody>
      </p:sp>
      <p:sp>
        <p:nvSpPr>
          <p:cNvPr id="34" name="Shape 156"/>
          <p:cNvSpPr/>
          <p:nvPr/>
        </p:nvSpPr>
        <p:spPr>
          <a:xfrm>
            <a:off x="5264548" y="4609248"/>
            <a:ext cx="1498524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p</a:t>
            </a:r>
            <a:r>
              <a:rPr lang="de-DE" sz="2000" dirty="0" err="1" smtClean="0"/>
              <a:t>hase_of</a:t>
            </a:r>
            <a:endParaRPr sz="2000" dirty="0"/>
          </a:p>
        </p:txBody>
      </p:sp>
      <p:sp>
        <p:nvSpPr>
          <p:cNvPr id="36" name="Shape 156"/>
          <p:cNvSpPr/>
          <p:nvPr/>
        </p:nvSpPr>
        <p:spPr>
          <a:xfrm>
            <a:off x="5375196" y="6543210"/>
            <a:ext cx="1498524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lang="de-DE" sz="2000" dirty="0" err="1"/>
              <a:t>p</a:t>
            </a:r>
            <a:r>
              <a:rPr lang="de-DE" sz="2000" dirty="0" err="1" smtClean="0"/>
              <a:t>hase_of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87204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000" smtClean="0"/>
              <a:t>can </a:t>
            </a:r>
            <a:r>
              <a:rPr lang="en-GB" sz="4000" smtClean="0"/>
              <a:t>be captured </a:t>
            </a:r>
            <a:r>
              <a:rPr lang="en-GB" sz="4000" dirty="0" smtClean="0"/>
              <a:t>in an OWL 2 setting</a:t>
            </a:r>
          </a:p>
          <a:p>
            <a:r>
              <a:rPr lang="en-GB" sz="4000" smtClean="0"/>
              <a:t>retains compatibilist </a:t>
            </a:r>
            <a:r>
              <a:rPr lang="en-GB" sz="4000" smtClean="0"/>
              <a:t>3D/4D view of BFO</a:t>
            </a:r>
            <a:endParaRPr lang="en-GB" sz="4000" dirty="0" smtClean="0"/>
          </a:p>
          <a:p>
            <a:r>
              <a:rPr lang="en-GB" sz="4000" dirty="0"/>
              <a:t>h</a:t>
            </a:r>
            <a:r>
              <a:rPr lang="en-GB" sz="4000" smtClean="0"/>
              <a:t>igh </a:t>
            </a:r>
            <a:r>
              <a:rPr lang="en-GB" sz="4000" dirty="0" smtClean="0"/>
              <a:t>complexity, partially mitigated through tool support (Tawny OWL macros)</a:t>
            </a:r>
          </a:p>
          <a:p>
            <a:r>
              <a:rPr lang="en-GB" sz="4000" smtClean="0"/>
              <a:t>TQCs can be viewed as part of a model of BFO 2 OWL (as a </a:t>
            </a:r>
            <a:r>
              <a:rPr lang="en-GB" sz="4000" i="1" smtClean="0"/>
              <a:t>façons de parler</a:t>
            </a:r>
            <a:r>
              <a:rPr lang="en-GB" sz="4000" smtClean="0"/>
              <a:t>)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59184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478821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Every portion of skin tissue has a </a:t>
            </a:r>
            <a:r>
              <a:rPr lang="en-US" smtClean="0"/>
              <a:t>Keratinocyte (kcyte) as </a:t>
            </a:r>
            <a:r>
              <a:rPr lang="en-US" smtClean="0"/>
              <a:t>part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467100"/>
            <a:ext cx="11099800" cy="6286500"/>
          </a:xfrm>
        </p:spPr>
        <p:txBody>
          <a:bodyPr/>
          <a:lstStyle/>
          <a:p>
            <a:pPr marL="3432175" indent="-3432175" algn="ctr">
              <a:buNone/>
            </a:pPr>
            <a:r>
              <a:rPr lang="en-US" sz="5400" smtClean="0"/>
              <a:t>kcyte =def. an </a:t>
            </a:r>
            <a:r>
              <a:rPr lang="en-US" sz="5400"/>
              <a:t>epidermal cell which produces </a:t>
            </a:r>
            <a:r>
              <a:rPr lang="en-US" sz="5400" smtClean="0"/>
              <a:t>keratin</a:t>
            </a:r>
            <a:endParaRPr lang="en-US" sz="5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46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952500" y="152400"/>
            <a:ext cx="11459356" cy="13017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6000"/>
            </a:lvl1pPr>
          </a:lstStyle>
          <a:p>
            <a:pPr algn="l">
              <a:buSzPct val="75000"/>
            </a:pPr>
            <a:r>
              <a:rPr lang="en-US" i="1"/>
              <a:t>permanent specifical relatedness (PSR)</a:t>
            </a:r>
            <a:endParaRPr lang="en-US" i="1"/>
          </a:p>
        </p:txBody>
      </p:sp>
      <p:sp>
        <p:nvSpPr>
          <p:cNvPr id="124" name="Shape 124"/>
          <p:cNvSpPr/>
          <p:nvPr/>
        </p:nvSpPr>
        <p:spPr>
          <a:xfrm>
            <a:off x="2646140" y="2009578"/>
            <a:ext cx="2631130" cy="179012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3200" dirty="0" smtClean="0"/>
              <a:t>SkinTissue</a:t>
            </a:r>
            <a:endParaRPr lang="de-DE" sz="3200" dirty="0" smtClean="0"/>
          </a:p>
          <a:p>
            <a:r>
              <a:rPr sz="3200" dirty="0" smtClean="0"/>
              <a:t>(</a:t>
            </a:r>
            <a:r>
              <a:rPr sz="3200" dirty="0"/>
              <a:t>x)</a:t>
            </a:r>
          </a:p>
        </p:txBody>
      </p:sp>
      <p:sp>
        <p:nvSpPr>
          <p:cNvPr id="125" name="Shape 125"/>
          <p:cNvSpPr/>
          <p:nvPr/>
        </p:nvSpPr>
        <p:spPr>
          <a:xfrm>
            <a:off x="7319405" y="1991677"/>
            <a:ext cx="3413552" cy="1790122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z="3200" smtClean="0"/>
              <a:t>Kcyte</a:t>
            </a:r>
            <a:endParaRPr lang="de-DE" sz="3200" dirty="0" smtClean="0"/>
          </a:p>
          <a:p>
            <a:r>
              <a:rPr sz="3200" dirty="0" smtClean="0"/>
              <a:t>(</a:t>
            </a:r>
            <a:r>
              <a:rPr sz="3200" dirty="0"/>
              <a:t>y)</a:t>
            </a:r>
          </a:p>
        </p:txBody>
      </p:sp>
      <p:sp>
        <p:nvSpPr>
          <p:cNvPr id="126" name="Shape 126"/>
          <p:cNvSpPr/>
          <p:nvPr/>
        </p:nvSpPr>
        <p:spPr>
          <a:xfrm>
            <a:off x="3209678" y="5149966"/>
            <a:ext cx="6414007" cy="95103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sz="3200"/>
              <a:t>[t</a:t>
            </a:r>
            <a:r>
              <a:rPr sz="3200" baseline="-5999"/>
              <a:t>0</a:t>
            </a:r>
            <a:r>
              <a:rPr sz="3200"/>
              <a:t>…t</a:t>
            </a:r>
            <a:r>
              <a:rPr sz="3200" baseline="-5999"/>
              <a:t>n</a:t>
            </a:r>
            <a:r>
              <a:rPr sz="3200"/>
              <a:t>]</a:t>
            </a:r>
          </a:p>
        </p:txBody>
      </p:sp>
      <p:cxnSp>
        <p:nvCxnSpPr>
          <p:cNvPr id="127" name="Connector 127"/>
          <p:cNvCxnSpPr>
            <a:endCxn id="125" idx="2"/>
          </p:cNvCxnSpPr>
          <p:nvPr/>
        </p:nvCxnSpPr>
        <p:spPr>
          <a:xfrm>
            <a:off x="5277269" y="2876269"/>
            <a:ext cx="2042136" cy="10469"/>
          </a:xfrm>
          <a:prstGeom prst="straightConnector1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  <a:tailEnd type="triangle" w="med" len="med"/>
          </a:ln>
          <a:effectLst/>
        </p:spPr>
      </p:cxnSp>
      <p:sp>
        <p:nvSpPr>
          <p:cNvPr id="128" name="Shape 128"/>
          <p:cNvSpPr/>
          <p:nvPr/>
        </p:nvSpPr>
        <p:spPr>
          <a:xfrm>
            <a:off x="5277269" y="2156208"/>
            <a:ext cx="1995461" cy="769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t>has_part</a:t>
            </a:r>
          </a:p>
        </p:txBody>
      </p:sp>
      <p:sp>
        <p:nvSpPr>
          <p:cNvPr id="129" name="Shape 129"/>
          <p:cNvSpPr/>
          <p:nvPr/>
        </p:nvSpPr>
        <p:spPr>
          <a:xfrm>
            <a:off x="3939171" y="4054809"/>
            <a:ext cx="1993258" cy="769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sp>
        <p:nvSpPr>
          <p:cNvPr id="130" name="Shape 130"/>
          <p:cNvSpPr/>
          <p:nvPr/>
        </p:nvSpPr>
        <p:spPr>
          <a:xfrm>
            <a:off x="7008370" y="4057097"/>
            <a:ext cx="1993259" cy="769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noAutofit/>
          </a:bodyPr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cxnSp>
        <p:nvCxnSpPr>
          <p:cNvPr id="131" name="Connector 131"/>
          <p:cNvCxnSpPr>
            <a:stCxn id="126" idx="0"/>
            <a:endCxn id="124" idx="5"/>
          </p:cNvCxnSpPr>
          <p:nvPr/>
        </p:nvCxnSpPr>
        <p:spPr>
          <a:xfrm flipH="1" flipV="1">
            <a:off x="4891950" y="3537544"/>
            <a:ext cx="1524732" cy="1612422"/>
          </a:xfrm>
          <a:prstGeom prst="straightConnector1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  <a:headEnd type="triangle" w="med" len="med"/>
          </a:ln>
          <a:effectLst/>
        </p:spPr>
      </p:cxnSp>
      <p:cxnSp>
        <p:nvCxnSpPr>
          <p:cNvPr id="132" name="Connector 132"/>
          <p:cNvCxnSpPr>
            <a:stCxn id="126" idx="0"/>
            <a:endCxn id="125" idx="3"/>
          </p:cNvCxnSpPr>
          <p:nvPr/>
        </p:nvCxnSpPr>
        <p:spPr>
          <a:xfrm flipV="1">
            <a:off x="6416682" y="3519642"/>
            <a:ext cx="1402626" cy="1630324"/>
          </a:xfrm>
          <a:prstGeom prst="straightConnector1">
            <a:avLst/>
          </a:prstGeom>
          <a:solidFill>
            <a:schemeClr val="accent1"/>
          </a:solidFill>
          <a:ln w="25400" cap="flat">
            <a:solidFill>
              <a:srgbClr val="000000"/>
            </a:solidFill>
            <a:prstDash val="solid"/>
            <a:miter lim="400000"/>
            <a:headEnd type="triangle" w="med" len="med"/>
          </a:ln>
          <a:effectLst/>
        </p:spPr>
      </p:cxnSp>
      <p:sp>
        <p:nvSpPr>
          <p:cNvPr id="134" name="Shape 134"/>
          <p:cNvSpPr/>
          <p:nvPr/>
        </p:nvSpPr>
        <p:spPr>
          <a:xfrm>
            <a:off x="1184222" y="7217843"/>
            <a:ext cx="1086807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buSzPct val="75000"/>
            </a:pPr>
            <a:r>
              <a:rPr sz="4400" smtClean="0"/>
              <a:t>same </a:t>
            </a:r>
            <a:r>
              <a:rPr sz="4400"/>
              <a:t>relatum, all </a:t>
            </a:r>
            <a:r>
              <a:rPr sz="4400"/>
              <a:t>the </a:t>
            </a:r>
            <a:r>
              <a:rPr sz="4400" smtClean="0"/>
              <a:t>time</a:t>
            </a:r>
            <a:endParaRPr lang="en-US" sz="4400" smtClean="0"/>
          </a:p>
          <a:p>
            <a:pPr>
              <a:buSzPct val="75000"/>
            </a:pPr>
            <a:r>
              <a:rPr lang="en-US" sz="4400" smtClean="0"/>
              <a:t>works for your brain</a:t>
            </a:r>
            <a:endParaRPr sz="4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6258225" y="5184142"/>
            <a:ext cx="2671570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[t</a:t>
            </a:r>
            <a:r>
              <a:rPr baseline="-5999"/>
              <a:t>m</a:t>
            </a:r>
            <a:r>
              <a:t>…t</a:t>
            </a:r>
            <a:r>
              <a:rPr baseline="-5999"/>
              <a:t>n-1</a:t>
            </a:r>
            <a:r>
              <a:t>]</a:t>
            </a:r>
          </a:p>
        </p:txBody>
      </p:sp>
      <p:sp>
        <p:nvSpPr>
          <p:cNvPr id="137" name="Shape 137"/>
          <p:cNvSpPr/>
          <p:nvPr/>
        </p:nvSpPr>
        <p:spPr>
          <a:xfrm>
            <a:off x="952499" y="538572"/>
            <a:ext cx="1109980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defRPr i="1"/>
            </a:pPr>
            <a:r>
              <a:rPr lang="en-US" sz="4800"/>
              <a:t>temporary relatedness (TR)</a:t>
            </a:r>
            <a:endParaRPr lang="en-US" sz="4800" b="1"/>
          </a:p>
        </p:txBody>
      </p:sp>
      <p:sp>
        <p:nvSpPr>
          <p:cNvPr id="138" name="Shape 138"/>
          <p:cNvSpPr/>
          <p:nvPr/>
        </p:nvSpPr>
        <p:spPr>
          <a:xfrm>
            <a:off x="2458388" y="2386208"/>
            <a:ext cx="2818882" cy="179012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3200" dirty="0" smtClean="0"/>
              <a:t>SkinTissue</a:t>
            </a:r>
            <a:endParaRPr lang="de-DE" sz="3200" dirty="0" smtClean="0"/>
          </a:p>
          <a:p>
            <a:r>
              <a:rPr sz="3200" dirty="0" smtClean="0"/>
              <a:t>(</a:t>
            </a:r>
            <a:r>
              <a:rPr sz="3200" dirty="0"/>
              <a:t>x)</a:t>
            </a:r>
          </a:p>
        </p:txBody>
      </p:sp>
      <p:sp>
        <p:nvSpPr>
          <p:cNvPr id="139" name="Shape 139"/>
          <p:cNvSpPr/>
          <p:nvPr/>
        </p:nvSpPr>
        <p:spPr>
          <a:xfrm>
            <a:off x="7205103" y="2386208"/>
            <a:ext cx="3153100" cy="179012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sz="3200" smtClean="0"/>
              <a:t>Kcyte</a:t>
            </a:r>
            <a:endParaRPr lang="de-DE" sz="3200" dirty="0" smtClean="0"/>
          </a:p>
          <a:p>
            <a:r>
              <a:rPr sz="3200" dirty="0" smtClean="0"/>
              <a:t>(y</a:t>
            </a:r>
            <a:r>
              <a:rPr sz="3200" dirty="0"/>
              <a:t>)</a:t>
            </a:r>
          </a:p>
        </p:txBody>
      </p:sp>
      <p:sp>
        <p:nvSpPr>
          <p:cNvPr id="140" name="Shape 140"/>
          <p:cNvSpPr/>
          <p:nvPr/>
        </p:nvSpPr>
        <p:spPr>
          <a:xfrm>
            <a:off x="3209679" y="6021894"/>
            <a:ext cx="6177316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[t</a:t>
            </a:r>
            <a:r>
              <a:rPr baseline="-5999"/>
              <a:t>0</a:t>
            </a:r>
            <a:r>
              <a:t>…t</a:t>
            </a:r>
            <a:r>
              <a:rPr baseline="-5999"/>
              <a:t>n</a:t>
            </a:r>
            <a:r>
              <a:t>]</a:t>
            </a:r>
          </a:p>
        </p:txBody>
      </p:sp>
      <p:cxnSp>
        <p:nvCxnSpPr>
          <p:cNvPr id="141" name="Connector 141"/>
          <p:cNvCxnSpPr>
            <a:stCxn id="138" idx="6"/>
            <a:endCxn id="139" idx="2"/>
          </p:cNvCxnSpPr>
          <p:nvPr/>
        </p:nvCxnSpPr>
        <p:spPr>
          <a:xfrm>
            <a:off x="5277270" y="3281269"/>
            <a:ext cx="1927833" cy="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42" name="Shape 142"/>
          <p:cNvSpPr/>
          <p:nvPr/>
        </p:nvSpPr>
        <p:spPr>
          <a:xfrm>
            <a:off x="5174598" y="2574170"/>
            <a:ext cx="199546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t>has_part</a:t>
            </a:r>
          </a:p>
        </p:txBody>
      </p:sp>
      <p:sp>
        <p:nvSpPr>
          <p:cNvPr id="143" name="Shape 143"/>
          <p:cNvSpPr/>
          <p:nvPr/>
        </p:nvSpPr>
        <p:spPr>
          <a:xfrm>
            <a:off x="3477515" y="4498552"/>
            <a:ext cx="199325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sp>
        <p:nvSpPr>
          <p:cNvPr id="144" name="Shape 144"/>
          <p:cNvSpPr/>
          <p:nvPr/>
        </p:nvSpPr>
        <p:spPr>
          <a:xfrm>
            <a:off x="7998597" y="4295359"/>
            <a:ext cx="199325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rPr dirty="0"/>
              <a:t>exists_at</a:t>
            </a:r>
          </a:p>
        </p:txBody>
      </p:sp>
      <p:cxnSp>
        <p:nvCxnSpPr>
          <p:cNvPr id="145" name="Connector 145"/>
          <p:cNvCxnSpPr>
            <a:endCxn id="138" idx="4"/>
          </p:cNvCxnSpPr>
          <p:nvPr/>
        </p:nvCxnSpPr>
        <p:spPr>
          <a:xfrm flipH="1" flipV="1">
            <a:off x="3867829" y="4176330"/>
            <a:ext cx="2184758" cy="184556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146" name="Connector 146"/>
          <p:cNvCxnSpPr>
            <a:stCxn id="136" idx="0"/>
            <a:endCxn id="139" idx="4"/>
          </p:cNvCxnSpPr>
          <p:nvPr/>
        </p:nvCxnSpPr>
        <p:spPr>
          <a:xfrm flipV="1">
            <a:off x="7594010" y="4176330"/>
            <a:ext cx="1187643" cy="1007812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47" name="Shape 147"/>
          <p:cNvSpPr/>
          <p:nvPr/>
        </p:nvSpPr>
        <p:spPr>
          <a:xfrm>
            <a:off x="2458388" y="7954506"/>
            <a:ext cx="926391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buSzPct val="75000"/>
            </a:pPr>
            <a:r>
              <a:rPr smtClean="0"/>
              <a:t>same </a:t>
            </a:r>
            <a:r>
              <a:t>relatum</a:t>
            </a:r>
            <a:r>
              <a:rPr/>
              <a:t>, </a:t>
            </a:r>
            <a:r>
              <a:rPr lang="en-US" smtClean="0"/>
              <a:t>but only for part of the </a:t>
            </a:r>
            <a:r>
              <a:rPr smtClean="0"/>
              <a:t>time</a:t>
            </a:r>
            <a:endParaRPr lang="en-US" smtClean="0"/>
          </a:p>
          <a:p>
            <a:pPr algn="l">
              <a:buSzPct val="75000"/>
            </a:pPr>
            <a:r>
              <a:rPr lang="en-US" smtClean="0"/>
              <a:t>works for milk teeth</a:t>
            </a: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3210224" y="5693803"/>
            <a:ext cx="298907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[t</a:t>
            </a:r>
            <a:r>
              <a:rPr baseline="-5999"/>
              <a:t>0</a:t>
            </a:r>
            <a:r>
              <a:t>…t</a:t>
            </a:r>
            <a:r>
              <a:rPr baseline="-5999"/>
              <a:t>m</a:t>
            </a:r>
            <a:r>
              <a:t>]</a:t>
            </a:r>
          </a:p>
        </p:txBody>
      </p:sp>
      <p:sp>
        <p:nvSpPr>
          <p:cNvPr id="150" name="Shape 150"/>
          <p:cNvSpPr/>
          <p:nvPr/>
        </p:nvSpPr>
        <p:spPr>
          <a:xfrm>
            <a:off x="614598" y="368202"/>
            <a:ext cx="1181666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defRPr i="1"/>
            </a:pPr>
            <a:r>
              <a:rPr lang="en-US" sz="4000" smtClean="0"/>
              <a:t>Every portion of </a:t>
            </a:r>
            <a:r>
              <a:rPr sz="4000" smtClean="0"/>
              <a:t>skin </a:t>
            </a:r>
            <a:r>
              <a:rPr sz="4000"/>
              <a:t>tissue contains </a:t>
            </a:r>
            <a:r>
              <a:rPr lang="en-US" sz="4000" smtClean="0"/>
              <a:t>a </a:t>
            </a:r>
            <a:r>
              <a:rPr lang="en-US" sz="4000" smtClean="0"/>
              <a:t>Kcyte </a:t>
            </a:r>
            <a:r>
              <a:rPr lang="en-US" sz="4000" smtClean="0"/>
              <a:t>at every time in its history but not necessarily the same one</a:t>
            </a:r>
            <a:endParaRPr sz="4000"/>
          </a:p>
        </p:txBody>
      </p:sp>
      <p:sp>
        <p:nvSpPr>
          <p:cNvPr id="151" name="Shape 151"/>
          <p:cNvSpPr/>
          <p:nvPr/>
        </p:nvSpPr>
        <p:spPr>
          <a:xfrm>
            <a:off x="3209680" y="2895869"/>
            <a:ext cx="2067590" cy="1790122"/>
          </a:xfrm>
          <a:prstGeom prst="ellipse">
            <a:avLst/>
          </a:prstGeom>
          <a:solidFill>
            <a:schemeClr val="accent1"/>
          </a:solidFill>
          <a:ln w="12700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rPr sz="2500" dirty="0" smtClean="0"/>
              <a:t>SkinTissue</a:t>
            </a:r>
            <a:endParaRPr lang="de-DE" sz="2500" dirty="0" smtClean="0"/>
          </a:p>
          <a:p>
            <a:r>
              <a:rPr sz="3200" dirty="0" smtClean="0"/>
              <a:t>(</a:t>
            </a:r>
            <a:r>
              <a:rPr sz="3200" dirty="0"/>
              <a:t>x)</a:t>
            </a:r>
          </a:p>
        </p:txBody>
      </p:sp>
      <p:sp>
        <p:nvSpPr>
          <p:cNvPr id="152" name="Shape 152"/>
          <p:cNvSpPr/>
          <p:nvPr/>
        </p:nvSpPr>
        <p:spPr>
          <a:xfrm>
            <a:off x="5731904" y="2895869"/>
            <a:ext cx="2244756" cy="179012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2200" smtClean="0"/>
              <a:t>Kcyte</a:t>
            </a:r>
            <a:endParaRPr lang="de-DE" sz="220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3200" smtClean="0"/>
              <a:t>(y</a:t>
            </a:r>
            <a:r>
              <a:rPr lang="en-US" sz="3200" baseline="-5999"/>
              <a:t>1</a:t>
            </a:r>
            <a:r>
              <a:rPr sz="3200" smtClean="0"/>
              <a:t>)</a:t>
            </a:r>
            <a:endParaRPr sz="3200" dirty="0"/>
          </a:p>
        </p:txBody>
      </p:sp>
      <p:sp>
        <p:nvSpPr>
          <p:cNvPr id="153" name="Shape 153"/>
          <p:cNvSpPr/>
          <p:nvPr/>
        </p:nvSpPr>
        <p:spPr>
          <a:xfrm>
            <a:off x="3209679" y="6531554"/>
            <a:ext cx="6177316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[t</a:t>
            </a:r>
            <a:r>
              <a:rPr baseline="-5999"/>
              <a:t>0</a:t>
            </a:r>
            <a:r>
              <a:t>…t</a:t>
            </a:r>
            <a:r>
              <a:rPr baseline="-5999"/>
              <a:t>n</a:t>
            </a:r>
            <a:r>
              <a:t>]</a:t>
            </a:r>
          </a:p>
        </p:txBody>
      </p:sp>
      <p:sp>
        <p:nvSpPr>
          <p:cNvPr id="155" name="Shape 155"/>
          <p:cNvSpPr/>
          <p:nvPr/>
        </p:nvSpPr>
        <p:spPr>
          <a:xfrm>
            <a:off x="4773282" y="2009566"/>
            <a:ext cx="1995461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spcBef>
                <a:spcPts val="3200"/>
              </a:spcBef>
              <a:defRPr sz="2800" b="1"/>
            </a:lvl1pPr>
          </a:lstStyle>
          <a:p>
            <a:r>
              <a:t>has_part</a:t>
            </a:r>
          </a:p>
        </p:txBody>
      </p:sp>
      <p:sp>
        <p:nvSpPr>
          <p:cNvPr id="156" name="Shape 156"/>
          <p:cNvSpPr/>
          <p:nvPr/>
        </p:nvSpPr>
        <p:spPr>
          <a:xfrm>
            <a:off x="1472467" y="4703651"/>
            <a:ext cx="1993259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sp>
        <p:nvSpPr>
          <p:cNvPr id="157" name="Shape 157"/>
          <p:cNvSpPr/>
          <p:nvPr/>
        </p:nvSpPr>
        <p:spPr>
          <a:xfrm>
            <a:off x="5430879" y="4769307"/>
            <a:ext cx="199325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cxnSp>
        <p:nvCxnSpPr>
          <p:cNvPr id="159" name="Connector 159"/>
          <p:cNvCxnSpPr>
            <a:stCxn id="149" idx="0"/>
            <a:endCxn id="152" idx="3"/>
          </p:cNvCxnSpPr>
          <p:nvPr/>
        </p:nvCxnSpPr>
        <p:spPr>
          <a:xfrm flipV="1">
            <a:off x="4704760" y="4423834"/>
            <a:ext cx="1355881" cy="126996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60" name="Shape 160"/>
          <p:cNvSpPr/>
          <p:nvPr/>
        </p:nvSpPr>
        <p:spPr>
          <a:xfrm>
            <a:off x="423639" y="7831397"/>
            <a:ext cx="12157522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rPr sz="4400"/>
              <a:t>permanently, generically related (PGR)</a:t>
            </a:r>
          </a:p>
          <a:p>
            <a:pPr marL="444500" indent="-444500" algn="l">
              <a:buSzPct val="75000"/>
              <a:buChar char="•"/>
            </a:pPr>
            <a:r>
              <a:rPr sz="4400" smtClean="0"/>
              <a:t>instance </a:t>
            </a:r>
            <a:r>
              <a:rPr sz="4400"/>
              <a:t>level change is </a:t>
            </a:r>
            <a:r>
              <a:rPr sz="4400" i="1"/>
              <a:t>silent</a:t>
            </a:r>
            <a:r>
              <a:rPr sz="4400"/>
              <a:t> on the type level</a:t>
            </a:r>
          </a:p>
        </p:txBody>
      </p:sp>
      <p:sp>
        <p:nvSpPr>
          <p:cNvPr id="161" name="Shape 161"/>
          <p:cNvSpPr/>
          <p:nvPr/>
        </p:nvSpPr>
        <p:spPr>
          <a:xfrm>
            <a:off x="8273464" y="2877427"/>
            <a:ext cx="2201661" cy="179012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2200" smtClean="0"/>
              <a:t>Kcyte</a:t>
            </a:r>
            <a:endParaRPr lang="de-DE" sz="2200" dirty="0" smtClean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sz="3200" dirty="0" smtClean="0"/>
              <a:t>(y</a:t>
            </a:r>
            <a:r>
              <a:rPr sz="3200" baseline="-5999" dirty="0" smtClean="0"/>
              <a:t>2</a:t>
            </a:r>
            <a:r>
              <a:rPr sz="3200" dirty="0"/>
              <a:t>)</a:t>
            </a:r>
          </a:p>
        </p:txBody>
      </p:sp>
      <p:sp>
        <p:nvSpPr>
          <p:cNvPr id="164" name="Shape 164"/>
          <p:cNvSpPr/>
          <p:nvPr/>
        </p:nvSpPr>
        <p:spPr>
          <a:xfrm>
            <a:off x="6220124" y="5693803"/>
            <a:ext cx="3154171" cy="76975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[t</a:t>
            </a:r>
            <a:r>
              <a:rPr baseline="-5999"/>
              <a:t>m</a:t>
            </a:r>
            <a:r>
              <a:t>…t</a:t>
            </a:r>
            <a:r>
              <a:rPr baseline="-5999"/>
              <a:t>n</a:t>
            </a:r>
            <a:r>
              <a:t>]</a:t>
            </a:r>
          </a:p>
        </p:txBody>
      </p:sp>
      <p:cxnSp>
        <p:nvCxnSpPr>
          <p:cNvPr id="165" name="Connector 165"/>
          <p:cNvCxnSpPr>
            <a:stCxn id="164" idx="0"/>
            <a:endCxn id="161" idx="4"/>
          </p:cNvCxnSpPr>
          <p:nvPr/>
        </p:nvCxnSpPr>
        <p:spPr>
          <a:xfrm flipV="1">
            <a:off x="7797210" y="4667549"/>
            <a:ext cx="1577085" cy="102625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166" name="Shape 166"/>
          <p:cNvSpPr/>
          <p:nvPr/>
        </p:nvSpPr>
        <p:spPr>
          <a:xfrm>
            <a:off x="8770153" y="4815219"/>
            <a:ext cx="1993258" cy="7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>
              <a:spcBef>
                <a:spcPts val="3200"/>
              </a:spcBef>
              <a:defRPr sz="2800" b="1"/>
            </a:lvl1pPr>
          </a:lstStyle>
          <a:p>
            <a:r>
              <a:t>exists_at</a:t>
            </a:r>
          </a:p>
        </p:txBody>
      </p:sp>
      <p:cxnSp>
        <p:nvCxnSpPr>
          <p:cNvPr id="3" name="Gekrümmte Verbindung 2"/>
          <p:cNvCxnSpPr>
            <a:stCxn id="151" idx="2"/>
            <a:endCxn id="153" idx="1"/>
          </p:cNvCxnSpPr>
          <p:nvPr/>
        </p:nvCxnSpPr>
        <p:spPr>
          <a:xfrm rot="10800000" flipV="1">
            <a:off x="3209680" y="3790929"/>
            <a:ext cx="1" cy="3125501"/>
          </a:xfrm>
          <a:prstGeom prst="curvedConnector3">
            <a:avLst>
              <a:gd name="adj1" fmla="val 2286010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Gekrümmte Verbindung 6"/>
          <p:cNvCxnSpPr>
            <a:stCxn id="151" idx="0"/>
            <a:endCxn id="152" idx="0"/>
          </p:cNvCxnSpPr>
          <p:nvPr/>
        </p:nvCxnSpPr>
        <p:spPr>
          <a:xfrm rot="5400000" flipH="1" flipV="1">
            <a:off x="5548878" y="1590466"/>
            <a:ext cx="12700" cy="2610807"/>
          </a:xfrm>
          <a:prstGeom prst="curvedConnector3">
            <a:avLst>
              <a:gd name="adj1" fmla="val 1800000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Gekrümmte Verbindung 8"/>
          <p:cNvCxnSpPr>
            <a:stCxn id="151" idx="0"/>
            <a:endCxn id="161" idx="0"/>
          </p:cNvCxnSpPr>
          <p:nvPr/>
        </p:nvCxnSpPr>
        <p:spPr>
          <a:xfrm rot="5400000" flipH="1" flipV="1">
            <a:off x="6799664" y="321238"/>
            <a:ext cx="18442" cy="5130820"/>
          </a:xfrm>
          <a:prstGeom prst="curvedConnector3">
            <a:avLst>
              <a:gd name="adj1" fmla="val 1339562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FOL</a:t>
            </a:r>
            <a:r>
              <a:rPr smtClean="0"/>
              <a:t> </a:t>
            </a:r>
            <a:r>
              <a:t>Translations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865879" y="2729338"/>
            <a:ext cx="1157595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en-US" smtClean="0">
                <a:sym typeface="Symbol" panose="05050102010706020507" pitchFamily="18" charset="2"/>
              </a:rPr>
              <a:t>t s (</a:t>
            </a:r>
            <a:r>
              <a:rPr i="1" smtClean="0"/>
              <a:t>SkinTissue</a:t>
            </a:r>
            <a:r>
              <a:rPr lang="en-US" smtClean="0"/>
              <a:t>(s,t)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>
                <a:sym typeface="Symbol" panose="05050102010706020507" pitchFamily="18" charset="2"/>
              </a:rPr>
              <a:t>k </a:t>
            </a:r>
            <a:r>
              <a:rPr lang="en-US" i="1" smtClean="0"/>
              <a:t>Kcyte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(s </a:t>
            </a:r>
            <a:r>
              <a:rPr lang="en-US" b="1" i="1" smtClean="0">
                <a:sym typeface="Symbol" panose="05050102010706020507" pitchFamily="18" charset="2"/>
              </a:rPr>
              <a:t>has_part </a:t>
            </a:r>
            <a:r>
              <a:rPr lang="en-US" smtClean="0">
                <a:sym typeface="Symbol" panose="05050102010706020507" pitchFamily="18" charset="2"/>
              </a:rPr>
              <a:t>k </a:t>
            </a:r>
            <a:r>
              <a:rPr lang="en-US" b="1" i="1" smtClean="0">
                <a:sym typeface="Symbol" panose="05050102010706020507" pitchFamily="18" charset="2"/>
              </a:rPr>
              <a:t>at </a:t>
            </a:r>
            <a:r>
              <a:rPr lang="en-US" smtClean="0">
                <a:sym typeface="Symbol" panose="05050102010706020507" pitchFamily="18" charset="2"/>
              </a:rPr>
              <a:t>t))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525896" y="2159593"/>
            <a:ext cx="932264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t>BFO 2 </a:t>
            </a:r>
            <a:r>
              <a:rPr/>
              <a:t>(</a:t>
            </a:r>
            <a:r>
              <a:rPr smtClean="0"/>
              <a:t>P</a:t>
            </a:r>
            <a:r>
              <a:rPr lang="en-US" smtClean="0"/>
              <a:t>ermanent Specific Relatedness - P</a:t>
            </a:r>
            <a:r>
              <a:rPr smtClean="0"/>
              <a:t>SR</a:t>
            </a:r>
            <a:r>
              <a:t>)</a:t>
            </a:r>
          </a:p>
        </p:txBody>
      </p:sp>
      <p:sp>
        <p:nvSpPr>
          <p:cNvPr id="173" name="Shape 173"/>
          <p:cNvSpPr/>
          <p:nvPr/>
        </p:nvSpPr>
        <p:spPr>
          <a:xfrm>
            <a:off x="715976" y="5030445"/>
            <a:ext cx="11123142" cy="124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t s (</a:t>
            </a:r>
            <a:r>
              <a:rPr lang="en-US" i="1"/>
              <a:t>SkinTissue</a:t>
            </a:r>
            <a:r>
              <a:rPr lang="en-US"/>
              <a:t>(s,t)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 smtClean="0">
                <a:sym typeface="Symbol" panose="05050102010706020507" pitchFamily="18" charset="2"/>
              </a:rPr>
              <a:t>t </a:t>
            </a:r>
            <a:r>
              <a:rPr lang="en-US">
                <a:sym typeface="Symbol" panose="05050102010706020507" pitchFamily="18" charset="2"/>
              </a:rPr>
              <a:t>k </a:t>
            </a:r>
            <a:r>
              <a:rPr lang="en-US" smtClean="0">
                <a:sym typeface="Symbol" panose="05050102010706020507" pitchFamily="18" charset="2"/>
              </a:rPr>
              <a:t>(t </a:t>
            </a:r>
            <a:r>
              <a:rPr lang="en-US" b="1" smtClean="0">
                <a:sym typeface="Symbol" panose="05050102010706020507" pitchFamily="18" charset="2"/>
              </a:rPr>
              <a:t>continuant_part_of </a:t>
            </a:r>
            <a:r>
              <a:rPr lang="en-US" smtClean="0">
                <a:sym typeface="Symbol" panose="05050102010706020507" pitchFamily="18" charset="2"/>
              </a:rPr>
              <a:t>t</a:t>
            </a:r>
          </a:p>
          <a:p>
            <a:r>
              <a:rPr lang="en-US" smtClean="0">
                <a:sym typeface="Symbol" panose="05050102010706020507" pitchFamily="18" charset="2"/>
              </a:rPr>
              <a:t>&amp; </a:t>
            </a:r>
            <a:r>
              <a:rPr lang="en-US" i="1" smtClean="0"/>
              <a:t>Kcyte</a:t>
            </a:r>
            <a:r>
              <a:rPr lang="en-US" smtClean="0"/>
              <a:t>(k</a:t>
            </a:r>
            <a:r>
              <a:rPr lang="en-US" smtClean="0"/>
              <a:t>) &amp;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(s </a:t>
            </a:r>
            <a:r>
              <a:rPr lang="en-US" b="1" i="1">
                <a:sym typeface="Symbol" panose="05050102010706020507" pitchFamily="18" charset="2"/>
              </a:rPr>
              <a:t>has_part </a:t>
            </a:r>
            <a:r>
              <a:rPr lang="en-US">
                <a:sym typeface="Symbol" panose="05050102010706020507" pitchFamily="18" charset="2"/>
              </a:rPr>
              <a:t>k </a:t>
            </a:r>
            <a:r>
              <a:rPr lang="en-US" b="1" i="1">
                <a:sym typeface="Symbol" panose="05050102010706020507" pitchFamily="18" charset="2"/>
              </a:rPr>
              <a:t>at </a:t>
            </a:r>
            <a:r>
              <a:rPr lang="en-US" smtClean="0">
                <a:sym typeface="Symbol" panose="05050102010706020507" pitchFamily="18" charset="2"/>
              </a:rPr>
              <a:t>t))</a:t>
            </a:r>
            <a:endParaRPr lang="en-US"/>
          </a:p>
        </p:txBody>
      </p:sp>
      <p:sp>
        <p:nvSpPr>
          <p:cNvPr id="174" name="Shape 174"/>
          <p:cNvSpPr/>
          <p:nvPr/>
        </p:nvSpPr>
        <p:spPr>
          <a:xfrm>
            <a:off x="525896" y="4370044"/>
            <a:ext cx="73289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t>BFO 2 </a:t>
            </a:r>
            <a:r>
              <a:rPr/>
              <a:t>(</a:t>
            </a:r>
            <a:r>
              <a:rPr smtClean="0"/>
              <a:t>T</a:t>
            </a:r>
            <a:r>
              <a:rPr lang="en-US" smtClean="0"/>
              <a:t>emporary </a:t>
            </a:r>
            <a:r>
              <a:rPr smtClean="0"/>
              <a:t>R</a:t>
            </a:r>
            <a:r>
              <a:rPr lang="en-US" smtClean="0"/>
              <a:t>elatedness - TR</a:t>
            </a:r>
            <a:r>
              <a:rPr smtClean="0"/>
              <a:t>)</a:t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525896" y="6903953"/>
            <a:ext cx="932264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smtClean="0"/>
              <a:t>BFO </a:t>
            </a:r>
            <a:r>
              <a:rPr/>
              <a:t>2 </a:t>
            </a:r>
            <a:r>
              <a:rPr smtClean="0"/>
              <a:t>(</a:t>
            </a:r>
            <a:r>
              <a:rPr lang="en-US" smtClean="0"/>
              <a:t>Permanent Generic Relatedness - </a:t>
            </a:r>
            <a:r>
              <a:rPr smtClean="0"/>
              <a:t>PGR</a:t>
            </a:r>
            <a:r>
              <a:t>)</a:t>
            </a:r>
          </a:p>
        </p:txBody>
      </p:sp>
      <p:sp>
        <p:nvSpPr>
          <p:cNvPr id="176" name="Shape 176"/>
          <p:cNvSpPr/>
          <p:nvPr/>
        </p:nvSpPr>
        <p:spPr>
          <a:xfrm>
            <a:off x="6451071" y="8233422"/>
            <a:ext cx="10265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/>
                </a:solidFill>
              </a:defRPr>
            </a:lvl1pPr>
          </a:lstStyle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5976" y="7484130"/>
            <a:ext cx="11560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ym typeface="Symbol" panose="05050102010706020507" pitchFamily="18" charset="2"/>
              </a:rPr>
              <a:t>t s (</a:t>
            </a:r>
            <a:r>
              <a:rPr lang="en-US" i="1"/>
              <a:t>SkinTissue</a:t>
            </a:r>
            <a:r>
              <a:rPr lang="en-US"/>
              <a:t>(s,t)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t ((</a:t>
            </a:r>
            <a:r>
              <a:rPr lang="en-US">
                <a:sym typeface="Symbol" panose="05050102010706020507" pitchFamily="18" charset="2"/>
              </a:rPr>
              <a:t>t </a:t>
            </a:r>
            <a:r>
              <a:rPr lang="en-US" b="1">
                <a:sym typeface="Symbol" panose="05050102010706020507" pitchFamily="18" charset="2"/>
              </a:rPr>
              <a:t>continuant_part_of </a:t>
            </a:r>
            <a:r>
              <a:rPr lang="en-US">
                <a:sym typeface="Symbol" panose="05050102010706020507" pitchFamily="18" charset="2"/>
              </a:rPr>
              <a:t>t &amp; </a:t>
            </a:r>
            <a:r>
              <a:rPr lang="en-US" i="1" smtClean="0">
                <a:sym typeface="Symbol" panose="05050102010706020507" pitchFamily="18" charset="2"/>
              </a:rPr>
              <a:t>TimeInstant</a:t>
            </a:r>
            <a:r>
              <a:rPr lang="en-US" smtClean="0">
                <a:sym typeface="Symbol" panose="05050102010706020507" pitchFamily="18" charset="2"/>
              </a:rPr>
              <a:t>(t))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>
                <a:sym typeface="Symbol" panose="05050102010706020507" pitchFamily="18" charset="2"/>
              </a:rPr>
              <a:t>k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/>
              <a:t>Kcyte</a:t>
            </a:r>
            <a:r>
              <a:rPr lang="en-US" smtClean="0"/>
              <a:t>(k</a:t>
            </a:r>
            <a:r>
              <a:rPr lang="en-US" smtClean="0"/>
              <a:t>)</a:t>
            </a:r>
            <a:r>
              <a:rPr lang="en-US" smtClean="0">
                <a:sym typeface="Symbol" panose="05050102010706020507" pitchFamily="18" charset="2"/>
              </a:rPr>
              <a:t> &amp; s </a:t>
            </a:r>
            <a:r>
              <a:rPr lang="en-US" b="1" i="1">
                <a:sym typeface="Symbol" panose="05050102010706020507" pitchFamily="18" charset="2"/>
              </a:rPr>
              <a:t>has_part </a:t>
            </a:r>
            <a:r>
              <a:rPr lang="en-US">
                <a:sym typeface="Symbol" panose="05050102010706020507" pitchFamily="18" charset="2"/>
              </a:rPr>
              <a:t>k </a:t>
            </a:r>
            <a:r>
              <a:rPr lang="en-US" b="1" i="1">
                <a:sym typeface="Symbol" panose="05050102010706020507" pitchFamily="18" charset="2"/>
              </a:rPr>
              <a:t>at </a:t>
            </a:r>
            <a:r>
              <a:rPr lang="en-US" smtClean="0">
                <a:sym typeface="Symbol" panose="05050102010706020507" pitchFamily="18" charset="2"/>
              </a:rPr>
              <a:t>t))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OWL 2 Translations</a:t>
            </a:r>
          </a:p>
        </p:txBody>
      </p:sp>
      <p:sp>
        <p:nvSpPr>
          <p:cNvPr id="169" name="Shape 169"/>
          <p:cNvSpPr/>
          <p:nvPr/>
        </p:nvSpPr>
        <p:spPr>
          <a:xfrm>
            <a:off x="940829" y="2392004"/>
            <a:ext cx="11123142" cy="674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i="1"/>
              <a:t>SkinTissue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t> </a:t>
            </a:r>
            <a:r>
              <a:rPr b="1"/>
              <a:t>has_part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/>
              <a:t> </a:t>
            </a:r>
            <a:r>
              <a:rPr lang="en-US" i="1" smtClean="0"/>
              <a:t>Kcyte</a:t>
            </a:r>
            <a:endParaRPr i="1"/>
          </a:p>
        </p:txBody>
      </p:sp>
      <p:sp>
        <p:nvSpPr>
          <p:cNvPr id="170" name="Shape 170"/>
          <p:cNvSpPr/>
          <p:nvPr/>
        </p:nvSpPr>
        <p:spPr>
          <a:xfrm>
            <a:off x="525896" y="1696450"/>
            <a:ext cx="367479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solidFill>
                  <a:schemeClr val="accent5"/>
                </a:solidFill>
              </a:defRPr>
            </a:lvl1pPr>
          </a:lstStyle>
          <a:p>
            <a:r>
              <a:t>Naive (ambiguous)</a:t>
            </a:r>
          </a:p>
        </p:txBody>
      </p:sp>
      <p:sp>
        <p:nvSpPr>
          <p:cNvPr id="171" name="Shape 171"/>
          <p:cNvSpPr/>
          <p:nvPr/>
        </p:nvSpPr>
        <p:spPr>
          <a:xfrm>
            <a:off x="940829" y="3767644"/>
            <a:ext cx="11123142" cy="1248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i="1"/>
              <a:t>SkinTissue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t> </a:t>
            </a:r>
            <a:r>
              <a:rPr b="1"/>
              <a:t>has_continuant_part_at_all_times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/>
              <a:t> </a:t>
            </a:r>
            <a:r>
              <a:rPr lang="en-US" i="1" smtClean="0"/>
              <a:t>Kcyte</a:t>
            </a:r>
            <a:endParaRPr i="1"/>
          </a:p>
        </p:txBody>
      </p:sp>
      <p:sp>
        <p:nvSpPr>
          <p:cNvPr id="172" name="Shape 172"/>
          <p:cNvSpPr/>
          <p:nvPr/>
        </p:nvSpPr>
        <p:spPr>
          <a:xfrm>
            <a:off x="525896" y="3431849"/>
            <a:ext cx="42043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t>BFO 2 (PSR)</a:t>
            </a:r>
          </a:p>
        </p:txBody>
      </p:sp>
      <p:sp>
        <p:nvSpPr>
          <p:cNvPr id="173" name="Shape 173"/>
          <p:cNvSpPr/>
          <p:nvPr/>
        </p:nvSpPr>
        <p:spPr>
          <a:xfrm>
            <a:off x="940829" y="5821522"/>
            <a:ext cx="11123142" cy="124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i="1"/>
              <a:t>SkinTissue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SubclassOf</a:t>
            </a:r>
            <a:r>
              <a:t> </a:t>
            </a:r>
            <a:r>
              <a:rPr b="1"/>
              <a:t>has_continuant_part_at_some_time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/>
              <a:t> </a:t>
            </a:r>
            <a:r>
              <a:rPr lang="en-US" i="1" smtClean="0"/>
              <a:t>Kcyte</a:t>
            </a:r>
            <a:endParaRPr i="1"/>
          </a:p>
        </p:txBody>
      </p:sp>
      <p:sp>
        <p:nvSpPr>
          <p:cNvPr id="174" name="Shape 174"/>
          <p:cNvSpPr/>
          <p:nvPr/>
        </p:nvSpPr>
        <p:spPr>
          <a:xfrm>
            <a:off x="525896" y="5575670"/>
            <a:ext cx="420432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t>BFO 2 (TR)</a:t>
            </a:r>
          </a:p>
        </p:txBody>
      </p:sp>
      <p:sp>
        <p:nvSpPr>
          <p:cNvPr id="175" name="Shape 175"/>
          <p:cNvSpPr/>
          <p:nvPr/>
        </p:nvSpPr>
        <p:spPr>
          <a:xfrm>
            <a:off x="525896" y="7781359"/>
            <a:ext cx="932264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smtClean="0"/>
              <a:t>BFO </a:t>
            </a:r>
            <a:r>
              <a:rPr/>
              <a:t>2 </a:t>
            </a:r>
            <a:r>
              <a:rPr smtClean="0"/>
              <a:t>(PGR</a:t>
            </a:r>
            <a:r>
              <a:t>)</a:t>
            </a:r>
          </a:p>
        </p:txBody>
      </p:sp>
      <p:sp>
        <p:nvSpPr>
          <p:cNvPr id="176" name="Shape 176"/>
          <p:cNvSpPr/>
          <p:nvPr/>
        </p:nvSpPr>
        <p:spPr>
          <a:xfrm>
            <a:off x="6021536" y="8228600"/>
            <a:ext cx="961728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/>
                </a:solidFill>
              </a:defRPr>
            </a:lvl1pPr>
          </a:lstStyle>
          <a:p>
            <a: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4281196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 idx="4294967295"/>
          </p:nvPr>
        </p:nvSpPr>
        <p:spPr>
          <a:xfrm>
            <a:off x="952500" y="-12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BFO </a:t>
            </a:r>
            <a:r>
              <a:rPr/>
              <a:t>2 </a:t>
            </a:r>
            <a:r>
              <a:rPr lang="en-US" smtClean="0"/>
              <a:t>History</a:t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25896" y="1358557"/>
            <a:ext cx="420432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lang="en-US" sz="4800" smtClean="0"/>
              <a:t>Process (p)</a:t>
            </a:r>
            <a:endParaRPr sz="4800"/>
          </a:p>
        </p:txBody>
      </p:sp>
      <p:sp>
        <p:nvSpPr>
          <p:cNvPr id="182" name="Shape 182"/>
          <p:cNvSpPr/>
          <p:nvPr/>
        </p:nvSpPr>
        <p:spPr>
          <a:xfrm>
            <a:off x="952500" y="2302098"/>
            <a:ext cx="1109980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sz="3200"/>
              <a:t>Unfolds over a period of time</a:t>
            </a:r>
          </a:p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sz="3200"/>
              <a:t>Has temporal parts</a:t>
            </a:r>
          </a:p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sz="3200"/>
              <a:t>Examples: </a:t>
            </a:r>
            <a:r>
              <a:rPr lang="en-US" sz="3200" smtClean="0"/>
              <a:t>The life of an organism</a:t>
            </a:r>
          </a:p>
        </p:txBody>
      </p:sp>
      <p:sp>
        <p:nvSpPr>
          <p:cNvPr id="183" name="Shape 183"/>
          <p:cNvSpPr/>
          <p:nvPr/>
        </p:nvSpPr>
        <p:spPr>
          <a:xfrm>
            <a:off x="540886" y="5910908"/>
            <a:ext cx="767372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sz="4800" smtClean="0"/>
              <a:t>History</a:t>
            </a:r>
            <a:r>
              <a:rPr lang="en-US" sz="4800" smtClean="0"/>
              <a:t>_of relation</a:t>
            </a:r>
            <a:endParaRPr sz="4800"/>
          </a:p>
        </p:txBody>
      </p:sp>
      <p:sp>
        <p:nvSpPr>
          <p:cNvPr id="184" name="Shape 184"/>
          <p:cNvSpPr/>
          <p:nvPr/>
        </p:nvSpPr>
        <p:spPr>
          <a:xfrm>
            <a:off x="967490" y="6458744"/>
            <a:ext cx="11099800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lang="en-US" sz="3200" smtClean="0"/>
              <a:t>history_of (p, o): p = </a:t>
            </a:r>
            <a:r>
              <a:rPr sz="3200" smtClean="0"/>
              <a:t>sum </a:t>
            </a:r>
            <a:r>
              <a:rPr sz="3200"/>
              <a:t>of all processes </a:t>
            </a:r>
            <a:r>
              <a:rPr lang="en-US" sz="3200" smtClean="0"/>
              <a:t>occurring in r(o)</a:t>
            </a:r>
            <a:endParaRPr sz="3200"/>
          </a:p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sz="3200"/>
              <a:t>Provides a 1–1 link </a:t>
            </a:r>
            <a:r>
              <a:rPr lang="en-US" sz="3200" smtClean="0"/>
              <a:t>between object and process</a:t>
            </a:r>
            <a:endParaRPr sz="3200"/>
          </a:p>
        </p:txBody>
      </p:sp>
      <p:sp>
        <p:nvSpPr>
          <p:cNvPr id="9" name="Shape 181"/>
          <p:cNvSpPr/>
          <p:nvPr/>
        </p:nvSpPr>
        <p:spPr>
          <a:xfrm>
            <a:off x="525896" y="4280660"/>
            <a:ext cx="420432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/>
            </a:lvl1pPr>
          </a:lstStyle>
          <a:p>
            <a:r>
              <a:rPr lang="en-US" sz="4800" smtClean="0"/>
              <a:t>Object (o)</a:t>
            </a:r>
            <a:endParaRPr sz="4800"/>
          </a:p>
        </p:txBody>
      </p:sp>
      <p:sp>
        <p:nvSpPr>
          <p:cNvPr id="10" name="Shape 182"/>
          <p:cNvSpPr/>
          <p:nvPr/>
        </p:nvSpPr>
        <p:spPr>
          <a:xfrm>
            <a:off x="952500" y="5074302"/>
            <a:ext cx="11099800" cy="936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marL="297815" indent="-297815" algn="l" defTabSz="391414">
              <a:spcBef>
                <a:spcPts val="1400"/>
              </a:spcBef>
              <a:buSzPct val="75000"/>
              <a:buChar char="•"/>
              <a:defRPr sz="2412"/>
            </a:pPr>
            <a:r>
              <a:rPr lang="en-US" sz="3200" smtClean="0"/>
              <a:t>Occupies a unique BFO spatiotemporal region r(o)</a:t>
            </a:r>
            <a:endParaRPr lang="en-US" sz="32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952500" y="1892299"/>
            <a:ext cx="11099800" cy="6883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/>
              <a:t>PGR </a:t>
            </a:r>
            <a:r>
              <a:rPr lang="en-US" sz="4400" smtClean="0"/>
              <a:t>allow</a:t>
            </a:r>
            <a:r>
              <a:rPr sz="4400" smtClean="0"/>
              <a:t>s </a:t>
            </a:r>
            <a:r>
              <a:rPr sz="4400" dirty="0"/>
              <a:t>different relata at different times</a:t>
            </a:r>
          </a:p>
          <a:p>
            <a:r>
              <a:rPr sz="4400"/>
              <a:t>Continuants </a:t>
            </a:r>
            <a:r>
              <a:rPr sz="4400" smtClean="0"/>
              <a:t>can</a:t>
            </a:r>
            <a:r>
              <a:rPr lang="en-US" sz="4400" smtClean="0"/>
              <a:t>no</a:t>
            </a:r>
            <a:r>
              <a:rPr sz="4400" smtClean="0"/>
              <a:t>t </a:t>
            </a:r>
            <a:r>
              <a:rPr sz="4400" dirty="0"/>
              <a:t>have temporal parts</a:t>
            </a:r>
          </a:p>
          <a:p>
            <a:r>
              <a:rPr sz="4400" dirty="0"/>
              <a:t>But </a:t>
            </a:r>
            <a:r>
              <a:rPr sz="4400"/>
              <a:t>histories </a:t>
            </a:r>
            <a:r>
              <a:rPr sz="4400" smtClean="0"/>
              <a:t>can</a:t>
            </a:r>
            <a:r>
              <a:rPr lang="en-US" sz="4400" smtClean="0"/>
              <a:t> have temporal parts</a:t>
            </a:r>
            <a:r>
              <a:rPr sz="4400" smtClean="0"/>
              <a:t> (</a:t>
            </a:r>
            <a:r>
              <a:rPr sz="4400" b="1" smtClean="0"/>
              <a:t>has_proper_occurrent_part</a:t>
            </a:r>
            <a:r>
              <a:rPr sz="4400" smtClean="0"/>
              <a:t>)</a:t>
            </a:r>
            <a:endParaRPr lang="de-DE" sz="4400" dirty="0" smtClean="0"/>
          </a:p>
        </p:txBody>
      </p:sp>
      <p:sp>
        <p:nvSpPr>
          <p:cNvPr id="187" name="Shape 187"/>
          <p:cNvSpPr>
            <a:spLocks noGrp="1"/>
          </p:cNvSpPr>
          <p:nvPr>
            <p:ph type="title" idx="4294967295"/>
          </p:nvPr>
        </p:nvSpPr>
        <p:spPr>
          <a:xfrm>
            <a:off x="952500" y="584616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Using parts of histories to represent PGR</a:t>
            </a: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741</Words>
  <Application>Microsoft Office PowerPoint</Application>
  <PresentationFormat>Custom</PresentationFormat>
  <Paragraphs>165</Paragraphs>
  <Slides>17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Helvetica Light</vt:lpstr>
      <vt:lpstr>Helvetica Neue</vt:lpstr>
      <vt:lpstr>Symbol</vt:lpstr>
      <vt:lpstr>Wingdings</vt:lpstr>
      <vt:lpstr>White</vt:lpstr>
      <vt:lpstr>Permanent Generic Relatedness </vt:lpstr>
      <vt:lpstr>Every portion of skin tissue has a Keratinocyte (kcyte) as part</vt:lpstr>
      <vt:lpstr>permanent specifical relatedness (PSR)</vt:lpstr>
      <vt:lpstr>PowerPoint Presentation</vt:lpstr>
      <vt:lpstr>PowerPoint Presentation</vt:lpstr>
      <vt:lpstr>FOL Translations</vt:lpstr>
      <vt:lpstr>OWL 2 Translations</vt:lpstr>
      <vt:lpstr>BFO 2 History</vt:lpstr>
      <vt:lpstr>Using parts of histories to represent PGR</vt:lpstr>
      <vt:lpstr>Phases of histories</vt:lpstr>
      <vt:lpstr>Phases and TQCs</vt:lpstr>
      <vt:lpstr>OWL 2 Translations using TQCs</vt:lpstr>
      <vt:lpstr>HasKcytePartPhase </vt:lpstr>
      <vt:lpstr>Translation</vt:lpstr>
      <vt:lpstr>Permanent Generic Relatedness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Permanent Generic Relatedness  and Silent Change</dc:title>
  <dc:creator>phism_000</dc:creator>
  <cp:lastModifiedBy>phismith@buffalo.edu</cp:lastModifiedBy>
  <cp:revision>50</cp:revision>
  <dcterms:modified xsi:type="dcterms:W3CDTF">2016-07-08T12:45:26Z</dcterms:modified>
</cp:coreProperties>
</file>