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9" r:id="rId3"/>
    <p:sldId id="279" r:id="rId4"/>
    <p:sldId id="280" r:id="rId5"/>
    <p:sldId id="281" r:id="rId6"/>
    <p:sldId id="282" r:id="rId7"/>
    <p:sldId id="283" r:id="rId8"/>
    <p:sldId id="278" r:id="rId9"/>
    <p:sldId id="290" r:id="rId10"/>
    <p:sldId id="277" r:id="rId11"/>
    <p:sldId id="286" r:id="rId12"/>
    <p:sldId id="263" r:id="rId13"/>
    <p:sldId id="287" r:id="rId14"/>
    <p:sldId id="288" r:id="rId15"/>
    <p:sldId id="285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73" d="100"/>
          <a:sy n="73" d="100"/>
        </p:scale>
        <p:origin x="-121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8B962-12CF-4EA9-AD5D-2C58A9560FE1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0FADF-CD50-4B83-AE88-1DC13DA5A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2DE8877-BA8C-4F7E-8E92-346D5A0B9747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sz="24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E148D33B-0E70-4523-8C0F-6047068E4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omis.org/bfo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portal.bioontology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ioportal.bioontology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Prophylactic Responses to the Looming Ontology Chaos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Barry Smith</a:t>
            </a:r>
          </a:p>
          <a:p>
            <a:r>
              <a:rPr lang="en-US" dirty="0" smtClean="0"/>
              <a:t>http://ontology.buffalo.edu/smith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BFO, DOLCE, SUMO, </a:t>
            </a:r>
            <a:r>
              <a:rPr lang="en-US" dirty="0" err="1" smtClean="0"/>
              <a:t>Cyc</a:t>
            </a:r>
            <a:endParaRPr lang="en-US" dirty="0" smtClean="0"/>
          </a:p>
        </p:txBody>
      </p:sp>
      <p:sp>
        <p:nvSpPr>
          <p:cNvPr id="16896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All exist in FOL and OWL </a:t>
            </a:r>
            <a:r>
              <a:rPr lang="en-US" dirty="0" smtClean="0"/>
              <a:t>versions</a:t>
            </a:r>
          </a:p>
          <a:p>
            <a:pPr algn="ctr"/>
            <a:r>
              <a:rPr lang="en-US" dirty="0" smtClean="0"/>
              <a:t>All have been tested in use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BFO: very small, truly domain-neutral</a:t>
            </a:r>
          </a:p>
          <a:p>
            <a:pPr>
              <a:spcBef>
                <a:spcPts val="1420"/>
              </a:spcBef>
            </a:pPr>
            <a:r>
              <a:rPr lang="en-US" dirty="0" smtClean="0"/>
              <a:t>DOLCE: extends BFO, but built to support ‘linguistic and cognitive engineering’</a:t>
            </a:r>
          </a:p>
          <a:p>
            <a:pPr>
              <a:spcBef>
                <a:spcPts val="1420"/>
              </a:spcBef>
            </a:pPr>
            <a:r>
              <a:rPr lang="en-US" dirty="0" smtClean="0"/>
              <a:t>SUMO: has its own tiny mathematics, tiny physics, tiny biology (‘body-covering’, ‘fruit-Or-vegetable’), …</a:t>
            </a:r>
          </a:p>
          <a:p>
            <a:endParaRPr lang="en-US" dirty="0" smtClean="0"/>
          </a:p>
        </p:txBody>
      </p:sp>
      <p:sp>
        <p:nvSpPr>
          <p:cNvPr id="1689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DA6EBE5-F63C-47F5-A5C2-15757D33AC5E}" type="slidenum">
              <a:rPr lang="en-US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77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~100 ontology projects using BFO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www.ifomis.org/bfo/</a:t>
            </a:r>
            <a:endParaRPr lang="en-US" dirty="0" smtClean="0"/>
          </a:p>
          <a:p>
            <a:pPr algn="ctr"/>
            <a:endParaRPr lang="en-US" dirty="0" smtClean="0"/>
          </a:p>
          <a:p>
            <a:pPr lvl="2"/>
            <a:r>
              <a:rPr lang="en-US" sz="2200" dirty="0" smtClean="0"/>
              <a:t>Open Biomedical Ontologies Foundry </a:t>
            </a:r>
          </a:p>
          <a:p>
            <a:pPr lvl="2"/>
            <a:r>
              <a:rPr lang="en-US" sz="2200" dirty="0"/>
              <a:t>eagle-I, VIVO, </a:t>
            </a:r>
            <a:r>
              <a:rPr lang="en-US" sz="2200" dirty="0" err="1"/>
              <a:t>CTSA</a:t>
            </a:r>
            <a:r>
              <a:rPr lang="en-US" sz="2200" i="1" dirty="0" err="1"/>
              <a:t>connect</a:t>
            </a:r>
            <a:endParaRPr lang="en-US" sz="2200" dirty="0"/>
          </a:p>
          <a:p>
            <a:pPr lvl="2"/>
            <a:r>
              <a:rPr lang="en-US" sz="2200" dirty="0" smtClean="0"/>
              <a:t>AstraZeneca </a:t>
            </a:r>
          </a:p>
          <a:p>
            <a:pPr lvl="2"/>
            <a:r>
              <a:rPr lang="en-US" sz="2200" dirty="0" smtClean="0"/>
              <a:t>Elsevier</a:t>
            </a:r>
          </a:p>
          <a:p>
            <a:pPr marL="914400" lvl="2" indent="0">
              <a:buNone/>
            </a:pPr>
            <a:endParaRPr lang="en-US" sz="2200" dirty="0" smtClean="0"/>
          </a:p>
          <a:p>
            <a:pPr marL="914400" lvl="2" indent="0">
              <a:buNone/>
            </a:pPr>
            <a:r>
              <a:rPr lang="en-US" sz="2200" smtClean="0"/>
              <a:t>- influence on SNOMED CT</a:t>
            </a:r>
          </a:p>
          <a:p>
            <a:pPr marL="914400" lvl="2" indent="0">
              <a:buNone/>
            </a:pPr>
            <a:endParaRPr lang="en-US" sz="2200" dirty="0" smtClean="0"/>
          </a:p>
          <a:p>
            <a:pPr lvl="2"/>
            <a:r>
              <a:rPr lang="en-US" sz="2200" dirty="0" smtClean="0"/>
              <a:t>US Departments of Defense and Energy</a:t>
            </a:r>
          </a:p>
          <a:p>
            <a:pPr lvl="2"/>
            <a:r>
              <a:rPr lang="en-US" sz="2200" dirty="0" smtClean="0"/>
              <a:t>(Nuclear, Nanotechnology, …)</a:t>
            </a:r>
          </a:p>
          <a:p>
            <a:pPr lvl="2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170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UK p</a:t>
            </a:r>
            <a:r>
              <a:rPr lang="en-US" dirty="0" smtClean="0"/>
              <a:t>rojects using BFO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ChEBI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Emotion Ontology </a:t>
            </a:r>
            <a:r>
              <a:rPr lang="en-US" dirty="0" smtClean="0"/>
              <a:t>(Janna Hastings, EBI)</a:t>
            </a:r>
          </a:p>
          <a:p>
            <a:r>
              <a:rPr lang="en-US" b="1" dirty="0" smtClean="0"/>
              <a:t>RICORDO</a:t>
            </a:r>
            <a:r>
              <a:rPr lang="en-US" dirty="0" smtClean="0"/>
              <a:t> ontology-based </a:t>
            </a:r>
            <a:r>
              <a:rPr lang="en-US" dirty="0"/>
              <a:t>information systems in </a:t>
            </a:r>
            <a:r>
              <a:rPr lang="en-US" dirty="0" smtClean="0"/>
              <a:t>biomedicine (Pierre </a:t>
            </a:r>
            <a:r>
              <a:rPr lang="en-US" dirty="0"/>
              <a:t>Grenon, </a:t>
            </a:r>
            <a:r>
              <a:rPr lang="en-US" dirty="0" smtClean="0"/>
              <a:t>EBI)</a:t>
            </a:r>
            <a:endParaRPr lang="en-US" dirty="0"/>
          </a:p>
          <a:p>
            <a:r>
              <a:rPr lang="en-US" b="1" dirty="0" smtClean="0"/>
              <a:t>EFO </a:t>
            </a:r>
            <a:r>
              <a:rPr lang="en-US" dirty="0" smtClean="0"/>
              <a:t>Experimental Factor Ontology (James Malone, EBI)</a:t>
            </a:r>
          </a:p>
          <a:p>
            <a:r>
              <a:rPr lang="en-US" b="1" dirty="0" err="1" smtClean="0"/>
              <a:t>FlyBase</a:t>
            </a:r>
            <a:r>
              <a:rPr lang="en-US" dirty="0" smtClean="0"/>
              <a:t>, </a:t>
            </a:r>
            <a:r>
              <a:rPr lang="en-US" b="1" dirty="0" smtClean="0"/>
              <a:t>Gene Ontology</a:t>
            </a:r>
            <a:r>
              <a:rPr lang="en-US" dirty="0" smtClean="0"/>
              <a:t>, </a:t>
            </a:r>
            <a:r>
              <a:rPr lang="en-US" b="1" dirty="0" smtClean="0"/>
              <a:t>Ontology for Biomedical Investigations </a:t>
            </a:r>
            <a:r>
              <a:rPr lang="en-US" dirty="0" smtClean="0"/>
              <a:t>(EBI …)</a:t>
            </a:r>
          </a:p>
          <a:p>
            <a:r>
              <a:rPr lang="en-US" b="1" dirty="0" err="1" smtClean="0"/>
              <a:t>Envo</a:t>
            </a:r>
            <a:r>
              <a:rPr lang="en-US" b="1" dirty="0" smtClean="0"/>
              <a:t> </a:t>
            </a:r>
            <a:r>
              <a:rPr lang="en-US" dirty="0" smtClean="0"/>
              <a:t>Environment Ontology (Genomic Standards Consortium, Dawn Field, NERC / Oxford)</a:t>
            </a:r>
          </a:p>
          <a:p>
            <a:r>
              <a:rPr lang="en-US" b="1" dirty="0" smtClean="0"/>
              <a:t>HCLSIG/</a:t>
            </a:r>
            <a:r>
              <a:rPr lang="en-US" b="1" dirty="0" err="1" smtClean="0"/>
              <a:t>PharmaOntology</a:t>
            </a:r>
            <a:r>
              <a:rPr lang="en-US" b="1" dirty="0" smtClean="0"/>
              <a:t> </a:t>
            </a:r>
            <a:r>
              <a:rPr lang="en-US" dirty="0" smtClean="0"/>
              <a:t>(Colin </a:t>
            </a:r>
            <a:r>
              <a:rPr lang="en-US" dirty="0" err="1"/>
              <a:t>Batchelor</a:t>
            </a:r>
            <a:r>
              <a:rPr lang="en-US" dirty="0"/>
              <a:t>, Royal Society of </a:t>
            </a:r>
            <a:r>
              <a:rPr lang="en-US" dirty="0" smtClean="0"/>
              <a:t>Chemistry)</a:t>
            </a:r>
          </a:p>
        </p:txBody>
      </p:sp>
    </p:spTree>
    <p:extLst>
      <p:ext uri="{BB962C8B-B14F-4D97-AF65-F5344CB8AC3E}">
        <p14:creationId xmlns:p14="http://schemas.microsoft.com/office/powerpoint/2010/main" val="6958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 common upper level ontology can help resist ontology chaos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something to teach</a:t>
            </a:r>
          </a:p>
          <a:p>
            <a:r>
              <a:rPr lang="en-US" sz="3300" dirty="0" smtClean="0"/>
              <a:t>training (expertise) is portable</a:t>
            </a:r>
          </a:p>
          <a:p>
            <a:r>
              <a:rPr lang="en-US" sz="3300" dirty="0" smtClean="0"/>
              <a:t>each new ontology you confront will be more easily understood at the level of content</a:t>
            </a:r>
          </a:p>
          <a:p>
            <a:pPr lvl="1"/>
            <a:r>
              <a:rPr lang="en-US" sz="3300" dirty="0" smtClean="0"/>
              <a:t>and more easily criticized, error-checked</a:t>
            </a:r>
          </a:p>
          <a:p>
            <a:r>
              <a:rPr lang="en-US" sz="3300" dirty="0" smtClean="0"/>
              <a:t>provides starting-point for domain-ontology development</a:t>
            </a:r>
          </a:p>
          <a:p>
            <a:r>
              <a:rPr lang="en-US" sz="3300" dirty="0" smtClean="0"/>
              <a:t>provides platform for tool-building and innovations</a:t>
            </a:r>
            <a:endParaRPr lang="en-US" sz="33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300" dirty="0"/>
              <a:t>lessons learned in </a:t>
            </a:r>
            <a:r>
              <a:rPr lang="en-US" sz="3300" dirty="0" smtClean="0"/>
              <a:t>building and using one ontology can potentially benefit other </a:t>
            </a:r>
            <a:r>
              <a:rPr lang="en-US" sz="3300" dirty="0" smtClean="0"/>
              <a:t>ontologies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300" dirty="0" smtClean="0"/>
              <a:t>promote </a:t>
            </a:r>
            <a:r>
              <a:rPr lang="en-US" sz="3300" dirty="0" err="1" smtClean="0"/>
              <a:t>shareability</a:t>
            </a:r>
            <a:r>
              <a:rPr lang="en-US" sz="3300" dirty="0" smtClean="0"/>
              <a:t> of data across </a:t>
            </a:r>
            <a:r>
              <a:rPr lang="en-US" sz="3300" dirty="0" err="1" smtClean="0"/>
              <a:t>discilinary</a:t>
            </a:r>
            <a:r>
              <a:rPr lang="en-US" sz="3300" dirty="0" smtClean="0"/>
              <a:t> and other boundaries</a:t>
            </a:r>
            <a:endParaRPr lang="en-US" sz="3300" dirty="0" smtClean="0"/>
          </a:p>
          <a:p>
            <a:pPr marL="0" lvl="1" indent="0">
              <a:buNone/>
            </a:pPr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334000"/>
            <a:ext cx="8229600" cy="1371600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1026" name="Picture 2" descr="C:\Users\wmandrick\Desktop\Monkey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11960"/>
            <a:ext cx="6629400" cy="4821158"/>
          </a:xfrm>
          <a:prstGeom prst="rect">
            <a:avLst/>
          </a:prstGeom>
          <a:noFill/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0" y="2286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The Alternative: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Infinite Monkey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(Fortuitous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Interoperability)Strategy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994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language do you use in developing ontologies?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</a:t>
            </a:r>
          </a:p>
          <a:p>
            <a:r>
              <a:rPr lang="en-US" dirty="0" smtClean="0"/>
              <a:t>OWL</a:t>
            </a:r>
          </a:p>
          <a:p>
            <a:r>
              <a:rPr lang="en-US" dirty="0" smtClean="0"/>
              <a:t>OBO</a:t>
            </a:r>
          </a:p>
          <a:p>
            <a:r>
              <a:rPr lang="en-US" dirty="0" smtClean="0"/>
              <a:t>CLIF</a:t>
            </a:r>
          </a:p>
          <a:p>
            <a:r>
              <a:rPr lang="en-US" dirty="0"/>
              <a:t>English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7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problem by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969" t="11379" r="40337" b="4376"/>
          <a:stretch/>
        </p:blipFill>
        <p:spPr bwMode="auto">
          <a:xfrm>
            <a:off x="0" y="1371600"/>
            <a:ext cx="9144000" cy="5410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21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more ontology is successful, </a:t>
            </a:r>
            <a:br>
              <a:rPr lang="en-US" dirty="0" smtClean="0"/>
            </a:br>
            <a:r>
              <a:rPr lang="en-US" dirty="0" smtClean="0"/>
              <a:t>the more it will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National Center for Biomedical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http://bioportal.bioontology.org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 more we have neat tools like this, the more we will see why chaos looms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0A758-BB82-4228-8BA3-D0B283BF1E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31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9" r="29723" b="6250"/>
          <a:stretch>
            <a:fillRect/>
          </a:stretch>
        </p:blipFill>
        <p:spPr bwMode="auto">
          <a:xfrm>
            <a:off x="0" y="0"/>
            <a:ext cx="9144000" cy="601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2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10BAB9-AF93-4BF8-91C1-8A0F0B1E6DC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42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0" r="31128" b="6770"/>
          <a:stretch>
            <a:fillRect/>
          </a:stretch>
        </p:blipFill>
        <p:spPr bwMode="auto">
          <a:xfrm>
            <a:off x="-19050" y="0"/>
            <a:ext cx="9163050" cy="588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43408-483F-487E-8981-AFEA5F0E50A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952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6" r="29723" b="6250"/>
          <a:stretch>
            <a:fillRect/>
          </a:stretch>
        </p:blipFill>
        <p:spPr bwMode="auto">
          <a:xfrm>
            <a:off x="0" y="0"/>
            <a:ext cx="9144000" cy="580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itchFamily="34" charset="0"/>
              <a:buNone/>
            </a:pPr>
            <a:endParaRPr lang="en-US" sz="5400" smtClean="0"/>
          </a:p>
          <a:p>
            <a:pPr marL="0" indent="0">
              <a:buFont typeface="Arial" pitchFamily="34" charset="0"/>
              <a:buNone/>
            </a:pPr>
            <a:endParaRPr lang="en-US" sz="5400" smtClean="0"/>
          </a:p>
          <a:p>
            <a:pPr marL="0" indent="0">
              <a:buFont typeface="Arial" pitchFamily="34" charset="0"/>
              <a:buNone/>
            </a:pPr>
            <a:endParaRPr lang="en-US" sz="5400" smtClean="0"/>
          </a:p>
          <a:p>
            <a:pPr marL="0" indent="0">
              <a:buFont typeface="Arial" pitchFamily="34" charset="0"/>
              <a:buNone/>
            </a:pPr>
            <a:endParaRPr lang="en-US" sz="5400" smtClean="0"/>
          </a:p>
          <a:p>
            <a:pPr marL="0" indent="0">
              <a:buFont typeface="Arial" pitchFamily="34" charset="0"/>
              <a:buNone/>
            </a:pPr>
            <a:r>
              <a:rPr lang="en-US" sz="5400" smtClean="0"/>
              <a:t>…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46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National Center for Biomedical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3528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http://bioportal.bioontology.org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Ontologies built by biologists</a:t>
            </a:r>
          </a:p>
          <a:p>
            <a:pPr marL="0" indent="0" algn="ctr">
              <a:buNone/>
            </a:pPr>
            <a:r>
              <a:rPr lang="en-US" dirty="0" smtClean="0"/>
              <a:t>Ontologies built by hackers</a:t>
            </a:r>
          </a:p>
          <a:p>
            <a:pPr marL="0" indent="0" algn="ctr">
              <a:buNone/>
            </a:pPr>
            <a:r>
              <a:rPr lang="en-US" dirty="0" smtClean="0"/>
              <a:t>Hobby ontologies</a:t>
            </a:r>
          </a:p>
          <a:p>
            <a:pPr marL="0" indent="0" algn="ctr">
              <a:buNone/>
            </a:pPr>
            <a:r>
              <a:rPr lang="en-US" dirty="0" smtClean="0"/>
              <a:t>Student project ontologies</a:t>
            </a:r>
          </a:p>
          <a:p>
            <a:pPr marL="0" indent="0" algn="ctr">
              <a:buNone/>
            </a:pPr>
            <a:r>
              <a:rPr lang="en-US" dirty="0" smtClean="0"/>
              <a:t>“I </a:t>
            </a:r>
            <a:r>
              <a:rPr lang="en-US" dirty="0" err="1" smtClean="0"/>
              <a:t>googled</a:t>
            </a:r>
            <a:r>
              <a:rPr lang="en-US" dirty="0" smtClean="0"/>
              <a:t> the word ‘ontology’ last </a:t>
            </a:r>
            <a:r>
              <a:rPr lang="en-US" dirty="0" err="1" smtClean="0"/>
              <a:t>Tuesdsay</a:t>
            </a:r>
            <a:r>
              <a:rPr lang="en-US" dirty="0" smtClean="0"/>
              <a:t>” ontologies</a:t>
            </a:r>
          </a:p>
        </p:txBody>
      </p:sp>
    </p:spTree>
    <p:extLst>
      <p:ext uri="{BB962C8B-B14F-4D97-AF65-F5344CB8AC3E}">
        <p14:creationId xmlns:p14="http://schemas.microsoft.com/office/powerpoint/2010/main" val="16912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.Embracing  / 2. Resisting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Large repositories (million monkeys strategy)</a:t>
            </a:r>
            <a:endParaRPr lang="en-US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>2. </a:t>
            </a:r>
            <a:r>
              <a:rPr lang="en-US" b="1" dirty="0" smtClean="0"/>
              <a:t>Find out what makes ontologies stable and useful, and create an evolutionary process whereby bad ontologies will die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22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OWL, CLIF … </a:t>
            </a:r>
            <a:r>
              <a:rPr lang="en-US" dirty="0"/>
              <a:t>exist on the syntax (language) side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Standards </a:t>
            </a:r>
            <a:r>
              <a:rPr lang="en-US" dirty="0"/>
              <a:t>on the semantics (content) </a:t>
            </a:r>
            <a:r>
              <a:rPr lang="en-US" dirty="0" smtClean="0"/>
              <a:t>side (top-level ontologies)</a:t>
            </a:r>
          </a:p>
          <a:p>
            <a:pPr marL="0" indent="0">
              <a:buNone/>
            </a:pPr>
            <a:endParaRPr lang="en-US" sz="1200" dirty="0"/>
          </a:p>
          <a:p>
            <a:pPr marL="400050" lvl="1" indent="0">
              <a:buNone/>
            </a:pPr>
            <a:r>
              <a:rPr lang="en-US" dirty="0"/>
              <a:t>Basic Formal Ontology (BFO)</a:t>
            </a:r>
          </a:p>
          <a:p>
            <a:pPr marL="400050" lvl="1" indent="0">
              <a:buNone/>
            </a:pPr>
            <a:r>
              <a:rPr lang="en-US" dirty="0"/>
              <a:t>Domain Ontology for Linguistic and Cognitive Engineering (DOLCE)</a:t>
            </a:r>
          </a:p>
          <a:p>
            <a:pPr marL="400050" lvl="1" indent="0">
              <a:buNone/>
            </a:pPr>
            <a:r>
              <a:rPr lang="en-US" dirty="0"/>
              <a:t>Suggested Upper Merged Ontology (SUMO</a:t>
            </a:r>
            <a:r>
              <a:rPr lang="en-US" dirty="0" smtClean="0"/>
              <a:t>)</a:t>
            </a:r>
            <a:r>
              <a:rPr lang="en-US" sz="2800" dirty="0"/>
              <a:t>	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89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444</Words>
  <Application>Microsoft Office PowerPoint</Application>
  <PresentationFormat>On-screen Show (4:3)</PresentationFormat>
  <Paragraphs>84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Prophylactic Responses to the Looming Ontology Chaos</vt:lpstr>
      <vt:lpstr>The more ontology is successful,  the more it will fail</vt:lpstr>
      <vt:lpstr>National Center for Biomedical Ontology</vt:lpstr>
      <vt:lpstr>PowerPoint Presentation</vt:lpstr>
      <vt:lpstr>PowerPoint Presentation</vt:lpstr>
      <vt:lpstr>PowerPoint Presentation</vt:lpstr>
      <vt:lpstr>National Center for Biomedical Ontology</vt:lpstr>
      <vt:lpstr>1 .Embracing  / 2. Resisting</vt:lpstr>
      <vt:lpstr>Standards</vt:lpstr>
      <vt:lpstr>BFO, DOLCE, SUMO, Cyc</vt:lpstr>
      <vt:lpstr>~100 ontology projects using BFO</vt:lpstr>
      <vt:lpstr>UK projects using BFO</vt:lpstr>
      <vt:lpstr>How a common upper level ontology can help resist ontology chaos</vt:lpstr>
      <vt:lpstr>PowerPoint Presentation</vt:lpstr>
      <vt:lpstr>What language do you use in developing ontologies?</vt:lpstr>
      <vt:lpstr>Solve the problem by voting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“Hope is a terrible strategy…” COL George Casey to Brigade G3</dc:title>
  <dc:creator>William Mandrick</dc:creator>
  <cp:lastModifiedBy>phismith</cp:lastModifiedBy>
  <cp:revision>25</cp:revision>
  <dcterms:created xsi:type="dcterms:W3CDTF">2006-08-16T00:00:00Z</dcterms:created>
  <dcterms:modified xsi:type="dcterms:W3CDTF">2012-04-12T12:11:45Z</dcterms:modified>
</cp:coreProperties>
</file>