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2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372D3-30E3-49C1-BBB8-43081B39840F}" type="datetimeFigureOut">
              <a:rPr lang="en-US" smtClean="0"/>
              <a:t>3/15/2011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B99A3-460E-4B20-93FE-D3ED63F29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0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76F0D-38F0-4164-9226-FD78704CEE4C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33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A59F5D5-B527-4BE0-957B-C27F22FCC10A}" type="datetime1">
              <a:rPr lang="en-US">
                <a:solidFill>
                  <a:prstClr val="black"/>
                </a:solidFill>
              </a:rPr>
              <a:pPr/>
              <a:t>3/13/2011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http://ontology.buffalo.edu/smith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13CE15-DADA-4305-8FD0-F7FA2D442F2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55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502E45A-EE33-490B-8E07-080862467409}" type="datetime1">
              <a:rPr lang="en-US">
                <a:solidFill>
                  <a:prstClr val="black"/>
                </a:solidFill>
              </a:rPr>
              <a:pPr/>
              <a:t>3/13/2011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http://ontology.buffalo.edu/smith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13CE15-DADA-4305-8FD0-F7FA2D442F2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9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4EC4BE-7074-4284-8EDC-FDE7C11FD019}" type="datetime1">
              <a:rPr lang="en-US">
                <a:solidFill>
                  <a:prstClr val="black"/>
                </a:solidFill>
              </a:rPr>
              <a:pPr/>
              <a:t>3/13/2011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http://ontology.buffalo.edu/smith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13CE15-DADA-4305-8FD0-F7FA2D442F2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651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077200" cy="4602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C8834-C7E7-4194-840D-CA6164A333C3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03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21F7C-E1C1-4E69-9470-7738CA85D0A8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09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517525" indent="-285750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2895600" cy="365125"/>
          </a:xfrm>
        </p:spPr>
        <p:txBody>
          <a:bodyPr/>
          <a:lstStyle>
            <a:lvl1pPr>
              <a:defRPr sz="1400" b="1"/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http://ontology.buffalo.edu/smith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AA13CE15-DADA-4305-8FD0-F7FA2D442F2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60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777DE4-A230-40CE-8179-504BFE545B48}" type="datetime1">
              <a:rPr lang="en-US">
                <a:solidFill>
                  <a:prstClr val="black"/>
                </a:solidFill>
              </a:rPr>
              <a:pPr/>
              <a:t>3/13/2011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http://ontology.buffalo.edu/smith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13CE15-DADA-4305-8FD0-F7FA2D442F2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78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242F2AD-8111-4F4E-B8B9-5558D9DF934F}" type="datetime1">
              <a:rPr lang="en-US">
                <a:solidFill>
                  <a:prstClr val="black"/>
                </a:solidFill>
              </a:rPr>
              <a:pPr/>
              <a:t>3/13/2011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http://ontology.buffalo.edu/smith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13CE15-DADA-4305-8FD0-F7FA2D442F2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3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470884F-1DDD-469E-96B3-05C9AEDB4010}" type="datetime1">
              <a:rPr lang="en-US">
                <a:solidFill>
                  <a:prstClr val="black"/>
                </a:solidFill>
              </a:rPr>
              <a:pPr/>
              <a:t>3/13/2011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http://ontology.buffalo.edu/smith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13CE15-DADA-4305-8FD0-F7FA2D442F2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56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7B3619-F05E-442D-BF46-C9067C0E33F4}" type="datetime1">
              <a:rPr lang="en-US">
                <a:solidFill>
                  <a:prstClr val="black"/>
                </a:solidFill>
              </a:rPr>
              <a:pPr/>
              <a:t>3/13/2011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http://ontology.buffalo.edu/smith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13CE15-DADA-4305-8FD0-F7FA2D442F2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03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5FFCA4-62AA-49F2-995A-12430064845C}" type="datetime1">
              <a:rPr lang="en-US">
                <a:solidFill>
                  <a:prstClr val="black"/>
                </a:solidFill>
              </a:rPr>
              <a:pPr/>
              <a:t>3/13/2011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http://ontology.buffalo.edu/smith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13CE15-DADA-4305-8FD0-F7FA2D442F2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32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9EF59ED-6920-4DEC-A3EB-EF914E085AFF}" type="datetime1">
              <a:rPr lang="en-US">
                <a:solidFill>
                  <a:prstClr val="black"/>
                </a:solidFill>
              </a:rPr>
              <a:pPr/>
              <a:t>3/13/2011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http://ontology.buffalo.edu/smith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13CE15-DADA-4305-8FD0-F7FA2D442F2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35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CB0544-0CCB-40B4-984F-72B2ED57861F}" type="datetime1">
              <a:rPr lang="en-US">
                <a:solidFill>
                  <a:prstClr val="black"/>
                </a:solidFill>
              </a:rPr>
              <a:pPr/>
              <a:t>3/13/2011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http://ontology.buffalo.edu/smith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13CE15-DADA-4305-8FD0-F7FA2D442F2E}" type="slidenum">
              <a:rPr lang="en-US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9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600200"/>
            <a:ext cx="75438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3657601"/>
            <a:ext cx="75438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Barry Smith</a:t>
            </a:r>
          </a:p>
          <a:p>
            <a:pPr lvl="0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http://ontology.buffalo.edu/smith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526" y="0"/>
            <a:ext cx="1155526" cy="6858000"/>
          </a:xfrm>
          <a:prstGeom prst="rect">
            <a:avLst/>
          </a:prstGeom>
          <a:gradFill>
            <a:gsLst>
              <a:gs pos="0">
                <a:srgbClr val="002060">
                  <a:alpha val="31000"/>
                </a:srgbClr>
              </a:gs>
              <a:gs pos="90000">
                <a:schemeClr val="tx2">
                  <a:lumMod val="41000"/>
                  <a:lumOff val="59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22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8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ohd-ontology.org/page/What_constitutes_dental_researc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Development of the Field of Biomedical Ontology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0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Barry Smith</a:t>
            </a:r>
          </a:p>
          <a:p>
            <a:r>
              <a:rPr lang="en-US" sz="2600" dirty="0" smtClean="0"/>
              <a:t>New York State Center of Excellence </a:t>
            </a:r>
            <a:br>
              <a:rPr lang="en-US" sz="2600" dirty="0" smtClean="0"/>
            </a:br>
            <a:r>
              <a:rPr lang="en-US" sz="2600" dirty="0" smtClean="0"/>
              <a:t>in Bioinformatics and Life Sciences</a:t>
            </a:r>
          </a:p>
          <a:p>
            <a:r>
              <a:rPr lang="en-US" sz="2600" dirty="0" smtClean="0"/>
              <a:t>University at Buffalo</a:t>
            </a:r>
            <a:endParaRPr lang="en-US" sz="2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78141"/>
            <a:ext cx="1371600" cy="1855459"/>
          </a:xfrm>
          <a:prstGeom prst="rect">
            <a:avLst/>
          </a:prstGeom>
          <a:solidFill>
            <a:schemeClr val="tx2">
              <a:lumMod val="40000"/>
              <a:lumOff val="60000"/>
              <a:alpha val="5000"/>
            </a:schemeClr>
          </a:solidFill>
        </p:spPr>
      </p:pic>
      <p:sp>
        <p:nvSpPr>
          <p:cNvPr id="6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1143000" y="63246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>
                <a:solidFill>
                  <a:prstClr val="white"/>
                </a:solidFill>
              </a:rPr>
              <a:t>http://ontology.buffalo.edu/smith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416675"/>
            <a:ext cx="2133600" cy="365125"/>
          </a:xfrm>
        </p:spPr>
        <p:txBody>
          <a:bodyPr/>
          <a:lstStyle/>
          <a:p>
            <a:pPr algn="r"/>
            <a:fld id="{AA13CE15-DADA-4305-8FD0-F7FA2D442F2E}" type="slidenum">
              <a:rPr lang="en-US" sz="1600" b="1" smtClean="0">
                <a:solidFill>
                  <a:prstClr val="white"/>
                </a:solidFill>
              </a:rPr>
              <a:pPr algn="r"/>
              <a:t>1</a:t>
            </a:fld>
            <a:endParaRPr lang="en-US" sz="16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13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http://ohd-ontology.org/page/What_constitutes_dental_research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http://ontology.buffalo.edu/smith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CE15-DADA-4305-8FD0-F7FA2D442F2E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6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543800" cy="18288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(Compressed) Ontology Timeline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7244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§"/>
              <a:tabLst>
                <a:tab pos="860425" algn="l"/>
                <a:tab pos="1541463" algn="l"/>
              </a:tabLst>
            </a:pPr>
            <a:r>
              <a:rPr lang="en-US" dirty="0" smtClean="0"/>
              <a:t>360 BC: 	Aristotle’s </a:t>
            </a:r>
            <a:r>
              <a:rPr lang="en-US" i="1" dirty="0" smtClean="0"/>
              <a:t>Metaphysics</a:t>
            </a:r>
            <a:endParaRPr lang="en-US" dirty="0" smtClean="0"/>
          </a:p>
          <a:p>
            <a:pPr marL="457200" indent="-457200" algn="l">
              <a:buFont typeface="Wingdings" pitchFamily="2" charset="2"/>
              <a:buChar char="§"/>
              <a:tabLst>
                <a:tab pos="860425" algn="l"/>
                <a:tab pos="1541463" algn="l"/>
              </a:tabLst>
            </a:pPr>
            <a:r>
              <a:rPr lang="en-US" dirty="0" smtClean="0"/>
              <a:t>1879: 		Invention of modern logic (Boole, </a:t>
            </a:r>
          </a:p>
          <a:p>
            <a:pPr algn="l">
              <a:tabLst>
                <a:tab pos="860425" algn="l"/>
                <a:tab pos="1541463" algn="l"/>
              </a:tabLst>
            </a:pPr>
            <a:r>
              <a:rPr lang="en-US" dirty="0"/>
              <a:t>	</a:t>
            </a:r>
            <a:r>
              <a:rPr lang="en-US" dirty="0" smtClean="0"/>
              <a:t>		Frege)</a:t>
            </a:r>
          </a:p>
          <a:p>
            <a:pPr marL="457200" indent="-457200" algn="l">
              <a:buFont typeface="Wingdings" pitchFamily="2" charset="2"/>
              <a:buChar char="§"/>
              <a:tabLst>
                <a:tab pos="860425" algn="l"/>
                <a:tab pos="1541463" algn="l"/>
              </a:tabLst>
            </a:pPr>
            <a:r>
              <a:rPr lang="en-US" dirty="0" smtClean="0"/>
              <a:t>1920:		The problem of the Unity of 				Science (Logical Positivism)</a:t>
            </a:r>
          </a:p>
          <a:p>
            <a:pPr marL="457200" indent="-457200" algn="l">
              <a:buFont typeface="Wingdings" pitchFamily="2" charset="2"/>
              <a:buChar char="§"/>
              <a:tabLst>
                <a:tab pos="860425" algn="l"/>
                <a:tab pos="1541463" algn="l"/>
              </a:tabLst>
            </a:pPr>
            <a:r>
              <a:rPr lang="en-US" dirty="0" smtClean="0"/>
              <a:t>1950		Birth of computing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http://ontology.buffalo.edu/smith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CE15-DADA-4305-8FD0-F7FA2D442F2E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16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9252" name="Picture 4" descr="babel-s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41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7543800" cy="1828800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Ontology </a:t>
            </a:r>
            <a:r>
              <a:rPr lang="en-US" sz="3600" dirty="0" smtClean="0"/>
              <a:t>Timeline (contd.)</a:t>
            </a: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1143000" y="1676400"/>
            <a:ext cx="7772400" cy="472440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§"/>
              <a:tabLst>
                <a:tab pos="860425" algn="l"/>
                <a:tab pos="1541463" algn="l"/>
              </a:tabLst>
            </a:pPr>
            <a:r>
              <a:rPr lang="en-US" dirty="0" smtClean="0"/>
              <a:t>1970: 	AI, Robotics</a:t>
            </a:r>
          </a:p>
          <a:p>
            <a:pPr marL="457200" indent="-457200" algn="l">
              <a:buFont typeface="Wingdings" pitchFamily="2" charset="2"/>
              <a:buChar char="§"/>
              <a:tabLst>
                <a:tab pos="860425" algn="l"/>
                <a:tab pos="1541463" algn="l"/>
              </a:tabLst>
            </a:pPr>
            <a:r>
              <a:rPr lang="en-US" dirty="0" smtClean="0"/>
              <a:t>1980:	</a:t>
            </a:r>
            <a:r>
              <a:rPr lang="en-US" dirty="0" smtClean="0"/>
              <a:t>KIF: Knowledge </a:t>
            </a:r>
            <a:r>
              <a:rPr lang="en-US" dirty="0" smtClean="0"/>
              <a:t>Interchange </a:t>
            </a:r>
            <a:r>
              <a:rPr lang="en-US" dirty="0" smtClean="0"/>
              <a:t>Format</a:t>
            </a:r>
            <a:endParaRPr lang="en-US" dirty="0" smtClean="0"/>
          </a:p>
          <a:p>
            <a:pPr marL="457200" indent="-457200" algn="l">
              <a:buFont typeface="Wingdings" pitchFamily="2" charset="2"/>
              <a:buChar char="§"/>
              <a:tabLst>
                <a:tab pos="736600" algn="l"/>
                <a:tab pos="860425" algn="l"/>
                <a:tab pos="1255713" algn="l"/>
                <a:tab pos="1541463" algn="l"/>
              </a:tabLst>
            </a:pPr>
            <a:r>
              <a:rPr lang="en-US" dirty="0" smtClean="0"/>
              <a:t>1990: </a:t>
            </a:r>
            <a:r>
              <a:rPr lang="en-US" dirty="0" smtClean="0"/>
              <a:t>	Human Genome Project</a:t>
            </a:r>
          </a:p>
          <a:p>
            <a:pPr marL="457200" indent="-457200" algn="l">
              <a:buFont typeface="Wingdings" pitchFamily="2" charset="2"/>
              <a:buChar char="§"/>
              <a:tabLst>
                <a:tab pos="736600" algn="l"/>
                <a:tab pos="860425" algn="l"/>
                <a:tab pos="1255713" algn="l"/>
                <a:tab pos="1541463" algn="l"/>
              </a:tabLst>
            </a:pPr>
            <a:r>
              <a:rPr lang="en-US" dirty="0" smtClean="0"/>
              <a:t>1999: 	The Gene Ontology (GO)</a:t>
            </a:r>
          </a:p>
          <a:p>
            <a:pPr marL="457200" indent="-457200" algn="l">
              <a:buFont typeface="Wingdings" pitchFamily="2" charset="2"/>
              <a:buChar char="§"/>
              <a:tabLst>
                <a:tab pos="736600" algn="l"/>
                <a:tab pos="860425" algn="l"/>
                <a:tab pos="1255713" algn="l"/>
                <a:tab pos="1541463" algn="l"/>
              </a:tabLst>
            </a:pPr>
            <a:r>
              <a:rPr lang="en-US" dirty="0" smtClean="0"/>
              <a:t>2000: 	Semantic Web (OWL)</a:t>
            </a:r>
            <a:endParaRPr lang="en-US" dirty="0"/>
          </a:p>
          <a:p>
            <a:pPr marL="457200" indent="-457200" algn="l">
              <a:buFont typeface="Wingdings" pitchFamily="2" charset="2"/>
              <a:buChar char="§"/>
              <a:tabLst>
                <a:tab pos="736600" algn="l"/>
                <a:tab pos="860425" algn="l"/>
                <a:tab pos="1255713" algn="l"/>
                <a:tab pos="1541463" algn="l"/>
              </a:tabLst>
            </a:pPr>
            <a:r>
              <a:rPr lang="en-US" dirty="0" smtClean="0"/>
              <a:t>2005: 	Open Biomedical Ontologies (OBO)</a:t>
            </a:r>
          </a:p>
          <a:p>
            <a:pPr marL="463550" indent="-463550" algn="l">
              <a:buFont typeface="Wingdings" pitchFamily="2" charset="2"/>
              <a:buChar char="§"/>
              <a:tabLst>
                <a:tab pos="736600" algn="l"/>
                <a:tab pos="860425" algn="l"/>
                <a:tab pos="1255713" algn="l"/>
                <a:tab pos="1541463" algn="l"/>
              </a:tabLst>
            </a:pPr>
            <a:r>
              <a:rPr lang="en-US" dirty="0" smtClean="0"/>
              <a:t>2007: 	National Center for Biomedical </a:t>
            </a:r>
            <a:br>
              <a:rPr lang="en-US" dirty="0" smtClean="0"/>
            </a:br>
            <a:r>
              <a:rPr lang="en-US" dirty="0" smtClean="0"/>
              <a:t>				Ontology (NCBO) </a:t>
            </a:r>
            <a:r>
              <a:rPr lang="en-US" dirty="0" err="1" smtClean="0"/>
              <a:t>Bioportal</a:t>
            </a:r>
            <a:endParaRPr lang="en-US" dirty="0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white"/>
                </a:solidFill>
              </a:rPr>
              <a:t>http://ontology.buffalo.edu/smith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3CE15-DADA-4305-8FD0-F7FA2D442F2E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On-screen Show (4:3)</PresentationFormat>
  <Paragraphs>28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1_Office Theme</vt:lpstr>
      <vt:lpstr>Development of the Field of Biomedical Ontology</vt:lpstr>
      <vt:lpstr>http://ohd-ontology.org/page/What_constitutes_dental_research</vt:lpstr>
      <vt:lpstr>(Compressed) Ontology Timeline</vt:lpstr>
      <vt:lpstr>PowerPoint Presentation</vt:lpstr>
      <vt:lpstr>Ontology Timeline (contd.)</vt:lpstr>
    </vt:vector>
  </TitlesOfParts>
  <Company>SUNY Campus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the Field of Biomedical Ontology</dc:title>
  <dc:creator>bs</dc:creator>
  <cp:lastModifiedBy>bs</cp:lastModifiedBy>
  <cp:revision>1</cp:revision>
  <dcterms:created xsi:type="dcterms:W3CDTF">2011-03-15T15:35:57Z</dcterms:created>
  <dcterms:modified xsi:type="dcterms:W3CDTF">2011-03-15T15:36:39Z</dcterms:modified>
</cp:coreProperties>
</file>