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7" r:id="rId4"/>
    <p:sldId id="259" r:id="rId5"/>
    <p:sldId id="258" r:id="rId6"/>
    <p:sldId id="260" r:id="rId7"/>
    <p:sldId id="261"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36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10/11/2013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10/11/2013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10/11/2013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10/11/2013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10/11/2013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BFO and Information Artifacts</a:t>
            </a:r>
            <a:endParaRPr lang="en-US" dirty="0"/>
          </a:p>
        </p:txBody>
      </p:sp>
      <p:sp>
        <p:nvSpPr>
          <p:cNvPr id="3" name="Subtitle 2"/>
          <p:cNvSpPr>
            <a:spLocks noGrp="1"/>
          </p:cNvSpPr>
          <p:nvPr>
            <p:ph type="subTitle" idx="1"/>
          </p:nvPr>
        </p:nvSpPr>
        <p:spPr/>
        <p:txBody>
          <a:bodyPr/>
          <a:lstStyle/>
          <a:p>
            <a:r>
              <a:rPr lang="en-US" smtClean="0"/>
              <a:t>Barry Smith</a:t>
            </a:r>
            <a:endParaRPr lang="en-US"/>
          </a:p>
        </p:txBody>
      </p:sp>
    </p:spTree>
    <p:extLst>
      <p:ext uri="{BB962C8B-B14F-4D97-AF65-F5344CB8AC3E}">
        <p14:creationId xmlns:p14="http://schemas.microsoft.com/office/powerpoint/2010/main" val="3695623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Mission Command Comments</a:t>
            </a:r>
            <a:endParaRPr lang="en-US" dirty="0"/>
          </a:p>
        </p:txBody>
      </p:sp>
      <p:sp>
        <p:nvSpPr>
          <p:cNvPr id="3" name="Subtitle 2"/>
          <p:cNvSpPr>
            <a:spLocks noGrp="1"/>
          </p:cNvSpPr>
          <p:nvPr>
            <p:ph type="subTitle" idx="1"/>
          </p:nvPr>
        </p:nvSpPr>
        <p:spPr/>
        <p:txBody>
          <a:bodyPr/>
          <a:lstStyle/>
          <a:p>
            <a:r>
              <a:rPr lang="en-US" dirty="0" smtClean="0"/>
              <a:t>Bill </a:t>
            </a:r>
            <a:r>
              <a:rPr lang="en-US" dirty="0" err="1" smtClean="0"/>
              <a:t>Mandrick</a:t>
            </a:r>
            <a:endParaRPr lang="en-US" dirty="0" smtClean="0"/>
          </a:p>
          <a:p>
            <a:r>
              <a:rPr lang="en-US" dirty="0" smtClean="0"/>
              <a:t>09 May 2013</a:t>
            </a:r>
            <a:endParaRPr lang="en-US" dirty="0"/>
          </a:p>
        </p:txBody>
      </p:sp>
    </p:spTree>
    <p:extLst>
      <p:ext uri="{BB962C8B-B14F-4D97-AF65-F5344CB8AC3E}">
        <p14:creationId xmlns:p14="http://schemas.microsoft.com/office/powerpoint/2010/main" val="2080487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rmAutofit/>
          </a:bodyPr>
          <a:lstStyle/>
          <a:p>
            <a:r>
              <a:rPr lang="en-US" sz="4000" dirty="0" smtClean="0"/>
              <a:t>Towards Definitions</a:t>
            </a:r>
            <a:endParaRPr lang="en-US" sz="4000" dirty="0"/>
          </a:p>
        </p:txBody>
      </p:sp>
      <p:graphicFrame>
        <p:nvGraphicFramePr>
          <p:cNvPr id="4" name="Table 3"/>
          <p:cNvGraphicFramePr>
            <a:graphicFrameLocks noGrp="1"/>
          </p:cNvGraphicFramePr>
          <p:nvPr>
            <p:extLst>
              <p:ext uri="{D42A27DB-BD31-4B8C-83A1-F6EECF244321}">
                <p14:modId xmlns:p14="http://schemas.microsoft.com/office/powerpoint/2010/main" val="1988741943"/>
              </p:ext>
            </p:extLst>
          </p:nvPr>
        </p:nvGraphicFramePr>
        <p:xfrm>
          <a:off x="304800" y="1447800"/>
          <a:ext cx="8458199" cy="4545706"/>
        </p:xfrm>
        <a:graphic>
          <a:graphicData uri="http://schemas.openxmlformats.org/drawingml/2006/table">
            <a:tbl>
              <a:tblPr/>
              <a:tblGrid>
                <a:gridCol w="1149572"/>
                <a:gridCol w="1273373"/>
                <a:gridCol w="6035254"/>
              </a:tblGrid>
              <a:tr h="210596">
                <a:tc>
                  <a:txBody>
                    <a:bodyPr/>
                    <a:lstStyle/>
                    <a:p>
                      <a:pPr algn="ctr" fontAlgn="t"/>
                      <a:r>
                        <a:rPr lang="en-US" sz="1400" b="1" i="0" u="none" strike="noStrike" dirty="0">
                          <a:solidFill>
                            <a:srgbClr val="000000"/>
                          </a:solidFill>
                          <a:effectLst/>
                          <a:latin typeface="Calibri"/>
                        </a:rPr>
                        <a:t>Label</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ctr" fontAlgn="t"/>
                      <a:r>
                        <a:rPr lang="en-US" sz="1400" b="1" i="0" u="none" strike="noStrike" dirty="0">
                          <a:solidFill>
                            <a:srgbClr val="000000"/>
                          </a:solidFill>
                          <a:effectLst/>
                          <a:latin typeface="Calibri"/>
                        </a:rPr>
                        <a:t>Parent Class</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c>
                  <a:txBody>
                    <a:bodyPr/>
                    <a:lstStyle/>
                    <a:p>
                      <a:pPr algn="ctr" fontAlgn="t"/>
                      <a:r>
                        <a:rPr lang="en-US" sz="1400" b="1" i="0" u="none" strike="noStrike" dirty="0">
                          <a:solidFill>
                            <a:srgbClr val="000000"/>
                          </a:solidFill>
                          <a:effectLst/>
                          <a:latin typeface="Calibri"/>
                        </a:rPr>
                        <a:t>Ontology Definition</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BFBF"/>
                    </a:solidFill>
                  </a:tcPr>
                </a:tc>
              </a:tr>
              <a:tr h="421193">
                <a:tc>
                  <a:txBody>
                    <a:bodyPr/>
                    <a:lstStyle/>
                    <a:p>
                      <a:pPr algn="l" fontAlgn="t"/>
                      <a:r>
                        <a:rPr lang="en-US" sz="1400" b="0" i="0" u="none" strike="noStrike">
                          <a:solidFill>
                            <a:srgbClr val="000000"/>
                          </a:solidFill>
                          <a:effectLst/>
                          <a:latin typeface="Calibri"/>
                        </a:rPr>
                        <a:t>Actor</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b="0" i="0" u="none" strike="noStrike" dirty="0" err="1">
                          <a:solidFill>
                            <a:srgbClr val="000000"/>
                          </a:solidFill>
                          <a:effectLst/>
                          <a:latin typeface="Calibri"/>
                        </a:rPr>
                        <a:t>AgentRole</a:t>
                      </a:r>
                      <a:endParaRPr lang="en-US" sz="14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a:rPr>
                        <a:t>An AgentRole wherein an Agent takes part in some intentional behavior</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273211">
                <a:tc>
                  <a:txBody>
                    <a:bodyPr/>
                    <a:lstStyle/>
                    <a:p>
                      <a:pPr algn="l" fontAlgn="t"/>
                      <a:r>
                        <a:rPr lang="en-US" sz="1400" b="0" i="0" u="none" strike="noStrike">
                          <a:solidFill>
                            <a:srgbClr val="000000"/>
                          </a:solidFill>
                          <a:effectLst/>
                          <a:latin typeface="Calibri"/>
                        </a:rPr>
                        <a:t>Organization</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b="0" i="0" u="none" strike="noStrike" dirty="0" smtClean="0">
                          <a:solidFill>
                            <a:srgbClr val="000000"/>
                          </a:solidFill>
                          <a:effectLst/>
                          <a:latin typeface="Calibri"/>
                        </a:rPr>
                        <a:t>Continuant Entity (Agent) </a:t>
                      </a:r>
                      <a:endParaRPr lang="en-US" sz="14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a:rPr>
                        <a:t>An organization is a continuant entity which can play roles,  has members, and has a set of organization rules.  Members of organizations are either organizations themselves or individual people. Members can bear specific organization member roles that are determined in the organization rules. The organization rules also determine how decisions are made on behalf of the organization by the organization members.  http://purl.obolibrary.org/obo/OBI_0000245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0596">
                <a:tc>
                  <a:txBody>
                    <a:bodyPr/>
                    <a:lstStyle/>
                    <a:p>
                      <a:pPr algn="l" fontAlgn="t"/>
                      <a:r>
                        <a:rPr lang="en-US" sz="1400" b="0" i="0" u="none" strike="noStrike">
                          <a:solidFill>
                            <a:srgbClr val="000000"/>
                          </a:solidFill>
                          <a:effectLst/>
                          <a:latin typeface="Calibri"/>
                        </a:rPr>
                        <a:t>Person </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b="0" i="0" u="none" strike="noStrike" dirty="0" smtClean="0">
                          <a:solidFill>
                            <a:srgbClr val="000000"/>
                          </a:solidFill>
                          <a:effectLst/>
                          <a:latin typeface="Calibri"/>
                        </a:rPr>
                        <a:t>Continuant Entity (Agent)</a:t>
                      </a:r>
                      <a:endParaRPr lang="en-US" sz="14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a:rPr>
                        <a:t>An Object that is a human being (homo spaiens)</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1193">
                <a:tc>
                  <a:txBody>
                    <a:bodyPr/>
                    <a:lstStyle/>
                    <a:p>
                      <a:pPr algn="l" fontAlgn="t"/>
                      <a:r>
                        <a:rPr lang="en-US" sz="1400" b="0" i="0" u="none" strike="noStrike">
                          <a:solidFill>
                            <a:srgbClr val="000000"/>
                          </a:solidFill>
                          <a:effectLst/>
                          <a:latin typeface="Calibri"/>
                        </a:rPr>
                        <a:t>Facility </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b="0" i="0" u="none" strike="noStrike" dirty="0" err="1">
                          <a:solidFill>
                            <a:srgbClr val="000000"/>
                          </a:solidFill>
                          <a:effectLst/>
                          <a:latin typeface="Calibri"/>
                        </a:rPr>
                        <a:t>ArtifactRole</a:t>
                      </a:r>
                      <a:endParaRPr lang="en-US" sz="14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a:rPr>
                        <a:t>An ArtifactRole wherein some object facilitates an action, operation, or course of conduct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6522">
                <a:tc>
                  <a:txBody>
                    <a:bodyPr/>
                    <a:lstStyle/>
                    <a:p>
                      <a:pPr algn="l" fontAlgn="t"/>
                      <a:r>
                        <a:rPr lang="en-US" sz="1400" b="0" i="0" u="none" strike="noStrike" dirty="0" smtClean="0">
                          <a:solidFill>
                            <a:srgbClr val="000000"/>
                          </a:solidFill>
                          <a:effectLst/>
                          <a:latin typeface="Calibri"/>
                        </a:rPr>
                        <a:t>Materiel (Object)</a:t>
                      </a:r>
                      <a:endParaRPr lang="en-US" sz="1400" b="0" i="0" u="none" strike="noStrike" dirty="0">
                        <a:solidFill>
                          <a:srgbClr val="000000"/>
                        </a:solidFill>
                        <a:effectLst/>
                        <a:latin typeface="Calibri"/>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a:rPr>
                        <a:t>Artifact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a:rPr>
                        <a:t>An Artifact which is the bearer of some EquipmentRole for some Organization </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0596">
                <a:tc>
                  <a:txBody>
                    <a:bodyPr/>
                    <a:lstStyle/>
                    <a:p>
                      <a:pPr algn="l" fontAlgn="t"/>
                      <a:r>
                        <a:rPr lang="en-US" sz="1400" b="0" i="0" u="none" strike="noStrike">
                          <a:solidFill>
                            <a:srgbClr val="000000"/>
                          </a:solidFill>
                          <a:effectLst/>
                          <a:latin typeface="Calibri"/>
                        </a:rPr>
                        <a:t>Area</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a:rPr>
                        <a:t>Spatial Region</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a:rPr>
                        <a:t>A Spatial Region which is serving a special function (Role) </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1193">
                <a:tc>
                  <a:txBody>
                    <a:bodyPr/>
                    <a:lstStyle/>
                    <a:p>
                      <a:pPr algn="l" fontAlgn="t"/>
                      <a:r>
                        <a:rPr lang="en-US" sz="1400" b="0" i="0" u="none" strike="noStrike">
                          <a:solidFill>
                            <a:srgbClr val="000000"/>
                          </a:solidFill>
                          <a:effectLst/>
                          <a:latin typeface="Calibri"/>
                        </a:rPr>
                        <a:t>Event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a:rPr>
                        <a:t>Entity</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a:rPr>
                        <a:t>An Entity that has temporal parts and that happens, unfolds, or develops through time</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0596">
                <a:tc>
                  <a:txBody>
                    <a:bodyPr/>
                    <a:lstStyle/>
                    <a:p>
                      <a:pPr algn="l" fontAlgn="t"/>
                      <a:r>
                        <a:rPr lang="en-US" sz="1400" b="0" i="0" u="none" strike="noStrike">
                          <a:solidFill>
                            <a:srgbClr val="000000"/>
                          </a:solidFill>
                          <a:effectLst/>
                          <a:latin typeface="Calibri"/>
                        </a:rPr>
                        <a:t>Action</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a:rPr>
                        <a:t>Process</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a:rPr>
                        <a:t>A Process in which at least one Agent plays a causative role.</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21193">
                <a:tc>
                  <a:txBody>
                    <a:bodyPr/>
                    <a:lstStyle/>
                    <a:p>
                      <a:pPr algn="l" fontAlgn="t"/>
                      <a:r>
                        <a:rPr lang="en-US" sz="1400" b="0" i="0" u="none" strike="noStrike">
                          <a:solidFill>
                            <a:srgbClr val="000000"/>
                          </a:solidFill>
                          <a:effectLst/>
                          <a:latin typeface="Calibri"/>
                        </a:rPr>
                        <a:t>Feature</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b="0" i="0" u="none" strike="noStrike">
                          <a:solidFill>
                            <a:srgbClr val="000000"/>
                          </a:solidFill>
                          <a:effectLst/>
                          <a:latin typeface="Calibri"/>
                        </a:rPr>
                        <a:t>Quality</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t"/>
                      <a:r>
                        <a:rPr lang="en-US" sz="1400" b="0" i="0" u="none" strike="noStrike" dirty="0">
                          <a:solidFill>
                            <a:srgbClr val="000000"/>
                          </a:solidFill>
                          <a:effectLst/>
                          <a:latin typeface="Calibri"/>
                        </a:rPr>
                        <a:t>A Quality which is any prominent characteristic of some Object or Event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70582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16018" y="2792205"/>
            <a:ext cx="748145" cy="369332"/>
          </a:xfrm>
          <a:prstGeom prst="rect">
            <a:avLst/>
          </a:prstGeom>
          <a:noFill/>
        </p:spPr>
        <p:txBody>
          <a:bodyPr wrap="square" rtlCol="0">
            <a:spAutoFit/>
          </a:bodyPr>
          <a:lstStyle/>
          <a:p>
            <a:pPr algn="ctr"/>
            <a:r>
              <a:rPr lang="en-US" b="1" dirty="0" smtClean="0"/>
              <a:t>Actor</a:t>
            </a:r>
            <a:endParaRPr lang="en-US" b="1" dirty="0"/>
          </a:p>
        </p:txBody>
      </p:sp>
      <p:sp>
        <p:nvSpPr>
          <p:cNvPr id="11" name="TextBox 10"/>
          <p:cNvSpPr txBox="1"/>
          <p:nvPr/>
        </p:nvSpPr>
        <p:spPr>
          <a:xfrm>
            <a:off x="1465796" y="1433339"/>
            <a:ext cx="838200" cy="369332"/>
          </a:xfrm>
          <a:prstGeom prst="rect">
            <a:avLst/>
          </a:prstGeom>
          <a:noFill/>
        </p:spPr>
        <p:txBody>
          <a:bodyPr wrap="square" rtlCol="0">
            <a:spAutoFit/>
          </a:bodyPr>
          <a:lstStyle/>
          <a:p>
            <a:pPr algn="ctr"/>
            <a:r>
              <a:rPr lang="en-US" b="1" dirty="0" smtClean="0"/>
              <a:t>Action</a:t>
            </a:r>
            <a:endParaRPr lang="en-US" b="1" dirty="0"/>
          </a:p>
        </p:txBody>
      </p:sp>
      <p:sp>
        <p:nvSpPr>
          <p:cNvPr id="12" name="TextBox 11"/>
          <p:cNvSpPr txBox="1"/>
          <p:nvPr/>
        </p:nvSpPr>
        <p:spPr>
          <a:xfrm>
            <a:off x="3611518" y="451412"/>
            <a:ext cx="907473" cy="369332"/>
          </a:xfrm>
          <a:prstGeom prst="rect">
            <a:avLst/>
          </a:prstGeom>
          <a:noFill/>
        </p:spPr>
        <p:txBody>
          <a:bodyPr wrap="square" rtlCol="0">
            <a:spAutoFit/>
          </a:bodyPr>
          <a:lstStyle/>
          <a:p>
            <a:pPr algn="ctr"/>
            <a:r>
              <a:rPr lang="en-US" b="1" dirty="0" smtClean="0"/>
              <a:t>Event</a:t>
            </a:r>
            <a:endParaRPr lang="en-US" b="1" dirty="0"/>
          </a:p>
        </p:txBody>
      </p:sp>
      <p:sp>
        <p:nvSpPr>
          <p:cNvPr id="13" name="TextBox 12"/>
          <p:cNvSpPr txBox="1"/>
          <p:nvPr/>
        </p:nvSpPr>
        <p:spPr>
          <a:xfrm>
            <a:off x="7592104" y="659229"/>
            <a:ext cx="760268" cy="369332"/>
          </a:xfrm>
          <a:prstGeom prst="rect">
            <a:avLst/>
          </a:prstGeom>
          <a:noFill/>
        </p:spPr>
        <p:txBody>
          <a:bodyPr wrap="square" rtlCol="0">
            <a:spAutoFit/>
          </a:bodyPr>
          <a:lstStyle/>
          <a:p>
            <a:pPr algn="ctr"/>
            <a:r>
              <a:rPr lang="en-US" b="1" dirty="0" smtClean="0"/>
              <a:t>Area</a:t>
            </a:r>
            <a:endParaRPr lang="en-US" b="1" dirty="0"/>
          </a:p>
        </p:txBody>
      </p:sp>
      <p:grpSp>
        <p:nvGrpSpPr>
          <p:cNvPr id="29" name="Group 28"/>
          <p:cNvGrpSpPr/>
          <p:nvPr/>
        </p:nvGrpSpPr>
        <p:grpSpPr>
          <a:xfrm>
            <a:off x="1162727" y="4336261"/>
            <a:ext cx="2944091" cy="1755209"/>
            <a:chOff x="256309" y="2314591"/>
            <a:chExt cx="2944091" cy="1755209"/>
          </a:xfrm>
        </p:grpSpPr>
        <p:sp>
          <p:nvSpPr>
            <p:cNvPr id="6" name="TextBox 5"/>
            <p:cNvSpPr txBox="1"/>
            <p:nvPr/>
          </p:nvSpPr>
          <p:spPr>
            <a:xfrm>
              <a:off x="256309" y="3731246"/>
              <a:ext cx="1267691" cy="338554"/>
            </a:xfrm>
            <a:prstGeom prst="rect">
              <a:avLst/>
            </a:prstGeom>
            <a:noFill/>
          </p:spPr>
          <p:txBody>
            <a:bodyPr wrap="square" rtlCol="0">
              <a:spAutoFit/>
            </a:bodyPr>
            <a:lstStyle/>
            <a:p>
              <a:pPr algn="ctr"/>
              <a:r>
                <a:rPr lang="en-US" sz="1600" b="1" dirty="0" smtClean="0"/>
                <a:t>Organization</a:t>
              </a:r>
              <a:endParaRPr lang="en-US" sz="1600" b="1" dirty="0"/>
            </a:p>
          </p:txBody>
        </p:sp>
        <p:sp>
          <p:nvSpPr>
            <p:cNvPr id="8" name="TextBox 7"/>
            <p:cNvSpPr txBox="1"/>
            <p:nvPr/>
          </p:nvSpPr>
          <p:spPr>
            <a:xfrm>
              <a:off x="2209800" y="3731246"/>
              <a:ext cx="990600" cy="338554"/>
            </a:xfrm>
            <a:prstGeom prst="rect">
              <a:avLst/>
            </a:prstGeom>
            <a:noFill/>
          </p:spPr>
          <p:txBody>
            <a:bodyPr wrap="square" rtlCol="0">
              <a:spAutoFit/>
            </a:bodyPr>
            <a:lstStyle/>
            <a:p>
              <a:pPr algn="ctr"/>
              <a:r>
                <a:rPr lang="en-US" sz="1600" b="1" dirty="0" smtClean="0"/>
                <a:t>Person</a:t>
              </a:r>
              <a:endParaRPr lang="en-US" sz="1600" b="1" dirty="0"/>
            </a:p>
          </p:txBody>
        </p:sp>
        <p:sp>
          <p:nvSpPr>
            <p:cNvPr id="14" name="TextBox 13"/>
            <p:cNvSpPr txBox="1"/>
            <p:nvPr/>
          </p:nvSpPr>
          <p:spPr>
            <a:xfrm>
              <a:off x="1357745" y="2314591"/>
              <a:ext cx="907473" cy="347668"/>
            </a:xfrm>
            <a:prstGeom prst="rect">
              <a:avLst/>
            </a:prstGeom>
            <a:noFill/>
          </p:spPr>
          <p:txBody>
            <a:bodyPr wrap="square" rtlCol="0">
              <a:spAutoFit/>
            </a:bodyPr>
            <a:lstStyle/>
            <a:p>
              <a:pPr algn="ctr"/>
              <a:r>
                <a:rPr lang="en-US" sz="1600" b="1" dirty="0" smtClean="0"/>
                <a:t>Agent</a:t>
              </a:r>
              <a:endParaRPr lang="en-US" sz="1600" b="1" dirty="0"/>
            </a:p>
          </p:txBody>
        </p:sp>
        <p:cxnSp>
          <p:nvCxnSpPr>
            <p:cNvPr id="16" name="Curved Connector 15"/>
            <p:cNvCxnSpPr>
              <a:stCxn id="6" idx="0"/>
              <a:endCxn id="14" idx="2"/>
            </p:cNvCxnSpPr>
            <p:nvPr/>
          </p:nvCxnSpPr>
          <p:spPr>
            <a:xfrm rot="5400000" flipH="1" flipV="1">
              <a:off x="816325" y="2736090"/>
              <a:ext cx="1068987" cy="921327"/>
            </a:xfrm>
            <a:prstGeom prst="curvedConnector3">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Curved Connector 17"/>
            <p:cNvCxnSpPr>
              <a:stCxn id="8" idx="0"/>
              <a:endCxn id="14" idx="2"/>
            </p:cNvCxnSpPr>
            <p:nvPr/>
          </p:nvCxnSpPr>
          <p:spPr>
            <a:xfrm rot="16200000" flipV="1">
              <a:off x="1723798" y="2749944"/>
              <a:ext cx="1068987" cy="893618"/>
            </a:xfrm>
            <a:prstGeom prst="curvedConnector3">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949036" y="3042864"/>
              <a:ext cx="609600" cy="307777"/>
            </a:xfrm>
            <a:prstGeom prst="rect">
              <a:avLst/>
            </a:prstGeom>
            <a:solidFill>
              <a:schemeClr val="bg1"/>
            </a:solidFill>
          </p:spPr>
          <p:txBody>
            <a:bodyPr wrap="square" rtlCol="0">
              <a:spAutoFit/>
            </a:bodyPr>
            <a:lstStyle/>
            <a:p>
              <a:pPr algn="ctr"/>
              <a:r>
                <a:rPr lang="en-US" sz="1400" b="1" dirty="0">
                  <a:solidFill>
                    <a:srgbClr val="FF0000"/>
                  </a:solidFill>
                </a:rPr>
                <a:t>i</a:t>
              </a:r>
              <a:r>
                <a:rPr lang="en-US" sz="1400" b="1" dirty="0" smtClean="0">
                  <a:solidFill>
                    <a:srgbClr val="FF0000"/>
                  </a:solidFill>
                </a:rPr>
                <a:t>s_a</a:t>
              </a:r>
              <a:endParaRPr lang="en-US" sz="1400" b="1" dirty="0">
                <a:solidFill>
                  <a:srgbClr val="FF0000"/>
                </a:solidFill>
              </a:endParaRPr>
            </a:p>
          </p:txBody>
        </p:sp>
        <p:sp>
          <p:nvSpPr>
            <p:cNvPr id="28" name="TextBox 27"/>
            <p:cNvSpPr txBox="1"/>
            <p:nvPr/>
          </p:nvSpPr>
          <p:spPr>
            <a:xfrm>
              <a:off x="1960418" y="3042864"/>
              <a:ext cx="609600" cy="307777"/>
            </a:xfrm>
            <a:prstGeom prst="rect">
              <a:avLst/>
            </a:prstGeom>
            <a:solidFill>
              <a:schemeClr val="bg1"/>
            </a:solidFill>
          </p:spPr>
          <p:txBody>
            <a:bodyPr wrap="square" rtlCol="0">
              <a:spAutoFit/>
            </a:bodyPr>
            <a:lstStyle/>
            <a:p>
              <a:pPr algn="ctr"/>
              <a:r>
                <a:rPr lang="en-US" sz="1400" b="1" dirty="0">
                  <a:solidFill>
                    <a:srgbClr val="FF0000"/>
                  </a:solidFill>
                </a:rPr>
                <a:t>i</a:t>
              </a:r>
              <a:r>
                <a:rPr lang="en-US" sz="1400" b="1" dirty="0" smtClean="0">
                  <a:solidFill>
                    <a:srgbClr val="FF0000"/>
                  </a:solidFill>
                </a:rPr>
                <a:t>s_a</a:t>
              </a:r>
              <a:endParaRPr lang="en-US" sz="1400" b="1" dirty="0">
                <a:solidFill>
                  <a:srgbClr val="FF0000"/>
                </a:solidFill>
              </a:endParaRPr>
            </a:p>
          </p:txBody>
        </p:sp>
      </p:grpSp>
      <p:cxnSp>
        <p:nvCxnSpPr>
          <p:cNvPr id="30" name="Curved Connector 29"/>
          <p:cNvCxnSpPr>
            <a:stCxn id="14" idx="0"/>
            <a:endCxn id="5" idx="2"/>
          </p:cNvCxnSpPr>
          <p:nvPr/>
        </p:nvCxnSpPr>
        <p:spPr>
          <a:xfrm rot="16200000" flipV="1">
            <a:off x="1716634" y="3334994"/>
            <a:ext cx="1174724" cy="827809"/>
          </a:xfrm>
          <a:prstGeom prst="curvedConnector3">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Curved Connector 30"/>
          <p:cNvCxnSpPr>
            <a:stCxn id="5" idx="0"/>
            <a:endCxn id="11" idx="2"/>
          </p:cNvCxnSpPr>
          <p:nvPr/>
        </p:nvCxnSpPr>
        <p:spPr>
          <a:xfrm rot="16200000" flipV="1">
            <a:off x="1392727" y="2294840"/>
            <a:ext cx="989534" cy="5195"/>
          </a:xfrm>
          <a:prstGeom prst="curved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2" name="Curved Connector 31"/>
          <p:cNvCxnSpPr>
            <a:stCxn id="11" idx="3"/>
            <a:endCxn id="12" idx="1"/>
          </p:cNvCxnSpPr>
          <p:nvPr/>
        </p:nvCxnSpPr>
        <p:spPr>
          <a:xfrm flipV="1">
            <a:off x="2303996" y="636078"/>
            <a:ext cx="1307522" cy="981927"/>
          </a:xfrm>
          <a:prstGeom prst="curved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1945507" y="3595010"/>
            <a:ext cx="900547" cy="307777"/>
          </a:xfrm>
          <a:prstGeom prst="rect">
            <a:avLst/>
          </a:prstGeom>
          <a:solidFill>
            <a:schemeClr val="bg1"/>
          </a:solidFill>
        </p:spPr>
        <p:txBody>
          <a:bodyPr wrap="square" rtlCol="0">
            <a:spAutoFit/>
          </a:bodyPr>
          <a:lstStyle/>
          <a:p>
            <a:pPr algn="ctr"/>
            <a:r>
              <a:rPr lang="en-US" sz="1400" b="1" dirty="0" smtClean="0">
                <a:solidFill>
                  <a:srgbClr val="FF0000"/>
                </a:solidFill>
              </a:rPr>
              <a:t>has_role</a:t>
            </a:r>
            <a:endParaRPr lang="en-US" sz="1400" b="1" dirty="0">
              <a:solidFill>
                <a:srgbClr val="FF0000"/>
              </a:solidFill>
            </a:endParaRPr>
          </a:p>
        </p:txBody>
      </p:sp>
      <p:sp>
        <p:nvSpPr>
          <p:cNvPr id="40" name="TextBox 39"/>
          <p:cNvSpPr txBox="1"/>
          <p:nvPr/>
        </p:nvSpPr>
        <p:spPr>
          <a:xfrm>
            <a:off x="1283375" y="2222124"/>
            <a:ext cx="1427020" cy="307777"/>
          </a:xfrm>
          <a:prstGeom prst="rect">
            <a:avLst/>
          </a:prstGeom>
          <a:solidFill>
            <a:schemeClr val="bg1"/>
          </a:solidFill>
        </p:spPr>
        <p:txBody>
          <a:bodyPr wrap="square" rtlCol="0">
            <a:spAutoFit/>
          </a:bodyPr>
          <a:lstStyle/>
          <a:p>
            <a:pPr algn="ctr"/>
            <a:r>
              <a:rPr lang="en-US" sz="1400" b="1" dirty="0">
                <a:solidFill>
                  <a:srgbClr val="FF0000"/>
                </a:solidFill>
              </a:rPr>
              <a:t>p</a:t>
            </a:r>
            <a:r>
              <a:rPr lang="en-US" sz="1400" b="1" dirty="0" smtClean="0">
                <a:solidFill>
                  <a:srgbClr val="FF0000"/>
                </a:solidFill>
              </a:rPr>
              <a:t>articipates_in</a:t>
            </a:r>
            <a:endParaRPr lang="en-US" sz="1400" b="1" dirty="0">
              <a:solidFill>
                <a:srgbClr val="FF0000"/>
              </a:solidFill>
            </a:endParaRPr>
          </a:p>
        </p:txBody>
      </p:sp>
      <p:cxnSp>
        <p:nvCxnSpPr>
          <p:cNvPr id="45" name="Curved Connector 44"/>
          <p:cNvCxnSpPr>
            <a:stCxn id="6" idx="2"/>
            <a:endCxn id="8" idx="2"/>
          </p:cNvCxnSpPr>
          <p:nvPr/>
        </p:nvCxnSpPr>
        <p:spPr>
          <a:xfrm rot="16200000" flipH="1">
            <a:off x="2704045" y="5183997"/>
            <a:ext cx="12700" cy="1814945"/>
          </a:xfrm>
          <a:prstGeom prst="curvedConnector3">
            <a:avLst>
              <a:gd name="adj1" fmla="val 180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2036717" y="6333290"/>
            <a:ext cx="1347356" cy="307777"/>
          </a:xfrm>
          <a:prstGeom prst="rect">
            <a:avLst/>
          </a:prstGeom>
          <a:solidFill>
            <a:schemeClr val="bg1"/>
          </a:solidFill>
        </p:spPr>
        <p:txBody>
          <a:bodyPr wrap="square" rtlCol="0">
            <a:spAutoFit/>
          </a:bodyPr>
          <a:lstStyle/>
          <a:p>
            <a:pPr algn="ctr"/>
            <a:r>
              <a:rPr lang="en-US" sz="1400" b="1" dirty="0" smtClean="0">
                <a:solidFill>
                  <a:srgbClr val="FF0000"/>
                </a:solidFill>
              </a:rPr>
              <a:t>has_member</a:t>
            </a:r>
            <a:endParaRPr lang="en-US" sz="1400" b="1" dirty="0">
              <a:solidFill>
                <a:srgbClr val="FF0000"/>
              </a:solidFill>
            </a:endParaRPr>
          </a:p>
        </p:txBody>
      </p:sp>
      <p:cxnSp>
        <p:nvCxnSpPr>
          <p:cNvPr id="54" name="Curved Connector 53"/>
          <p:cNvCxnSpPr>
            <a:stCxn id="12" idx="3"/>
            <a:endCxn id="46" idx="1"/>
          </p:cNvCxnSpPr>
          <p:nvPr/>
        </p:nvCxnSpPr>
        <p:spPr>
          <a:xfrm>
            <a:off x="4518991" y="636078"/>
            <a:ext cx="966355" cy="1088120"/>
          </a:xfrm>
          <a:prstGeom prst="curved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Curved Connector 61"/>
          <p:cNvCxnSpPr>
            <a:stCxn id="34" idx="0"/>
            <a:endCxn id="33" idx="2"/>
          </p:cNvCxnSpPr>
          <p:nvPr/>
        </p:nvCxnSpPr>
        <p:spPr>
          <a:xfrm rot="16200000" flipV="1">
            <a:off x="5992544" y="4021267"/>
            <a:ext cx="1323955" cy="1003981"/>
          </a:xfrm>
          <a:prstGeom prst="curved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5428630" y="3276505"/>
            <a:ext cx="1447800" cy="584775"/>
          </a:xfrm>
          <a:prstGeom prst="rect">
            <a:avLst/>
          </a:prstGeom>
          <a:noFill/>
        </p:spPr>
        <p:txBody>
          <a:bodyPr wrap="square" rtlCol="0">
            <a:spAutoFit/>
          </a:bodyPr>
          <a:lstStyle/>
          <a:p>
            <a:pPr algn="ctr"/>
            <a:r>
              <a:rPr lang="en-US" sz="1600" b="1" dirty="0" smtClean="0"/>
              <a:t>Grid Coordinate</a:t>
            </a:r>
            <a:endParaRPr lang="en-US" sz="1600" b="1" dirty="0"/>
          </a:p>
        </p:txBody>
      </p:sp>
      <p:sp>
        <p:nvSpPr>
          <p:cNvPr id="34" name="TextBox 33"/>
          <p:cNvSpPr txBox="1"/>
          <p:nvPr/>
        </p:nvSpPr>
        <p:spPr>
          <a:xfrm>
            <a:off x="6588474" y="5185235"/>
            <a:ext cx="1136073" cy="584775"/>
          </a:xfrm>
          <a:prstGeom prst="rect">
            <a:avLst/>
          </a:prstGeom>
          <a:noFill/>
        </p:spPr>
        <p:txBody>
          <a:bodyPr wrap="square" rtlCol="0">
            <a:spAutoFit/>
          </a:bodyPr>
          <a:lstStyle/>
          <a:p>
            <a:pPr algn="ctr"/>
            <a:r>
              <a:rPr lang="en-US" sz="1600" b="1" dirty="0" smtClean="0"/>
              <a:t>Latitude Longitude</a:t>
            </a:r>
            <a:endParaRPr lang="en-US" sz="1600" b="1" dirty="0"/>
          </a:p>
        </p:txBody>
      </p:sp>
      <p:sp>
        <p:nvSpPr>
          <p:cNvPr id="35" name="TextBox 34"/>
          <p:cNvSpPr txBox="1"/>
          <p:nvPr/>
        </p:nvSpPr>
        <p:spPr>
          <a:xfrm>
            <a:off x="4243633" y="5156208"/>
            <a:ext cx="1350818" cy="584775"/>
          </a:xfrm>
          <a:prstGeom prst="rect">
            <a:avLst/>
          </a:prstGeom>
          <a:noFill/>
        </p:spPr>
        <p:txBody>
          <a:bodyPr wrap="square" rtlCol="0">
            <a:spAutoFit/>
          </a:bodyPr>
          <a:lstStyle/>
          <a:p>
            <a:pPr algn="ctr"/>
            <a:r>
              <a:rPr lang="en-US" sz="1600" b="1" dirty="0" smtClean="0"/>
              <a:t>MGRS Coordinates</a:t>
            </a:r>
            <a:endParaRPr lang="en-US" sz="1600" b="1" dirty="0"/>
          </a:p>
        </p:txBody>
      </p:sp>
      <p:sp>
        <p:nvSpPr>
          <p:cNvPr id="38" name="TextBox 37"/>
          <p:cNvSpPr txBox="1"/>
          <p:nvPr/>
        </p:nvSpPr>
        <p:spPr>
          <a:xfrm>
            <a:off x="4418976" y="968821"/>
            <a:ext cx="1166383" cy="307777"/>
          </a:xfrm>
          <a:prstGeom prst="rect">
            <a:avLst/>
          </a:prstGeom>
          <a:solidFill>
            <a:schemeClr val="bg1"/>
          </a:solidFill>
        </p:spPr>
        <p:txBody>
          <a:bodyPr wrap="square" rtlCol="0">
            <a:spAutoFit/>
          </a:bodyPr>
          <a:lstStyle/>
          <a:p>
            <a:pPr algn="ctr"/>
            <a:r>
              <a:rPr lang="en-US" sz="1400" b="1" dirty="0">
                <a:solidFill>
                  <a:srgbClr val="FF0000"/>
                </a:solidFill>
              </a:rPr>
              <a:t>h</a:t>
            </a:r>
            <a:r>
              <a:rPr lang="en-US" sz="1400" b="1" dirty="0" smtClean="0">
                <a:solidFill>
                  <a:srgbClr val="FF0000"/>
                </a:solidFill>
              </a:rPr>
              <a:t>as_location</a:t>
            </a:r>
            <a:endParaRPr lang="en-US" sz="1400" b="1" dirty="0">
              <a:solidFill>
                <a:srgbClr val="FF0000"/>
              </a:solidFill>
            </a:endParaRPr>
          </a:p>
        </p:txBody>
      </p:sp>
      <p:sp>
        <p:nvSpPr>
          <p:cNvPr id="39" name="TextBox 38"/>
          <p:cNvSpPr txBox="1"/>
          <p:nvPr/>
        </p:nvSpPr>
        <p:spPr>
          <a:xfrm>
            <a:off x="2710395" y="973152"/>
            <a:ext cx="609600" cy="307777"/>
          </a:xfrm>
          <a:prstGeom prst="rect">
            <a:avLst/>
          </a:prstGeom>
          <a:solidFill>
            <a:schemeClr val="bg1"/>
          </a:solidFill>
        </p:spPr>
        <p:txBody>
          <a:bodyPr wrap="square" rtlCol="0">
            <a:spAutoFit/>
          </a:bodyPr>
          <a:lstStyle/>
          <a:p>
            <a:pPr algn="ctr"/>
            <a:r>
              <a:rPr lang="en-US" sz="1400" b="1" dirty="0">
                <a:solidFill>
                  <a:srgbClr val="FF0000"/>
                </a:solidFill>
              </a:rPr>
              <a:t>i</a:t>
            </a:r>
            <a:r>
              <a:rPr lang="en-US" sz="1400" b="1" dirty="0" smtClean="0">
                <a:solidFill>
                  <a:srgbClr val="FF0000"/>
                </a:solidFill>
              </a:rPr>
              <a:t>s_a</a:t>
            </a:r>
            <a:endParaRPr lang="en-US" sz="1400" b="1" dirty="0">
              <a:solidFill>
                <a:srgbClr val="FF0000"/>
              </a:solidFill>
            </a:endParaRPr>
          </a:p>
        </p:txBody>
      </p:sp>
      <p:sp>
        <p:nvSpPr>
          <p:cNvPr id="46" name="TextBox 45"/>
          <p:cNvSpPr txBox="1"/>
          <p:nvPr/>
        </p:nvSpPr>
        <p:spPr>
          <a:xfrm>
            <a:off x="5485346" y="1539532"/>
            <a:ext cx="675410" cy="369332"/>
          </a:xfrm>
          <a:prstGeom prst="rect">
            <a:avLst/>
          </a:prstGeom>
          <a:noFill/>
        </p:spPr>
        <p:txBody>
          <a:bodyPr wrap="square" rtlCol="0">
            <a:spAutoFit/>
          </a:bodyPr>
          <a:lstStyle/>
          <a:p>
            <a:pPr algn="ctr"/>
            <a:r>
              <a:rPr lang="en-US" b="1" dirty="0" smtClean="0"/>
              <a:t>Site</a:t>
            </a:r>
            <a:endParaRPr lang="en-US" b="1" dirty="0"/>
          </a:p>
        </p:txBody>
      </p:sp>
      <p:cxnSp>
        <p:nvCxnSpPr>
          <p:cNvPr id="47" name="Curved Connector 46"/>
          <p:cNvCxnSpPr>
            <a:stCxn id="46" idx="3"/>
            <a:endCxn id="13" idx="1"/>
          </p:cNvCxnSpPr>
          <p:nvPr/>
        </p:nvCxnSpPr>
        <p:spPr>
          <a:xfrm flipV="1">
            <a:off x="6160756" y="843895"/>
            <a:ext cx="1431348" cy="880303"/>
          </a:xfrm>
          <a:prstGeom prst="curved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6425721" y="1109156"/>
            <a:ext cx="1166383" cy="307777"/>
          </a:xfrm>
          <a:prstGeom prst="rect">
            <a:avLst/>
          </a:prstGeom>
          <a:solidFill>
            <a:schemeClr val="bg1"/>
          </a:solidFill>
        </p:spPr>
        <p:txBody>
          <a:bodyPr wrap="square" rtlCol="0">
            <a:spAutoFit/>
          </a:bodyPr>
          <a:lstStyle/>
          <a:p>
            <a:pPr algn="ctr"/>
            <a:r>
              <a:rPr lang="en-US" sz="1400" b="1" dirty="0">
                <a:solidFill>
                  <a:srgbClr val="FF0000"/>
                </a:solidFill>
              </a:rPr>
              <a:t>h</a:t>
            </a:r>
            <a:r>
              <a:rPr lang="en-US" sz="1400" b="1" dirty="0" smtClean="0">
                <a:solidFill>
                  <a:srgbClr val="FF0000"/>
                </a:solidFill>
              </a:rPr>
              <a:t>as_location</a:t>
            </a:r>
            <a:endParaRPr lang="en-US" sz="1400" b="1" dirty="0">
              <a:solidFill>
                <a:srgbClr val="FF0000"/>
              </a:solidFill>
            </a:endParaRPr>
          </a:p>
        </p:txBody>
      </p:sp>
      <p:cxnSp>
        <p:nvCxnSpPr>
          <p:cNvPr id="87" name="Curved Connector 86"/>
          <p:cNvCxnSpPr>
            <a:stCxn id="33" idx="0"/>
            <a:endCxn id="46" idx="2"/>
          </p:cNvCxnSpPr>
          <p:nvPr/>
        </p:nvCxnSpPr>
        <p:spPr>
          <a:xfrm rot="16200000" flipV="1">
            <a:off x="5303971" y="2427945"/>
            <a:ext cx="1367641" cy="329479"/>
          </a:xfrm>
          <a:prstGeom prst="curved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88" name="Curved Connector 87"/>
          <p:cNvCxnSpPr>
            <a:stCxn id="35" idx="0"/>
            <a:endCxn id="33" idx="2"/>
          </p:cNvCxnSpPr>
          <p:nvPr/>
        </p:nvCxnSpPr>
        <p:spPr>
          <a:xfrm rot="5400000" flipH="1" flipV="1">
            <a:off x="4888322" y="3892000"/>
            <a:ext cx="1294928" cy="1233488"/>
          </a:xfrm>
          <a:prstGeom prst="curved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6481657" y="4404647"/>
            <a:ext cx="609600" cy="307777"/>
          </a:xfrm>
          <a:prstGeom prst="rect">
            <a:avLst/>
          </a:prstGeom>
          <a:solidFill>
            <a:schemeClr val="bg1"/>
          </a:solidFill>
        </p:spPr>
        <p:txBody>
          <a:bodyPr wrap="square" rtlCol="0">
            <a:spAutoFit/>
          </a:bodyPr>
          <a:lstStyle/>
          <a:p>
            <a:pPr algn="ctr"/>
            <a:r>
              <a:rPr lang="en-US" sz="1400" b="1" dirty="0">
                <a:solidFill>
                  <a:srgbClr val="FF0000"/>
                </a:solidFill>
              </a:rPr>
              <a:t>i</a:t>
            </a:r>
            <a:r>
              <a:rPr lang="en-US" sz="1400" b="1" dirty="0" smtClean="0">
                <a:solidFill>
                  <a:srgbClr val="FF0000"/>
                </a:solidFill>
              </a:rPr>
              <a:t>s_a</a:t>
            </a:r>
            <a:endParaRPr lang="en-US" sz="1400" b="1" dirty="0">
              <a:solidFill>
                <a:srgbClr val="FF0000"/>
              </a:solidFill>
            </a:endParaRPr>
          </a:p>
        </p:txBody>
      </p:sp>
      <p:sp>
        <p:nvSpPr>
          <p:cNvPr id="111" name="TextBox 110"/>
          <p:cNvSpPr txBox="1"/>
          <p:nvPr/>
        </p:nvSpPr>
        <p:spPr>
          <a:xfrm>
            <a:off x="5289651" y="4336261"/>
            <a:ext cx="609600" cy="307777"/>
          </a:xfrm>
          <a:prstGeom prst="rect">
            <a:avLst/>
          </a:prstGeom>
          <a:solidFill>
            <a:schemeClr val="bg1"/>
          </a:solidFill>
        </p:spPr>
        <p:txBody>
          <a:bodyPr wrap="square" rtlCol="0">
            <a:spAutoFit/>
          </a:bodyPr>
          <a:lstStyle/>
          <a:p>
            <a:pPr algn="ctr"/>
            <a:r>
              <a:rPr lang="en-US" sz="1400" b="1" dirty="0">
                <a:solidFill>
                  <a:srgbClr val="FF0000"/>
                </a:solidFill>
              </a:rPr>
              <a:t>i</a:t>
            </a:r>
            <a:r>
              <a:rPr lang="en-US" sz="1400" b="1" dirty="0" smtClean="0">
                <a:solidFill>
                  <a:srgbClr val="FF0000"/>
                </a:solidFill>
              </a:rPr>
              <a:t>s_a</a:t>
            </a:r>
            <a:endParaRPr lang="en-US" sz="1400" b="1" dirty="0">
              <a:solidFill>
                <a:srgbClr val="FF0000"/>
              </a:solidFill>
            </a:endParaRPr>
          </a:p>
        </p:txBody>
      </p:sp>
      <p:sp>
        <p:nvSpPr>
          <p:cNvPr id="112" name="TextBox 111"/>
          <p:cNvSpPr txBox="1"/>
          <p:nvPr/>
        </p:nvSpPr>
        <p:spPr>
          <a:xfrm>
            <a:off x="5491384" y="2525884"/>
            <a:ext cx="1056782" cy="307777"/>
          </a:xfrm>
          <a:prstGeom prst="rect">
            <a:avLst/>
          </a:prstGeom>
          <a:solidFill>
            <a:schemeClr val="bg1"/>
          </a:solidFill>
        </p:spPr>
        <p:txBody>
          <a:bodyPr wrap="square" rtlCol="0">
            <a:spAutoFit/>
          </a:bodyPr>
          <a:lstStyle/>
          <a:p>
            <a:pPr algn="ctr"/>
            <a:r>
              <a:rPr lang="en-US" sz="1400" b="1" dirty="0" smtClean="0">
                <a:solidFill>
                  <a:srgbClr val="FF0000"/>
                </a:solidFill>
              </a:rPr>
              <a:t>designates</a:t>
            </a:r>
            <a:endParaRPr lang="en-US" sz="1400" b="1" dirty="0">
              <a:solidFill>
                <a:srgbClr val="FF0000"/>
              </a:solidFill>
            </a:endParaRPr>
          </a:p>
        </p:txBody>
      </p:sp>
    </p:spTree>
    <p:extLst>
      <p:ext uri="{BB962C8B-B14F-4D97-AF65-F5344CB8AC3E}">
        <p14:creationId xmlns:p14="http://schemas.microsoft.com/office/powerpoint/2010/main" val="3778181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68"/>
          <p:cNvSpPr txBox="1"/>
          <p:nvPr/>
        </p:nvSpPr>
        <p:spPr>
          <a:xfrm>
            <a:off x="4173432" y="1593368"/>
            <a:ext cx="878142" cy="584775"/>
          </a:xfrm>
          <a:prstGeom prst="rect">
            <a:avLst/>
          </a:prstGeom>
          <a:noFill/>
        </p:spPr>
        <p:txBody>
          <a:bodyPr wrap="square" rtlCol="0">
            <a:spAutoFit/>
          </a:bodyPr>
          <a:lstStyle/>
          <a:p>
            <a:pPr algn="ctr"/>
            <a:r>
              <a:rPr lang="en-US" sz="1600" b="1" dirty="0" smtClean="0"/>
              <a:t>Facility Role</a:t>
            </a:r>
            <a:endParaRPr lang="en-US" sz="1600" b="1" dirty="0"/>
          </a:p>
        </p:txBody>
      </p:sp>
      <p:sp>
        <p:nvSpPr>
          <p:cNvPr id="73" name="TextBox 72"/>
          <p:cNvSpPr txBox="1"/>
          <p:nvPr/>
        </p:nvSpPr>
        <p:spPr>
          <a:xfrm>
            <a:off x="4154295" y="3463987"/>
            <a:ext cx="956553" cy="338554"/>
          </a:xfrm>
          <a:prstGeom prst="rect">
            <a:avLst/>
          </a:prstGeom>
          <a:noFill/>
        </p:spPr>
        <p:txBody>
          <a:bodyPr wrap="square" rtlCol="0">
            <a:spAutoFit/>
          </a:bodyPr>
          <a:lstStyle/>
          <a:p>
            <a:pPr algn="ctr"/>
            <a:r>
              <a:rPr lang="en-US" sz="1600" b="1" dirty="0" smtClean="0"/>
              <a:t>Building</a:t>
            </a:r>
            <a:endParaRPr lang="en-US" sz="1600" b="1" dirty="0"/>
          </a:p>
        </p:txBody>
      </p:sp>
      <p:cxnSp>
        <p:nvCxnSpPr>
          <p:cNvPr id="74" name="Curved Connector 73"/>
          <p:cNvCxnSpPr>
            <a:stCxn id="73" idx="0"/>
            <a:endCxn id="69" idx="2"/>
          </p:cNvCxnSpPr>
          <p:nvPr/>
        </p:nvCxnSpPr>
        <p:spPr>
          <a:xfrm rot="16200000" flipV="1">
            <a:off x="3979616" y="2811030"/>
            <a:ext cx="1285844" cy="20069"/>
          </a:xfrm>
          <a:prstGeom prst="curved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7555930" y="1141624"/>
            <a:ext cx="980209" cy="584775"/>
          </a:xfrm>
          <a:prstGeom prst="rect">
            <a:avLst/>
          </a:prstGeom>
          <a:noFill/>
        </p:spPr>
        <p:txBody>
          <a:bodyPr wrap="square" rtlCol="0">
            <a:spAutoFit/>
          </a:bodyPr>
          <a:lstStyle/>
          <a:p>
            <a:pPr algn="ctr"/>
            <a:r>
              <a:rPr lang="en-US" sz="1600" b="1" dirty="0" smtClean="0"/>
              <a:t>Mosque Role</a:t>
            </a:r>
            <a:endParaRPr lang="en-US" sz="1600" b="1" dirty="0"/>
          </a:p>
        </p:txBody>
      </p:sp>
      <p:sp>
        <p:nvSpPr>
          <p:cNvPr id="79" name="TextBox 78"/>
          <p:cNvSpPr txBox="1"/>
          <p:nvPr/>
        </p:nvSpPr>
        <p:spPr>
          <a:xfrm>
            <a:off x="7113016" y="202905"/>
            <a:ext cx="1333500" cy="584775"/>
          </a:xfrm>
          <a:prstGeom prst="rect">
            <a:avLst/>
          </a:prstGeom>
          <a:noFill/>
        </p:spPr>
        <p:txBody>
          <a:bodyPr wrap="square" rtlCol="0">
            <a:spAutoFit/>
          </a:bodyPr>
          <a:lstStyle/>
          <a:p>
            <a:pPr algn="ctr"/>
            <a:r>
              <a:rPr lang="en-US" sz="1600" b="1" dirty="0" smtClean="0"/>
              <a:t>Production Facility Role</a:t>
            </a:r>
            <a:endParaRPr lang="en-US" sz="1600" b="1" dirty="0"/>
          </a:p>
        </p:txBody>
      </p:sp>
      <p:sp>
        <p:nvSpPr>
          <p:cNvPr id="80" name="TextBox 79"/>
          <p:cNvSpPr txBox="1"/>
          <p:nvPr/>
        </p:nvSpPr>
        <p:spPr>
          <a:xfrm>
            <a:off x="7555929" y="2416390"/>
            <a:ext cx="831272" cy="584775"/>
          </a:xfrm>
          <a:prstGeom prst="rect">
            <a:avLst/>
          </a:prstGeom>
          <a:noFill/>
        </p:spPr>
        <p:txBody>
          <a:bodyPr wrap="square" rtlCol="0">
            <a:spAutoFit/>
          </a:bodyPr>
          <a:lstStyle/>
          <a:p>
            <a:pPr algn="ctr"/>
            <a:r>
              <a:rPr lang="en-US" sz="1600" b="1" dirty="0" smtClean="0"/>
              <a:t>School Role</a:t>
            </a:r>
            <a:endParaRPr lang="en-US" sz="1600" b="1" dirty="0"/>
          </a:p>
        </p:txBody>
      </p:sp>
      <p:sp>
        <p:nvSpPr>
          <p:cNvPr id="81" name="TextBox 80"/>
          <p:cNvSpPr txBox="1"/>
          <p:nvPr/>
        </p:nvSpPr>
        <p:spPr>
          <a:xfrm>
            <a:off x="7481030" y="3217766"/>
            <a:ext cx="897081" cy="830997"/>
          </a:xfrm>
          <a:prstGeom prst="rect">
            <a:avLst/>
          </a:prstGeom>
          <a:noFill/>
        </p:spPr>
        <p:txBody>
          <a:bodyPr wrap="square" rtlCol="0">
            <a:spAutoFit/>
          </a:bodyPr>
          <a:lstStyle/>
          <a:p>
            <a:pPr algn="ctr"/>
            <a:r>
              <a:rPr lang="en-US" sz="1600" b="1" dirty="0" smtClean="0"/>
              <a:t>Safe House Role</a:t>
            </a:r>
            <a:endParaRPr lang="en-US" sz="1600" b="1" dirty="0"/>
          </a:p>
        </p:txBody>
      </p:sp>
      <p:sp>
        <p:nvSpPr>
          <p:cNvPr id="85" name="TextBox 84"/>
          <p:cNvSpPr txBox="1"/>
          <p:nvPr/>
        </p:nvSpPr>
        <p:spPr>
          <a:xfrm>
            <a:off x="4201141" y="2813347"/>
            <a:ext cx="900547" cy="307777"/>
          </a:xfrm>
          <a:prstGeom prst="rect">
            <a:avLst/>
          </a:prstGeom>
          <a:solidFill>
            <a:schemeClr val="bg1"/>
          </a:solidFill>
        </p:spPr>
        <p:txBody>
          <a:bodyPr wrap="square" rtlCol="0">
            <a:spAutoFit/>
          </a:bodyPr>
          <a:lstStyle/>
          <a:p>
            <a:pPr algn="ctr"/>
            <a:r>
              <a:rPr lang="en-US" sz="1400" b="1" dirty="0" smtClean="0">
                <a:solidFill>
                  <a:srgbClr val="FF0000"/>
                </a:solidFill>
              </a:rPr>
              <a:t>has_role</a:t>
            </a:r>
            <a:endParaRPr lang="en-US" sz="1400" b="1" dirty="0">
              <a:solidFill>
                <a:srgbClr val="FF0000"/>
              </a:solidFill>
            </a:endParaRPr>
          </a:p>
        </p:txBody>
      </p:sp>
      <p:cxnSp>
        <p:nvCxnSpPr>
          <p:cNvPr id="86" name="Curved Connector 85"/>
          <p:cNvCxnSpPr>
            <a:stCxn id="79" idx="1"/>
            <a:endCxn id="69" idx="3"/>
          </p:cNvCxnSpPr>
          <p:nvPr/>
        </p:nvCxnSpPr>
        <p:spPr>
          <a:xfrm rot="10800000" flipV="1">
            <a:off x="5051574" y="495292"/>
            <a:ext cx="2061442" cy="1390463"/>
          </a:xfrm>
          <a:prstGeom prst="curved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Curved Connector 92"/>
          <p:cNvCxnSpPr>
            <a:stCxn id="78" idx="1"/>
            <a:endCxn id="69" idx="3"/>
          </p:cNvCxnSpPr>
          <p:nvPr/>
        </p:nvCxnSpPr>
        <p:spPr>
          <a:xfrm rot="10800000" flipV="1">
            <a:off x="5051574" y="1434012"/>
            <a:ext cx="2504356" cy="451744"/>
          </a:xfrm>
          <a:prstGeom prst="curved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Curved Connector 97"/>
          <p:cNvCxnSpPr>
            <a:stCxn id="80" idx="1"/>
            <a:endCxn id="69" idx="3"/>
          </p:cNvCxnSpPr>
          <p:nvPr/>
        </p:nvCxnSpPr>
        <p:spPr>
          <a:xfrm rot="10800000">
            <a:off x="5051575" y="1885756"/>
            <a:ext cx="2504355" cy="823022"/>
          </a:xfrm>
          <a:prstGeom prst="curved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2" name="Curved Connector 101"/>
          <p:cNvCxnSpPr>
            <a:stCxn id="81" idx="1"/>
            <a:endCxn id="69" idx="3"/>
          </p:cNvCxnSpPr>
          <p:nvPr/>
        </p:nvCxnSpPr>
        <p:spPr>
          <a:xfrm rot="10800000">
            <a:off x="5051574" y="1885757"/>
            <a:ext cx="2429456" cy="1747509"/>
          </a:xfrm>
          <a:prstGeom prst="curved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6404879" y="2277890"/>
            <a:ext cx="609600" cy="307777"/>
          </a:xfrm>
          <a:prstGeom prst="rect">
            <a:avLst/>
          </a:prstGeom>
          <a:solidFill>
            <a:schemeClr val="bg1"/>
          </a:solidFill>
        </p:spPr>
        <p:txBody>
          <a:bodyPr wrap="square" rtlCol="0">
            <a:spAutoFit/>
          </a:bodyPr>
          <a:lstStyle/>
          <a:p>
            <a:pPr algn="ctr"/>
            <a:r>
              <a:rPr lang="en-US" sz="1400" b="1" dirty="0">
                <a:solidFill>
                  <a:srgbClr val="FF0000"/>
                </a:solidFill>
              </a:rPr>
              <a:t>i</a:t>
            </a:r>
            <a:r>
              <a:rPr lang="en-US" sz="1400" b="1" dirty="0" smtClean="0">
                <a:solidFill>
                  <a:srgbClr val="FF0000"/>
                </a:solidFill>
              </a:rPr>
              <a:t>s_a</a:t>
            </a:r>
            <a:endParaRPr lang="en-US" sz="1400" b="1" dirty="0">
              <a:solidFill>
                <a:srgbClr val="FF0000"/>
              </a:solidFill>
            </a:endParaRPr>
          </a:p>
        </p:txBody>
      </p:sp>
      <p:sp>
        <p:nvSpPr>
          <p:cNvPr id="119" name="TextBox 118"/>
          <p:cNvSpPr txBox="1"/>
          <p:nvPr/>
        </p:nvSpPr>
        <p:spPr>
          <a:xfrm>
            <a:off x="6058174" y="2766852"/>
            <a:ext cx="609600" cy="307777"/>
          </a:xfrm>
          <a:prstGeom prst="rect">
            <a:avLst/>
          </a:prstGeom>
          <a:solidFill>
            <a:schemeClr val="bg1"/>
          </a:solidFill>
        </p:spPr>
        <p:txBody>
          <a:bodyPr wrap="square" rtlCol="0">
            <a:spAutoFit/>
          </a:bodyPr>
          <a:lstStyle/>
          <a:p>
            <a:pPr algn="ctr"/>
            <a:r>
              <a:rPr lang="en-US" sz="1400" b="1" dirty="0">
                <a:solidFill>
                  <a:srgbClr val="FF0000"/>
                </a:solidFill>
              </a:rPr>
              <a:t>i</a:t>
            </a:r>
            <a:r>
              <a:rPr lang="en-US" sz="1400" b="1" dirty="0" smtClean="0">
                <a:solidFill>
                  <a:srgbClr val="FF0000"/>
                </a:solidFill>
              </a:rPr>
              <a:t>s_a</a:t>
            </a:r>
            <a:endParaRPr lang="en-US" sz="1400" b="1" dirty="0">
              <a:solidFill>
                <a:srgbClr val="FF0000"/>
              </a:solidFill>
            </a:endParaRPr>
          </a:p>
        </p:txBody>
      </p:sp>
      <p:sp>
        <p:nvSpPr>
          <p:cNvPr id="120" name="TextBox 119"/>
          <p:cNvSpPr txBox="1"/>
          <p:nvPr/>
        </p:nvSpPr>
        <p:spPr>
          <a:xfrm>
            <a:off x="6272705" y="1279058"/>
            <a:ext cx="609600" cy="307777"/>
          </a:xfrm>
          <a:prstGeom prst="rect">
            <a:avLst/>
          </a:prstGeom>
          <a:solidFill>
            <a:schemeClr val="bg1"/>
          </a:solidFill>
        </p:spPr>
        <p:txBody>
          <a:bodyPr wrap="square" rtlCol="0">
            <a:spAutoFit/>
          </a:bodyPr>
          <a:lstStyle/>
          <a:p>
            <a:pPr algn="ctr"/>
            <a:r>
              <a:rPr lang="en-US" sz="1400" b="1" dirty="0">
                <a:solidFill>
                  <a:srgbClr val="FF0000"/>
                </a:solidFill>
              </a:rPr>
              <a:t>i</a:t>
            </a:r>
            <a:r>
              <a:rPr lang="en-US" sz="1400" b="1" dirty="0" smtClean="0">
                <a:solidFill>
                  <a:srgbClr val="FF0000"/>
                </a:solidFill>
              </a:rPr>
              <a:t>s_a</a:t>
            </a:r>
            <a:endParaRPr lang="en-US" sz="1400" b="1" dirty="0">
              <a:solidFill>
                <a:srgbClr val="FF0000"/>
              </a:solidFill>
            </a:endParaRPr>
          </a:p>
        </p:txBody>
      </p:sp>
      <p:sp>
        <p:nvSpPr>
          <p:cNvPr id="121" name="TextBox 120"/>
          <p:cNvSpPr txBox="1"/>
          <p:nvPr/>
        </p:nvSpPr>
        <p:spPr>
          <a:xfrm>
            <a:off x="5868414" y="833847"/>
            <a:ext cx="609600" cy="307777"/>
          </a:xfrm>
          <a:prstGeom prst="rect">
            <a:avLst/>
          </a:prstGeom>
          <a:solidFill>
            <a:schemeClr val="bg1"/>
          </a:solidFill>
        </p:spPr>
        <p:txBody>
          <a:bodyPr wrap="square" rtlCol="0">
            <a:spAutoFit/>
          </a:bodyPr>
          <a:lstStyle/>
          <a:p>
            <a:pPr algn="ctr"/>
            <a:r>
              <a:rPr lang="en-US" sz="1400" b="1" dirty="0">
                <a:solidFill>
                  <a:srgbClr val="FF0000"/>
                </a:solidFill>
              </a:rPr>
              <a:t>i</a:t>
            </a:r>
            <a:r>
              <a:rPr lang="en-US" sz="1400" b="1" dirty="0" smtClean="0">
                <a:solidFill>
                  <a:srgbClr val="FF0000"/>
                </a:solidFill>
              </a:rPr>
              <a:t>s_a</a:t>
            </a:r>
            <a:endParaRPr lang="en-US" sz="1400" b="1" dirty="0">
              <a:solidFill>
                <a:srgbClr val="FF0000"/>
              </a:solidFill>
            </a:endParaRPr>
          </a:p>
        </p:txBody>
      </p:sp>
      <p:pic>
        <p:nvPicPr>
          <p:cNvPr id="2050" name="Picture 2" descr="http://freerangeinternational.com/blog/wp-content/uploads/2010/07/The-skipper-Version-2.jpe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473315" y="4902400"/>
            <a:ext cx="4327233" cy="1812029"/>
          </a:xfrm>
          <a:prstGeom prst="rect">
            <a:avLst/>
          </a:prstGeom>
          <a:noFill/>
          <a:extLst>
            <a:ext uri="{909E8E84-426E-40DD-AFC4-6F175D3DCCD1}">
              <a14:hiddenFill xmlns:a14="http://schemas.microsoft.com/office/drawing/2010/main">
                <a:solidFill>
                  <a:srgbClr val="FFFFFF"/>
                </a:solidFill>
              </a14:hiddenFill>
            </a:ext>
          </a:extLst>
        </p:spPr>
      </p:pic>
      <p:cxnSp>
        <p:nvCxnSpPr>
          <p:cNvPr id="123" name="Curved Connector 122"/>
          <p:cNvCxnSpPr>
            <a:stCxn id="2050" idx="0"/>
            <a:endCxn id="73" idx="2"/>
          </p:cNvCxnSpPr>
          <p:nvPr/>
        </p:nvCxnSpPr>
        <p:spPr>
          <a:xfrm rot="16200000" flipV="1">
            <a:off x="4584823" y="3850291"/>
            <a:ext cx="1099859" cy="1004360"/>
          </a:xfrm>
          <a:prstGeom prst="curved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4603842" y="4277605"/>
            <a:ext cx="1189995" cy="307777"/>
          </a:xfrm>
          <a:prstGeom prst="rect">
            <a:avLst/>
          </a:prstGeom>
          <a:solidFill>
            <a:schemeClr val="bg1"/>
          </a:solidFill>
        </p:spPr>
        <p:txBody>
          <a:bodyPr wrap="square" rtlCol="0">
            <a:spAutoFit/>
          </a:bodyPr>
          <a:lstStyle/>
          <a:p>
            <a:pPr algn="ctr"/>
            <a:r>
              <a:rPr lang="en-US" sz="1400" b="1" dirty="0">
                <a:solidFill>
                  <a:srgbClr val="FF0000"/>
                </a:solidFill>
              </a:rPr>
              <a:t>i</a:t>
            </a:r>
            <a:r>
              <a:rPr lang="en-US" sz="1400" b="1" dirty="0" smtClean="0">
                <a:solidFill>
                  <a:srgbClr val="FF0000"/>
                </a:solidFill>
              </a:rPr>
              <a:t>nstance_of</a:t>
            </a:r>
            <a:endParaRPr lang="en-US" sz="1400" b="1" dirty="0">
              <a:solidFill>
                <a:srgbClr val="FF0000"/>
              </a:solidFill>
            </a:endParaRPr>
          </a:p>
        </p:txBody>
      </p:sp>
      <p:sp>
        <p:nvSpPr>
          <p:cNvPr id="140" name="TextBox 139"/>
          <p:cNvSpPr txBox="1"/>
          <p:nvPr/>
        </p:nvSpPr>
        <p:spPr>
          <a:xfrm>
            <a:off x="832423" y="2297266"/>
            <a:ext cx="760268" cy="369332"/>
          </a:xfrm>
          <a:prstGeom prst="rect">
            <a:avLst/>
          </a:prstGeom>
          <a:noFill/>
        </p:spPr>
        <p:txBody>
          <a:bodyPr wrap="square" rtlCol="0">
            <a:spAutoFit/>
          </a:bodyPr>
          <a:lstStyle/>
          <a:p>
            <a:pPr algn="ctr"/>
            <a:r>
              <a:rPr lang="en-US" b="1" dirty="0" smtClean="0"/>
              <a:t>Area</a:t>
            </a:r>
            <a:endParaRPr lang="en-US" b="1" dirty="0"/>
          </a:p>
        </p:txBody>
      </p:sp>
      <p:cxnSp>
        <p:nvCxnSpPr>
          <p:cNvPr id="141" name="Curved Connector 140"/>
          <p:cNvCxnSpPr>
            <a:stCxn id="73" idx="1"/>
            <a:endCxn id="143" idx="3"/>
          </p:cNvCxnSpPr>
          <p:nvPr/>
        </p:nvCxnSpPr>
        <p:spPr>
          <a:xfrm rot="10800000" flipV="1">
            <a:off x="2599431" y="3633263"/>
            <a:ext cx="1554864" cy="719207"/>
          </a:xfrm>
          <a:prstGeom prst="curved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2890123" y="3838977"/>
            <a:ext cx="1166383" cy="307777"/>
          </a:xfrm>
          <a:prstGeom prst="rect">
            <a:avLst/>
          </a:prstGeom>
          <a:solidFill>
            <a:schemeClr val="bg1"/>
          </a:solidFill>
        </p:spPr>
        <p:txBody>
          <a:bodyPr wrap="square" rtlCol="0">
            <a:spAutoFit/>
          </a:bodyPr>
          <a:lstStyle/>
          <a:p>
            <a:pPr algn="ctr"/>
            <a:r>
              <a:rPr lang="en-US" sz="1400" b="1" dirty="0">
                <a:solidFill>
                  <a:srgbClr val="FF0000"/>
                </a:solidFill>
              </a:rPr>
              <a:t>h</a:t>
            </a:r>
            <a:r>
              <a:rPr lang="en-US" sz="1400" b="1" dirty="0" smtClean="0">
                <a:solidFill>
                  <a:srgbClr val="FF0000"/>
                </a:solidFill>
              </a:rPr>
              <a:t>as_location</a:t>
            </a:r>
            <a:endParaRPr lang="en-US" sz="1400" b="1" dirty="0">
              <a:solidFill>
                <a:srgbClr val="FF0000"/>
              </a:solidFill>
            </a:endParaRPr>
          </a:p>
        </p:txBody>
      </p:sp>
      <p:sp>
        <p:nvSpPr>
          <p:cNvPr id="143" name="TextBox 142"/>
          <p:cNvSpPr txBox="1"/>
          <p:nvPr/>
        </p:nvSpPr>
        <p:spPr>
          <a:xfrm>
            <a:off x="1924021" y="4167805"/>
            <a:ext cx="675410" cy="369332"/>
          </a:xfrm>
          <a:prstGeom prst="rect">
            <a:avLst/>
          </a:prstGeom>
          <a:noFill/>
        </p:spPr>
        <p:txBody>
          <a:bodyPr wrap="square" rtlCol="0">
            <a:spAutoFit/>
          </a:bodyPr>
          <a:lstStyle/>
          <a:p>
            <a:pPr algn="ctr"/>
            <a:r>
              <a:rPr lang="en-US" b="1" dirty="0" smtClean="0"/>
              <a:t>Site</a:t>
            </a:r>
            <a:endParaRPr lang="en-US" b="1" dirty="0"/>
          </a:p>
        </p:txBody>
      </p:sp>
      <p:cxnSp>
        <p:nvCxnSpPr>
          <p:cNvPr id="144" name="Curved Connector 143"/>
          <p:cNvCxnSpPr>
            <a:stCxn id="143" idx="0"/>
            <a:endCxn id="140" idx="2"/>
          </p:cNvCxnSpPr>
          <p:nvPr/>
        </p:nvCxnSpPr>
        <p:spPr>
          <a:xfrm rot="16200000" flipV="1">
            <a:off x="986539" y="2892617"/>
            <a:ext cx="1501207" cy="1049169"/>
          </a:xfrm>
          <a:prstGeom prst="curved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1095343" y="3156210"/>
            <a:ext cx="1166383" cy="307777"/>
          </a:xfrm>
          <a:prstGeom prst="rect">
            <a:avLst/>
          </a:prstGeom>
          <a:solidFill>
            <a:schemeClr val="bg1"/>
          </a:solidFill>
        </p:spPr>
        <p:txBody>
          <a:bodyPr wrap="square" rtlCol="0">
            <a:spAutoFit/>
          </a:bodyPr>
          <a:lstStyle/>
          <a:p>
            <a:pPr algn="ctr"/>
            <a:r>
              <a:rPr lang="en-US" sz="1400" b="1" dirty="0">
                <a:solidFill>
                  <a:srgbClr val="FF0000"/>
                </a:solidFill>
              </a:rPr>
              <a:t>h</a:t>
            </a:r>
            <a:r>
              <a:rPr lang="en-US" sz="1400" b="1" dirty="0" smtClean="0">
                <a:solidFill>
                  <a:srgbClr val="FF0000"/>
                </a:solidFill>
              </a:rPr>
              <a:t>as_location</a:t>
            </a:r>
            <a:endParaRPr lang="en-US" sz="1400" b="1" dirty="0">
              <a:solidFill>
                <a:srgbClr val="FF0000"/>
              </a:solidFill>
            </a:endParaRPr>
          </a:p>
        </p:txBody>
      </p:sp>
    </p:spTree>
    <p:extLst>
      <p:ext uri="{BB962C8B-B14F-4D97-AF65-F5344CB8AC3E}">
        <p14:creationId xmlns:p14="http://schemas.microsoft.com/office/powerpoint/2010/main" val="2040252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68"/>
          <p:cNvSpPr txBox="1"/>
          <p:nvPr/>
        </p:nvSpPr>
        <p:spPr>
          <a:xfrm>
            <a:off x="2332179" y="1758225"/>
            <a:ext cx="878142" cy="584775"/>
          </a:xfrm>
          <a:prstGeom prst="rect">
            <a:avLst/>
          </a:prstGeom>
          <a:noFill/>
        </p:spPr>
        <p:txBody>
          <a:bodyPr wrap="square" rtlCol="0">
            <a:spAutoFit/>
          </a:bodyPr>
          <a:lstStyle/>
          <a:p>
            <a:pPr algn="ctr"/>
            <a:r>
              <a:rPr lang="en-US" sz="1600" b="1" dirty="0" smtClean="0"/>
              <a:t>Person Role</a:t>
            </a:r>
            <a:endParaRPr lang="en-US" sz="1600" b="1" dirty="0"/>
          </a:p>
        </p:txBody>
      </p:sp>
      <p:sp>
        <p:nvSpPr>
          <p:cNvPr id="73" name="TextBox 72"/>
          <p:cNvSpPr txBox="1"/>
          <p:nvPr/>
        </p:nvSpPr>
        <p:spPr>
          <a:xfrm>
            <a:off x="2156344" y="3698740"/>
            <a:ext cx="1307633" cy="338554"/>
          </a:xfrm>
          <a:prstGeom prst="rect">
            <a:avLst/>
          </a:prstGeom>
          <a:noFill/>
        </p:spPr>
        <p:txBody>
          <a:bodyPr wrap="square" rtlCol="0">
            <a:spAutoFit/>
          </a:bodyPr>
          <a:lstStyle/>
          <a:p>
            <a:pPr algn="ctr"/>
            <a:r>
              <a:rPr lang="en-US" sz="1600" b="1" dirty="0" smtClean="0"/>
              <a:t>Person</a:t>
            </a:r>
            <a:endParaRPr lang="en-US" sz="1600" b="1" dirty="0"/>
          </a:p>
        </p:txBody>
      </p:sp>
      <p:cxnSp>
        <p:nvCxnSpPr>
          <p:cNvPr id="74" name="Curved Connector 73"/>
          <p:cNvCxnSpPr>
            <a:stCxn id="73" idx="0"/>
            <a:endCxn id="69" idx="2"/>
          </p:cNvCxnSpPr>
          <p:nvPr/>
        </p:nvCxnSpPr>
        <p:spPr>
          <a:xfrm rot="16200000" flipV="1">
            <a:off x="2112836" y="3001414"/>
            <a:ext cx="1355740" cy="38911"/>
          </a:xfrm>
          <a:prstGeom prst="curved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5714677" y="1306481"/>
            <a:ext cx="980209" cy="584775"/>
          </a:xfrm>
          <a:prstGeom prst="rect">
            <a:avLst/>
          </a:prstGeom>
          <a:noFill/>
        </p:spPr>
        <p:txBody>
          <a:bodyPr wrap="square" rtlCol="0">
            <a:spAutoFit/>
          </a:bodyPr>
          <a:lstStyle/>
          <a:p>
            <a:pPr algn="ctr"/>
            <a:r>
              <a:rPr lang="en-US" sz="1600" b="1" dirty="0" smtClean="0"/>
              <a:t>Mullah Role</a:t>
            </a:r>
            <a:endParaRPr lang="en-US" sz="1600" b="1" dirty="0"/>
          </a:p>
        </p:txBody>
      </p:sp>
      <p:sp>
        <p:nvSpPr>
          <p:cNvPr id="79" name="TextBox 78"/>
          <p:cNvSpPr txBox="1"/>
          <p:nvPr/>
        </p:nvSpPr>
        <p:spPr>
          <a:xfrm>
            <a:off x="5446911" y="261836"/>
            <a:ext cx="933018" cy="584775"/>
          </a:xfrm>
          <a:prstGeom prst="rect">
            <a:avLst/>
          </a:prstGeom>
          <a:noFill/>
        </p:spPr>
        <p:txBody>
          <a:bodyPr wrap="square" rtlCol="0">
            <a:spAutoFit/>
          </a:bodyPr>
          <a:lstStyle/>
          <a:p>
            <a:pPr algn="ctr"/>
            <a:r>
              <a:rPr lang="en-US" sz="1600" b="1" dirty="0" smtClean="0"/>
              <a:t>Brother Role</a:t>
            </a:r>
            <a:endParaRPr lang="en-US" sz="1600" b="1" dirty="0"/>
          </a:p>
        </p:txBody>
      </p:sp>
      <p:sp>
        <p:nvSpPr>
          <p:cNvPr id="80" name="TextBox 79"/>
          <p:cNvSpPr txBox="1"/>
          <p:nvPr/>
        </p:nvSpPr>
        <p:spPr>
          <a:xfrm>
            <a:off x="5714676" y="2581247"/>
            <a:ext cx="980210" cy="338554"/>
          </a:xfrm>
          <a:prstGeom prst="rect">
            <a:avLst/>
          </a:prstGeom>
          <a:noFill/>
        </p:spPr>
        <p:txBody>
          <a:bodyPr wrap="square" rtlCol="0">
            <a:spAutoFit/>
          </a:bodyPr>
          <a:lstStyle/>
          <a:p>
            <a:pPr algn="ctr"/>
            <a:r>
              <a:rPr lang="en-US" sz="1600" b="1" dirty="0" smtClean="0"/>
              <a:t>Husband</a:t>
            </a:r>
            <a:endParaRPr lang="en-US" sz="1600" b="1" dirty="0"/>
          </a:p>
        </p:txBody>
      </p:sp>
      <p:sp>
        <p:nvSpPr>
          <p:cNvPr id="81" name="TextBox 80"/>
          <p:cNvSpPr txBox="1"/>
          <p:nvPr/>
        </p:nvSpPr>
        <p:spPr>
          <a:xfrm>
            <a:off x="5639777" y="3382623"/>
            <a:ext cx="1055109" cy="584775"/>
          </a:xfrm>
          <a:prstGeom prst="rect">
            <a:avLst/>
          </a:prstGeom>
          <a:noFill/>
        </p:spPr>
        <p:txBody>
          <a:bodyPr wrap="square" rtlCol="0">
            <a:spAutoFit/>
          </a:bodyPr>
          <a:lstStyle/>
          <a:p>
            <a:pPr algn="ctr"/>
            <a:r>
              <a:rPr lang="en-US" sz="1600" b="1" dirty="0" smtClean="0"/>
              <a:t>Insurgent Role</a:t>
            </a:r>
            <a:endParaRPr lang="en-US" sz="1600" b="1" dirty="0"/>
          </a:p>
        </p:txBody>
      </p:sp>
      <p:sp>
        <p:nvSpPr>
          <p:cNvPr id="85" name="TextBox 84"/>
          <p:cNvSpPr txBox="1"/>
          <p:nvPr/>
        </p:nvSpPr>
        <p:spPr>
          <a:xfrm>
            <a:off x="2359888" y="2978204"/>
            <a:ext cx="900547" cy="307777"/>
          </a:xfrm>
          <a:prstGeom prst="rect">
            <a:avLst/>
          </a:prstGeom>
          <a:solidFill>
            <a:schemeClr val="bg1"/>
          </a:solidFill>
        </p:spPr>
        <p:txBody>
          <a:bodyPr wrap="square" rtlCol="0">
            <a:spAutoFit/>
          </a:bodyPr>
          <a:lstStyle/>
          <a:p>
            <a:pPr algn="ctr"/>
            <a:r>
              <a:rPr lang="en-US" sz="1400" b="1" dirty="0" smtClean="0">
                <a:solidFill>
                  <a:srgbClr val="FF0000"/>
                </a:solidFill>
              </a:rPr>
              <a:t>has_role</a:t>
            </a:r>
            <a:endParaRPr lang="en-US" sz="1400" b="1" dirty="0">
              <a:solidFill>
                <a:srgbClr val="FF0000"/>
              </a:solidFill>
            </a:endParaRPr>
          </a:p>
        </p:txBody>
      </p:sp>
      <p:cxnSp>
        <p:nvCxnSpPr>
          <p:cNvPr id="86" name="Curved Connector 85"/>
          <p:cNvCxnSpPr>
            <a:stCxn id="79" idx="1"/>
            <a:endCxn id="69" idx="3"/>
          </p:cNvCxnSpPr>
          <p:nvPr/>
        </p:nvCxnSpPr>
        <p:spPr>
          <a:xfrm rot="10800000" flipV="1">
            <a:off x="3210321" y="554223"/>
            <a:ext cx="2236590" cy="1496389"/>
          </a:xfrm>
          <a:prstGeom prst="curved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Curved Connector 92"/>
          <p:cNvCxnSpPr>
            <a:stCxn id="78" idx="1"/>
            <a:endCxn id="69" idx="3"/>
          </p:cNvCxnSpPr>
          <p:nvPr/>
        </p:nvCxnSpPr>
        <p:spPr>
          <a:xfrm rot="10800000" flipV="1">
            <a:off x="3210321" y="1598869"/>
            <a:ext cx="2504356" cy="451744"/>
          </a:xfrm>
          <a:prstGeom prst="curved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Curved Connector 97"/>
          <p:cNvCxnSpPr>
            <a:stCxn id="80" idx="1"/>
            <a:endCxn id="69" idx="3"/>
          </p:cNvCxnSpPr>
          <p:nvPr/>
        </p:nvCxnSpPr>
        <p:spPr>
          <a:xfrm rot="10800000">
            <a:off x="3210322" y="2050614"/>
            <a:ext cx="2504355" cy="699911"/>
          </a:xfrm>
          <a:prstGeom prst="curved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2" name="Curved Connector 101"/>
          <p:cNvCxnSpPr>
            <a:stCxn id="81" idx="1"/>
            <a:endCxn id="69" idx="3"/>
          </p:cNvCxnSpPr>
          <p:nvPr/>
        </p:nvCxnSpPr>
        <p:spPr>
          <a:xfrm rot="10800000">
            <a:off x="3210321" y="2050613"/>
            <a:ext cx="2429456" cy="1624398"/>
          </a:xfrm>
          <a:prstGeom prst="curved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4563626" y="2442747"/>
            <a:ext cx="609600" cy="307777"/>
          </a:xfrm>
          <a:prstGeom prst="rect">
            <a:avLst/>
          </a:prstGeom>
          <a:solidFill>
            <a:schemeClr val="bg1"/>
          </a:solidFill>
        </p:spPr>
        <p:txBody>
          <a:bodyPr wrap="square" rtlCol="0">
            <a:spAutoFit/>
          </a:bodyPr>
          <a:lstStyle/>
          <a:p>
            <a:pPr algn="ctr"/>
            <a:r>
              <a:rPr lang="en-US" sz="1400" b="1" dirty="0">
                <a:solidFill>
                  <a:srgbClr val="FF0000"/>
                </a:solidFill>
              </a:rPr>
              <a:t>i</a:t>
            </a:r>
            <a:r>
              <a:rPr lang="en-US" sz="1400" b="1" dirty="0" smtClean="0">
                <a:solidFill>
                  <a:srgbClr val="FF0000"/>
                </a:solidFill>
              </a:rPr>
              <a:t>s_a</a:t>
            </a:r>
            <a:endParaRPr lang="en-US" sz="1400" b="1" dirty="0">
              <a:solidFill>
                <a:srgbClr val="FF0000"/>
              </a:solidFill>
            </a:endParaRPr>
          </a:p>
        </p:txBody>
      </p:sp>
      <p:sp>
        <p:nvSpPr>
          <p:cNvPr id="119" name="TextBox 118"/>
          <p:cNvSpPr txBox="1"/>
          <p:nvPr/>
        </p:nvSpPr>
        <p:spPr>
          <a:xfrm>
            <a:off x="4216921" y="2931709"/>
            <a:ext cx="609600" cy="307777"/>
          </a:xfrm>
          <a:prstGeom prst="rect">
            <a:avLst/>
          </a:prstGeom>
          <a:solidFill>
            <a:schemeClr val="bg1"/>
          </a:solidFill>
        </p:spPr>
        <p:txBody>
          <a:bodyPr wrap="square" rtlCol="0">
            <a:spAutoFit/>
          </a:bodyPr>
          <a:lstStyle/>
          <a:p>
            <a:pPr algn="ctr"/>
            <a:r>
              <a:rPr lang="en-US" sz="1400" b="1" dirty="0">
                <a:solidFill>
                  <a:srgbClr val="FF0000"/>
                </a:solidFill>
              </a:rPr>
              <a:t>i</a:t>
            </a:r>
            <a:r>
              <a:rPr lang="en-US" sz="1400" b="1" dirty="0" smtClean="0">
                <a:solidFill>
                  <a:srgbClr val="FF0000"/>
                </a:solidFill>
              </a:rPr>
              <a:t>s_a</a:t>
            </a:r>
            <a:endParaRPr lang="en-US" sz="1400" b="1" dirty="0">
              <a:solidFill>
                <a:srgbClr val="FF0000"/>
              </a:solidFill>
            </a:endParaRPr>
          </a:p>
        </p:txBody>
      </p:sp>
      <p:sp>
        <p:nvSpPr>
          <p:cNvPr id="120" name="TextBox 119"/>
          <p:cNvSpPr txBox="1"/>
          <p:nvPr/>
        </p:nvSpPr>
        <p:spPr>
          <a:xfrm>
            <a:off x="4636761" y="1516963"/>
            <a:ext cx="609600" cy="307777"/>
          </a:xfrm>
          <a:prstGeom prst="rect">
            <a:avLst/>
          </a:prstGeom>
          <a:solidFill>
            <a:schemeClr val="bg1"/>
          </a:solidFill>
        </p:spPr>
        <p:txBody>
          <a:bodyPr wrap="square" rtlCol="0">
            <a:spAutoFit/>
          </a:bodyPr>
          <a:lstStyle/>
          <a:p>
            <a:pPr algn="ctr"/>
            <a:r>
              <a:rPr lang="en-US" sz="1400" b="1" dirty="0">
                <a:solidFill>
                  <a:srgbClr val="FF0000"/>
                </a:solidFill>
              </a:rPr>
              <a:t>i</a:t>
            </a:r>
            <a:r>
              <a:rPr lang="en-US" sz="1400" b="1" dirty="0" smtClean="0">
                <a:solidFill>
                  <a:srgbClr val="FF0000"/>
                </a:solidFill>
              </a:rPr>
              <a:t>s_a</a:t>
            </a:r>
            <a:endParaRPr lang="en-US" sz="1400" b="1" dirty="0">
              <a:solidFill>
                <a:srgbClr val="FF0000"/>
              </a:solidFill>
            </a:endParaRPr>
          </a:p>
        </p:txBody>
      </p:sp>
      <p:sp>
        <p:nvSpPr>
          <p:cNvPr id="121" name="TextBox 120"/>
          <p:cNvSpPr txBox="1"/>
          <p:nvPr/>
        </p:nvSpPr>
        <p:spPr>
          <a:xfrm>
            <a:off x="4027161" y="998704"/>
            <a:ext cx="609600" cy="307777"/>
          </a:xfrm>
          <a:prstGeom prst="rect">
            <a:avLst/>
          </a:prstGeom>
          <a:solidFill>
            <a:schemeClr val="bg1"/>
          </a:solidFill>
        </p:spPr>
        <p:txBody>
          <a:bodyPr wrap="square" rtlCol="0">
            <a:spAutoFit/>
          </a:bodyPr>
          <a:lstStyle/>
          <a:p>
            <a:pPr algn="ctr"/>
            <a:r>
              <a:rPr lang="en-US" sz="1400" b="1" dirty="0">
                <a:solidFill>
                  <a:srgbClr val="FF0000"/>
                </a:solidFill>
              </a:rPr>
              <a:t>i</a:t>
            </a:r>
            <a:r>
              <a:rPr lang="en-US" sz="1400" b="1" dirty="0" smtClean="0">
                <a:solidFill>
                  <a:srgbClr val="FF0000"/>
                </a:solidFill>
              </a:rPr>
              <a:t>s_a</a:t>
            </a:r>
            <a:endParaRPr lang="en-US" sz="1400" b="1" dirty="0">
              <a:solidFill>
                <a:srgbClr val="FF0000"/>
              </a:solidFill>
            </a:endParaRPr>
          </a:p>
        </p:txBody>
      </p:sp>
      <p:cxnSp>
        <p:nvCxnSpPr>
          <p:cNvPr id="123" name="Curved Connector 122"/>
          <p:cNvCxnSpPr>
            <a:stCxn id="3074" idx="0"/>
            <a:endCxn id="73" idx="2"/>
          </p:cNvCxnSpPr>
          <p:nvPr/>
        </p:nvCxnSpPr>
        <p:spPr>
          <a:xfrm rot="16200000" flipV="1">
            <a:off x="2720997" y="4126458"/>
            <a:ext cx="1210980" cy="1032652"/>
          </a:xfrm>
          <a:prstGeom prst="curved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2762589" y="4442462"/>
            <a:ext cx="1189995" cy="307777"/>
          </a:xfrm>
          <a:prstGeom prst="rect">
            <a:avLst/>
          </a:prstGeom>
          <a:solidFill>
            <a:schemeClr val="bg1"/>
          </a:solidFill>
        </p:spPr>
        <p:txBody>
          <a:bodyPr wrap="square" rtlCol="0">
            <a:spAutoFit/>
          </a:bodyPr>
          <a:lstStyle/>
          <a:p>
            <a:pPr algn="ctr"/>
            <a:r>
              <a:rPr lang="en-US" sz="1400" b="1" dirty="0">
                <a:solidFill>
                  <a:srgbClr val="FF0000"/>
                </a:solidFill>
              </a:rPr>
              <a:t>i</a:t>
            </a:r>
            <a:r>
              <a:rPr lang="en-US" sz="1400" b="1" dirty="0" smtClean="0">
                <a:solidFill>
                  <a:srgbClr val="FF0000"/>
                </a:solidFill>
              </a:rPr>
              <a:t>nstance_of</a:t>
            </a:r>
            <a:endParaRPr lang="en-US" sz="1400" b="1" dirty="0">
              <a:solidFill>
                <a:srgbClr val="FF0000"/>
              </a:solidFill>
            </a:endParaRPr>
          </a:p>
        </p:txBody>
      </p:sp>
      <p:pic>
        <p:nvPicPr>
          <p:cNvPr id="3074" name="Picture 2" descr="http://www.pakistanaffairs.pk/attachments/pakistans-war/3008d1359051842t-body-%E2%80%98afghan-spy%E2%80%99-dumped-south-waziristan-498349-mullahnazirphotofile-1358972961-406-640x480.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71250" y="5248274"/>
            <a:ext cx="2143126" cy="1609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406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68"/>
          <p:cNvSpPr txBox="1"/>
          <p:nvPr/>
        </p:nvSpPr>
        <p:spPr>
          <a:xfrm>
            <a:off x="5265526" y="5014299"/>
            <a:ext cx="878142" cy="584775"/>
          </a:xfrm>
          <a:prstGeom prst="rect">
            <a:avLst/>
          </a:prstGeom>
          <a:noFill/>
        </p:spPr>
        <p:txBody>
          <a:bodyPr wrap="square" rtlCol="0">
            <a:spAutoFit/>
          </a:bodyPr>
          <a:lstStyle/>
          <a:p>
            <a:pPr algn="ctr"/>
            <a:r>
              <a:rPr lang="en-US" sz="1600" b="1" dirty="0" smtClean="0"/>
              <a:t>Area of Interest</a:t>
            </a:r>
            <a:endParaRPr lang="en-US" sz="1600" b="1" dirty="0"/>
          </a:p>
        </p:txBody>
      </p:sp>
      <p:sp>
        <p:nvSpPr>
          <p:cNvPr id="73" name="TextBox 72"/>
          <p:cNvSpPr txBox="1"/>
          <p:nvPr/>
        </p:nvSpPr>
        <p:spPr>
          <a:xfrm>
            <a:off x="312526" y="5353858"/>
            <a:ext cx="1307633" cy="584775"/>
          </a:xfrm>
          <a:prstGeom prst="rect">
            <a:avLst/>
          </a:prstGeom>
          <a:noFill/>
        </p:spPr>
        <p:txBody>
          <a:bodyPr wrap="square" rtlCol="0">
            <a:spAutoFit/>
          </a:bodyPr>
          <a:lstStyle/>
          <a:p>
            <a:pPr algn="ctr"/>
            <a:r>
              <a:rPr lang="en-US" sz="1600" b="1" dirty="0" smtClean="0"/>
              <a:t>Area of Operations</a:t>
            </a:r>
            <a:endParaRPr lang="en-US" sz="1600" b="1" dirty="0"/>
          </a:p>
        </p:txBody>
      </p:sp>
      <p:cxnSp>
        <p:nvCxnSpPr>
          <p:cNvPr id="74" name="Curved Connector 73"/>
          <p:cNvCxnSpPr>
            <a:stCxn id="21" idx="2"/>
            <a:endCxn id="27" idx="0"/>
          </p:cNvCxnSpPr>
          <p:nvPr/>
        </p:nvCxnSpPr>
        <p:spPr>
          <a:xfrm rot="5400000">
            <a:off x="1745122" y="4123883"/>
            <a:ext cx="2217997" cy="819205"/>
          </a:xfrm>
          <a:prstGeom prst="curved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8" name="TextBox 77"/>
          <p:cNvSpPr txBox="1"/>
          <p:nvPr/>
        </p:nvSpPr>
        <p:spPr>
          <a:xfrm>
            <a:off x="392019" y="2618916"/>
            <a:ext cx="1490561" cy="338554"/>
          </a:xfrm>
          <a:prstGeom prst="rect">
            <a:avLst/>
          </a:prstGeom>
          <a:noFill/>
        </p:spPr>
        <p:txBody>
          <a:bodyPr wrap="square" rtlCol="0">
            <a:spAutoFit/>
          </a:bodyPr>
          <a:lstStyle/>
          <a:p>
            <a:pPr algn="ctr"/>
            <a:r>
              <a:rPr lang="en-US" sz="1600" b="1" dirty="0" smtClean="0"/>
              <a:t>VT 3394 8472</a:t>
            </a:r>
            <a:endParaRPr lang="en-US" sz="1600" b="1" dirty="0"/>
          </a:p>
        </p:txBody>
      </p:sp>
      <p:sp>
        <p:nvSpPr>
          <p:cNvPr id="79" name="TextBox 78"/>
          <p:cNvSpPr txBox="1"/>
          <p:nvPr/>
        </p:nvSpPr>
        <p:spPr>
          <a:xfrm>
            <a:off x="4671507" y="2017591"/>
            <a:ext cx="594019" cy="338554"/>
          </a:xfrm>
          <a:prstGeom prst="rect">
            <a:avLst/>
          </a:prstGeom>
          <a:noFill/>
        </p:spPr>
        <p:txBody>
          <a:bodyPr wrap="square" rtlCol="0">
            <a:spAutoFit/>
          </a:bodyPr>
          <a:lstStyle/>
          <a:p>
            <a:pPr algn="ctr"/>
            <a:r>
              <a:rPr lang="en-US" sz="1600" b="1" dirty="0" smtClean="0"/>
              <a:t>Site</a:t>
            </a:r>
            <a:endParaRPr lang="en-US" sz="1600" b="1" dirty="0"/>
          </a:p>
        </p:txBody>
      </p:sp>
      <p:sp>
        <p:nvSpPr>
          <p:cNvPr id="80" name="TextBox 79"/>
          <p:cNvSpPr txBox="1"/>
          <p:nvPr/>
        </p:nvSpPr>
        <p:spPr>
          <a:xfrm>
            <a:off x="7656129" y="1172456"/>
            <a:ext cx="769426" cy="369332"/>
          </a:xfrm>
          <a:prstGeom prst="rect">
            <a:avLst/>
          </a:prstGeom>
          <a:noFill/>
        </p:spPr>
        <p:txBody>
          <a:bodyPr wrap="square" rtlCol="0">
            <a:spAutoFit/>
          </a:bodyPr>
          <a:lstStyle/>
          <a:p>
            <a:pPr algn="ctr"/>
            <a:r>
              <a:rPr lang="en-US" b="1" dirty="0" smtClean="0"/>
              <a:t>Event</a:t>
            </a:r>
            <a:endParaRPr lang="en-US" b="1" dirty="0"/>
          </a:p>
        </p:txBody>
      </p:sp>
      <p:sp>
        <p:nvSpPr>
          <p:cNvPr id="81" name="TextBox 80"/>
          <p:cNvSpPr txBox="1"/>
          <p:nvPr/>
        </p:nvSpPr>
        <p:spPr>
          <a:xfrm>
            <a:off x="7473581" y="2893504"/>
            <a:ext cx="1185483" cy="584775"/>
          </a:xfrm>
          <a:prstGeom prst="rect">
            <a:avLst/>
          </a:prstGeom>
          <a:noFill/>
        </p:spPr>
        <p:txBody>
          <a:bodyPr wrap="square" rtlCol="0">
            <a:spAutoFit/>
          </a:bodyPr>
          <a:lstStyle/>
          <a:p>
            <a:pPr algn="ctr"/>
            <a:r>
              <a:rPr lang="en-US" sz="1600" b="1" dirty="0" smtClean="0"/>
              <a:t>IED Detonation</a:t>
            </a:r>
            <a:endParaRPr lang="en-US" sz="1600" b="1" dirty="0"/>
          </a:p>
        </p:txBody>
      </p:sp>
      <p:cxnSp>
        <p:nvCxnSpPr>
          <p:cNvPr id="86" name="Curved Connector 85"/>
          <p:cNvCxnSpPr>
            <a:stCxn id="21" idx="2"/>
            <a:endCxn id="28" idx="0"/>
          </p:cNvCxnSpPr>
          <p:nvPr/>
        </p:nvCxnSpPr>
        <p:spPr>
          <a:xfrm rot="16200000" flipH="1">
            <a:off x="2601992" y="4086216"/>
            <a:ext cx="2189976" cy="866517"/>
          </a:xfrm>
          <a:prstGeom prst="curved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3" name="Curved Connector 92"/>
          <p:cNvCxnSpPr>
            <a:stCxn id="1026" idx="0"/>
            <a:endCxn id="81" idx="2"/>
          </p:cNvCxnSpPr>
          <p:nvPr/>
        </p:nvCxnSpPr>
        <p:spPr>
          <a:xfrm rot="5400000" flipH="1" flipV="1">
            <a:off x="7323448" y="4221153"/>
            <a:ext cx="1485748" cy="1"/>
          </a:xfrm>
          <a:prstGeom prst="curved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8" name="Curved Connector 97"/>
          <p:cNvCxnSpPr>
            <a:stCxn id="78" idx="0"/>
            <a:endCxn id="24" idx="2"/>
          </p:cNvCxnSpPr>
          <p:nvPr/>
        </p:nvCxnSpPr>
        <p:spPr>
          <a:xfrm rot="5400000" flipH="1" flipV="1">
            <a:off x="487239" y="1968855"/>
            <a:ext cx="1300122" cy="1"/>
          </a:xfrm>
          <a:prstGeom prst="curved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2" name="Curved Connector 101"/>
          <p:cNvCxnSpPr>
            <a:stCxn id="80" idx="1"/>
            <a:endCxn id="79" idx="3"/>
          </p:cNvCxnSpPr>
          <p:nvPr/>
        </p:nvCxnSpPr>
        <p:spPr>
          <a:xfrm rot="10800000" flipV="1">
            <a:off x="5265527" y="1357122"/>
            <a:ext cx="2390603" cy="829746"/>
          </a:xfrm>
          <a:prstGeom prst="curved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a:off x="7445845" y="4116962"/>
            <a:ext cx="1189995" cy="307777"/>
          </a:xfrm>
          <a:prstGeom prst="rect">
            <a:avLst/>
          </a:prstGeom>
          <a:solidFill>
            <a:schemeClr val="bg1"/>
          </a:solidFill>
        </p:spPr>
        <p:txBody>
          <a:bodyPr wrap="square" rtlCol="0">
            <a:spAutoFit/>
          </a:bodyPr>
          <a:lstStyle/>
          <a:p>
            <a:pPr algn="ctr"/>
            <a:r>
              <a:rPr lang="en-US" sz="1400" b="1" dirty="0" smtClean="0">
                <a:solidFill>
                  <a:srgbClr val="FF0000"/>
                </a:solidFill>
              </a:rPr>
              <a:t>instance_of</a:t>
            </a:r>
            <a:endParaRPr lang="en-US" sz="1400" b="1" dirty="0">
              <a:solidFill>
                <a:srgbClr val="FF0000"/>
              </a:solidFill>
            </a:endParaRPr>
          </a:p>
        </p:txBody>
      </p:sp>
      <p:sp>
        <p:nvSpPr>
          <p:cNvPr id="21" name="TextBox 12"/>
          <p:cNvSpPr txBox="1"/>
          <p:nvPr/>
        </p:nvSpPr>
        <p:spPr>
          <a:xfrm>
            <a:off x="2883588" y="3055155"/>
            <a:ext cx="760268"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b="1" dirty="0" smtClean="0"/>
              <a:t>Area</a:t>
            </a:r>
            <a:endParaRPr lang="en-US" b="1" dirty="0"/>
          </a:p>
        </p:txBody>
      </p:sp>
      <p:cxnSp>
        <p:nvCxnSpPr>
          <p:cNvPr id="22" name="Curved Connector 21"/>
          <p:cNvCxnSpPr>
            <a:stCxn id="21" idx="2"/>
            <a:endCxn id="69" idx="0"/>
          </p:cNvCxnSpPr>
          <p:nvPr/>
        </p:nvCxnSpPr>
        <p:spPr>
          <a:xfrm rot="16200000" flipH="1">
            <a:off x="3689253" y="2998955"/>
            <a:ext cx="1589812" cy="2440875"/>
          </a:xfrm>
          <a:prstGeom prst="curved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TextBox 45"/>
          <p:cNvSpPr txBox="1"/>
          <p:nvPr/>
        </p:nvSpPr>
        <p:spPr>
          <a:xfrm>
            <a:off x="465710" y="241576"/>
            <a:ext cx="1343181" cy="107721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1" dirty="0" smtClean="0"/>
              <a:t>Military Grid Reference System Coordinates </a:t>
            </a:r>
            <a:endParaRPr lang="en-US" sz="1600" b="1" dirty="0"/>
          </a:p>
        </p:txBody>
      </p:sp>
      <p:cxnSp>
        <p:nvCxnSpPr>
          <p:cNvPr id="25" name="Curved Connector 24"/>
          <p:cNvCxnSpPr>
            <a:stCxn id="21" idx="2"/>
            <a:endCxn id="73" idx="0"/>
          </p:cNvCxnSpPr>
          <p:nvPr/>
        </p:nvCxnSpPr>
        <p:spPr>
          <a:xfrm rot="5400000">
            <a:off x="1150348" y="3240483"/>
            <a:ext cx="1929371" cy="2297379"/>
          </a:xfrm>
          <a:prstGeom prst="curved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005446" y="5642484"/>
            <a:ext cx="878142" cy="584775"/>
          </a:xfrm>
          <a:prstGeom prst="rect">
            <a:avLst/>
          </a:prstGeom>
          <a:noFill/>
        </p:spPr>
        <p:txBody>
          <a:bodyPr wrap="square" rtlCol="0">
            <a:spAutoFit/>
          </a:bodyPr>
          <a:lstStyle/>
          <a:p>
            <a:pPr algn="ctr"/>
            <a:r>
              <a:rPr lang="en-US" sz="1600" b="1" dirty="0" smtClean="0"/>
              <a:t>Area Target</a:t>
            </a:r>
            <a:endParaRPr lang="en-US" sz="1600" b="1" dirty="0"/>
          </a:p>
        </p:txBody>
      </p:sp>
      <p:sp>
        <p:nvSpPr>
          <p:cNvPr id="28" name="TextBox 27"/>
          <p:cNvSpPr txBox="1"/>
          <p:nvPr/>
        </p:nvSpPr>
        <p:spPr>
          <a:xfrm>
            <a:off x="3609752" y="5614463"/>
            <a:ext cx="1040973" cy="584775"/>
          </a:xfrm>
          <a:prstGeom prst="rect">
            <a:avLst/>
          </a:prstGeom>
          <a:noFill/>
        </p:spPr>
        <p:txBody>
          <a:bodyPr wrap="square" rtlCol="0">
            <a:spAutoFit/>
          </a:bodyPr>
          <a:lstStyle/>
          <a:p>
            <a:pPr algn="ctr"/>
            <a:r>
              <a:rPr lang="en-US" sz="1600" b="1" dirty="0" smtClean="0"/>
              <a:t>Area of Influence</a:t>
            </a:r>
            <a:endParaRPr lang="en-US" sz="1600" b="1" dirty="0"/>
          </a:p>
        </p:txBody>
      </p:sp>
      <p:sp>
        <p:nvSpPr>
          <p:cNvPr id="59" name="TextBox 58"/>
          <p:cNvSpPr txBox="1"/>
          <p:nvPr/>
        </p:nvSpPr>
        <p:spPr>
          <a:xfrm>
            <a:off x="2221878" y="4591852"/>
            <a:ext cx="900547" cy="307777"/>
          </a:xfrm>
          <a:prstGeom prst="rect">
            <a:avLst/>
          </a:prstGeom>
          <a:solidFill>
            <a:schemeClr val="bg1"/>
          </a:solidFill>
        </p:spPr>
        <p:txBody>
          <a:bodyPr wrap="square" rtlCol="0">
            <a:spAutoFit/>
          </a:bodyPr>
          <a:lstStyle/>
          <a:p>
            <a:pPr algn="ctr"/>
            <a:r>
              <a:rPr lang="en-US" sz="1400" b="1" dirty="0" smtClean="0">
                <a:solidFill>
                  <a:srgbClr val="FF0000"/>
                </a:solidFill>
              </a:rPr>
              <a:t>has_role</a:t>
            </a:r>
            <a:endParaRPr lang="en-US" sz="1400" b="1" dirty="0">
              <a:solidFill>
                <a:srgbClr val="FF0000"/>
              </a:solidFill>
            </a:endParaRPr>
          </a:p>
        </p:txBody>
      </p:sp>
      <p:sp>
        <p:nvSpPr>
          <p:cNvPr id="60" name="TextBox 59"/>
          <p:cNvSpPr txBox="1"/>
          <p:nvPr/>
        </p:nvSpPr>
        <p:spPr>
          <a:xfrm>
            <a:off x="4172743" y="4037852"/>
            <a:ext cx="900547" cy="307777"/>
          </a:xfrm>
          <a:prstGeom prst="rect">
            <a:avLst/>
          </a:prstGeom>
          <a:solidFill>
            <a:schemeClr val="bg1"/>
          </a:solidFill>
        </p:spPr>
        <p:txBody>
          <a:bodyPr wrap="square" rtlCol="0">
            <a:spAutoFit/>
          </a:bodyPr>
          <a:lstStyle/>
          <a:p>
            <a:pPr algn="ctr"/>
            <a:r>
              <a:rPr lang="en-US" sz="1400" b="1" dirty="0" smtClean="0">
                <a:solidFill>
                  <a:srgbClr val="FF0000"/>
                </a:solidFill>
              </a:rPr>
              <a:t>has_role</a:t>
            </a:r>
            <a:endParaRPr lang="en-US" sz="1400" b="1" dirty="0">
              <a:solidFill>
                <a:srgbClr val="FF0000"/>
              </a:solidFill>
            </a:endParaRPr>
          </a:p>
        </p:txBody>
      </p:sp>
      <p:sp>
        <p:nvSpPr>
          <p:cNvPr id="61" name="TextBox 60"/>
          <p:cNvSpPr txBox="1"/>
          <p:nvPr/>
        </p:nvSpPr>
        <p:spPr>
          <a:xfrm>
            <a:off x="1358618" y="4270851"/>
            <a:ext cx="900547" cy="307777"/>
          </a:xfrm>
          <a:prstGeom prst="rect">
            <a:avLst/>
          </a:prstGeom>
          <a:solidFill>
            <a:schemeClr val="bg1"/>
          </a:solidFill>
        </p:spPr>
        <p:txBody>
          <a:bodyPr wrap="square" rtlCol="0">
            <a:spAutoFit/>
          </a:bodyPr>
          <a:lstStyle/>
          <a:p>
            <a:pPr algn="ctr"/>
            <a:r>
              <a:rPr lang="en-US" sz="1400" b="1" dirty="0" smtClean="0">
                <a:solidFill>
                  <a:srgbClr val="FF0000"/>
                </a:solidFill>
              </a:rPr>
              <a:t>has_role</a:t>
            </a:r>
            <a:endParaRPr lang="en-US" sz="1400" b="1" dirty="0">
              <a:solidFill>
                <a:srgbClr val="FF0000"/>
              </a:solidFill>
            </a:endParaRPr>
          </a:p>
        </p:txBody>
      </p:sp>
      <p:sp>
        <p:nvSpPr>
          <p:cNvPr id="85" name="TextBox 84"/>
          <p:cNvSpPr txBox="1"/>
          <p:nvPr/>
        </p:nvSpPr>
        <p:spPr>
          <a:xfrm>
            <a:off x="3384702" y="4378046"/>
            <a:ext cx="900547" cy="307777"/>
          </a:xfrm>
          <a:prstGeom prst="rect">
            <a:avLst/>
          </a:prstGeom>
          <a:solidFill>
            <a:schemeClr val="bg1"/>
          </a:solidFill>
        </p:spPr>
        <p:txBody>
          <a:bodyPr wrap="square" rtlCol="0">
            <a:spAutoFit/>
          </a:bodyPr>
          <a:lstStyle/>
          <a:p>
            <a:pPr algn="ctr"/>
            <a:r>
              <a:rPr lang="en-US" sz="1400" b="1" dirty="0" smtClean="0">
                <a:solidFill>
                  <a:srgbClr val="FF0000"/>
                </a:solidFill>
              </a:rPr>
              <a:t>has_role</a:t>
            </a:r>
            <a:endParaRPr lang="en-US" sz="1400" b="1" dirty="0">
              <a:solidFill>
                <a:srgbClr val="FF0000"/>
              </a:solidFill>
            </a:endParaRPr>
          </a:p>
        </p:txBody>
      </p:sp>
      <p:pic>
        <p:nvPicPr>
          <p:cNvPr id="1026" name="Picture 2" descr="http://technewslit.com/sciencebusiness/wp-content/uploads/2011/02/IEDExplosion_ArmyMil.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50758" y="4964027"/>
            <a:ext cx="1831127" cy="1823803"/>
          </a:xfrm>
          <a:prstGeom prst="rect">
            <a:avLst/>
          </a:prstGeom>
          <a:noFill/>
          <a:extLst>
            <a:ext uri="{909E8E84-426E-40DD-AFC4-6F175D3DCCD1}">
              <a14:hiddenFill xmlns:a14="http://schemas.microsoft.com/office/drawing/2010/main">
                <a:solidFill>
                  <a:srgbClr val="FFFFFF"/>
                </a:solidFill>
              </a14:hiddenFill>
            </a:ext>
          </a:extLst>
        </p:spPr>
      </p:pic>
      <p:cxnSp>
        <p:nvCxnSpPr>
          <p:cNvPr id="96" name="Curved Connector 95"/>
          <p:cNvCxnSpPr>
            <a:stCxn id="81" idx="0"/>
            <a:endCxn id="80" idx="2"/>
          </p:cNvCxnSpPr>
          <p:nvPr/>
        </p:nvCxnSpPr>
        <p:spPr>
          <a:xfrm rot="16200000" flipV="1">
            <a:off x="7377725" y="2204905"/>
            <a:ext cx="1351716" cy="25481"/>
          </a:xfrm>
          <a:prstGeom prst="curvedConnector3">
            <a:avLst>
              <a:gd name="adj1" fmla="val 50000"/>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7736042" y="2048368"/>
            <a:ext cx="609600" cy="307777"/>
          </a:xfrm>
          <a:prstGeom prst="rect">
            <a:avLst/>
          </a:prstGeom>
          <a:solidFill>
            <a:schemeClr val="bg1"/>
          </a:solidFill>
        </p:spPr>
        <p:txBody>
          <a:bodyPr wrap="square" rtlCol="0">
            <a:spAutoFit/>
          </a:bodyPr>
          <a:lstStyle/>
          <a:p>
            <a:pPr algn="ctr"/>
            <a:r>
              <a:rPr lang="en-US" sz="1400" b="1" dirty="0">
                <a:solidFill>
                  <a:srgbClr val="FF0000"/>
                </a:solidFill>
              </a:rPr>
              <a:t>i</a:t>
            </a:r>
            <a:r>
              <a:rPr lang="en-US" sz="1400" b="1" dirty="0" smtClean="0">
                <a:solidFill>
                  <a:srgbClr val="FF0000"/>
                </a:solidFill>
              </a:rPr>
              <a:t>s_a</a:t>
            </a:r>
            <a:endParaRPr lang="en-US" sz="1400" b="1" dirty="0">
              <a:solidFill>
                <a:srgbClr val="FF0000"/>
              </a:solidFill>
            </a:endParaRPr>
          </a:p>
        </p:txBody>
      </p:sp>
      <p:sp>
        <p:nvSpPr>
          <p:cNvPr id="97" name="TextBox 96"/>
          <p:cNvSpPr txBox="1"/>
          <p:nvPr/>
        </p:nvSpPr>
        <p:spPr>
          <a:xfrm>
            <a:off x="545692" y="1796611"/>
            <a:ext cx="1189995" cy="307777"/>
          </a:xfrm>
          <a:prstGeom prst="rect">
            <a:avLst/>
          </a:prstGeom>
          <a:solidFill>
            <a:schemeClr val="bg1"/>
          </a:solidFill>
        </p:spPr>
        <p:txBody>
          <a:bodyPr wrap="square" rtlCol="0">
            <a:spAutoFit/>
          </a:bodyPr>
          <a:lstStyle/>
          <a:p>
            <a:pPr algn="ctr"/>
            <a:r>
              <a:rPr lang="en-US" sz="1400" b="1" dirty="0" smtClean="0">
                <a:solidFill>
                  <a:srgbClr val="FF0000"/>
                </a:solidFill>
              </a:rPr>
              <a:t>instance_of</a:t>
            </a:r>
            <a:endParaRPr lang="en-US" sz="1400" b="1" dirty="0">
              <a:solidFill>
                <a:srgbClr val="FF0000"/>
              </a:solidFill>
            </a:endParaRPr>
          </a:p>
        </p:txBody>
      </p:sp>
      <p:cxnSp>
        <p:nvCxnSpPr>
          <p:cNvPr id="99" name="Curved Connector 98"/>
          <p:cNvCxnSpPr>
            <a:stCxn id="24" idx="3"/>
            <a:endCxn id="79" idx="0"/>
          </p:cNvCxnSpPr>
          <p:nvPr/>
        </p:nvCxnSpPr>
        <p:spPr>
          <a:xfrm>
            <a:off x="1808891" y="780185"/>
            <a:ext cx="3159626" cy="1237406"/>
          </a:xfrm>
          <a:prstGeom prst="curved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2845957" y="787492"/>
            <a:ext cx="1059874" cy="307777"/>
          </a:xfrm>
          <a:prstGeom prst="rect">
            <a:avLst/>
          </a:prstGeom>
          <a:solidFill>
            <a:schemeClr val="bg1"/>
          </a:solidFill>
        </p:spPr>
        <p:txBody>
          <a:bodyPr wrap="square" rtlCol="0">
            <a:spAutoFit/>
          </a:bodyPr>
          <a:lstStyle/>
          <a:p>
            <a:pPr algn="ctr"/>
            <a:r>
              <a:rPr lang="en-US" sz="1400" b="1" dirty="0" smtClean="0">
                <a:solidFill>
                  <a:srgbClr val="FF0000"/>
                </a:solidFill>
              </a:rPr>
              <a:t>designates</a:t>
            </a:r>
            <a:endParaRPr lang="en-US" sz="1400" b="1" dirty="0">
              <a:solidFill>
                <a:srgbClr val="FF0000"/>
              </a:solidFill>
            </a:endParaRPr>
          </a:p>
        </p:txBody>
      </p:sp>
      <p:cxnSp>
        <p:nvCxnSpPr>
          <p:cNvPr id="103" name="Curved Connector 102"/>
          <p:cNvCxnSpPr>
            <a:stCxn id="21" idx="0"/>
            <a:endCxn id="79" idx="1"/>
          </p:cNvCxnSpPr>
          <p:nvPr/>
        </p:nvCxnSpPr>
        <p:spPr>
          <a:xfrm rot="5400000" flipH="1" flipV="1">
            <a:off x="3533471" y="1917120"/>
            <a:ext cx="868287" cy="1407785"/>
          </a:xfrm>
          <a:prstGeom prst="curvedConnector2">
            <a:avLst/>
          </a:prstGeom>
          <a:ln w="254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37"/>
          <p:cNvSpPr txBox="1"/>
          <p:nvPr/>
        </p:nvSpPr>
        <p:spPr>
          <a:xfrm>
            <a:off x="3163251" y="2413474"/>
            <a:ext cx="966988" cy="307777"/>
          </a:xfrm>
          <a:prstGeom prst="rect">
            <a:avLst/>
          </a:prstGeom>
          <a:solidFill>
            <a:schemeClr val="bg1"/>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400" b="1" dirty="0" smtClean="0">
                <a:solidFill>
                  <a:srgbClr val="FF0000"/>
                </a:solidFill>
              </a:rPr>
              <a:t>has_part</a:t>
            </a:r>
            <a:endParaRPr lang="en-US" sz="1400" b="1" dirty="0">
              <a:solidFill>
                <a:srgbClr val="FF0000"/>
              </a:solidFill>
            </a:endParaRPr>
          </a:p>
        </p:txBody>
      </p:sp>
    </p:spTree>
    <p:extLst>
      <p:ext uri="{BB962C8B-B14F-4D97-AF65-F5344CB8AC3E}">
        <p14:creationId xmlns:p14="http://schemas.microsoft.com/office/powerpoint/2010/main" val="34758202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1411</TotalTime>
  <Words>320</Words>
  <Application>Microsoft Office PowerPoint</Application>
  <PresentationFormat>On-screen Show (4:3)</PresentationFormat>
  <Paragraphs>105</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BFO and Information Artifacts</vt:lpstr>
      <vt:lpstr>Mission Command Comments</vt:lpstr>
      <vt:lpstr>Towards Definitions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Bill</dc:creator>
  <cp:lastModifiedBy>phismith@buffalo.edu</cp:lastModifiedBy>
  <cp:revision>17</cp:revision>
  <dcterms:created xsi:type="dcterms:W3CDTF">2006-08-16T00:00:00Z</dcterms:created>
  <dcterms:modified xsi:type="dcterms:W3CDTF">2013-10-11T20:33:38Z</dcterms:modified>
</cp:coreProperties>
</file>