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8" r:id="rId3"/>
  </p:sldMasterIdLst>
  <p:notesMasterIdLst>
    <p:notesMasterId r:id="rId57"/>
  </p:notesMasterIdLst>
  <p:sldIdLst>
    <p:sldId id="256" r:id="rId4"/>
    <p:sldId id="298" r:id="rId5"/>
    <p:sldId id="339" r:id="rId6"/>
    <p:sldId id="316" r:id="rId7"/>
    <p:sldId id="318" r:id="rId8"/>
    <p:sldId id="310" r:id="rId9"/>
    <p:sldId id="301" r:id="rId10"/>
    <p:sldId id="302" r:id="rId11"/>
    <p:sldId id="311" r:id="rId12"/>
    <p:sldId id="300" r:id="rId13"/>
    <p:sldId id="319" r:id="rId14"/>
    <p:sldId id="306" r:id="rId15"/>
    <p:sldId id="307" r:id="rId16"/>
    <p:sldId id="257" r:id="rId17"/>
    <p:sldId id="313" r:id="rId18"/>
    <p:sldId id="312" r:id="rId19"/>
    <p:sldId id="314" r:id="rId20"/>
    <p:sldId id="309" r:id="rId21"/>
    <p:sldId id="321" r:id="rId22"/>
    <p:sldId id="322" r:id="rId23"/>
    <p:sldId id="323" r:id="rId24"/>
    <p:sldId id="324" r:id="rId25"/>
    <p:sldId id="325" r:id="rId26"/>
    <p:sldId id="326" r:id="rId27"/>
    <p:sldId id="327" r:id="rId28"/>
    <p:sldId id="328" r:id="rId29"/>
    <p:sldId id="320" r:id="rId30"/>
    <p:sldId id="288" r:id="rId31"/>
    <p:sldId id="291" r:id="rId32"/>
    <p:sldId id="289" r:id="rId33"/>
    <p:sldId id="297" r:id="rId34"/>
    <p:sldId id="290" r:id="rId35"/>
    <p:sldId id="330" r:id="rId36"/>
    <p:sldId id="258" r:id="rId37"/>
    <p:sldId id="331" r:id="rId38"/>
    <p:sldId id="287" r:id="rId39"/>
    <p:sldId id="332" r:id="rId40"/>
    <p:sldId id="286" r:id="rId41"/>
    <p:sldId id="285" r:id="rId42"/>
    <p:sldId id="283" r:id="rId43"/>
    <p:sldId id="333" r:id="rId44"/>
    <p:sldId id="334" r:id="rId45"/>
    <p:sldId id="335" r:id="rId46"/>
    <p:sldId id="336" r:id="rId47"/>
    <p:sldId id="337" r:id="rId48"/>
    <p:sldId id="338" r:id="rId49"/>
    <p:sldId id="282" r:id="rId50"/>
    <p:sldId id="292" r:id="rId51"/>
    <p:sldId id="293" r:id="rId52"/>
    <p:sldId id="294" r:id="rId53"/>
    <p:sldId id="295" r:id="rId54"/>
    <p:sldId id="296" r:id="rId55"/>
    <p:sldId id="32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hil75"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60"/>
  </p:normalViewPr>
  <p:slideViewPr>
    <p:cSldViewPr>
      <p:cViewPr varScale="1">
        <p:scale>
          <a:sx n="48" d="100"/>
          <a:sy n="48" d="100"/>
        </p:scale>
        <p:origin x="-122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notesMaster" Target="notesMasters/notesMaster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1BDCC6-8DEC-49A9-8F7C-C6BB762AF671}" type="datetimeFigureOut">
              <a:rPr lang="en-US" smtClean="0"/>
              <a:t>7/5/2013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2F9EB3-4548-4D19-9D55-3C46B066AA85}" type="slidenum">
              <a:rPr lang="en-US" smtClean="0"/>
              <a:t>‹#›</a:t>
            </a:fld>
            <a:endParaRPr lang="en-US"/>
          </a:p>
        </p:txBody>
      </p:sp>
    </p:spTree>
    <p:extLst>
      <p:ext uri="{BB962C8B-B14F-4D97-AF65-F5344CB8AC3E}">
        <p14:creationId xmlns:p14="http://schemas.microsoft.com/office/powerpoint/2010/main" val="1217247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7528A6-C198-4B1E-BFCB-AFE4175BA661}" type="slidenum">
              <a:rPr lang="en-US"/>
              <a:pPr/>
              <a:t>7</a:t>
            </a:fld>
            <a:endParaRPr lang="en-US"/>
          </a:p>
        </p:txBody>
      </p:sp>
      <p:sp>
        <p:nvSpPr>
          <p:cNvPr id="806914" name="Rectangle 2"/>
          <p:cNvSpPr>
            <a:spLocks noRo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26479-584E-4239-B4BC-264A5B2FE4DC}" type="slidenum">
              <a:rPr lang="en-US"/>
              <a:pPr/>
              <a:t>23</a:t>
            </a:fld>
            <a:endParaRPr lang="en-US"/>
          </a:p>
        </p:txBody>
      </p:sp>
      <p:sp>
        <p:nvSpPr>
          <p:cNvPr id="808962" name="Rectangle 2"/>
          <p:cNvSpPr>
            <a:spLocks noRo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26479-584E-4239-B4BC-264A5B2FE4DC}" type="slidenum">
              <a:rPr lang="en-US"/>
              <a:pPr/>
              <a:t>8</a:t>
            </a:fld>
            <a:endParaRPr lang="en-US"/>
          </a:p>
        </p:txBody>
      </p:sp>
      <p:sp>
        <p:nvSpPr>
          <p:cNvPr id="808962" name="Rectangle 2"/>
          <p:cNvSpPr>
            <a:spLocks noRo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pPr>
              <a:defRPr/>
            </a:pPr>
            <a:fld id="{1323E680-91E6-495E-B362-A6B87D5ED76E}" type="slidenum">
              <a:rPr lang="en-US">
                <a:solidFill>
                  <a:srgbClr val="000000"/>
                </a:solidFill>
              </a:rPr>
              <a:pPr>
                <a:defRPr/>
              </a:pPr>
              <a:t>9</a:t>
            </a:fld>
            <a:endParaRPr lang="en-US">
              <a:solidFill>
                <a:srgbClr val="000000"/>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pPr>
              <a:defRPr/>
            </a:pPr>
            <a:fld id="{1323E680-91E6-495E-B362-A6B87D5ED76E}" type="slidenum">
              <a:rPr lang="en-US">
                <a:solidFill>
                  <a:srgbClr val="000000"/>
                </a:solidFill>
              </a:rPr>
              <a:pPr>
                <a:defRPr/>
              </a:pPr>
              <a:t>12</a:t>
            </a:fld>
            <a:endParaRPr lang="en-US">
              <a:solidFill>
                <a:srgbClr val="000000"/>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p>
            <a:pPr>
              <a:defRPr/>
            </a:pPr>
            <a:fld id="{6F8B302F-B160-426F-BEB3-0F39CB03B5C2}" type="slidenum">
              <a:rPr lang="en-US">
                <a:solidFill>
                  <a:srgbClr val="000000"/>
                </a:solidFill>
              </a:rPr>
              <a:pPr>
                <a:defRPr/>
              </a:pPr>
              <a:t>13</a:t>
            </a:fld>
            <a:endParaRPr lang="en-US">
              <a:solidFill>
                <a:srgbClr val="000000"/>
              </a:solidFill>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p>
            <a:pPr>
              <a:defRPr/>
            </a:pPr>
            <a:fld id="{1323E680-91E6-495E-B362-A6B87D5ED76E}" type="slidenum">
              <a:rPr lang="en-US">
                <a:solidFill>
                  <a:srgbClr val="000000"/>
                </a:solidFill>
              </a:rPr>
              <a:pPr>
                <a:defRPr/>
              </a:pPr>
              <a:t>15</a:t>
            </a:fld>
            <a:endParaRPr lang="en-US">
              <a:solidFill>
                <a:srgbClr val="000000"/>
              </a:solidFill>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26479-584E-4239-B4BC-264A5B2FE4DC}" type="slidenum">
              <a:rPr lang="en-US"/>
              <a:pPr/>
              <a:t>20</a:t>
            </a:fld>
            <a:endParaRPr lang="en-US"/>
          </a:p>
        </p:txBody>
      </p:sp>
      <p:sp>
        <p:nvSpPr>
          <p:cNvPr id="808962" name="Rectangle 2"/>
          <p:cNvSpPr>
            <a:spLocks noRo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26479-584E-4239-B4BC-264A5B2FE4DC}" type="slidenum">
              <a:rPr lang="en-US"/>
              <a:pPr/>
              <a:t>21</a:t>
            </a:fld>
            <a:endParaRPr lang="en-US"/>
          </a:p>
        </p:txBody>
      </p:sp>
      <p:sp>
        <p:nvSpPr>
          <p:cNvPr id="808962" name="Rectangle 2"/>
          <p:cNvSpPr>
            <a:spLocks noRo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826479-584E-4239-B4BC-264A5B2FE4DC}" type="slidenum">
              <a:rPr lang="en-US"/>
              <a:pPr/>
              <a:t>22</a:t>
            </a:fld>
            <a:endParaRPr lang="en-US"/>
          </a:p>
        </p:txBody>
      </p:sp>
      <p:sp>
        <p:nvSpPr>
          <p:cNvPr id="808962" name="Rectangle 2"/>
          <p:cNvSpPr>
            <a:spLocks noRo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1FF32E-E06E-437E-8427-63D092D314E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209895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1FF32E-E06E-437E-8427-63D092D314E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86176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1FF32E-E06E-437E-8427-63D092D314E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3193844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sz="quarter" idx="10"/>
          </p:nvPr>
        </p:nvSpPr>
        <p:spPr>
          <a:ln/>
        </p:spPr>
        <p:txBody>
          <a:bodyPr/>
          <a:lstStyle>
            <a:lvl3pPr lvl="2">
              <a:defRPr/>
            </a:lvl3pPr>
          </a:lstStyle>
          <a:p>
            <a:pPr lvl="2">
              <a:defRPr/>
            </a:pPr>
            <a:fld id="{27D0A874-8FED-4067-83A1-F2BDB1AD99C4}"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511807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3pPr lvl="2">
              <a:defRPr/>
            </a:lvl3pPr>
          </a:lstStyle>
          <a:p>
            <a:pPr lvl="2">
              <a:defRPr/>
            </a:pPr>
            <a:fld id="{B85FB6B3-9683-4219-935B-7C5D3E3E403A}"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1700164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3pPr lvl="2">
              <a:defRPr/>
            </a:lvl3pPr>
          </a:lstStyle>
          <a:p>
            <a:pPr lvl="2">
              <a:defRPr/>
            </a:pPr>
            <a:fld id="{DA1FD6AE-A0B7-43A1-9A52-6AA94842F31A}"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32651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2057400"/>
            <a:ext cx="41529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057400"/>
            <a:ext cx="41529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3pPr lvl="2">
              <a:defRPr/>
            </a:lvl3pPr>
          </a:lstStyle>
          <a:p>
            <a:pPr lvl="2">
              <a:defRPr/>
            </a:pPr>
            <a:fld id="{B88B1928-FBB4-47D1-9715-5A3F0B4D8135}"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411161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3pPr lvl="2">
              <a:defRPr/>
            </a:lvl3pPr>
          </a:lstStyle>
          <a:p>
            <a:pPr lvl="2">
              <a:defRPr/>
            </a:pPr>
            <a:fld id="{4FF633E5-53EF-4CD0-BA5E-AE4D2204053E}"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3550232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3pPr lvl="2">
              <a:defRPr/>
            </a:lvl3pPr>
          </a:lstStyle>
          <a:p>
            <a:pPr lvl="2">
              <a:defRPr/>
            </a:pPr>
            <a:fld id="{5B7BCAE3-2D28-4123-B800-418669E4FA88}"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2830116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3pPr lvl="2">
              <a:defRPr/>
            </a:lvl3pPr>
          </a:lstStyle>
          <a:p>
            <a:pPr lvl="2">
              <a:defRPr/>
            </a:pPr>
            <a:fld id="{55A0EA88-5F48-40FC-8811-F4704911484B}"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706753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3pPr lvl="2">
              <a:defRPr/>
            </a:lvl3pPr>
          </a:lstStyle>
          <a:p>
            <a:pPr lvl="2">
              <a:defRPr/>
            </a:pPr>
            <a:fld id="{BED2C3F3-43A0-4D4A-A26A-1EA6EFE14BC1}"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395684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1FF32E-E06E-437E-8427-63D092D314E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39612984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3pPr lvl="2">
              <a:defRPr/>
            </a:lvl3pPr>
          </a:lstStyle>
          <a:p>
            <a:pPr lvl="2">
              <a:defRPr/>
            </a:pPr>
            <a:fld id="{E2A98D7F-D67B-462C-8CB3-0119759CB0BC}"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35498899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3pPr lvl="2">
              <a:defRPr/>
            </a:lvl3pPr>
          </a:lstStyle>
          <a:p>
            <a:pPr lvl="2">
              <a:defRPr/>
            </a:pPr>
            <a:fld id="{A87A28BD-8AED-4556-A0C0-9D54EADAD5DC}"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3291444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914400"/>
            <a:ext cx="21145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914400"/>
            <a:ext cx="61912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3pPr lvl="2">
              <a:defRPr/>
            </a:lvl3pPr>
          </a:lstStyle>
          <a:p>
            <a:pPr lvl="2">
              <a:defRPr/>
            </a:pPr>
            <a:fld id="{B297DC58-FF18-4F25-9527-AD02C749422E}"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16081354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458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2057400"/>
            <a:ext cx="41529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2057400"/>
            <a:ext cx="41529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4305300"/>
            <a:ext cx="4152900" cy="2095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sldNum" sz="quarter" idx="10"/>
          </p:nvPr>
        </p:nvSpPr>
        <p:spPr>
          <a:ln/>
        </p:spPr>
        <p:txBody>
          <a:bodyPr/>
          <a:lstStyle>
            <a:lvl3pPr lvl="2">
              <a:defRPr/>
            </a:lvl3pPr>
          </a:lstStyle>
          <a:p>
            <a:pPr lvl="2">
              <a:defRPr/>
            </a:pPr>
            <a:fld id="{1CC232E0-9AB7-45D0-8995-47F5EA31D7F5}"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4254455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458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2057400"/>
            <a:ext cx="41529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057400"/>
            <a:ext cx="41529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3pPr lvl="2">
              <a:defRPr/>
            </a:lvl3pPr>
          </a:lstStyle>
          <a:p>
            <a:pPr lvl="2">
              <a:defRPr/>
            </a:pPr>
            <a:fld id="{13E2B723-49E4-41AD-919F-85A7CF95E327}"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3735949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1000" y="914400"/>
            <a:ext cx="84582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5"/>
          <p:cNvSpPr>
            <a:spLocks noGrp="1" noChangeArrowheads="1"/>
          </p:cNvSpPr>
          <p:nvPr>
            <p:ph type="sldNum" sz="quarter" idx="10"/>
          </p:nvPr>
        </p:nvSpPr>
        <p:spPr>
          <a:ln/>
        </p:spPr>
        <p:txBody>
          <a:bodyPr/>
          <a:lstStyle>
            <a:lvl3pPr lvl="2">
              <a:defRPr/>
            </a:lvl3pPr>
          </a:lstStyle>
          <a:p>
            <a:pPr lvl="2">
              <a:defRPr/>
            </a:pPr>
            <a:fld id="{70C78EB8-BC2D-46AF-B397-B51EF0F2C77A}"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133042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4582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381000" y="2057400"/>
            <a:ext cx="4152900" cy="4343400"/>
          </a:xfrm>
        </p:spPr>
        <p:txBody>
          <a:bodyPr/>
          <a:lstStyle/>
          <a:p>
            <a:pPr lvl="0"/>
            <a:endParaRPr lang="en-US" noProof="0" smtClean="0"/>
          </a:p>
        </p:txBody>
      </p:sp>
      <p:sp>
        <p:nvSpPr>
          <p:cNvPr id="4" name="Text Placeholder 3"/>
          <p:cNvSpPr>
            <a:spLocks noGrp="1"/>
          </p:cNvSpPr>
          <p:nvPr>
            <p:ph type="body" sz="half" idx="2"/>
          </p:nvPr>
        </p:nvSpPr>
        <p:spPr>
          <a:xfrm>
            <a:off x="4686300" y="2057400"/>
            <a:ext cx="4152900" cy="4343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3pPr lvl="2">
              <a:defRPr/>
            </a:lvl3pPr>
          </a:lstStyle>
          <a:p>
            <a:pPr lvl="2">
              <a:defRPr/>
            </a:pPr>
            <a:fld id="{862CB5ED-5CFC-4FC9-B9D5-1DAA9CDCA059}"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31918614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458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2057400"/>
            <a:ext cx="8458200" cy="4343400"/>
          </a:xfrm>
        </p:spPr>
        <p:txBody>
          <a:bodyPr/>
          <a:lstStyle/>
          <a:p>
            <a:pPr lvl="0"/>
            <a:endParaRPr lang="en-US" noProof="0" smtClean="0"/>
          </a:p>
        </p:txBody>
      </p:sp>
      <p:sp>
        <p:nvSpPr>
          <p:cNvPr id="4" name="Rectangle 5"/>
          <p:cNvSpPr>
            <a:spLocks noGrp="1" noChangeArrowheads="1"/>
          </p:cNvSpPr>
          <p:nvPr>
            <p:ph type="sldNum" sz="quarter" idx="10"/>
          </p:nvPr>
        </p:nvSpPr>
        <p:spPr>
          <a:ln/>
        </p:spPr>
        <p:txBody>
          <a:bodyPr/>
          <a:lstStyle>
            <a:lvl3pPr lvl="2">
              <a:defRPr/>
            </a:lvl3pPr>
          </a:lstStyle>
          <a:p>
            <a:pPr lvl="2">
              <a:defRPr/>
            </a:pPr>
            <a:fld id="{B8788D06-84F8-4E55-A140-4E9541456BC1}" type="slidenum">
              <a:rPr lang="en-US">
                <a:solidFill>
                  <a:srgbClr val="000000"/>
                </a:solidFill>
              </a:rPr>
              <a:pPr lvl="2">
                <a:defRPr/>
              </a:pPr>
              <a:t>‹#›</a:t>
            </a:fld>
            <a:endParaRPr lang="en-US">
              <a:solidFill>
                <a:srgbClr val="000000"/>
              </a:solidFill>
            </a:endParaRPr>
          </a:p>
        </p:txBody>
      </p:sp>
    </p:spTree>
    <p:extLst>
      <p:ext uri="{BB962C8B-B14F-4D97-AF65-F5344CB8AC3E}">
        <p14:creationId xmlns:p14="http://schemas.microsoft.com/office/powerpoint/2010/main" val="38440498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7063579-4B29-4C5E-A99D-B3AAB11B0E7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396403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C7366E3-480B-475E-8DBF-F6F59F71F50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2232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1FF32E-E06E-437E-8427-63D092D314E9}" type="datetimeFigureOut">
              <a:rPr lang="en-US" smtClean="0"/>
              <a:t>7/5/2013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2791991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B2B6564-C048-4A5D-9B2C-03B0701BCD2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7025004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46D0C33-E876-476B-8AE3-B64DDBEF8C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608610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D6FC0A68-D606-48E0-A3B8-D35BF32250F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134004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93E15E66-2E9D-426C-A18B-C0E1CC72F20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201794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93E0147A-E332-4778-8916-C800CE1D683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6428036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BB4C0B7-D768-4857-B9C9-3830B242C333}"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9151280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779662A-C76F-4355-8677-6C7ACC494F5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536651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56649265-DAFE-4EA9-850C-47FA76BFEFD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533009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10476DC9-0B84-435C-B271-DC935CE4EAC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95422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1FF32E-E06E-437E-8427-63D092D314E9}"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322023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1FF32E-E06E-437E-8427-63D092D314E9}" type="datetimeFigureOut">
              <a:rPr lang="en-US" smtClean="0"/>
              <a:t>7/5/2013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423752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1FF32E-E06E-437E-8427-63D092D314E9}" type="datetimeFigureOut">
              <a:rPr lang="en-US" smtClean="0"/>
              <a:t>7/5/2013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2087591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FF32E-E06E-437E-8427-63D092D314E9}" type="datetimeFigureOut">
              <a:rPr lang="en-US" smtClean="0"/>
              <a:t>7/5/2013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170703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FF32E-E06E-437E-8427-63D092D314E9}"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181967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FF32E-E06E-437E-8427-63D092D314E9}" type="datetimeFigureOut">
              <a:rPr lang="en-US" smtClean="0"/>
              <a:t>7/5/2013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24D49-0D70-42BB-BB16-C3168BDDDF9D}" type="slidenum">
              <a:rPr lang="en-US" smtClean="0"/>
              <a:t>‹#›</a:t>
            </a:fld>
            <a:endParaRPr lang="en-US"/>
          </a:p>
        </p:txBody>
      </p:sp>
    </p:spTree>
    <p:extLst>
      <p:ext uri="{BB962C8B-B14F-4D97-AF65-F5344CB8AC3E}">
        <p14:creationId xmlns:p14="http://schemas.microsoft.com/office/powerpoint/2010/main" val="252069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FF32E-E06E-437E-8427-63D092D314E9}" type="datetimeFigureOut">
              <a:rPr lang="en-US" smtClean="0"/>
              <a:t>7/5/2013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24D49-0D70-42BB-BB16-C3168BDDDF9D}" type="slidenum">
              <a:rPr lang="en-US" smtClean="0"/>
              <a:t>‹#›</a:t>
            </a:fld>
            <a:endParaRPr lang="en-US"/>
          </a:p>
        </p:txBody>
      </p:sp>
    </p:spTree>
    <p:extLst>
      <p:ext uri="{BB962C8B-B14F-4D97-AF65-F5344CB8AC3E}">
        <p14:creationId xmlns:p14="http://schemas.microsoft.com/office/powerpoint/2010/main" val="1444815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8763000" y="6553200"/>
            <a:ext cx="381000" cy="304800"/>
          </a:xfrm>
          <a:prstGeom prst="rect">
            <a:avLst/>
          </a:prstGeom>
          <a:solidFill>
            <a:srgbClr val="FF9933"/>
          </a:solidFill>
          <a:ln w="9525">
            <a:solidFill>
              <a:schemeClr val="tx1"/>
            </a:solidFill>
            <a:miter lim="800000"/>
            <a:headEnd/>
            <a:tailEnd/>
          </a:ln>
        </p:spPr>
        <p:txBody>
          <a:bodyPr wrap="none" anchor="ctr"/>
          <a:lstStyle/>
          <a:p>
            <a:pPr fontAlgn="base">
              <a:spcBef>
                <a:spcPct val="0"/>
              </a:spcBef>
              <a:spcAft>
                <a:spcPct val="0"/>
              </a:spcAft>
            </a:pPr>
            <a:endParaRPr lang="en-US">
              <a:solidFill>
                <a:srgbClr val="000000"/>
              </a:solidFill>
              <a:cs typeface="Arial" pitchFamily="34" charset="0"/>
            </a:endParaRPr>
          </a:p>
        </p:txBody>
      </p:sp>
      <p:sp>
        <p:nvSpPr>
          <p:cNvPr id="678915" name="Rectangle 3"/>
          <p:cNvSpPr>
            <a:spLocks noGrp="1" noChangeArrowheads="1"/>
          </p:cNvSpPr>
          <p:nvPr>
            <p:ph type="title"/>
          </p:nvPr>
        </p:nvSpPr>
        <p:spPr bwMode="auto">
          <a:xfrm>
            <a:off x="381000" y="152400"/>
            <a:ext cx="8458200" cy="1143000"/>
          </a:xfrm>
          <a:prstGeom prst="rect">
            <a:avLst/>
          </a:prstGeom>
          <a:gradFill rotWithShape="1">
            <a:gsLst>
              <a:gs pos="0">
                <a:schemeClr val="tx1">
                  <a:alpha val="67999"/>
                </a:schemeClr>
              </a:gs>
              <a:gs pos="50000">
                <a:schemeClr val="accent2">
                  <a:alpha val="67000"/>
                </a:schemeClr>
              </a:gs>
              <a:gs pos="100000">
                <a:schemeClr val="tx1">
                  <a:alpha val="67999"/>
                </a:schemeClr>
              </a:gs>
            </a:gsLst>
            <a:lin ang="5400000" scaled="1"/>
          </a:gra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8" name="Rectangle 4"/>
          <p:cNvSpPr>
            <a:spLocks noGrp="1" noChangeArrowheads="1"/>
          </p:cNvSpPr>
          <p:nvPr>
            <p:ph type="body" idx="1"/>
          </p:nvPr>
        </p:nvSpPr>
        <p:spPr bwMode="auto">
          <a:xfrm>
            <a:off x="381000" y="2057400"/>
            <a:ext cx="8458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678917" name="Rectangle 5"/>
          <p:cNvSpPr>
            <a:spLocks noGrp="1" noChangeArrowheads="1"/>
          </p:cNvSpPr>
          <p:nvPr>
            <p:ph type="sldNum" sz="quarter" idx="4"/>
          </p:nvPr>
        </p:nvSpPr>
        <p:spPr bwMode="auto">
          <a:xfrm>
            <a:off x="7543800" y="6553200"/>
            <a:ext cx="1600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3pPr lvl="2" algn="r">
              <a:defRPr sz="1400">
                <a:latin typeface="Arial" pitchFamily="34" charset="0"/>
                <a:cs typeface="+mn-cs"/>
              </a:defRPr>
            </a:lvl3pPr>
          </a:lstStyle>
          <a:p>
            <a:pPr lvl="2" fontAlgn="base">
              <a:spcBef>
                <a:spcPct val="0"/>
              </a:spcBef>
              <a:spcAft>
                <a:spcPct val="0"/>
              </a:spcAft>
              <a:defRPr/>
            </a:pPr>
            <a:fld id="{97FB4250-615A-4444-BB81-7C469A70F44F}" type="slidenum">
              <a:rPr lang="en-US">
                <a:solidFill>
                  <a:srgbClr val="000000"/>
                </a:solidFill>
              </a:rPr>
              <a:pPr lvl="2"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4475116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pitchFamily="34" charset="0"/>
        </a:defRPr>
      </a:lvl2pPr>
      <a:lvl3pPr algn="ctr" rtl="0" eaLnBrk="0" fontAlgn="base" hangingPunct="0">
        <a:spcBef>
          <a:spcPct val="0"/>
        </a:spcBef>
        <a:spcAft>
          <a:spcPct val="0"/>
        </a:spcAft>
        <a:defRPr sz="4400">
          <a:solidFill>
            <a:schemeClr val="bg1"/>
          </a:solidFill>
          <a:latin typeface="Arial" pitchFamily="34" charset="0"/>
        </a:defRPr>
      </a:lvl3pPr>
      <a:lvl4pPr algn="ctr" rtl="0" eaLnBrk="0" fontAlgn="base" hangingPunct="0">
        <a:spcBef>
          <a:spcPct val="0"/>
        </a:spcBef>
        <a:spcAft>
          <a:spcPct val="0"/>
        </a:spcAft>
        <a:defRPr sz="4400">
          <a:solidFill>
            <a:schemeClr val="bg1"/>
          </a:solidFill>
          <a:latin typeface="Arial" pitchFamily="34" charset="0"/>
        </a:defRPr>
      </a:lvl4pPr>
      <a:lvl5pPr algn="ctr" rtl="0" eaLnBrk="0" fontAlgn="base" hangingPunct="0">
        <a:spcBef>
          <a:spcPct val="0"/>
        </a:spcBef>
        <a:spcAft>
          <a:spcPct val="0"/>
        </a:spcAft>
        <a:defRPr sz="4400">
          <a:solidFill>
            <a:schemeClr val="bg1"/>
          </a:solidFill>
          <a:latin typeface="Arial" pitchFamily="34" charset="0"/>
        </a:defRPr>
      </a:lvl5pPr>
      <a:lvl6pPr marL="457200" algn="ctr" rtl="0" fontAlgn="base">
        <a:spcBef>
          <a:spcPct val="0"/>
        </a:spcBef>
        <a:spcAft>
          <a:spcPct val="0"/>
        </a:spcAft>
        <a:defRPr sz="4400">
          <a:solidFill>
            <a:schemeClr val="bg1"/>
          </a:solidFill>
          <a:latin typeface="Arial" pitchFamily="34" charset="0"/>
        </a:defRPr>
      </a:lvl6pPr>
      <a:lvl7pPr marL="914400" algn="ctr" rtl="0" fontAlgn="base">
        <a:spcBef>
          <a:spcPct val="0"/>
        </a:spcBef>
        <a:spcAft>
          <a:spcPct val="0"/>
        </a:spcAft>
        <a:defRPr sz="4400">
          <a:solidFill>
            <a:schemeClr val="bg1"/>
          </a:solidFill>
          <a:latin typeface="Arial" pitchFamily="34" charset="0"/>
        </a:defRPr>
      </a:lvl7pPr>
      <a:lvl8pPr marL="1371600" algn="ctr" rtl="0" fontAlgn="base">
        <a:spcBef>
          <a:spcPct val="0"/>
        </a:spcBef>
        <a:spcAft>
          <a:spcPct val="0"/>
        </a:spcAft>
        <a:defRPr sz="4400">
          <a:solidFill>
            <a:schemeClr val="bg1"/>
          </a:solidFill>
          <a:latin typeface="Arial" pitchFamily="34" charset="0"/>
        </a:defRPr>
      </a:lvl8pPr>
      <a:lvl9pPr marL="1828800" algn="ctr" rtl="0" fontAlgn="base">
        <a:spcBef>
          <a:spcPct val="0"/>
        </a:spcBef>
        <a:spcAft>
          <a:spcPct val="0"/>
        </a:spcAft>
        <a:defRPr sz="4400">
          <a:solidFill>
            <a:schemeClr val="bg1"/>
          </a:solidFill>
          <a:latin typeface="Arial" pitchFamily="34" charset="0"/>
        </a:defRPr>
      </a:lvl9pPr>
    </p:titleStyle>
    <p:body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04DF2E03-28DB-4216-94C7-A2001E4514C4}" type="slidenum">
              <a:rPr lang="en-US">
                <a:solidFill>
                  <a:srgbClr val="000000"/>
                </a:solidFill>
              </a:rPr>
              <a:pPr fontAlgn="base">
                <a:spcBef>
                  <a:spcPct val="0"/>
                </a:spcBef>
                <a:spcAft>
                  <a:spcPct val="0"/>
                </a:spcAft>
              </a:pPr>
              <a:t>‹#›</a:t>
            </a:fld>
            <a:endParaRPr lang="en-US">
              <a:solidFill>
                <a:srgbClr val="000000"/>
              </a:solidFill>
            </a:endParaRPr>
          </a:p>
        </p:txBody>
      </p:sp>
    </p:spTree>
    <p:extLst>
      <p:ext uri="{BB962C8B-B14F-4D97-AF65-F5344CB8AC3E}">
        <p14:creationId xmlns:p14="http://schemas.microsoft.com/office/powerpoint/2010/main" val="28472809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ontobee.org/brows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purl.obolibrary.org/obo/CL_0000000"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purl.obolibrary.org/obo/CL_0000003"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purl.obolibrary.org/obo/CL_0000255"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purl.obolibrary.org/obo/CL_0000548"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purl.obolibrary.org/obo/CL_000098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ontobee.org/browser/rdf.php?o=CL&amp;iri=http://purl.obolibrary.org/obo/CL_0000988" TargetMode="External"/><Relationship Id="rId2" Type="http://schemas.openxmlformats.org/officeDocument/2006/relationships/hyperlink" Target="http://purl.obolibrary.org/obo/CL_0000738" TargetMode="External"/><Relationship Id="rId1" Type="http://schemas.openxmlformats.org/officeDocument/2006/relationships/slideLayout" Target="../slideLayouts/slideLayout2.xml"/><Relationship Id="rId5" Type="http://schemas.openxmlformats.org/officeDocument/2006/relationships/hyperlink" Target="http://www.ontobee.org/browser/rdf.php?o=CL&amp;iri=http://purl.obolibrary.org/obo/GO_0001667" TargetMode="External"/><Relationship Id="rId4" Type="http://schemas.openxmlformats.org/officeDocument/2006/relationships/hyperlink" Target="http://www.ontobee.org/browser/rdf.php?o=CL&amp;iri=http://purl.obolibrary.org/obo/RO_0002215"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www.ontobee.org/browser/rdf.php?o=CL&amp;iri=http://purl.obolibrary.org/obo/RO_0002215" TargetMode="External"/><Relationship Id="rId2" Type="http://schemas.openxmlformats.org/officeDocument/2006/relationships/hyperlink" Target="http://www.ontobee.org/browser/rdf.php?o=CL&amp;iri=http://purl.obolibrary.org/obo/CL_0000988" TargetMode="External"/><Relationship Id="rId1" Type="http://schemas.openxmlformats.org/officeDocument/2006/relationships/slideLayout" Target="../slideLayouts/slideLayout2.xml"/><Relationship Id="rId4" Type="http://schemas.openxmlformats.org/officeDocument/2006/relationships/hyperlink" Target="http://www.ontobee.org/browser/rdf.php?o=CL&amp;iri=http://purl.obolibrary.org/obo/GO_0001667"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hyperlink" Target="http://purl.obolibrary.org/obo/CL_0000451"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purl.obolibrary.org/obo/CL_0000784"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purl.obolibrary.org/obo/CL_000098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purl.obolibrary.org/obo/CL_0000992"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purl.obolibrary.org/obo/CL_0000993"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Introduction to the Logic of Definitions</a:t>
            </a:r>
            <a:endParaRPr lang="en-US"/>
          </a:p>
        </p:txBody>
      </p:sp>
      <p:sp>
        <p:nvSpPr>
          <p:cNvPr id="3" name="Subtitle 2"/>
          <p:cNvSpPr>
            <a:spLocks noGrp="1"/>
          </p:cNvSpPr>
          <p:nvPr>
            <p:ph type="subTitle" idx="1"/>
          </p:nvPr>
        </p:nvSpPr>
        <p:spPr/>
        <p:txBody>
          <a:bodyPr/>
          <a:lstStyle/>
          <a:p>
            <a:r>
              <a:rPr lang="en-US" smtClean="0"/>
              <a:t>Barry Smith</a:t>
            </a:r>
          </a:p>
          <a:p>
            <a:r>
              <a:rPr lang="en-US" smtClean="0"/>
              <a:t>DO 2013</a:t>
            </a:r>
            <a:endParaRPr lang="en-US"/>
          </a:p>
        </p:txBody>
      </p:sp>
    </p:spTree>
    <p:extLst>
      <p:ext uri="{BB962C8B-B14F-4D97-AF65-F5344CB8AC3E}">
        <p14:creationId xmlns:p14="http://schemas.microsoft.com/office/powerpoint/2010/main" val="3193104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Aristotelian definitions</a:t>
            </a:r>
            <a:endParaRPr lang="en-US"/>
          </a:p>
        </p:txBody>
      </p:sp>
      <p:sp>
        <p:nvSpPr>
          <p:cNvPr id="3" name="Content Placeholder 2"/>
          <p:cNvSpPr>
            <a:spLocks noGrp="1"/>
          </p:cNvSpPr>
          <p:nvPr>
            <p:ph idx="1"/>
          </p:nvPr>
        </p:nvSpPr>
        <p:spPr/>
        <p:txBody>
          <a:bodyPr>
            <a:normAutofit lnSpcReduction="10000"/>
          </a:bodyPr>
          <a:lstStyle/>
          <a:p>
            <a:r>
              <a:rPr lang="en-US" smtClean="0"/>
              <a:t>work well for common nouns (especially for names of types) </a:t>
            </a:r>
          </a:p>
          <a:p>
            <a:r>
              <a:rPr lang="en-US" smtClean="0"/>
              <a:t>they do not work for common nouns which are in root position in an ontology (no genus)</a:t>
            </a:r>
          </a:p>
          <a:p>
            <a:pPr marL="0" indent="0">
              <a:buNone/>
            </a:pPr>
            <a:r>
              <a:rPr lang="en-US" smtClean="0"/>
              <a:t>Do they work for relations?</a:t>
            </a:r>
          </a:p>
          <a:p>
            <a:r>
              <a:rPr lang="en-US" smtClean="0"/>
              <a:t>a </a:t>
            </a:r>
            <a:r>
              <a:rPr lang="en-US" b="1" smtClean="0"/>
              <a:t>has-membrane-part </a:t>
            </a:r>
            <a:r>
              <a:rPr lang="en-US" smtClean="0"/>
              <a:t>b = a </a:t>
            </a:r>
            <a:r>
              <a:rPr lang="en-US" b="1" smtClean="0"/>
              <a:t>has-part</a:t>
            </a:r>
            <a:r>
              <a:rPr lang="en-US" smtClean="0"/>
              <a:t> b and b </a:t>
            </a:r>
            <a:r>
              <a:rPr lang="en-US" b="1" smtClean="0"/>
              <a:t>instance-of </a:t>
            </a:r>
            <a:r>
              <a:rPr lang="en-US" smtClean="0"/>
              <a:t>membrane</a:t>
            </a:r>
          </a:p>
          <a:p>
            <a:pPr marL="0" indent="0">
              <a:buNone/>
            </a:pPr>
            <a:r>
              <a:rPr lang="en-US" smtClean="0"/>
              <a:t>See “Relations in Biomedical Ontologies”, http://genomebiology.com/2005/6/5/R46</a:t>
            </a:r>
            <a:endParaRPr lang="en-US"/>
          </a:p>
        </p:txBody>
      </p:sp>
    </p:spTree>
    <p:extLst>
      <p:ext uri="{BB962C8B-B14F-4D97-AF65-F5344CB8AC3E}">
        <p14:creationId xmlns:p14="http://schemas.microsoft.com/office/powerpoint/2010/main" val="36904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Root node of an ontology cannot be defined</a:t>
            </a:r>
            <a:endParaRPr lang="en-US"/>
          </a:p>
        </p:txBody>
      </p:sp>
      <p:sp>
        <p:nvSpPr>
          <p:cNvPr id="3" name="Content Placeholder 2"/>
          <p:cNvSpPr>
            <a:spLocks noGrp="1"/>
          </p:cNvSpPr>
          <p:nvPr>
            <p:ph idx="1"/>
          </p:nvPr>
        </p:nvSpPr>
        <p:spPr/>
        <p:txBody>
          <a:bodyPr>
            <a:normAutofit fontScale="92500" lnSpcReduction="20000"/>
          </a:bodyPr>
          <a:lstStyle/>
          <a:p>
            <a:r>
              <a:rPr lang="en-US" smtClean="0"/>
              <a:t>The root node of an ontology is (relative to that ontology) a primitive term</a:t>
            </a:r>
          </a:p>
          <a:p>
            <a:r>
              <a:rPr lang="en-US"/>
              <a:t>Every definition, when unpacked, takes us back to the </a:t>
            </a:r>
            <a:r>
              <a:rPr lang="en-US"/>
              <a:t>root </a:t>
            </a:r>
            <a:r>
              <a:rPr lang="en-US" smtClean="0"/>
              <a:t>node of the ontology to which it belongs</a:t>
            </a:r>
          </a:p>
          <a:p>
            <a:r>
              <a:rPr lang="en-US" smtClean="0"/>
              <a:t>We cannot define the root node (in our ontology)</a:t>
            </a:r>
          </a:p>
          <a:p>
            <a:r>
              <a:rPr lang="en-US" smtClean="0"/>
              <a:t>We may be able to define it by calling in aid an upper-level ontology such as BFO</a:t>
            </a:r>
          </a:p>
          <a:p>
            <a:r>
              <a:rPr lang="en-US" smtClean="0"/>
              <a:t>Primitive terms cannot be defined, but they can be </a:t>
            </a:r>
            <a:r>
              <a:rPr lang="en-US" i="1" smtClean="0"/>
              <a:t>elucidated</a:t>
            </a:r>
            <a:r>
              <a:rPr lang="en-US" smtClean="0"/>
              <a:t> (by means of illustrative examples, statements of recommended usage, and axioms)</a:t>
            </a:r>
            <a:endParaRPr lang="en-US"/>
          </a:p>
          <a:p>
            <a:endParaRPr lang="en-US" smtClean="0">
              <a:latin typeface="Times New Roman" pitchFamily="18" charset="0"/>
              <a:cs typeface="Times New Roman" pitchFamily="18" charset="0"/>
            </a:endParaRPr>
          </a:p>
          <a:p>
            <a:endParaRPr lang="en-US"/>
          </a:p>
        </p:txBody>
      </p:sp>
    </p:spTree>
    <p:extLst>
      <p:ext uri="{BB962C8B-B14F-4D97-AF65-F5344CB8AC3E}">
        <p14:creationId xmlns:p14="http://schemas.microsoft.com/office/powerpoint/2010/main" val="106766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a:xfrm>
            <a:off x="0" y="152400"/>
            <a:ext cx="9144000" cy="1143000"/>
          </a:xfrm>
        </p:spPr>
        <p:txBody>
          <a:bodyPr/>
          <a:lstStyle/>
          <a:p>
            <a:pPr eaLnBrk="1" hangingPunct="1">
              <a:defRPr/>
            </a:pPr>
            <a:r>
              <a:rPr lang="en-US" sz="3600" dirty="0" smtClean="0"/>
              <a:t>Multiple Inheritance</a:t>
            </a:r>
          </a:p>
        </p:txBody>
      </p:sp>
      <p:sp>
        <p:nvSpPr>
          <p:cNvPr id="163843" name="Rectangle 3"/>
          <p:cNvSpPr>
            <a:spLocks noGrp="1" noChangeArrowheads="1"/>
          </p:cNvSpPr>
          <p:nvPr>
            <p:ph type="body" idx="1"/>
          </p:nvPr>
        </p:nvSpPr>
        <p:spPr>
          <a:xfrm>
            <a:off x="381000" y="1676400"/>
            <a:ext cx="8458200" cy="4724400"/>
          </a:xfrm>
        </p:spPr>
        <p:txBody>
          <a:bodyPr/>
          <a:lstStyle/>
          <a:p>
            <a:pPr algn="ctr" eaLnBrk="1" hangingPunct="1"/>
            <a:r>
              <a:rPr lang="en-US" b="1" i="1" smtClean="0"/>
              <a:t>thing</a:t>
            </a:r>
          </a:p>
        </p:txBody>
      </p:sp>
      <p:sp>
        <p:nvSpPr>
          <p:cNvPr id="163844" name="Rectangle 4"/>
          <p:cNvSpPr>
            <a:spLocks noChangeArrowheads="1"/>
          </p:cNvSpPr>
          <p:nvPr/>
        </p:nvSpPr>
        <p:spPr bwMode="auto">
          <a:xfrm>
            <a:off x="5105400" y="3635375"/>
            <a:ext cx="2220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fontAlgn="base">
              <a:spcBef>
                <a:spcPct val="20000"/>
              </a:spcBef>
              <a:spcAft>
                <a:spcPct val="0"/>
              </a:spcAft>
            </a:pPr>
            <a:r>
              <a:rPr lang="en-US" sz="3200">
                <a:solidFill>
                  <a:srgbClr val="000000"/>
                </a:solidFill>
                <a:cs typeface="Arial" pitchFamily="34" charset="0"/>
              </a:rPr>
              <a:t>		 </a:t>
            </a:r>
            <a:r>
              <a:rPr lang="en-US" sz="3200" b="1" i="1">
                <a:solidFill>
                  <a:srgbClr val="000000"/>
                </a:solidFill>
                <a:cs typeface="Arial" pitchFamily="34" charset="0"/>
              </a:rPr>
              <a:t>car</a:t>
            </a:r>
          </a:p>
        </p:txBody>
      </p:sp>
      <p:sp>
        <p:nvSpPr>
          <p:cNvPr id="163845" name="AutoShape 5"/>
          <p:cNvSpPr>
            <a:spLocks noChangeArrowheads="1"/>
          </p:cNvSpPr>
          <p:nvPr/>
        </p:nvSpPr>
        <p:spPr bwMode="auto">
          <a:xfrm>
            <a:off x="3124200" y="2133600"/>
            <a:ext cx="3048000" cy="3657600"/>
          </a:xfrm>
          <a:prstGeom prst="diamond">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en-US">
              <a:solidFill>
                <a:srgbClr val="000000"/>
              </a:solidFill>
              <a:cs typeface="Times New Roman" pitchFamily="18" charset="0"/>
            </a:endParaRPr>
          </a:p>
        </p:txBody>
      </p:sp>
      <p:sp>
        <p:nvSpPr>
          <p:cNvPr id="163846" name="Rectangle 6"/>
          <p:cNvSpPr>
            <a:spLocks noChangeArrowheads="1"/>
          </p:cNvSpPr>
          <p:nvPr/>
        </p:nvSpPr>
        <p:spPr bwMode="auto">
          <a:xfrm>
            <a:off x="811213" y="3636963"/>
            <a:ext cx="3303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fontAlgn="base">
              <a:spcBef>
                <a:spcPct val="20000"/>
              </a:spcBef>
              <a:spcAft>
                <a:spcPct val="0"/>
              </a:spcAft>
            </a:pPr>
            <a:r>
              <a:rPr lang="en-US" sz="3200" b="1" i="1">
                <a:solidFill>
                  <a:srgbClr val="000000"/>
                </a:solidFill>
                <a:cs typeface="Arial" pitchFamily="34" charset="0"/>
              </a:rPr>
              <a:t>blue thing</a:t>
            </a:r>
          </a:p>
        </p:txBody>
      </p:sp>
      <p:sp>
        <p:nvSpPr>
          <p:cNvPr id="163847" name="Rectangle 7"/>
          <p:cNvSpPr>
            <a:spLocks noChangeArrowheads="1"/>
          </p:cNvSpPr>
          <p:nvPr/>
        </p:nvSpPr>
        <p:spPr bwMode="auto">
          <a:xfrm>
            <a:off x="3695700" y="5762625"/>
            <a:ext cx="1739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fontAlgn="base">
              <a:spcBef>
                <a:spcPct val="20000"/>
              </a:spcBef>
              <a:spcAft>
                <a:spcPct val="0"/>
              </a:spcAft>
            </a:pPr>
            <a:r>
              <a:rPr lang="en-US" sz="3200" b="1" i="1">
                <a:solidFill>
                  <a:srgbClr val="000000"/>
                </a:solidFill>
                <a:cs typeface="Arial" pitchFamily="34" charset="0"/>
              </a:rPr>
              <a:t>blue car</a:t>
            </a:r>
          </a:p>
        </p:txBody>
      </p:sp>
      <p:sp>
        <p:nvSpPr>
          <p:cNvPr id="163848" name="Rectangle 8"/>
          <p:cNvSpPr>
            <a:spLocks noChangeArrowheads="1"/>
          </p:cNvSpPr>
          <p:nvPr/>
        </p:nvSpPr>
        <p:spPr bwMode="auto">
          <a:xfrm>
            <a:off x="2895600" y="4648200"/>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20000"/>
              </a:spcBef>
              <a:spcAft>
                <a:spcPct val="0"/>
              </a:spcAft>
            </a:pPr>
            <a:r>
              <a:rPr lang="en-US" sz="3200" i="1">
                <a:solidFill>
                  <a:srgbClr val="000000"/>
                </a:solidFill>
                <a:cs typeface="Times New Roman" pitchFamily="18" charset="0"/>
              </a:rPr>
              <a:t>is_a</a:t>
            </a:r>
            <a:endParaRPr lang="en-US" sz="3200" b="1" baseline="-25000">
              <a:solidFill>
                <a:srgbClr val="000000"/>
              </a:solidFill>
              <a:cs typeface="Times New Roman" pitchFamily="18" charset="0"/>
            </a:endParaRPr>
          </a:p>
        </p:txBody>
      </p:sp>
      <p:sp>
        <p:nvSpPr>
          <p:cNvPr id="163849" name="Rectangle 9"/>
          <p:cNvSpPr>
            <a:spLocks noChangeArrowheads="1"/>
          </p:cNvSpPr>
          <p:nvPr/>
        </p:nvSpPr>
        <p:spPr bwMode="auto">
          <a:xfrm>
            <a:off x="5391150" y="4648200"/>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20000"/>
              </a:spcBef>
              <a:spcAft>
                <a:spcPct val="0"/>
              </a:spcAft>
            </a:pPr>
            <a:r>
              <a:rPr lang="en-US" sz="3200" i="1">
                <a:solidFill>
                  <a:srgbClr val="000000"/>
                </a:solidFill>
                <a:cs typeface="Times New Roman" pitchFamily="18" charset="0"/>
              </a:rPr>
              <a:t>is_a</a:t>
            </a:r>
            <a:endParaRPr lang="en-US" sz="3200" b="1" baseline="-25000">
              <a:solidFill>
                <a:srgbClr val="000000"/>
              </a:solidFill>
              <a:cs typeface="Times New Roman" pitchFamily="18" charset="0"/>
            </a:endParaRPr>
          </a:p>
        </p:txBody>
      </p:sp>
      <p:grpSp>
        <p:nvGrpSpPr>
          <p:cNvPr id="163850" name="Group 10"/>
          <p:cNvGrpSpPr>
            <a:grpSpLocks/>
          </p:cNvGrpSpPr>
          <p:nvPr/>
        </p:nvGrpSpPr>
        <p:grpSpPr bwMode="auto">
          <a:xfrm>
            <a:off x="3857625" y="0"/>
            <a:ext cx="1600200" cy="1295400"/>
            <a:chOff x="2064" y="2784"/>
            <a:chExt cx="1008" cy="1008"/>
          </a:xfrm>
        </p:grpSpPr>
        <p:sp>
          <p:nvSpPr>
            <p:cNvPr id="163852" name="Oval 11"/>
            <p:cNvSpPr>
              <a:spLocks noChangeArrowheads="1"/>
            </p:cNvSpPr>
            <p:nvPr/>
          </p:nvSpPr>
          <p:spPr bwMode="auto">
            <a:xfrm>
              <a:off x="2064" y="2784"/>
              <a:ext cx="1008" cy="1008"/>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cs typeface="Arial" pitchFamily="34" charset="0"/>
              </a:endParaRPr>
            </a:p>
          </p:txBody>
        </p:sp>
        <p:sp>
          <p:nvSpPr>
            <p:cNvPr id="163853" name="Line 12"/>
            <p:cNvSpPr>
              <a:spLocks noChangeShapeType="1"/>
            </p:cNvSpPr>
            <p:nvPr/>
          </p:nvSpPr>
          <p:spPr bwMode="auto">
            <a:xfrm>
              <a:off x="2208" y="2880"/>
              <a:ext cx="720" cy="76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srgbClr val="000000"/>
                </a:solidFill>
                <a:cs typeface="Arial" pitchFamily="34" charset="0"/>
              </a:endParaRPr>
            </a:p>
          </p:txBody>
        </p:sp>
      </p:grpSp>
      <p:sp>
        <p:nvSpPr>
          <p:cNvPr id="14" name="Slide Number Placeholder 13"/>
          <p:cNvSpPr>
            <a:spLocks noGrp="1"/>
          </p:cNvSpPr>
          <p:nvPr>
            <p:ph type="sldNum" sz="quarter" idx="10"/>
          </p:nvPr>
        </p:nvSpPr>
        <p:spPr/>
        <p:txBody>
          <a:bodyPr/>
          <a:lstStyle/>
          <a:p>
            <a:pPr lvl="2">
              <a:defRPr/>
            </a:pPr>
            <a:fld id="{2F743C0C-154D-4442-8EB6-9E41381BA0EB}" type="slidenum">
              <a:rPr lang="en-US" smtClean="0">
                <a:solidFill>
                  <a:srgbClr val="000000"/>
                </a:solidFill>
              </a:rPr>
              <a:pPr lvl="2">
                <a:defRPr/>
              </a:pPr>
              <a:t>12</a:t>
            </a:fld>
            <a:endParaRPr lang="en-US">
              <a:solidFill>
                <a:srgbClr val="000000"/>
              </a:solidFill>
            </a:endParaRPr>
          </a:p>
        </p:txBody>
      </p:sp>
    </p:spTree>
    <p:extLst>
      <p:ext uri="{BB962C8B-B14F-4D97-AF65-F5344CB8AC3E}">
        <p14:creationId xmlns:p14="http://schemas.microsoft.com/office/powerpoint/2010/main" val="34302711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a:xfrm>
            <a:off x="0" y="152400"/>
            <a:ext cx="9144000" cy="1143000"/>
          </a:xfrm>
        </p:spPr>
        <p:txBody>
          <a:bodyPr/>
          <a:lstStyle/>
          <a:p>
            <a:pPr eaLnBrk="1" hangingPunct="1">
              <a:defRPr/>
            </a:pPr>
            <a:r>
              <a:rPr lang="en-US" sz="3600" smtClean="0"/>
              <a:t>Multiple Inheritance</a:t>
            </a:r>
          </a:p>
        </p:txBody>
      </p:sp>
      <p:sp>
        <p:nvSpPr>
          <p:cNvPr id="164867" name="Rectangle 3"/>
          <p:cNvSpPr>
            <a:spLocks noGrp="1" noChangeArrowheads="1"/>
          </p:cNvSpPr>
          <p:nvPr>
            <p:ph type="body" idx="1"/>
          </p:nvPr>
        </p:nvSpPr>
        <p:spPr>
          <a:xfrm>
            <a:off x="615950" y="2209800"/>
            <a:ext cx="8223250" cy="3900488"/>
          </a:xfrm>
        </p:spPr>
        <p:txBody>
          <a:bodyPr/>
          <a:lstStyle/>
          <a:p>
            <a:pPr eaLnBrk="1" hangingPunct="1"/>
            <a:r>
              <a:rPr lang="en-US" smtClean="0"/>
              <a:t>is a source of errors</a:t>
            </a:r>
          </a:p>
          <a:p>
            <a:pPr eaLnBrk="1" hangingPunct="1"/>
            <a:r>
              <a:rPr lang="en-US" smtClean="0"/>
              <a:t>encourages laziness</a:t>
            </a:r>
          </a:p>
          <a:p>
            <a:pPr eaLnBrk="1" hangingPunct="1"/>
            <a:r>
              <a:rPr lang="en-US" smtClean="0"/>
              <a:t>serves as obstacle to integration with neighboring ontologies</a:t>
            </a:r>
          </a:p>
          <a:p>
            <a:pPr eaLnBrk="1" hangingPunct="1"/>
            <a:r>
              <a:rPr lang="en-US" smtClean="0"/>
              <a:t>hampers use of Aristotelian methodology for defining terms</a:t>
            </a:r>
          </a:p>
          <a:p>
            <a:pPr eaLnBrk="1" hangingPunct="1"/>
            <a:endParaRPr lang="en-US" smtClean="0"/>
          </a:p>
        </p:txBody>
      </p:sp>
      <p:grpSp>
        <p:nvGrpSpPr>
          <p:cNvPr id="164868" name="Group 4"/>
          <p:cNvGrpSpPr>
            <a:grpSpLocks/>
          </p:cNvGrpSpPr>
          <p:nvPr/>
        </p:nvGrpSpPr>
        <p:grpSpPr bwMode="auto">
          <a:xfrm>
            <a:off x="3857625" y="0"/>
            <a:ext cx="1600200" cy="1600200"/>
            <a:chOff x="2064" y="2784"/>
            <a:chExt cx="1008" cy="1008"/>
          </a:xfrm>
        </p:grpSpPr>
        <p:sp>
          <p:nvSpPr>
            <p:cNvPr id="164870" name="Oval 5"/>
            <p:cNvSpPr>
              <a:spLocks noChangeArrowheads="1"/>
            </p:cNvSpPr>
            <p:nvPr/>
          </p:nvSpPr>
          <p:spPr bwMode="auto">
            <a:xfrm>
              <a:off x="2064" y="2784"/>
              <a:ext cx="1008" cy="1008"/>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cs typeface="Arial" pitchFamily="34" charset="0"/>
              </a:endParaRPr>
            </a:p>
          </p:txBody>
        </p:sp>
        <p:sp>
          <p:nvSpPr>
            <p:cNvPr id="164871" name="Line 6"/>
            <p:cNvSpPr>
              <a:spLocks noChangeShapeType="1"/>
            </p:cNvSpPr>
            <p:nvPr/>
          </p:nvSpPr>
          <p:spPr bwMode="auto">
            <a:xfrm>
              <a:off x="2208" y="2880"/>
              <a:ext cx="720" cy="76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srgbClr val="000000"/>
                </a:solidFill>
                <a:cs typeface="Arial" pitchFamily="34" charset="0"/>
              </a:endParaRPr>
            </a:p>
          </p:txBody>
        </p:sp>
      </p:grpSp>
      <p:sp>
        <p:nvSpPr>
          <p:cNvPr id="8" name="Slide Number Placeholder 7"/>
          <p:cNvSpPr>
            <a:spLocks noGrp="1"/>
          </p:cNvSpPr>
          <p:nvPr>
            <p:ph type="sldNum" sz="quarter" idx="10"/>
          </p:nvPr>
        </p:nvSpPr>
        <p:spPr/>
        <p:txBody>
          <a:bodyPr/>
          <a:lstStyle/>
          <a:p>
            <a:pPr lvl="2">
              <a:defRPr/>
            </a:pPr>
            <a:fld id="{8F1CFB27-9E0B-489A-9A7C-D970B226C8CF}" type="slidenum">
              <a:rPr lang="en-US" smtClean="0">
                <a:solidFill>
                  <a:srgbClr val="000000"/>
                </a:solidFill>
              </a:rPr>
              <a:pPr lvl="2">
                <a:defRPr/>
              </a:pPr>
              <a:t>13</a:t>
            </a:fld>
            <a:endParaRPr lang="en-US">
              <a:solidFill>
                <a:srgbClr val="000000"/>
              </a:solidFill>
            </a:endParaRPr>
          </a:p>
        </p:txBody>
      </p:sp>
    </p:spTree>
    <p:extLst>
      <p:ext uri="{BB962C8B-B14F-4D97-AF65-F5344CB8AC3E}">
        <p14:creationId xmlns:p14="http://schemas.microsoft.com/office/powerpoint/2010/main" val="287666329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promotes forking</a:t>
            </a:r>
            <a:endParaRPr lang="en-US"/>
          </a:p>
        </p:txBody>
      </p:sp>
      <p:sp>
        <p:nvSpPr>
          <p:cNvPr id="3" name="Content Placeholder 2"/>
          <p:cNvSpPr>
            <a:spLocks noGrp="1"/>
          </p:cNvSpPr>
          <p:nvPr>
            <p:ph idx="1"/>
          </p:nvPr>
        </p:nvSpPr>
        <p:spPr/>
        <p:txBody>
          <a:bodyPr>
            <a:normAutofit/>
          </a:bodyPr>
          <a:lstStyle/>
          <a:p>
            <a:r>
              <a:rPr lang="en-US" sz="3600" smtClean="0"/>
              <a:t>blue car =def. a car that </a:t>
            </a:r>
            <a:r>
              <a:rPr lang="en-US" sz="3600" b="1" smtClean="0"/>
              <a:t>has-quality: </a:t>
            </a:r>
            <a:r>
              <a:rPr lang="en-US" sz="3600" smtClean="0"/>
              <a:t>blue</a:t>
            </a:r>
          </a:p>
          <a:p>
            <a:r>
              <a:rPr lang="en-US" sz="3600" smtClean="0"/>
              <a:t>blue car =def. a blue thing that </a:t>
            </a:r>
            <a:r>
              <a:rPr lang="en-US" sz="3600" b="1" smtClean="0"/>
              <a:t>has-function: </a:t>
            </a:r>
            <a:r>
              <a:rPr lang="en-US" sz="3600" smtClean="0"/>
              <a:t>car</a:t>
            </a:r>
          </a:p>
          <a:p>
            <a:pPr marL="0" indent="0">
              <a:buNone/>
            </a:pPr>
            <a:endParaRPr lang="en-US" sz="3600"/>
          </a:p>
          <a:p>
            <a:pPr marL="0" indent="0">
              <a:buNone/>
            </a:pPr>
            <a:endParaRPr lang="en-US" sz="360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In fact I now think IAO should even include (published) concrete poetry -- though not under the ICE heading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813459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a:xfrm>
            <a:off x="0" y="152400"/>
            <a:ext cx="9144000" cy="1143000"/>
          </a:xfrm>
        </p:spPr>
        <p:txBody>
          <a:bodyPr/>
          <a:lstStyle/>
          <a:p>
            <a:pPr eaLnBrk="1" hangingPunct="1">
              <a:defRPr/>
            </a:pPr>
            <a:r>
              <a:rPr lang="en-US" sz="3600" dirty="0" smtClean="0"/>
              <a:t>Multiple Inheritance</a:t>
            </a:r>
          </a:p>
        </p:txBody>
      </p:sp>
      <p:sp>
        <p:nvSpPr>
          <p:cNvPr id="163843" name="Rectangle 3"/>
          <p:cNvSpPr>
            <a:spLocks noGrp="1" noChangeArrowheads="1"/>
          </p:cNvSpPr>
          <p:nvPr>
            <p:ph type="body" idx="1"/>
          </p:nvPr>
        </p:nvSpPr>
        <p:spPr>
          <a:xfrm>
            <a:off x="381000" y="1676400"/>
            <a:ext cx="8458200" cy="4724400"/>
          </a:xfrm>
        </p:spPr>
        <p:txBody>
          <a:bodyPr/>
          <a:lstStyle/>
          <a:p>
            <a:pPr algn="ctr" eaLnBrk="1" hangingPunct="1"/>
            <a:r>
              <a:rPr lang="en-US" b="1" i="1" smtClean="0"/>
              <a:t>thing</a:t>
            </a:r>
          </a:p>
        </p:txBody>
      </p:sp>
      <p:sp>
        <p:nvSpPr>
          <p:cNvPr id="163844" name="Rectangle 4"/>
          <p:cNvSpPr>
            <a:spLocks noChangeArrowheads="1"/>
          </p:cNvSpPr>
          <p:nvPr/>
        </p:nvSpPr>
        <p:spPr bwMode="auto">
          <a:xfrm>
            <a:off x="5105400" y="3635375"/>
            <a:ext cx="2220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fontAlgn="base">
              <a:spcBef>
                <a:spcPct val="20000"/>
              </a:spcBef>
              <a:spcAft>
                <a:spcPct val="0"/>
              </a:spcAft>
            </a:pPr>
            <a:r>
              <a:rPr lang="en-US" sz="3200">
                <a:solidFill>
                  <a:srgbClr val="000000"/>
                </a:solidFill>
                <a:cs typeface="Arial" pitchFamily="34" charset="0"/>
              </a:rPr>
              <a:t>		 </a:t>
            </a:r>
            <a:r>
              <a:rPr lang="en-US" sz="3200" b="1" i="1">
                <a:solidFill>
                  <a:srgbClr val="000000"/>
                </a:solidFill>
                <a:cs typeface="Arial" pitchFamily="34" charset="0"/>
              </a:rPr>
              <a:t>car</a:t>
            </a:r>
          </a:p>
        </p:txBody>
      </p:sp>
      <p:sp>
        <p:nvSpPr>
          <p:cNvPr id="163845" name="AutoShape 5"/>
          <p:cNvSpPr>
            <a:spLocks noChangeArrowheads="1"/>
          </p:cNvSpPr>
          <p:nvPr/>
        </p:nvSpPr>
        <p:spPr bwMode="auto">
          <a:xfrm>
            <a:off x="3124200" y="2133600"/>
            <a:ext cx="3048000" cy="3657600"/>
          </a:xfrm>
          <a:prstGeom prst="diamond">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en-US">
              <a:solidFill>
                <a:srgbClr val="000000"/>
              </a:solidFill>
              <a:cs typeface="Times New Roman" pitchFamily="18" charset="0"/>
            </a:endParaRPr>
          </a:p>
        </p:txBody>
      </p:sp>
      <p:sp>
        <p:nvSpPr>
          <p:cNvPr id="163846" name="Rectangle 6"/>
          <p:cNvSpPr>
            <a:spLocks noChangeArrowheads="1"/>
          </p:cNvSpPr>
          <p:nvPr/>
        </p:nvSpPr>
        <p:spPr bwMode="auto">
          <a:xfrm>
            <a:off x="811213" y="3636963"/>
            <a:ext cx="3303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fontAlgn="base">
              <a:spcBef>
                <a:spcPct val="20000"/>
              </a:spcBef>
              <a:spcAft>
                <a:spcPct val="0"/>
              </a:spcAft>
            </a:pPr>
            <a:r>
              <a:rPr lang="en-US" sz="3200" b="1" i="1">
                <a:solidFill>
                  <a:srgbClr val="000000"/>
                </a:solidFill>
                <a:cs typeface="Arial" pitchFamily="34" charset="0"/>
              </a:rPr>
              <a:t>blue thing</a:t>
            </a:r>
          </a:p>
        </p:txBody>
      </p:sp>
      <p:sp>
        <p:nvSpPr>
          <p:cNvPr id="163847" name="Rectangle 7"/>
          <p:cNvSpPr>
            <a:spLocks noChangeArrowheads="1"/>
          </p:cNvSpPr>
          <p:nvPr/>
        </p:nvSpPr>
        <p:spPr bwMode="auto">
          <a:xfrm>
            <a:off x="3695700" y="5762625"/>
            <a:ext cx="1739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fontAlgn="base">
              <a:spcBef>
                <a:spcPct val="20000"/>
              </a:spcBef>
              <a:spcAft>
                <a:spcPct val="0"/>
              </a:spcAft>
            </a:pPr>
            <a:r>
              <a:rPr lang="en-US" sz="3200" b="1" i="1">
                <a:solidFill>
                  <a:srgbClr val="000000"/>
                </a:solidFill>
                <a:cs typeface="Arial" pitchFamily="34" charset="0"/>
              </a:rPr>
              <a:t>blue car</a:t>
            </a:r>
          </a:p>
        </p:txBody>
      </p:sp>
      <p:sp>
        <p:nvSpPr>
          <p:cNvPr id="163848" name="Rectangle 8"/>
          <p:cNvSpPr>
            <a:spLocks noChangeArrowheads="1"/>
          </p:cNvSpPr>
          <p:nvPr/>
        </p:nvSpPr>
        <p:spPr bwMode="auto">
          <a:xfrm>
            <a:off x="2895600" y="4648200"/>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20000"/>
              </a:spcBef>
              <a:spcAft>
                <a:spcPct val="0"/>
              </a:spcAft>
            </a:pPr>
            <a:r>
              <a:rPr lang="en-US" sz="3200" i="1">
                <a:solidFill>
                  <a:srgbClr val="000000"/>
                </a:solidFill>
                <a:cs typeface="Times New Roman" pitchFamily="18" charset="0"/>
              </a:rPr>
              <a:t>is_a</a:t>
            </a:r>
            <a:endParaRPr lang="en-US" sz="3200" b="1" baseline="-25000">
              <a:solidFill>
                <a:srgbClr val="000000"/>
              </a:solidFill>
              <a:cs typeface="Times New Roman" pitchFamily="18" charset="0"/>
            </a:endParaRPr>
          </a:p>
        </p:txBody>
      </p:sp>
      <p:sp>
        <p:nvSpPr>
          <p:cNvPr id="163849" name="Rectangle 9"/>
          <p:cNvSpPr>
            <a:spLocks noChangeArrowheads="1"/>
          </p:cNvSpPr>
          <p:nvPr/>
        </p:nvSpPr>
        <p:spPr bwMode="auto">
          <a:xfrm>
            <a:off x="5391150" y="4648200"/>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20000"/>
              </a:spcBef>
              <a:spcAft>
                <a:spcPct val="0"/>
              </a:spcAft>
            </a:pPr>
            <a:r>
              <a:rPr lang="en-US" sz="3200" i="1">
                <a:solidFill>
                  <a:srgbClr val="000000"/>
                </a:solidFill>
                <a:cs typeface="Times New Roman" pitchFamily="18" charset="0"/>
              </a:rPr>
              <a:t>is_a</a:t>
            </a:r>
            <a:endParaRPr lang="en-US" sz="3200" b="1" baseline="-25000">
              <a:solidFill>
                <a:srgbClr val="000000"/>
              </a:solidFill>
              <a:cs typeface="Times New Roman" pitchFamily="18" charset="0"/>
            </a:endParaRPr>
          </a:p>
        </p:txBody>
      </p:sp>
      <p:grpSp>
        <p:nvGrpSpPr>
          <p:cNvPr id="163850" name="Group 10"/>
          <p:cNvGrpSpPr>
            <a:grpSpLocks/>
          </p:cNvGrpSpPr>
          <p:nvPr/>
        </p:nvGrpSpPr>
        <p:grpSpPr bwMode="auto">
          <a:xfrm>
            <a:off x="3857625" y="0"/>
            <a:ext cx="1600200" cy="1295400"/>
            <a:chOff x="2064" y="2784"/>
            <a:chExt cx="1008" cy="1008"/>
          </a:xfrm>
        </p:grpSpPr>
        <p:sp>
          <p:nvSpPr>
            <p:cNvPr id="163852" name="Oval 11"/>
            <p:cNvSpPr>
              <a:spLocks noChangeArrowheads="1"/>
            </p:cNvSpPr>
            <p:nvPr/>
          </p:nvSpPr>
          <p:spPr bwMode="auto">
            <a:xfrm>
              <a:off x="2064" y="2784"/>
              <a:ext cx="1008" cy="1008"/>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cs typeface="Arial" pitchFamily="34" charset="0"/>
              </a:endParaRPr>
            </a:p>
          </p:txBody>
        </p:sp>
        <p:sp>
          <p:nvSpPr>
            <p:cNvPr id="163853" name="Line 12"/>
            <p:cNvSpPr>
              <a:spLocks noChangeShapeType="1"/>
            </p:cNvSpPr>
            <p:nvPr/>
          </p:nvSpPr>
          <p:spPr bwMode="auto">
            <a:xfrm>
              <a:off x="2208" y="2880"/>
              <a:ext cx="720" cy="76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srgbClr val="000000"/>
                </a:solidFill>
                <a:cs typeface="Arial" pitchFamily="34" charset="0"/>
              </a:endParaRPr>
            </a:p>
          </p:txBody>
        </p:sp>
      </p:grpSp>
      <p:sp>
        <p:nvSpPr>
          <p:cNvPr id="14" name="Slide Number Placeholder 13"/>
          <p:cNvSpPr>
            <a:spLocks noGrp="1"/>
          </p:cNvSpPr>
          <p:nvPr>
            <p:ph type="sldNum" sz="quarter" idx="10"/>
          </p:nvPr>
        </p:nvSpPr>
        <p:spPr/>
        <p:txBody>
          <a:bodyPr/>
          <a:lstStyle/>
          <a:p>
            <a:pPr lvl="2">
              <a:defRPr/>
            </a:pPr>
            <a:fld id="{2F743C0C-154D-4442-8EB6-9E41381BA0EB}" type="slidenum">
              <a:rPr lang="en-US" smtClean="0">
                <a:solidFill>
                  <a:srgbClr val="000000"/>
                </a:solidFill>
              </a:rPr>
              <a:pPr lvl="2">
                <a:defRPr/>
              </a:pPr>
              <a:t>15</a:t>
            </a:fld>
            <a:endParaRPr lang="en-US">
              <a:solidFill>
                <a:srgbClr val="000000"/>
              </a:solidFill>
            </a:endParaRPr>
          </a:p>
        </p:txBody>
      </p:sp>
    </p:spTree>
    <p:extLst>
      <p:ext uri="{BB962C8B-B14F-4D97-AF65-F5344CB8AC3E}">
        <p14:creationId xmlns:p14="http://schemas.microsoft.com/office/powerpoint/2010/main" val="394948050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 ontologies (asserted)</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145844650"/>
              </p:ext>
            </p:extLst>
          </p:nvPr>
        </p:nvGraphicFramePr>
        <p:xfrm>
          <a:off x="457200" y="1397000"/>
          <a:ext cx="8077200" cy="4336606"/>
        </p:xfrm>
        <a:graphic>
          <a:graphicData uri="http://schemas.openxmlformats.org/drawingml/2006/table">
            <a:tbl>
              <a:tblPr firstRow="1" bandRow="1">
                <a:tableStyleId>{5940675A-B579-460E-94D1-54222C63F5DA}</a:tableStyleId>
              </a:tblPr>
              <a:tblGrid>
                <a:gridCol w="4572000"/>
                <a:gridCol w="3505200"/>
              </a:tblGrid>
              <a:tr h="370840">
                <a:tc>
                  <a:txBody>
                    <a:bodyPr/>
                    <a:lstStyle/>
                    <a:p>
                      <a:pPr algn="l">
                        <a:lnSpc>
                          <a:spcPct val="200000"/>
                        </a:lnSpc>
                        <a:spcBef>
                          <a:spcPts val="300"/>
                        </a:spcBef>
                        <a:spcAft>
                          <a:spcPts val="300"/>
                        </a:spcAft>
                      </a:pPr>
                      <a:r>
                        <a:rPr lang="en-US" sz="3600" smtClean="0"/>
                        <a:t>color quality ontology </a:t>
                      </a:r>
                      <a:endParaRPr lang="en-US" sz="3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spcBef>
                          <a:spcPts val="300"/>
                        </a:spcBef>
                        <a:spcAft>
                          <a:spcPts val="300"/>
                        </a:spcAft>
                      </a:pPr>
                      <a:r>
                        <a:rPr lang="en-US" sz="3600" smtClean="0"/>
                        <a:t>vehicle</a:t>
                      </a:r>
                      <a:r>
                        <a:rPr lang="en-US" sz="3600" baseline="0" smtClean="0"/>
                        <a:t> ontology</a:t>
                      </a:r>
                      <a:endParaRPr lang="en-US" sz="36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nSpc>
                          <a:spcPct val="200000"/>
                        </a:lnSpc>
                        <a:spcBef>
                          <a:spcPts val="300"/>
                        </a:spcBef>
                        <a:spcAft>
                          <a:spcPts val="300"/>
                        </a:spcAft>
                      </a:pPr>
                      <a:r>
                        <a:rPr lang="en-US" sz="2800" smtClean="0"/>
                        <a:t>   color</a:t>
                      </a:r>
                      <a:endParaRPr lang="en-US" sz="2800" smtClean="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tcPr>
                </a:tc>
                <a:tc>
                  <a:txBody>
                    <a:bodyPr/>
                    <a:lstStyle/>
                    <a:p>
                      <a:pPr>
                        <a:lnSpc>
                          <a:spcPct val="200000"/>
                        </a:lnSpc>
                        <a:spcBef>
                          <a:spcPts val="300"/>
                        </a:spcBef>
                        <a:spcAft>
                          <a:spcPts val="300"/>
                        </a:spcAft>
                      </a:pPr>
                      <a:r>
                        <a:rPr lang="en-US" sz="2800" smtClean="0"/>
                        <a:t>   vehicle</a:t>
                      </a:r>
                      <a:endParaRPr lang="en-US" sz="280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tcPr>
                </a:tc>
              </a:tr>
              <a:tr h="370840">
                <a:tc>
                  <a:txBody>
                    <a:bodyPr/>
                    <a:lstStyle/>
                    <a:p>
                      <a:pPr>
                        <a:lnSpc>
                          <a:spcPct val="200000"/>
                        </a:lnSpc>
                        <a:spcBef>
                          <a:spcPts val="300"/>
                        </a:spcBef>
                        <a:spcAft>
                          <a:spcPts val="300"/>
                        </a:spcAft>
                      </a:pPr>
                      <a:r>
                        <a:rPr lang="en-US" sz="2800" smtClean="0"/>
                        <a:t>         red</a:t>
                      </a:r>
                      <a:endParaRPr lang="en-US" sz="2800" smtClean="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nSpc>
                          <a:spcPct val="200000"/>
                        </a:lnSpc>
                        <a:spcBef>
                          <a:spcPts val="300"/>
                        </a:spcBef>
                        <a:spcAft>
                          <a:spcPts val="300"/>
                        </a:spcAft>
                      </a:pPr>
                      <a:r>
                        <a:rPr lang="en-US" sz="2800" smtClean="0"/>
                        <a:t>        car </a:t>
                      </a:r>
                      <a:endParaRPr lang="en-US" sz="280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nSpc>
                          <a:spcPct val="200000"/>
                        </a:lnSpc>
                        <a:spcBef>
                          <a:spcPts val="300"/>
                        </a:spcBef>
                        <a:spcAft>
                          <a:spcPts val="300"/>
                        </a:spcAft>
                      </a:pPr>
                      <a:r>
                        <a:rPr lang="en-US" sz="2800" smtClean="0"/>
                        <a:t>         green</a:t>
                      </a:r>
                      <a:endParaRPr lang="en-US" sz="2800" smtClean="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nSpc>
                          <a:spcPct val="200000"/>
                        </a:lnSpc>
                        <a:spcBef>
                          <a:spcPts val="300"/>
                        </a:spcBef>
                        <a:spcAft>
                          <a:spcPts val="300"/>
                        </a:spcAft>
                      </a:pPr>
                      <a:r>
                        <a:rPr lang="en-US" sz="2800" smtClean="0"/>
                        <a:t>        truck</a:t>
                      </a:r>
                      <a:endParaRPr lang="en-US" sz="280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pPr>
                        <a:lnSpc>
                          <a:spcPct val="200000"/>
                        </a:lnSpc>
                        <a:spcBef>
                          <a:spcPts val="300"/>
                        </a:spcBef>
                        <a:spcAft>
                          <a:spcPts val="300"/>
                        </a:spcAft>
                      </a:pPr>
                      <a:r>
                        <a:rPr lang="en-US" sz="2800" baseline="0" smtClean="0"/>
                        <a:t>         blue</a:t>
                      </a:r>
                      <a:endParaRPr lang="en-US" sz="2800" smtClean="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nSpc>
                          <a:spcPct val="200000"/>
                        </a:lnSpc>
                        <a:spcBef>
                          <a:spcPts val="300"/>
                        </a:spcBef>
                        <a:spcAft>
                          <a:spcPts val="300"/>
                        </a:spcAft>
                      </a:pPr>
                      <a:r>
                        <a:rPr lang="en-US" sz="2800" smtClean="0"/>
                        <a:t>        tractor</a:t>
                      </a:r>
                      <a:endParaRPr lang="en-US" sz="280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8699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828800"/>
          </a:xfrm>
        </p:spPr>
        <p:txBody>
          <a:bodyPr>
            <a:normAutofit/>
          </a:bodyPr>
          <a:lstStyle/>
          <a:p>
            <a:pPr>
              <a:defRPr/>
            </a:pPr>
            <a:r>
              <a:rPr lang="en-US" sz="4200" dirty="0" smtClean="0"/>
              <a:t>Principle of asserted single inheritance</a:t>
            </a:r>
            <a:endParaRPr lang="en-US" sz="4200" dirty="0"/>
          </a:p>
        </p:txBody>
      </p:sp>
      <p:sp>
        <p:nvSpPr>
          <p:cNvPr id="174083" name="Content Placeholder 2"/>
          <p:cNvSpPr>
            <a:spLocks noGrp="1"/>
          </p:cNvSpPr>
          <p:nvPr>
            <p:ph idx="1"/>
          </p:nvPr>
        </p:nvSpPr>
        <p:spPr>
          <a:xfrm>
            <a:off x="457200" y="1600200"/>
            <a:ext cx="8229600" cy="4953000"/>
          </a:xfrm>
        </p:spPr>
        <p:txBody>
          <a:bodyPr>
            <a:normAutofit lnSpcReduction="10000"/>
          </a:bodyPr>
          <a:lstStyle/>
          <a:p>
            <a:r>
              <a:rPr lang="en-US" sz="3500" smtClean="0"/>
              <a:t>Each </a:t>
            </a:r>
            <a:r>
              <a:rPr lang="en-US" sz="3500" smtClean="0"/>
              <a:t>reference ontology module should be built as an asserted monohierarchy (a hierarchy in which each term has at most one </a:t>
            </a:r>
            <a:r>
              <a:rPr lang="en-US" sz="3500" smtClean="0"/>
              <a:t>parent</a:t>
            </a:r>
            <a:r>
              <a:rPr lang="en-US" sz="3500" smtClean="0"/>
              <a:t>)</a:t>
            </a:r>
            <a:endParaRPr lang="en-US" sz="3500" smtClean="0"/>
          </a:p>
          <a:p>
            <a:r>
              <a:rPr lang="en-US" sz="3500" smtClean="0"/>
              <a:t>Asserted </a:t>
            </a:r>
            <a:r>
              <a:rPr lang="en-US" sz="3500" smtClean="0"/>
              <a:t>hierarchy </a:t>
            </a:r>
            <a:r>
              <a:rPr lang="en-US" sz="3500" smtClean="0"/>
              <a:t>vs. inferred hierarchy</a:t>
            </a:r>
          </a:p>
          <a:p>
            <a:endParaRPr lang="en-US" sz="1300" smtClean="0"/>
          </a:p>
          <a:p>
            <a:pPr marL="0" indent="0">
              <a:buNone/>
            </a:pPr>
            <a:r>
              <a:rPr lang="en-US" sz="3600" smtClean="0"/>
              <a:t>blue car =def. intersection of:</a:t>
            </a:r>
          </a:p>
          <a:p>
            <a:pPr marL="0" indent="0">
              <a:buNone/>
            </a:pPr>
            <a:r>
              <a:rPr lang="en-US" sz="3600"/>
              <a:t>	</a:t>
            </a:r>
            <a:r>
              <a:rPr lang="en-US" sz="3600" smtClean="0"/>
              <a:t>	(car) &amp; (</a:t>
            </a:r>
            <a:r>
              <a:rPr lang="en-US" sz="3600" b="1" smtClean="0"/>
              <a:t>has-quality</a:t>
            </a:r>
            <a:r>
              <a:rPr lang="en-US" sz="3600" smtClean="0"/>
              <a:t>: blue)</a:t>
            </a:r>
          </a:p>
          <a:p>
            <a:pPr marL="0" indent="0">
              <a:buNone/>
            </a:pPr>
            <a:endParaRPr lang="en-US" sz="1300" smtClean="0"/>
          </a:p>
          <a:p>
            <a:pPr marL="0" indent="0">
              <a:buNone/>
            </a:pPr>
            <a:r>
              <a:rPr lang="en-US" smtClean="0"/>
              <a:t>Inferred hierarchy can use multiple inheritance</a:t>
            </a:r>
            <a:endParaRPr lang="en-US" smtClean="0"/>
          </a:p>
        </p:txBody>
      </p:sp>
      <p:sp>
        <p:nvSpPr>
          <p:cNvPr id="5" name="Slide Number Placeholder 4"/>
          <p:cNvSpPr>
            <a:spLocks noGrp="1"/>
          </p:cNvSpPr>
          <p:nvPr>
            <p:ph type="sldNum" sz="quarter" idx="10"/>
          </p:nvPr>
        </p:nvSpPr>
        <p:spPr>
          <a:xfrm>
            <a:off x="6781800" y="6248400"/>
            <a:ext cx="2133600" cy="365125"/>
          </a:xfrm>
        </p:spPr>
        <p:txBody>
          <a:bodyPr/>
          <a:lstStyle/>
          <a:p>
            <a:pPr lvl="2" algn="r">
              <a:defRPr/>
            </a:pPr>
            <a:fld id="{F1B98806-40A5-4312-B309-E4B246B8022E}" type="slidenum">
              <a:rPr lang="en-US" smtClean="0"/>
              <a:pPr lvl="2" algn="r">
                <a:defRPr/>
              </a:pPr>
              <a:t>17</a:t>
            </a:fld>
            <a:endParaRPr lang="en-US"/>
          </a:p>
        </p:txBody>
      </p:sp>
    </p:spTree>
    <p:extLst>
      <p:ext uri="{BB962C8B-B14F-4D97-AF65-F5344CB8AC3E}">
        <p14:creationId xmlns:p14="http://schemas.microsoft.com/office/powerpoint/2010/main" val="1599569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OBO Foundry Principle</a:t>
            </a:r>
            <a:endParaRPr lang="en-US"/>
          </a:p>
        </p:txBody>
      </p:sp>
      <p:sp>
        <p:nvSpPr>
          <p:cNvPr id="3" name="Content Placeholder 2"/>
          <p:cNvSpPr>
            <a:spLocks noGrp="1"/>
          </p:cNvSpPr>
          <p:nvPr>
            <p:ph idx="1"/>
          </p:nvPr>
        </p:nvSpPr>
        <p:spPr/>
        <p:txBody>
          <a:bodyPr>
            <a:normAutofit lnSpcReduction="10000"/>
          </a:bodyPr>
          <a:lstStyle/>
          <a:p>
            <a:pPr marL="0" indent="0">
              <a:buNone/>
            </a:pPr>
            <a:r>
              <a:rPr lang="en-US" smtClean="0"/>
              <a:t>Each term (below the root) should have exactly one natural language definition and an equivalent logical definition (formulated as a cross-product of terms taken from other OBO Foundry ontologies)</a:t>
            </a:r>
          </a:p>
          <a:p>
            <a:pPr marL="0" indent="0">
              <a:buNone/>
            </a:pPr>
            <a:r>
              <a:rPr lang="en-US" smtClean="0"/>
              <a:t>Modulo this caveat:</a:t>
            </a:r>
          </a:p>
          <a:p>
            <a:pPr marL="0" indent="0">
              <a:buNone/>
            </a:pPr>
            <a:r>
              <a:rPr lang="en-US" smtClean="0">
                <a:latin typeface="Times New Roman" pitchFamily="18" charset="0"/>
                <a:cs typeface="Times New Roman" pitchFamily="18" charset="0"/>
              </a:rPr>
              <a:t>“</a:t>
            </a:r>
            <a:r>
              <a:rPr lang="en-US" i="1" smtClean="0">
                <a:latin typeface="Times New Roman" pitchFamily="18" charset="0"/>
                <a:cs typeface="Times New Roman" pitchFamily="18" charset="0"/>
              </a:rPr>
              <a:t>No object can have more than one definition</a:t>
            </a:r>
            <a:r>
              <a:rPr lang="en-US" smtClean="0">
                <a:latin typeface="Times New Roman" pitchFamily="18" charset="0"/>
                <a:cs typeface="Times New Roman" pitchFamily="18" charset="0"/>
              </a:rPr>
              <a:t>.”</a:t>
            </a:r>
          </a:p>
          <a:p>
            <a:pPr marL="0" indent="0">
              <a:buNone/>
            </a:pPr>
            <a:r>
              <a:rPr lang="en-US" smtClean="0"/>
              <a:t>This, too, </a:t>
            </a:r>
            <a:r>
              <a:rPr lang="en-US"/>
              <a:t>is an Aristotelian </a:t>
            </a:r>
            <a:r>
              <a:rPr lang="en-US"/>
              <a:t>principle </a:t>
            </a:r>
            <a:endParaRPr lang="en-US" smtClean="0"/>
          </a:p>
          <a:p>
            <a:pPr marL="0" indent="0">
              <a:buNone/>
            </a:pPr>
            <a:r>
              <a:rPr lang="en-US" sz="2400" smtClean="0"/>
              <a:t>(</a:t>
            </a:r>
            <a:r>
              <a:rPr lang="en-US" sz="2400"/>
              <a:t>from MATERNA, http://x.co/1I1D3)</a:t>
            </a:r>
          </a:p>
          <a:p>
            <a:pPr marL="0" indent="0">
              <a:buNone/>
            </a:pPr>
            <a:endParaRPr lang="en-US" smtClean="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In fact I now think IAO should even include (published) concrete poetry -- though not under the ICE heading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8761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t>
            </a:r>
            <a:r>
              <a:rPr lang="en-US" smtClean="0"/>
              <a:t>Every definition, when unpacked, takes us back to the root node”</a:t>
            </a:r>
            <a:endParaRPr lang="en-US" smtClean="0"/>
          </a:p>
        </p:txBody>
      </p:sp>
      <p:sp>
        <p:nvSpPr>
          <p:cNvPr id="3" name="Content Placeholder 2"/>
          <p:cNvSpPr>
            <a:spLocks noGrp="1"/>
          </p:cNvSpPr>
          <p:nvPr>
            <p:ph idx="1"/>
          </p:nvPr>
        </p:nvSpPr>
        <p:spPr/>
        <p:txBody>
          <a:bodyPr/>
          <a:lstStyle/>
          <a:p>
            <a:r>
              <a:rPr lang="en-US" smtClean="0"/>
              <a:t>What does ‘unpacking’ mean?</a:t>
            </a:r>
          </a:p>
          <a:p>
            <a:r>
              <a:rPr lang="en-US" smtClean="0"/>
              <a:t>Substitution of the definition for the defined term</a:t>
            </a:r>
          </a:p>
          <a:p>
            <a:pPr marL="0" indent="0">
              <a:buNone/>
            </a:pPr>
            <a:endParaRPr lang="en-US" smtClean="0"/>
          </a:p>
          <a:p>
            <a:endParaRPr lang="en-US"/>
          </a:p>
        </p:txBody>
      </p:sp>
    </p:spTree>
    <p:extLst>
      <p:ext uri="{BB962C8B-B14F-4D97-AF65-F5344CB8AC3E}">
        <p14:creationId xmlns:p14="http://schemas.microsoft.com/office/powerpoint/2010/main" val="1465815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 definition is a statement of necessary and sufficient conditions</a:t>
            </a:r>
            <a:endParaRPr lang="en-US"/>
          </a:p>
        </p:txBody>
      </p:sp>
      <p:sp>
        <p:nvSpPr>
          <p:cNvPr id="3" name="Content Placeholder 2"/>
          <p:cNvSpPr>
            <a:spLocks noGrp="1"/>
          </p:cNvSpPr>
          <p:nvPr>
            <p:ph idx="1"/>
          </p:nvPr>
        </p:nvSpPr>
        <p:spPr/>
        <p:txBody>
          <a:bodyPr>
            <a:normAutofit fontScale="85000" lnSpcReduction="20000"/>
          </a:bodyPr>
          <a:lstStyle/>
          <a:p>
            <a:pPr marL="0" indent="0">
              <a:buNone/>
            </a:pPr>
            <a:endParaRPr lang="en-US" smtClean="0"/>
          </a:p>
          <a:p>
            <a:pPr marL="457200" indent="-457200"/>
            <a:r>
              <a:rPr lang="en-US" smtClean="0"/>
              <a:t>being an A is a necessary condition for being a B:</a:t>
            </a:r>
          </a:p>
          <a:p>
            <a:pPr marL="457200" indent="-457200"/>
            <a:r>
              <a:rPr lang="en-US" smtClean="0"/>
              <a:t>every B is an A </a:t>
            </a:r>
          </a:p>
          <a:p>
            <a:pPr marL="457200" indent="-457200"/>
            <a:endParaRPr lang="en-US"/>
          </a:p>
          <a:p>
            <a:pPr marL="457200" indent="-457200"/>
            <a:r>
              <a:rPr lang="en-US" smtClean="0"/>
              <a:t>being an A is a sufficient condition for being a B: </a:t>
            </a:r>
          </a:p>
          <a:p>
            <a:pPr marL="457200" indent="-457200"/>
            <a:r>
              <a:rPr lang="en-US" smtClean="0"/>
              <a:t>every A is a B</a:t>
            </a:r>
          </a:p>
          <a:p>
            <a:pPr marL="0" indent="0">
              <a:buNone/>
            </a:pPr>
            <a:endParaRPr lang="en-US"/>
          </a:p>
          <a:p>
            <a:pPr marL="0" indent="0">
              <a:buNone/>
            </a:pPr>
            <a:r>
              <a:rPr lang="en-US" smtClean="0"/>
              <a:t>If both of these hold, we can define an A is a thing which satisfies B</a:t>
            </a:r>
          </a:p>
          <a:p>
            <a:pPr marL="0" indent="0">
              <a:buNone/>
            </a:pPr>
            <a:r>
              <a:rPr lang="en-US" smtClean="0"/>
              <a:t>We would want to do that because A is a term that is more difficult to understand than B.</a:t>
            </a:r>
          </a:p>
        </p:txBody>
      </p:sp>
    </p:spTree>
    <p:extLst>
      <p:ext uri="{BB962C8B-B14F-4D97-AF65-F5344CB8AC3E}">
        <p14:creationId xmlns:p14="http://schemas.microsoft.com/office/powerpoint/2010/main" val="36524982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A29DC2-62A4-4C7F-873C-A897E3C78314}" type="slidenum">
              <a:rPr lang="en-US"/>
              <a:pPr/>
              <a:t>20</a:t>
            </a:fld>
            <a:endParaRPr lang="en-US"/>
          </a:p>
        </p:txBody>
      </p:sp>
      <p:sp>
        <p:nvSpPr>
          <p:cNvPr id="807938" name="Rectangle 2"/>
          <p:cNvSpPr>
            <a:spLocks noGrp="1" noChangeArrowheads="1"/>
          </p:cNvSpPr>
          <p:nvPr>
            <p:ph type="title"/>
          </p:nvPr>
        </p:nvSpPr>
        <p:spPr/>
        <p:txBody>
          <a:bodyPr/>
          <a:lstStyle/>
          <a:p>
            <a:r>
              <a:rPr lang="en-US"/>
              <a:t>FMA Examples</a:t>
            </a:r>
          </a:p>
        </p:txBody>
      </p:sp>
      <p:sp>
        <p:nvSpPr>
          <p:cNvPr id="807939" name="Rectangle 3"/>
          <p:cNvSpPr>
            <a:spLocks noGrp="1" noChangeArrowheads="1"/>
          </p:cNvSpPr>
          <p:nvPr>
            <p:ph type="body" idx="1"/>
          </p:nvPr>
        </p:nvSpPr>
        <p:spPr/>
        <p:txBody>
          <a:bodyPr/>
          <a:lstStyle/>
          <a:p>
            <a:r>
              <a:rPr lang="en-US" b="1" smtClean="0"/>
              <a:t>cell</a:t>
            </a:r>
            <a:r>
              <a:rPr lang="en-US" smtClean="0"/>
              <a:t> </a:t>
            </a:r>
            <a:r>
              <a:rPr lang="en-US"/>
              <a:t>=def</a:t>
            </a:r>
            <a:r>
              <a:rPr lang="en-US"/>
              <a:t>. </a:t>
            </a:r>
            <a:r>
              <a:rPr lang="en-US" smtClean="0"/>
              <a:t>an </a:t>
            </a:r>
            <a:r>
              <a:rPr lang="en-US" b="1"/>
              <a:t>anatomical structure </a:t>
            </a:r>
            <a:r>
              <a:rPr lang="en-US"/>
              <a:t>which </a:t>
            </a:r>
            <a:r>
              <a:rPr lang="en-US" i="1"/>
              <a:t>consists of</a:t>
            </a:r>
            <a:r>
              <a:rPr lang="en-US"/>
              <a:t> </a:t>
            </a:r>
            <a:r>
              <a:rPr lang="en-US" b="1"/>
              <a:t>cytoplasm</a:t>
            </a:r>
            <a:r>
              <a:rPr lang="en-US"/>
              <a:t> </a:t>
            </a:r>
            <a:r>
              <a:rPr lang="en-US" i="1"/>
              <a:t>surrounded by</a:t>
            </a:r>
            <a:r>
              <a:rPr lang="en-US"/>
              <a:t> a </a:t>
            </a:r>
            <a:r>
              <a:rPr lang="en-US" b="1"/>
              <a:t>plasma </a:t>
            </a:r>
            <a:r>
              <a:rPr lang="en-US" b="1" smtClean="0"/>
              <a:t>membrane</a:t>
            </a:r>
            <a:endParaRPr lang="en-US" b="1"/>
          </a:p>
          <a:p>
            <a:endParaRPr lang="en-US"/>
          </a:p>
          <a:p>
            <a:r>
              <a:rPr lang="en-US" b="1" smtClean="0"/>
              <a:t>plasma </a:t>
            </a:r>
            <a:r>
              <a:rPr lang="en-US" b="1"/>
              <a:t>membrane</a:t>
            </a:r>
            <a:r>
              <a:rPr lang="en-US"/>
              <a:t> </a:t>
            </a:r>
            <a:r>
              <a:rPr lang="en-US" i="1"/>
              <a:t>=</a:t>
            </a:r>
            <a:r>
              <a:rPr lang="en-US"/>
              <a:t>def</a:t>
            </a:r>
            <a:r>
              <a:rPr lang="en-US" i="1"/>
              <a:t>. </a:t>
            </a:r>
            <a:r>
              <a:rPr lang="en-US"/>
              <a:t>a</a:t>
            </a:r>
            <a:r>
              <a:rPr lang="en-US" smtClean="0"/>
              <a:t> </a:t>
            </a:r>
            <a:r>
              <a:rPr lang="en-US" b="1"/>
              <a:t>cell part </a:t>
            </a:r>
            <a:r>
              <a:rPr lang="en-US"/>
              <a:t>that </a:t>
            </a:r>
            <a:r>
              <a:rPr lang="en-US" i="1"/>
              <a:t>surrounds</a:t>
            </a:r>
            <a:r>
              <a:rPr lang="en-US"/>
              <a:t> </a:t>
            </a:r>
            <a:r>
              <a:rPr lang="en-US"/>
              <a:t>the </a:t>
            </a:r>
            <a:r>
              <a:rPr lang="en-US" b="1" smtClean="0"/>
              <a:t>cytoplasm</a:t>
            </a:r>
          </a:p>
          <a:p>
            <a:endParaRPr lang="en-US" b="1"/>
          </a:p>
          <a:p>
            <a:pPr marL="0" indent="0">
              <a:buNone/>
            </a:pPr>
            <a:endParaRPr lang="en-US"/>
          </a:p>
          <a:p>
            <a:endParaRPr lang="en-US"/>
          </a:p>
        </p:txBody>
      </p:sp>
    </p:spTree>
    <p:extLst>
      <p:ext uri="{BB962C8B-B14F-4D97-AF65-F5344CB8AC3E}">
        <p14:creationId xmlns:p14="http://schemas.microsoft.com/office/powerpoint/2010/main" val="164102221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A29DC2-62A4-4C7F-873C-A897E3C78314}" type="slidenum">
              <a:rPr lang="en-US"/>
              <a:pPr/>
              <a:t>21</a:t>
            </a:fld>
            <a:endParaRPr lang="en-US"/>
          </a:p>
        </p:txBody>
      </p:sp>
      <p:sp>
        <p:nvSpPr>
          <p:cNvPr id="807938" name="Rectangle 2"/>
          <p:cNvSpPr>
            <a:spLocks noGrp="1" noChangeArrowheads="1"/>
          </p:cNvSpPr>
          <p:nvPr>
            <p:ph type="title"/>
          </p:nvPr>
        </p:nvSpPr>
        <p:spPr/>
        <p:txBody>
          <a:bodyPr/>
          <a:lstStyle/>
          <a:p>
            <a:r>
              <a:rPr lang="en-US"/>
              <a:t>FMA Examples</a:t>
            </a:r>
          </a:p>
        </p:txBody>
      </p:sp>
      <p:sp>
        <p:nvSpPr>
          <p:cNvPr id="807939" name="Rectangle 3"/>
          <p:cNvSpPr>
            <a:spLocks noGrp="1" noChangeArrowheads="1"/>
          </p:cNvSpPr>
          <p:nvPr>
            <p:ph type="body" idx="1"/>
          </p:nvPr>
        </p:nvSpPr>
        <p:spPr/>
        <p:txBody>
          <a:bodyPr/>
          <a:lstStyle/>
          <a:p>
            <a:r>
              <a:rPr lang="en-US" b="1" smtClean="0"/>
              <a:t>cell</a:t>
            </a:r>
            <a:r>
              <a:rPr lang="en-US" smtClean="0"/>
              <a:t> </a:t>
            </a:r>
            <a:r>
              <a:rPr lang="en-US"/>
              <a:t>=def</a:t>
            </a:r>
            <a:r>
              <a:rPr lang="en-US"/>
              <a:t>. </a:t>
            </a:r>
            <a:r>
              <a:rPr lang="en-US" smtClean="0"/>
              <a:t>an </a:t>
            </a:r>
            <a:r>
              <a:rPr lang="en-US" b="1"/>
              <a:t>anatomical structure </a:t>
            </a:r>
            <a:r>
              <a:rPr lang="en-US"/>
              <a:t>which </a:t>
            </a:r>
            <a:r>
              <a:rPr lang="en-US" i="1"/>
              <a:t>consists of</a:t>
            </a:r>
            <a:r>
              <a:rPr lang="en-US"/>
              <a:t> </a:t>
            </a:r>
            <a:r>
              <a:rPr lang="en-US" b="1"/>
              <a:t>cytoplasm</a:t>
            </a:r>
            <a:r>
              <a:rPr lang="en-US"/>
              <a:t> </a:t>
            </a:r>
            <a:r>
              <a:rPr lang="en-US" i="1"/>
              <a:t>surrounded by</a:t>
            </a:r>
            <a:r>
              <a:rPr lang="en-US"/>
              <a:t> </a:t>
            </a:r>
            <a:r>
              <a:rPr lang="en-US"/>
              <a:t>a </a:t>
            </a:r>
            <a:endParaRPr lang="en-US" smtClean="0"/>
          </a:p>
          <a:p>
            <a:pPr marL="0" indent="0">
              <a:buNone/>
            </a:pPr>
            <a:r>
              <a:rPr lang="en-US" b="1"/>
              <a:t>	</a:t>
            </a:r>
            <a:r>
              <a:rPr lang="en-US" b="1" smtClean="0">
                <a:solidFill>
                  <a:srgbClr val="FF0000"/>
                </a:solidFill>
              </a:rPr>
              <a:t>plasma membrane</a:t>
            </a:r>
            <a:endParaRPr lang="en-US" b="1">
              <a:solidFill>
                <a:srgbClr val="FF0000"/>
              </a:solidFill>
            </a:endParaRPr>
          </a:p>
          <a:p>
            <a:endParaRPr lang="en-US"/>
          </a:p>
          <a:p>
            <a:r>
              <a:rPr lang="en-US" b="1" smtClean="0">
                <a:solidFill>
                  <a:srgbClr val="FF0000"/>
                </a:solidFill>
              </a:rPr>
              <a:t>plasma </a:t>
            </a:r>
            <a:r>
              <a:rPr lang="en-US" b="1">
                <a:solidFill>
                  <a:srgbClr val="FF0000"/>
                </a:solidFill>
              </a:rPr>
              <a:t>membrane</a:t>
            </a:r>
            <a:r>
              <a:rPr lang="en-US">
                <a:solidFill>
                  <a:srgbClr val="FF0000"/>
                </a:solidFill>
              </a:rPr>
              <a:t> </a:t>
            </a:r>
            <a:r>
              <a:rPr lang="en-US" i="1"/>
              <a:t>=</a:t>
            </a:r>
            <a:r>
              <a:rPr lang="en-US"/>
              <a:t>def</a:t>
            </a:r>
            <a:r>
              <a:rPr lang="en-US" i="1"/>
              <a:t>. </a:t>
            </a:r>
            <a:endParaRPr lang="en-US" i="1" smtClean="0"/>
          </a:p>
          <a:p>
            <a:pPr marL="0" indent="0">
              <a:buNone/>
            </a:pPr>
            <a:r>
              <a:rPr lang="en-US" i="1"/>
              <a:t>	</a:t>
            </a:r>
            <a:r>
              <a:rPr lang="en-US" smtClean="0"/>
              <a:t>a </a:t>
            </a:r>
            <a:r>
              <a:rPr lang="en-US" b="1"/>
              <a:t>cell part </a:t>
            </a:r>
            <a:r>
              <a:rPr lang="en-US"/>
              <a:t>that </a:t>
            </a:r>
            <a:r>
              <a:rPr lang="en-US" i="1"/>
              <a:t>surrounds</a:t>
            </a:r>
            <a:r>
              <a:rPr lang="en-US"/>
              <a:t> </a:t>
            </a:r>
            <a:r>
              <a:rPr lang="en-US"/>
              <a:t>the </a:t>
            </a:r>
            <a:r>
              <a:rPr lang="en-US" b="1" smtClean="0"/>
              <a:t>cytoplasm</a:t>
            </a:r>
          </a:p>
          <a:p>
            <a:endParaRPr lang="en-US" b="1"/>
          </a:p>
          <a:p>
            <a:pPr marL="0" indent="0">
              <a:buNone/>
            </a:pPr>
            <a:endParaRPr lang="en-US"/>
          </a:p>
          <a:p>
            <a:endParaRPr lang="en-US"/>
          </a:p>
        </p:txBody>
      </p:sp>
      <p:cxnSp>
        <p:nvCxnSpPr>
          <p:cNvPr id="3" name="Straight Arrow Connector 2"/>
          <p:cNvCxnSpPr/>
          <p:nvPr/>
        </p:nvCxnSpPr>
        <p:spPr>
          <a:xfrm flipV="1">
            <a:off x="2286000" y="3200400"/>
            <a:ext cx="457200" cy="762000"/>
          </a:xfrm>
          <a:prstGeom prst="straightConnector1">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99852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A29DC2-62A4-4C7F-873C-A897E3C78314}" type="slidenum">
              <a:rPr lang="en-US"/>
              <a:pPr/>
              <a:t>22</a:t>
            </a:fld>
            <a:endParaRPr lang="en-US"/>
          </a:p>
        </p:txBody>
      </p:sp>
      <p:sp>
        <p:nvSpPr>
          <p:cNvPr id="807938" name="Rectangle 2"/>
          <p:cNvSpPr>
            <a:spLocks noGrp="1" noChangeArrowheads="1"/>
          </p:cNvSpPr>
          <p:nvPr>
            <p:ph type="title"/>
          </p:nvPr>
        </p:nvSpPr>
        <p:spPr/>
        <p:txBody>
          <a:bodyPr/>
          <a:lstStyle/>
          <a:p>
            <a:r>
              <a:rPr lang="en-US"/>
              <a:t>FMA Examples</a:t>
            </a:r>
          </a:p>
        </p:txBody>
      </p:sp>
      <p:sp>
        <p:nvSpPr>
          <p:cNvPr id="807939" name="Rectangle 3"/>
          <p:cNvSpPr>
            <a:spLocks noGrp="1" noChangeArrowheads="1"/>
          </p:cNvSpPr>
          <p:nvPr>
            <p:ph type="body" idx="1"/>
          </p:nvPr>
        </p:nvSpPr>
        <p:spPr/>
        <p:txBody>
          <a:bodyPr/>
          <a:lstStyle/>
          <a:p>
            <a:r>
              <a:rPr lang="en-US" b="1" smtClean="0"/>
              <a:t>cell</a:t>
            </a:r>
            <a:r>
              <a:rPr lang="en-US" smtClean="0"/>
              <a:t> </a:t>
            </a:r>
            <a:r>
              <a:rPr lang="en-US"/>
              <a:t>=def</a:t>
            </a:r>
            <a:r>
              <a:rPr lang="en-US"/>
              <a:t>. </a:t>
            </a:r>
            <a:r>
              <a:rPr lang="en-US" smtClean="0"/>
              <a:t>an </a:t>
            </a:r>
            <a:r>
              <a:rPr lang="en-US" b="1"/>
              <a:t>anatomical structure </a:t>
            </a:r>
            <a:r>
              <a:rPr lang="en-US"/>
              <a:t>which </a:t>
            </a:r>
            <a:r>
              <a:rPr lang="en-US" i="1"/>
              <a:t>consists of</a:t>
            </a:r>
            <a:r>
              <a:rPr lang="en-US"/>
              <a:t> </a:t>
            </a:r>
            <a:r>
              <a:rPr lang="en-US" b="1"/>
              <a:t>cytoplasm</a:t>
            </a:r>
            <a:r>
              <a:rPr lang="en-US"/>
              <a:t> </a:t>
            </a:r>
            <a:r>
              <a:rPr lang="en-US" i="1"/>
              <a:t>surrounded </a:t>
            </a:r>
            <a:r>
              <a:rPr lang="en-US" i="1"/>
              <a:t>by</a:t>
            </a:r>
            <a:r>
              <a:rPr lang="en-US"/>
              <a:t> </a:t>
            </a:r>
            <a:endParaRPr lang="en-US" smtClean="0"/>
          </a:p>
          <a:p>
            <a:pPr marL="0" indent="0">
              <a:buNone/>
            </a:pPr>
            <a:r>
              <a:rPr lang="en-US" smtClean="0"/>
              <a:t>	</a:t>
            </a:r>
            <a:r>
              <a:rPr lang="en-US" smtClean="0">
                <a:solidFill>
                  <a:srgbClr val="FF0000"/>
                </a:solidFill>
              </a:rPr>
              <a:t>a </a:t>
            </a:r>
            <a:r>
              <a:rPr lang="en-US" b="1" smtClean="0">
                <a:solidFill>
                  <a:srgbClr val="FF0000"/>
                </a:solidFill>
              </a:rPr>
              <a:t>plasma membrane</a:t>
            </a:r>
            <a:endParaRPr lang="en-US" b="1">
              <a:solidFill>
                <a:srgbClr val="FF0000"/>
              </a:solidFill>
            </a:endParaRPr>
          </a:p>
          <a:p>
            <a:endParaRPr lang="en-US"/>
          </a:p>
          <a:p>
            <a:r>
              <a:rPr lang="en-US" b="1" smtClean="0"/>
              <a:t>plasma </a:t>
            </a:r>
            <a:r>
              <a:rPr lang="en-US" b="1"/>
              <a:t>membrane</a:t>
            </a:r>
            <a:r>
              <a:rPr lang="en-US"/>
              <a:t> </a:t>
            </a:r>
            <a:r>
              <a:rPr lang="en-US" i="1"/>
              <a:t>=</a:t>
            </a:r>
            <a:r>
              <a:rPr lang="en-US"/>
              <a:t>def</a:t>
            </a:r>
            <a:r>
              <a:rPr lang="en-US" i="1"/>
              <a:t>. </a:t>
            </a:r>
            <a:endParaRPr lang="en-US" i="1" smtClean="0"/>
          </a:p>
          <a:p>
            <a:pPr marL="0" indent="0">
              <a:buNone/>
            </a:pPr>
            <a:r>
              <a:rPr lang="en-US" i="1"/>
              <a:t>	</a:t>
            </a:r>
            <a:r>
              <a:rPr lang="en-US" smtClean="0">
                <a:solidFill>
                  <a:srgbClr val="FF0000"/>
                </a:solidFill>
              </a:rPr>
              <a:t>a </a:t>
            </a:r>
            <a:r>
              <a:rPr lang="en-US" b="1">
                <a:solidFill>
                  <a:srgbClr val="FF0000"/>
                </a:solidFill>
              </a:rPr>
              <a:t>cell part </a:t>
            </a:r>
            <a:r>
              <a:rPr lang="en-US">
                <a:solidFill>
                  <a:srgbClr val="FF0000"/>
                </a:solidFill>
              </a:rPr>
              <a:t>that </a:t>
            </a:r>
            <a:r>
              <a:rPr lang="en-US" i="1">
                <a:solidFill>
                  <a:srgbClr val="FF0000"/>
                </a:solidFill>
              </a:rPr>
              <a:t>surrounds</a:t>
            </a:r>
            <a:r>
              <a:rPr lang="en-US">
                <a:solidFill>
                  <a:srgbClr val="FF0000"/>
                </a:solidFill>
              </a:rPr>
              <a:t> </a:t>
            </a:r>
            <a:r>
              <a:rPr lang="en-US">
                <a:solidFill>
                  <a:srgbClr val="FF0000"/>
                </a:solidFill>
              </a:rPr>
              <a:t>the </a:t>
            </a:r>
            <a:r>
              <a:rPr lang="en-US" b="1" smtClean="0">
                <a:solidFill>
                  <a:srgbClr val="FF0000"/>
                </a:solidFill>
              </a:rPr>
              <a:t>cytoplasm</a:t>
            </a:r>
          </a:p>
          <a:p>
            <a:endParaRPr lang="en-US" b="1">
              <a:solidFill>
                <a:srgbClr val="FF0000"/>
              </a:solidFill>
            </a:endParaRPr>
          </a:p>
          <a:p>
            <a:pPr marL="0" indent="0">
              <a:buNone/>
            </a:pPr>
            <a:endParaRPr lang="en-US"/>
          </a:p>
          <a:p>
            <a:endParaRPr lang="en-US"/>
          </a:p>
        </p:txBody>
      </p:sp>
      <p:cxnSp>
        <p:nvCxnSpPr>
          <p:cNvPr id="5" name="Straight Arrow Connector 4"/>
          <p:cNvCxnSpPr/>
          <p:nvPr/>
        </p:nvCxnSpPr>
        <p:spPr>
          <a:xfrm flipH="1" flipV="1">
            <a:off x="2743200" y="3200400"/>
            <a:ext cx="990600" cy="1295400"/>
          </a:xfrm>
          <a:prstGeom prst="straightConnector1">
            <a:avLst/>
          </a:prstGeom>
          <a:ln w="603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74646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A29DC2-62A4-4C7F-873C-A897E3C78314}" type="slidenum">
              <a:rPr lang="en-US"/>
              <a:pPr/>
              <a:t>23</a:t>
            </a:fld>
            <a:endParaRPr lang="en-US"/>
          </a:p>
        </p:txBody>
      </p:sp>
      <p:sp>
        <p:nvSpPr>
          <p:cNvPr id="807938" name="Rectangle 2"/>
          <p:cNvSpPr>
            <a:spLocks noGrp="1" noChangeArrowheads="1"/>
          </p:cNvSpPr>
          <p:nvPr>
            <p:ph type="title"/>
          </p:nvPr>
        </p:nvSpPr>
        <p:spPr/>
        <p:txBody>
          <a:bodyPr/>
          <a:lstStyle/>
          <a:p>
            <a:r>
              <a:rPr lang="en-US"/>
              <a:t>FMA Examples</a:t>
            </a:r>
          </a:p>
        </p:txBody>
      </p:sp>
      <p:sp>
        <p:nvSpPr>
          <p:cNvPr id="807939" name="Rectangle 3"/>
          <p:cNvSpPr>
            <a:spLocks noGrp="1" noChangeArrowheads="1"/>
          </p:cNvSpPr>
          <p:nvPr>
            <p:ph type="body" idx="1"/>
          </p:nvPr>
        </p:nvSpPr>
        <p:spPr/>
        <p:txBody>
          <a:bodyPr/>
          <a:lstStyle/>
          <a:p>
            <a:r>
              <a:rPr lang="en-US" b="1" smtClean="0"/>
              <a:t>cell</a:t>
            </a:r>
            <a:r>
              <a:rPr lang="en-US" smtClean="0"/>
              <a:t> </a:t>
            </a:r>
            <a:r>
              <a:rPr lang="en-US"/>
              <a:t>=def</a:t>
            </a:r>
            <a:r>
              <a:rPr lang="en-US"/>
              <a:t>. </a:t>
            </a:r>
            <a:r>
              <a:rPr lang="en-US" smtClean="0"/>
              <a:t>an </a:t>
            </a:r>
            <a:r>
              <a:rPr lang="en-US" b="1"/>
              <a:t>anatomical structure </a:t>
            </a:r>
            <a:r>
              <a:rPr lang="en-US"/>
              <a:t>which </a:t>
            </a:r>
            <a:r>
              <a:rPr lang="en-US" i="1"/>
              <a:t>consists of</a:t>
            </a:r>
            <a:r>
              <a:rPr lang="en-US"/>
              <a:t> </a:t>
            </a:r>
            <a:r>
              <a:rPr lang="en-US" b="1"/>
              <a:t>cytoplasm</a:t>
            </a:r>
            <a:r>
              <a:rPr lang="en-US"/>
              <a:t> </a:t>
            </a:r>
            <a:r>
              <a:rPr lang="en-US" i="1"/>
              <a:t>surrounded </a:t>
            </a:r>
            <a:r>
              <a:rPr lang="en-US" i="1"/>
              <a:t>by</a:t>
            </a:r>
            <a:r>
              <a:rPr lang="en-US"/>
              <a:t> </a:t>
            </a:r>
            <a:endParaRPr lang="en-US" smtClean="0"/>
          </a:p>
          <a:p>
            <a:pPr marL="0" indent="0">
              <a:buNone/>
            </a:pPr>
            <a:r>
              <a:rPr lang="en-US" smtClean="0"/>
              <a:t>	</a:t>
            </a:r>
            <a:r>
              <a:rPr lang="en-US" smtClean="0">
                <a:solidFill>
                  <a:srgbClr val="FF0000"/>
                </a:solidFill>
              </a:rPr>
              <a:t>a </a:t>
            </a:r>
            <a:r>
              <a:rPr lang="en-US" b="1">
                <a:solidFill>
                  <a:srgbClr val="FF0000"/>
                </a:solidFill>
              </a:rPr>
              <a:t>cell part </a:t>
            </a:r>
            <a:r>
              <a:rPr lang="en-US">
                <a:solidFill>
                  <a:srgbClr val="FF0000"/>
                </a:solidFill>
              </a:rPr>
              <a:t>that </a:t>
            </a:r>
            <a:r>
              <a:rPr lang="en-US" i="1">
                <a:solidFill>
                  <a:srgbClr val="FF0000"/>
                </a:solidFill>
              </a:rPr>
              <a:t>surrounds</a:t>
            </a:r>
            <a:r>
              <a:rPr lang="en-US">
                <a:solidFill>
                  <a:srgbClr val="FF0000"/>
                </a:solidFill>
              </a:rPr>
              <a:t> </a:t>
            </a:r>
            <a:r>
              <a:rPr lang="en-US">
                <a:solidFill>
                  <a:srgbClr val="FF0000"/>
                </a:solidFill>
              </a:rPr>
              <a:t>the </a:t>
            </a:r>
            <a:r>
              <a:rPr lang="en-US" b="1" smtClean="0">
                <a:solidFill>
                  <a:srgbClr val="FF0000"/>
                </a:solidFill>
              </a:rPr>
              <a:t>cytoplasm</a:t>
            </a:r>
          </a:p>
          <a:p>
            <a:endParaRPr lang="en-US" b="1">
              <a:solidFill>
                <a:srgbClr val="FF0000"/>
              </a:solidFill>
            </a:endParaRPr>
          </a:p>
          <a:p>
            <a:pPr marL="0" indent="0">
              <a:buNone/>
            </a:pPr>
            <a:endParaRPr lang="en-US"/>
          </a:p>
          <a:p>
            <a:endParaRPr lang="en-US"/>
          </a:p>
        </p:txBody>
      </p:sp>
    </p:spTree>
    <p:extLst>
      <p:ext uri="{BB962C8B-B14F-4D97-AF65-F5344CB8AC3E}">
        <p14:creationId xmlns:p14="http://schemas.microsoft.com/office/powerpoint/2010/main" val="341209823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Substitution is the key idea to understanding definitions</a:t>
            </a:r>
            <a:endParaRPr lang="en-US"/>
          </a:p>
        </p:txBody>
      </p:sp>
      <p:sp>
        <p:nvSpPr>
          <p:cNvPr id="3" name="Content Placeholder 2"/>
          <p:cNvSpPr>
            <a:spLocks noGrp="1"/>
          </p:cNvSpPr>
          <p:nvPr>
            <p:ph idx="1"/>
          </p:nvPr>
        </p:nvSpPr>
        <p:spPr/>
        <p:txBody>
          <a:bodyPr/>
          <a:lstStyle/>
          <a:p>
            <a:r>
              <a:rPr lang="en-US" smtClean="0"/>
              <a:t>if a definition is correct, then we can substitute the definition for the term defined in all contexts and preserve truth</a:t>
            </a:r>
          </a:p>
          <a:p>
            <a:r>
              <a:rPr lang="en-US" smtClean="0"/>
              <a:t>= substitution </a:t>
            </a:r>
            <a:r>
              <a:rPr lang="en-US" i="1" smtClean="0"/>
              <a:t>salva veritate</a:t>
            </a:r>
          </a:p>
          <a:p>
            <a:pPr marL="0" indent="0">
              <a:buNone/>
            </a:pPr>
            <a:r>
              <a:rPr lang="en-US" smtClean="0"/>
              <a:t>Better: in all </a:t>
            </a:r>
            <a:r>
              <a:rPr lang="en-US" i="1" smtClean="0"/>
              <a:t>transparent </a:t>
            </a:r>
            <a:r>
              <a:rPr lang="en-US" smtClean="0"/>
              <a:t>contexts = in all contexts not having to do with knowledge and belief</a:t>
            </a:r>
          </a:p>
          <a:p>
            <a:pPr marL="0" indent="0">
              <a:buNone/>
            </a:pPr>
            <a:endParaRPr lang="en-US"/>
          </a:p>
        </p:txBody>
      </p:sp>
    </p:spTree>
    <p:extLst>
      <p:ext uri="{BB962C8B-B14F-4D97-AF65-F5344CB8AC3E}">
        <p14:creationId xmlns:p14="http://schemas.microsoft.com/office/powerpoint/2010/main" val="412696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Knows, believes … create opaque contexts</a:t>
            </a:r>
            <a:endParaRPr lang="en-US"/>
          </a:p>
        </p:txBody>
      </p:sp>
      <p:sp>
        <p:nvSpPr>
          <p:cNvPr id="3" name="Content Placeholder 2"/>
          <p:cNvSpPr>
            <a:spLocks noGrp="1"/>
          </p:cNvSpPr>
          <p:nvPr>
            <p:ph idx="1"/>
          </p:nvPr>
        </p:nvSpPr>
        <p:spPr>
          <a:xfrm>
            <a:off x="457200" y="1600200"/>
            <a:ext cx="8534400" cy="4525963"/>
          </a:xfrm>
        </p:spPr>
        <p:txBody>
          <a:bodyPr>
            <a:normAutofit lnSpcReduction="10000"/>
          </a:bodyPr>
          <a:lstStyle/>
          <a:p>
            <a:r>
              <a:rPr lang="en-US" smtClean="0"/>
              <a:t>John knows that a leukocute is an animal cell</a:t>
            </a:r>
          </a:p>
          <a:p>
            <a:pPr marL="0" indent="0">
              <a:buNone/>
            </a:pPr>
            <a:endParaRPr lang="en-US" smtClean="0"/>
          </a:p>
          <a:p>
            <a:pPr marL="0" indent="0">
              <a:buNone/>
            </a:pPr>
            <a:r>
              <a:rPr lang="en-US" smtClean="0"/>
              <a:t>leukocyte =def. </a:t>
            </a:r>
            <a:r>
              <a:rPr lang="en-US"/>
              <a:t>a</a:t>
            </a:r>
            <a:r>
              <a:rPr lang="en-US" smtClean="0"/>
              <a:t>n achromatic cell of the myeloid or lymphoid lineages capable of ameboid movement</a:t>
            </a:r>
          </a:p>
          <a:p>
            <a:endParaRPr lang="en-US"/>
          </a:p>
          <a:p>
            <a:r>
              <a:rPr lang="en-US" smtClean="0"/>
              <a:t>John does not know that </a:t>
            </a:r>
            <a:r>
              <a:rPr lang="en-US" smtClean="0"/>
              <a:t>an achromatic cell of the myeloid or lymphoid lineages capable of ameboid movement is an animal cell</a:t>
            </a:r>
          </a:p>
          <a:p>
            <a:endParaRPr lang="en-US"/>
          </a:p>
        </p:txBody>
      </p:sp>
    </p:spTree>
    <p:extLst>
      <p:ext uri="{BB962C8B-B14F-4D97-AF65-F5344CB8AC3E}">
        <p14:creationId xmlns:p14="http://schemas.microsoft.com/office/powerpoint/2010/main" val="867007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Providing we confine ourselves to transparent contexts</a:t>
            </a:r>
            <a:endParaRPr lang="en-US"/>
          </a:p>
        </p:txBody>
      </p:sp>
      <p:sp>
        <p:nvSpPr>
          <p:cNvPr id="3" name="Content Placeholder 2"/>
          <p:cNvSpPr>
            <a:spLocks noGrp="1"/>
          </p:cNvSpPr>
          <p:nvPr>
            <p:ph idx="1"/>
          </p:nvPr>
        </p:nvSpPr>
        <p:spPr/>
        <p:txBody>
          <a:bodyPr/>
          <a:lstStyle/>
          <a:p>
            <a:r>
              <a:rPr lang="en-US" smtClean="0"/>
              <a:t>definitions are in principle ineliminable; we can unpack the texts which contain them completely, without changing the truth value at all</a:t>
            </a:r>
          </a:p>
          <a:p>
            <a:pPr marL="0" indent="0">
              <a:buNone/>
            </a:pPr>
            <a:r>
              <a:rPr lang="en-US" smtClean="0"/>
              <a:t>(definitions are in this sense dispensable abbreviations)</a:t>
            </a:r>
            <a:endParaRPr lang="en-US"/>
          </a:p>
        </p:txBody>
      </p:sp>
    </p:spTree>
    <p:extLst>
      <p:ext uri="{BB962C8B-B14F-4D97-AF65-F5344CB8AC3E}">
        <p14:creationId xmlns:p14="http://schemas.microsoft.com/office/powerpoint/2010/main" val="21930772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 Aristotle</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sz="4000" smtClean="0"/>
              <a:t>only one definition can be correct:</a:t>
            </a:r>
          </a:p>
          <a:p>
            <a:r>
              <a:rPr lang="en-US" sz="4000">
                <a:latin typeface="Times New Roman" pitchFamily="18" charset="0"/>
                <a:cs typeface="Times New Roman" pitchFamily="18" charset="0"/>
              </a:rPr>
              <a:t>Man is featherless biped </a:t>
            </a:r>
          </a:p>
          <a:p>
            <a:r>
              <a:rPr lang="en-US" sz="4000">
                <a:latin typeface="Times New Roman" pitchFamily="18" charset="0"/>
                <a:cs typeface="Times New Roman" pitchFamily="18" charset="0"/>
              </a:rPr>
              <a:t>Man is a rational animal</a:t>
            </a:r>
          </a:p>
          <a:p>
            <a:pPr marL="0" indent="0">
              <a:buNone/>
            </a:pPr>
            <a:endParaRPr lang="en-US" sz="4000" smtClean="0"/>
          </a:p>
          <a:p>
            <a:pPr marL="0" indent="0">
              <a:buNone/>
            </a:pPr>
            <a:r>
              <a:rPr lang="en-US" sz="4000" smtClean="0"/>
              <a:t>Aristotle</a:t>
            </a:r>
            <a:r>
              <a:rPr lang="en-US" sz="4000"/>
              <a:t>: The essence must be found (by doing </a:t>
            </a:r>
            <a:r>
              <a:rPr lang="en-US" sz="4000"/>
              <a:t>science</a:t>
            </a:r>
            <a:r>
              <a:rPr lang="en-US" sz="4000" smtClean="0"/>
              <a:t>)</a:t>
            </a:r>
          </a:p>
          <a:p>
            <a:pPr marL="0" indent="0">
              <a:buNone/>
            </a:pPr>
            <a:endParaRPr lang="en-US" sz="4000" smtClean="0"/>
          </a:p>
          <a:p>
            <a:pPr>
              <a:lnSpc>
                <a:spcPct val="90000"/>
              </a:lnSpc>
            </a:pPr>
            <a:r>
              <a:rPr lang="en-US" sz="4000" smtClean="0">
                <a:latin typeface="Times New Roman" pitchFamily="18" charset="0"/>
                <a:cs typeface="Times New Roman" pitchFamily="18" charset="0"/>
              </a:rPr>
              <a:t>trilateral =def. </a:t>
            </a:r>
            <a:r>
              <a:rPr lang="en-US" sz="4000" i="1" smtClean="0">
                <a:latin typeface="Times New Roman" pitchFamily="18" charset="0"/>
                <a:cs typeface="Times New Roman" pitchFamily="18" charset="0"/>
              </a:rPr>
              <a:t>x </a:t>
            </a:r>
            <a:r>
              <a:rPr lang="en-US" sz="4000" smtClean="0">
                <a:latin typeface="Times New Roman" pitchFamily="18" charset="0"/>
                <a:cs typeface="Times New Roman" pitchFamily="18" charset="0"/>
              </a:rPr>
              <a:t>is a closed plane figure having three sides.</a:t>
            </a:r>
          </a:p>
          <a:p>
            <a:pPr>
              <a:lnSpc>
                <a:spcPct val="90000"/>
              </a:lnSpc>
            </a:pPr>
            <a:r>
              <a:rPr lang="en-US" sz="4000" smtClean="0">
                <a:latin typeface="Times New Roman" pitchFamily="18" charset="0"/>
                <a:cs typeface="Times New Roman" pitchFamily="18" charset="0"/>
              </a:rPr>
              <a:t>triangle</a:t>
            </a:r>
            <a:r>
              <a:rPr lang="en-US" sz="4000" i="1" smtClean="0">
                <a:latin typeface="Times New Roman" pitchFamily="18" charset="0"/>
                <a:cs typeface="Times New Roman" pitchFamily="18" charset="0"/>
              </a:rPr>
              <a:t> </a:t>
            </a:r>
            <a:r>
              <a:rPr lang="en-US" sz="4000" smtClean="0">
                <a:latin typeface="Times New Roman" pitchFamily="18" charset="0"/>
                <a:cs typeface="Times New Roman" pitchFamily="18" charset="0"/>
              </a:rPr>
              <a:t>=def. </a:t>
            </a:r>
            <a:r>
              <a:rPr lang="en-US" sz="4000" i="1" smtClean="0">
                <a:latin typeface="Times New Roman" pitchFamily="18" charset="0"/>
                <a:cs typeface="Times New Roman" pitchFamily="18" charset="0"/>
              </a:rPr>
              <a:t>x </a:t>
            </a:r>
            <a:r>
              <a:rPr lang="en-US" sz="4000" smtClean="0">
                <a:latin typeface="Times New Roman" pitchFamily="18" charset="0"/>
                <a:cs typeface="Times New Roman" pitchFamily="18" charset="0"/>
              </a:rPr>
              <a:t> is a closed plane figure having three angles.</a:t>
            </a:r>
          </a:p>
          <a:p>
            <a:pPr marL="0" indent="0">
              <a:buNone/>
            </a:pPr>
            <a:endParaRPr lang="en-US" sz="4000"/>
          </a:p>
          <a:p>
            <a:endParaRPr lang="en-US"/>
          </a:p>
        </p:txBody>
      </p:sp>
    </p:spTree>
    <p:extLst>
      <p:ext uri="{BB962C8B-B14F-4D97-AF65-F5344CB8AC3E}">
        <p14:creationId xmlns:p14="http://schemas.microsoft.com/office/powerpoint/2010/main" val="2483185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134" t="11551" r="10043" b="5000"/>
          <a:stretch/>
        </p:blipFill>
        <p:spPr bwMode="auto">
          <a:xfrm>
            <a:off x="0" y="1"/>
            <a:ext cx="9190049" cy="5208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16991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143000"/>
          </a:xfrm>
        </p:spPr>
        <p:txBody>
          <a:bodyPr>
            <a:normAutofit fontScale="90000"/>
          </a:bodyPr>
          <a:lstStyle/>
          <a:p>
            <a:r>
              <a:rPr lang="en-US" smtClean="0"/>
              <a:t>Case Study:</a:t>
            </a:r>
            <a:br>
              <a:rPr lang="en-US" smtClean="0"/>
            </a:br>
            <a:r>
              <a:rPr lang="en-US" smtClean="0"/>
              <a:t>Examples of Definitions from CL (Cell Ontology)</a:t>
            </a:r>
            <a:endParaRPr lang="en-US"/>
          </a:p>
        </p:txBody>
      </p:sp>
      <p:sp>
        <p:nvSpPr>
          <p:cNvPr id="3" name="Content Placeholder 2"/>
          <p:cNvSpPr>
            <a:spLocks noGrp="1"/>
          </p:cNvSpPr>
          <p:nvPr>
            <p:ph idx="1"/>
          </p:nvPr>
        </p:nvSpPr>
        <p:spPr>
          <a:xfrm>
            <a:off x="457200" y="2286000"/>
            <a:ext cx="8229600" cy="3840163"/>
          </a:xfrm>
        </p:spPr>
        <p:txBody>
          <a:bodyPr/>
          <a:lstStyle/>
          <a:p>
            <a:r>
              <a:rPr lang="en-US" smtClean="0"/>
              <a:t>Taken from </a:t>
            </a:r>
            <a:r>
              <a:rPr lang="en-US" smtClean="0">
                <a:hlinkClick r:id="rId2"/>
              </a:rPr>
              <a:t>http://www.ontobee.org/browser/</a:t>
            </a:r>
            <a:endParaRPr lang="en-US"/>
          </a:p>
        </p:txBody>
      </p:sp>
    </p:spTree>
    <p:extLst>
      <p:ext uri="{BB962C8B-B14F-4D97-AF65-F5344CB8AC3E}">
        <p14:creationId xmlns:p14="http://schemas.microsoft.com/office/powerpoint/2010/main" val="3065872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The following are necessary conditions for </a:t>
            </a:r>
            <a:r>
              <a:rPr lang="en-US" i="1" smtClean="0"/>
              <a:t>x </a:t>
            </a:r>
            <a:r>
              <a:rPr lang="en-US" smtClean="0"/>
              <a:t>to be a triangle which are also jointly sufficient</a:t>
            </a:r>
            <a:endParaRPr lang="en-US"/>
          </a:p>
        </p:txBody>
      </p:sp>
      <p:sp>
        <p:nvSpPr>
          <p:cNvPr id="3" name="Content Placeholder 2"/>
          <p:cNvSpPr>
            <a:spLocks noGrp="1"/>
          </p:cNvSpPr>
          <p:nvPr>
            <p:ph idx="1"/>
          </p:nvPr>
        </p:nvSpPr>
        <p:spPr>
          <a:xfrm>
            <a:off x="457200" y="2255837"/>
            <a:ext cx="8229600" cy="4525963"/>
          </a:xfrm>
        </p:spPr>
        <p:txBody>
          <a:bodyPr>
            <a:normAutofit fontScale="92500" lnSpcReduction="10000"/>
          </a:bodyPr>
          <a:lstStyle/>
          <a:p>
            <a:r>
              <a:rPr lang="en-US" i="1"/>
              <a:t>x</a:t>
            </a:r>
            <a:r>
              <a:rPr lang="en-US"/>
              <a:t> </a:t>
            </a:r>
            <a:r>
              <a:rPr lang="en-US"/>
              <a:t>has </a:t>
            </a:r>
            <a:r>
              <a:rPr lang="en-US" smtClean="0"/>
              <a:t>exactly three sides</a:t>
            </a:r>
            <a:endParaRPr lang="en-US"/>
          </a:p>
          <a:p>
            <a:r>
              <a:rPr lang="en-US"/>
              <a:t>each of </a:t>
            </a:r>
            <a:r>
              <a:rPr lang="en-US" i="1"/>
              <a:t>x</a:t>
            </a:r>
            <a:r>
              <a:rPr lang="en-US"/>
              <a:t>'s sides </a:t>
            </a:r>
            <a:r>
              <a:rPr lang="en-US"/>
              <a:t>is </a:t>
            </a:r>
            <a:r>
              <a:rPr lang="en-US" smtClean="0"/>
              <a:t>straight</a:t>
            </a:r>
            <a:endParaRPr lang="en-US"/>
          </a:p>
          <a:p>
            <a:r>
              <a:rPr lang="en-US" i="1"/>
              <a:t>x</a:t>
            </a:r>
            <a:r>
              <a:rPr lang="en-US"/>
              <a:t> is a </a:t>
            </a:r>
            <a:r>
              <a:rPr lang="en-US"/>
              <a:t>closed </a:t>
            </a:r>
            <a:r>
              <a:rPr lang="en-US" smtClean="0"/>
              <a:t>figure</a:t>
            </a:r>
            <a:endParaRPr lang="en-US"/>
          </a:p>
          <a:p>
            <a:r>
              <a:rPr lang="en-US" i="1"/>
              <a:t>x</a:t>
            </a:r>
            <a:r>
              <a:rPr lang="en-US"/>
              <a:t> lies in </a:t>
            </a:r>
            <a:r>
              <a:rPr lang="en-US"/>
              <a:t>a </a:t>
            </a:r>
            <a:r>
              <a:rPr lang="en-US" smtClean="0"/>
              <a:t>plane</a:t>
            </a:r>
            <a:endParaRPr lang="en-US"/>
          </a:p>
          <a:p>
            <a:r>
              <a:rPr lang="en-US" smtClean="0"/>
              <a:t>the </a:t>
            </a:r>
            <a:r>
              <a:rPr lang="en-US"/>
              <a:t>sides of </a:t>
            </a:r>
            <a:r>
              <a:rPr lang="en-US" i="1"/>
              <a:t>x</a:t>
            </a:r>
            <a:r>
              <a:rPr lang="en-US"/>
              <a:t> are joined at </a:t>
            </a:r>
            <a:r>
              <a:rPr lang="en-US"/>
              <a:t>their </a:t>
            </a:r>
            <a:r>
              <a:rPr lang="en-US" smtClean="0"/>
              <a:t>ends</a:t>
            </a:r>
          </a:p>
          <a:p>
            <a:pPr marL="0" indent="0">
              <a:buNone/>
            </a:pPr>
            <a:r>
              <a:rPr lang="en-US" smtClean="0"/>
              <a:t>Everything which satisfies all of these conditions is also a triangle.</a:t>
            </a:r>
          </a:p>
          <a:p>
            <a:pPr marL="0" indent="0">
              <a:buNone/>
            </a:pPr>
            <a:r>
              <a:rPr lang="en-US" smtClean="0"/>
              <a:t>Everything which is a triangle satisfies all of these conditions</a:t>
            </a:r>
            <a:endParaRPr lang="en-US"/>
          </a:p>
          <a:p>
            <a:endParaRPr lang="en-US"/>
          </a:p>
        </p:txBody>
      </p:sp>
    </p:spTree>
    <p:extLst>
      <p:ext uri="{BB962C8B-B14F-4D97-AF65-F5344CB8AC3E}">
        <p14:creationId xmlns:p14="http://schemas.microsoft.com/office/powerpoint/2010/main" val="13827403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586" r="1897" b="8103"/>
          <a:stretch/>
        </p:blipFill>
        <p:spPr bwMode="auto">
          <a:xfrm>
            <a:off x="5301" y="1143000"/>
            <a:ext cx="9239262" cy="4201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8474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Hierarchy</a:t>
            </a:r>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88" t="25155" r="1503" b="7692"/>
          <a:stretch/>
        </p:blipFill>
        <p:spPr bwMode="auto">
          <a:xfrm>
            <a:off x="45803" y="1371600"/>
            <a:ext cx="9098197" cy="4802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9321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Class: cell</a:t>
            </a:r>
            <a:endParaRPr lang="en-US"/>
          </a:p>
        </p:txBody>
      </p:sp>
      <p:sp>
        <p:nvSpPr>
          <p:cNvPr id="3" name="Content Placeholder 2"/>
          <p:cNvSpPr>
            <a:spLocks noGrp="1"/>
          </p:cNvSpPr>
          <p:nvPr>
            <p:ph idx="1"/>
          </p:nvPr>
        </p:nvSpPr>
        <p:spPr/>
        <p:txBody>
          <a:bodyPr>
            <a:normAutofit fontScale="92500" lnSpcReduction="20000"/>
          </a:bodyPr>
          <a:lstStyle/>
          <a:p>
            <a:r>
              <a:rPr lang="en-US" b="1" smtClean="0"/>
              <a:t>IRI</a:t>
            </a:r>
            <a:r>
              <a:rPr lang="en-US" b="1"/>
              <a:t>: </a:t>
            </a:r>
            <a:r>
              <a:rPr lang="en-US" b="1">
                <a:hlinkClick r:id="rId2"/>
              </a:rPr>
              <a:t>http://purl.obolibrary.org/obo/CL_0000000</a:t>
            </a:r>
            <a:endParaRPr lang="en-US" b="1"/>
          </a:p>
          <a:p>
            <a:r>
              <a:rPr lang="en-US"/>
              <a:t>definition: A material entity of anatomical origin (part of or deriving from an organism) that has as its parts a maximally connected cell compartment surrounded by a plasma membrane.</a:t>
            </a:r>
            <a:r>
              <a:rPr lang="en-US"/>
              <a:t> </a:t>
            </a:r>
            <a:r>
              <a:rPr lang="en-US" smtClean="0"/>
              <a:t>(From FMA via CARO)</a:t>
            </a:r>
            <a:endParaRPr lang="en-US"/>
          </a:p>
          <a:p>
            <a:r>
              <a:rPr lang="en-US" smtClean="0"/>
              <a:t>Comment</a:t>
            </a:r>
            <a:r>
              <a:rPr lang="en-US"/>
              <a:t>: The definition of cell is intended to represent all cells, and thus a cell is defined as a material entity and not an anatomical structure, which implies that it is part of an organism (or the entirety of one).</a:t>
            </a:r>
          </a:p>
          <a:p>
            <a:endParaRPr lang="en-US"/>
          </a:p>
        </p:txBody>
      </p:sp>
    </p:spTree>
    <p:extLst>
      <p:ext uri="{BB962C8B-B14F-4D97-AF65-F5344CB8AC3E}">
        <p14:creationId xmlns:p14="http://schemas.microsoft.com/office/powerpoint/2010/main" val="1046727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Note role of comments</a:t>
            </a:r>
            <a:endParaRPr lang="en-US"/>
          </a:p>
        </p:txBody>
      </p:sp>
      <p:sp>
        <p:nvSpPr>
          <p:cNvPr id="3" name="Content Placeholder 2"/>
          <p:cNvSpPr>
            <a:spLocks noGrp="1"/>
          </p:cNvSpPr>
          <p:nvPr>
            <p:ph idx="1"/>
          </p:nvPr>
        </p:nvSpPr>
        <p:spPr/>
        <p:txBody>
          <a:bodyPr>
            <a:normAutofit fontScale="92500"/>
          </a:bodyPr>
          <a:lstStyle/>
          <a:p>
            <a:r>
              <a:rPr lang="en-US" smtClean="0"/>
              <a:t>To include usage notes. </a:t>
            </a:r>
          </a:p>
          <a:p>
            <a:r>
              <a:rPr lang="en-US" smtClean="0"/>
              <a:t>To explain departures e.g. from FMA</a:t>
            </a:r>
          </a:p>
          <a:p>
            <a:r>
              <a:rPr lang="en-US" smtClean="0"/>
              <a:t>To add supplementary information that is not part of the statement of necessary and sufficient conditions, but may be of interest to users of an ontology</a:t>
            </a:r>
          </a:p>
          <a:p>
            <a:r>
              <a:rPr lang="en-US" smtClean="0"/>
              <a:t>ANYTHING NOT </a:t>
            </a:r>
            <a:r>
              <a:rPr lang="en-US" smtClean="0"/>
              <a:t>IS NOT PART OF THE STATEMENT OF NECESSARY AND SUFFICIENT CONDITIONS SHOULD BE TURNED INTO A COMMENT</a:t>
            </a:r>
            <a:endParaRPr lang="en-US"/>
          </a:p>
        </p:txBody>
      </p:sp>
    </p:spTree>
    <p:extLst>
      <p:ext uri="{BB962C8B-B14F-4D97-AF65-F5344CB8AC3E}">
        <p14:creationId xmlns:p14="http://schemas.microsoft.com/office/powerpoint/2010/main" val="9741489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Class: native cell</a:t>
            </a:r>
            <a:r>
              <a:rPr lang="en-US" smtClean="0"/>
              <a:t/>
            </a:r>
            <a:br>
              <a:rPr lang="en-US" smtClean="0"/>
            </a:br>
            <a:endParaRPr lang="en-US"/>
          </a:p>
        </p:txBody>
      </p:sp>
      <p:sp>
        <p:nvSpPr>
          <p:cNvPr id="3" name="Content Placeholder 2"/>
          <p:cNvSpPr>
            <a:spLocks noGrp="1"/>
          </p:cNvSpPr>
          <p:nvPr>
            <p:ph idx="1"/>
          </p:nvPr>
        </p:nvSpPr>
        <p:spPr/>
        <p:txBody>
          <a:bodyPr>
            <a:normAutofit/>
          </a:bodyPr>
          <a:lstStyle/>
          <a:p>
            <a:r>
              <a:rPr lang="en-US" b="1" smtClean="0"/>
              <a:t>IRI</a:t>
            </a:r>
            <a:r>
              <a:rPr lang="en-US" b="1"/>
              <a:t>: </a:t>
            </a:r>
            <a:r>
              <a:rPr lang="en-US" b="1">
                <a:hlinkClick r:id="rId2"/>
              </a:rPr>
              <a:t>http://purl.obolibrary.org/obo/CL_0000003</a:t>
            </a:r>
            <a:endParaRPr lang="en-US" b="1"/>
          </a:p>
          <a:p>
            <a:r>
              <a:rPr lang="en-US"/>
              <a:t>definition: A cell that is found in a natural setting, which includes multicellular organism cells 'in vivo' (i.e. part of an organism), and unicellular organisms 'in environment' (i.e. part of a natural environment).</a:t>
            </a:r>
            <a:r>
              <a:rPr lang="en-US"/>
              <a:t> </a:t>
            </a:r>
            <a:endParaRPr lang="en-US"/>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In fact I now think IAO should even include (published) concrete poetry -- though not under the ICE heading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58596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Better</a:t>
            </a:r>
            <a:endParaRPr lang="en-US"/>
          </a:p>
        </p:txBody>
      </p:sp>
      <p:sp>
        <p:nvSpPr>
          <p:cNvPr id="3" name="Content Placeholder 2"/>
          <p:cNvSpPr>
            <a:spLocks noGrp="1"/>
          </p:cNvSpPr>
          <p:nvPr>
            <p:ph idx="1"/>
          </p:nvPr>
        </p:nvSpPr>
        <p:spPr/>
        <p:txBody>
          <a:bodyPr>
            <a:normAutofit lnSpcReduction="10000"/>
          </a:bodyPr>
          <a:lstStyle/>
          <a:p>
            <a:pPr marL="0" indent="0">
              <a:buNone/>
            </a:pPr>
            <a:r>
              <a:rPr lang="en-US" sz="3600" smtClean="0"/>
              <a:t>native cell =def. </a:t>
            </a:r>
            <a:r>
              <a:rPr lang="en-US" sz="3600" smtClean="0"/>
              <a:t>a cell that is found in a natural setting*</a:t>
            </a:r>
          </a:p>
          <a:p>
            <a:pPr marL="0" indent="0">
              <a:buNone/>
            </a:pPr>
            <a:r>
              <a:rPr lang="en-US" b="1" smtClean="0"/>
              <a:t>Comment: </a:t>
            </a:r>
            <a:r>
              <a:rPr lang="en-US" smtClean="0"/>
              <a:t>includes multicellular organism cells 'in vivo' (i.e. part of an organism), and unicellular organisms 'in environment' (i.e. part of a natural environment). </a:t>
            </a:r>
          </a:p>
          <a:p>
            <a:pPr marL="0" indent="0">
              <a:buNone/>
            </a:pPr>
            <a:endParaRPr lang="en-US"/>
          </a:p>
          <a:p>
            <a:pPr marL="0" indent="0">
              <a:buNone/>
            </a:pPr>
            <a:r>
              <a:rPr lang="en-US" smtClean="0"/>
              <a:t>*[Every native cell is a cell; every cell found in a natural setting is a native cell]</a:t>
            </a:r>
          </a:p>
          <a:p>
            <a:pPr marL="0" indent="0">
              <a:buNone/>
            </a:pPr>
            <a:endParaRPr lang="en-US"/>
          </a:p>
        </p:txBody>
      </p:sp>
    </p:spTree>
    <p:extLst>
      <p:ext uri="{BB962C8B-B14F-4D97-AF65-F5344CB8AC3E}">
        <p14:creationId xmlns:p14="http://schemas.microsoft.com/office/powerpoint/2010/main" val="39836056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Class: eukaryotic cell</a:t>
            </a:r>
            <a:r>
              <a:rPr lang="en-US" smtClean="0"/>
              <a:t/>
            </a:r>
            <a:br>
              <a:rPr lang="en-US" smtClean="0"/>
            </a:br>
            <a:endParaRPr lang="en-US"/>
          </a:p>
        </p:txBody>
      </p:sp>
      <p:sp>
        <p:nvSpPr>
          <p:cNvPr id="3" name="Content Placeholder 2"/>
          <p:cNvSpPr>
            <a:spLocks noGrp="1"/>
          </p:cNvSpPr>
          <p:nvPr>
            <p:ph idx="1"/>
          </p:nvPr>
        </p:nvSpPr>
        <p:spPr/>
        <p:txBody>
          <a:bodyPr/>
          <a:lstStyle/>
          <a:p>
            <a:r>
              <a:rPr lang="en-US" b="1" smtClean="0"/>
              <a:t>IRI</a:t>
            </a:r>
            <a:r>
              <a:rPr lang="en-US" b="1"/>
              <a:t>: </a:t>
            </a:r>
            <a:r>
              <a:rPr lang="en-US" b="1">
                <a:hlinkClick r:id="rId2"/>
              </a:rPr>
              <a:t>http://purl.obolibrary.org/obo/CL_0000255</a:t>
            </a:r>
            <a:endParaRPr lang="en-US" b="1"/>
          </a:p>
          <a:p>
            <a:pPr marL="0" indent="0">
              <a:buNone/>
            </a:pPr>
            <a:r>
              <a:rPr lang="en-US" b="1" smtClean="0"/>
              <a:t>[No definition provided]</a:t>
            </a:r>
          </a:p>
          <a:p>
            <a:pPr marL="0" indent="0">
              <a:buNone/>
            </a:pPr>
            <a:endParaRPr lang="en-US" b="1"/>
          </a:p>
          <a:p>
            <a:pPr marL="0" indent="0">
              <a:buNone/>
            </a:pPr>
            <a:r>
              <a:rPr lang="en-US" smtClean="0"/>
              <a:t>This would do: </a:t>
            </a:r>
          </a:p>
          <a:p>
            <a:pPr marL="0" indent="0">
              <a:buNone/>
            </a:pPr>
            <a:r>
              <a:rPr lang="en-US" smtClean="0"/>
              <a:t>a native cell in (or from) a eukaryotic organism</a:t>
            </a:r>
          </a:p>
          <a:p>
            <a:pPr marL="0" indent="0">
              <a:buNone/>
            </a:pPr>
            <a:r>
              <a:rPr lang="en-US" smtClean="0"/>
              <a:t>(Note that this is an Aristotelian definition)</a:t>
            </a:r>
            <a:endParaRPr lang="en-US"/>
          </a:p>
        </p:txBody>
      </p:sp>
    </p:spTree>
    <p:extLst>
      <p:ext uri="{BB962C8B-B14F-4D97-AF65-F5344CB8AC3E}">
        <p14:creationId xmlns:p14="http://schemas.microsoft.com/office/powerpoint/2010/main" val="20259132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Hierarchy</a:t>
            </a:r>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88" t="25155" r="1503" b="7692"/>
          <a:stretch/>
        </p:blipFill>
        <p:spPr bwMode="auto">
          <a:xfrm>
            <a:off x="45803" y="1371600"/>
            <a:ext cx="9098197" cy="4802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4105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Class: animal cell</a:t>
            </a:r>
            <a:endParaRPr lang="en-US"/>
          </a:p>
        </p:txBody>
      </p:sp>
      <p:sp>
        <p:nvSpPr>
          <p:cNvPr id="3" name="Content Placeholder 2"/>
          <p:cNvSpPr>
            <a:spLocks noGrp="1"/>
          </p:cNvSpPr>
          <p:nvPr>
            <p:ph idx="1"/>
          </p:nvPr>
        </p:nvSpPr>
        <p:spPr/>
        <p:txBody>
          <a:bodyPr/>
          <a:lstStyle/>
          <a:p>
            <a:r>
              <a:rPr lang="en-US" b="1" smtClean="0"/>
              <a:t>Term </a:t>
            </a:r>
            <a:r>
              <a:rPr lang="en-US" b="1"/>
              <a:t>IRI: </a:t>
            </a:r>
            <a:r>
              <a:rPr lang="en-US" b="1">
                <a:hlinkClick r:id="rId2"/>
              </a:rPr>
              <a:t>http://purl.obolibrary.org/obo/CL_0000548</a:t>
            </a:r>
            <a:endParaRPr lang="en-US" b="1"/>
          </a:p>
          <a:p>
            <a:pPr marL="0" indent="0">
              <a:buNone/>
            </a:pPr>
            <a:r>
              <a:rPr lang="en-US" b="1" smtClean="0"/>
              <a:t>[No definition provided]</a:t>
            </a:r>
          </a:p>
          <a:p>
            <a:pPr marL="0" indent="0">
              <a:buNone/>
            </a:pPr>
            <a:endParaRPr lang="en-US" smtClean="0"/>
          </a:p>
          <a:p>
            <a:pPr marL="0" indent="0">
              <a:buNone/>
            </a:pPr>
            <a:r>
              <a:rPr lang="en-US" smtClean="0"/>
              <a:t>This would do: </a:t>
            </a:r>
          </a:p>
          <a:p>
            <a:pPr marL="0" indent="0">
              <a:buNone/>
            </a:pPr>
            <a:r>
              <a:rPr lang="en-US" smtClean="0"/>
              <a:t>a eukaryotic cell in (or from) an animal</a:t>
            </a:r>
          </a:p>
          <a:p>
            <a:pPr marL="0" indent="0">
              <a:buNone/>
            </a:pPr>
            <a:r>
              <a:rPr lang="en-US" smtClean="0"/>
              <a:t>(Note that this is an Aristotelian definition)</a:t>
            </a:r>
          </a:p>
          <a:p>
            <a:pPr marL="0" indent="0">
              <a:buNone/>
            </a:pPr>
            <a:endParaRPr lang="en-US"/>
          </a:p>
        </p:txBody>
      </p:sp>
    </p:spTree>
    <p:extLst>
      <p:ext uri="{BB962C8B-B14F-4D97-AF65-F5344CB8AC3E}">
        <p14:creationId xmlns:p14="http://schemas.microsoft.com/office/powerpoint/2010/main" val="17978675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Class: hematopoietic cell</a:t>
            </a:r>
            <a:r>
              <a:rPr lang="en-US" smtClean="0"/>
              <a:t/>
            </a:r>
            <a:br>
              <a:rPr lang="en-US" smtClean="0"/>
            </a:br>
            <a:endParaRPr lang="en-US"/>
          </a:p>
        </p:txBody>
      </p:sp>
      <p:sp>
        <p:nvSpPr>
          <p:cNvPr id="3" name="Content Placeholder 2"/>
          <p:cNvSpPr>
            <a:spLocks noGrp="1"/>
          </p:cNvSpPr>
          <p:nvPr>
            <p:ph idx="1"/>
          </p:nvPr>
        </p:nvSpPr>
        <p:spPr/>
        <p:txBody>
          <a:bodyPr/>
          <a:lstStyle/>
          <a:p>
            <a:r>
              <a:rPr lang="en-US" b="1" smtClean="0"/>
              <a:t>IRI</a:t>
            </a:r>
            <a:r>
              <a:rPr lang="en-US" b="1"/>
              <a:t>: </a:t>
            </a:r>
            <a:r>
              <a:rPr lang="en-US" b="1">
                <a:hlinkClick r:id="rId2"/>
              </a:rPr>
              <a:t>http://purl.obolibrary.org/obo/CL_0000988</a:t>
            </a:r>
            <a:endParaRPr lang="en-US" b="1"/>
          </a:p>
          <a:p>
            <a:r>
              <a:rPr lang="en-US"/>
              <a:t>definition: A cell of a hematopoietic lineage.</a:t>
            </a:r>
            <a:r>
              <a:rPr lang="en-US"/>
              <a:t> </a:t>
            </a:r>
            <a:endParaRPr lang="en-US"/>
          </a:p>
        </p:txBody>
      </p:sp>
    </p:spTree>
    <p:extLst>
      <p:ext uri="{BB962C8B-B14F-4D97-AF65-F5344CB8AC3E}">
        <p14:creationId xmlns:p14="http://schemas.microsoft.com/office/powerpoint/2010/main" val="3502371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Not every statement of necessary and sufficient conditions is a definition</a:t>
            </a:r>
            <a:endParaRPr lang="en-US"/>
          </a:p>
        </p:txBody>
      </p:sp>
      <p:sp>
        <p:nvSpPr>
          <p:cNvPr id="3" name="Content Placeholder 2"/>
          <p:cNvSpPr>
            <a:spLocks noGrp="1"/>
          </p:cNvSpPr>
          <p:nvPr>
            <p:ph idx="1"/>
          </p:nvPr>
        </p:nvSpPr>
        <p:spPr>
          <a:xfrm>
            <a:off x="457200" y="2057400"/>
            <a:ext cx="8229600" cy="4068763"/>
          </a:xfrm>
        </p:spPr>
        <p:txBody>
          <a:bodyPr/>
          <a:lstStyle/>
          <a:p>
            <a:pPr marL="0" indent="0">
              <a:buNone/>
            </a:pPr>
            <a:r>
              <a:rPr lang="en-US" smtClean="0"/>
              <a:t>a switchquipf is a prime number that is divisible by 4</a:t>
            </a:r>
          </a:p>
          <a:p>
            <a:pPr marL="0" indent="0">
              <a:buNone/>
            </a:pPr>
            <a:endParaRPr lang="en-US"/>
          </a:p>
          <a:p>
            <a:pPr marL="0" indent="0">
              <a:buNone/>
            </a:pPr>
            <a:r>
              <a:rPr lang="en-US" smtClean="0"/>
              <a:t>Alan Ruttenberg is a human being (necessary condition) who will have this dollar bill in his wallet at noon today (sufficient condition)</a:t>
            </a:r>
            <a:endParaRPr lang="en-US"/>
          </a:p>
        </p:txBody>
      </p:sp>
    </p:spTree>
    <p:extLst>
      <p:ext uri="{BB962C8B-B14F-4D97-AF65-F5344CB8AC3E}">
        <p14:creationId xmlns:p14="http://schemas.microsoft.com/office/powerpoint/2010/main" val="2798472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Class: leukocyte</a:t>
            </a:r>
            <a:endParaRPr lang="en-US"/>
          </a:p>
        </p:txBody>
      </p:sp>
      <p:sp>
        <p:nvSpPr>
          <p:cNvPr id="3" name="Content Placeholder 2"/>
          <p:cNvSpPr>
            <a:spLocks noGrp="1"/>
          </p:cNvSpPr>
          <p:nvPr>
            <p:ph idx="1"/>
          </p:nvPr>
        </p:nvSpPr>
        <p:spPr>
          <a:noFill/>
        </p:spPr>
        <p:txBody>
          <a:bodyPr>
            <a:normAutofit lnSpcReduction="10000"/>
          </a:bodyPr>
          <a:lstStyle/>
          <a:p>
            <a:r>
              <a:rPr lang="en-US" b="1" smtClean="0"/>
              <a:t>IRI: </a:t>
            </a:r>
            <a:r>
              <a:rPr lang="en-US" b="1" smtClean="0">
                <a:hlinkClick r:id="rId2"/>
              </a:rPr>
              <a:t>http://purl.obolibrary.org/obo/CL_0000738</a:t>
            </a:r>
            <a:endParaRPr lang="en-US" b="1" smtClean="0"/>
          </a:p>
          <a:p>
            <a:r>
              <a:rPr lang="en-US" smtClean="0"/>
              <a:t>definition</a:t>
            </a:r>
            <a:r>
              <a:rPr lang="en-US"/>
              <a:t>: An achromatic cell of the myeloid or lymphoid lineages capable of ameboid movement, found in blood or other tissue.</a:t>
            </a:r>
            <a:r>
              <a:rPr lang="en-US"/>
              <a:t> </a:t>
            </a:r>
            <a:endParaRPr lang="en-US" smtClean="0"/>
          </a:p>
          <a:p>
            <a:r>
              <a:rPr lang="en-US" smtClean="0"/>
              <a:t>has_exact_synonym: immune cell, white blood cell, leucocyte</a:t>
            </a:r>
          </a:p>
          <a:p>
            <a:r>
              <a:rPr lang="en-US" b="1" smtClean="0"/>
              <a:t>Equivalents: </a:t>
            </a:r>
            <a:r>
              <a:rPr lang="en-US" smtClean="0">
                <a:hlinkClick r:id="rId3"/>
              </a:rPr>
              <a:t>hematopoietic cell</a:t>
            </a:r>
            <a:r>
              <a:rPr lang="en-US" smtClean="0"/>
              <a:t> and (</a:t>
            </a:r>
            <a:r>
              <a:rPr lang="en-US" smtClean="0">
                <a:hlinkClick r:id="rId4"/>
              </a:rPr>
              <a:t>capable_of</a:t>
            </a:r>
            <a:r>
              <a:rPr lang="en-US" smtClean="0"/>
              <a:t> some </a:t>
            </a:r>
            <a:r>
              <a:rPr lang="en-US" smtClean="0">
                <a:hlinkClick r:id="rId5"/>
              </a:rPr>
              <a:t>ameboidal cell migration</a:t>
            </a:r>
            <a:r>
              <a:rPr lang="en-US" smtClean="0"/>
              <a:t>)</a:t>
            </a:r>
          </a:p>
          <a:p>
            <a:endParaRPr lang="en-US"/>
          </a:p>
        </p:txBody>
      </p:sp>
    </p:spTree>
    <p:extLst>
      <p:ext uri="{BB962C8B-B14F-4D97-AF65-F5344CB8AC3E}">
        <p14:creationId xmlns:p14="http://schemas.microsoft.com/office/powerpoint/2010/main" val="31352470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Class: leukocyte</a:t>
            </a:r>
            <a:endParaRPr lang="en-US"/>
          </a:p>
        </p:txBody>
      </p:sp>
      <p:sp>
        <p:nvSpPr>
          <p:cNvPr id="3" name="Content Placeholder 2"/>
          <p:cNvSpPr>
            <a:spLocks noGrp="1"/>
          </p:cNvSpPr>
          <p:nvPr>
            <p:ph idx="1"/>
          </p:nvPr>
        </p:nvSpPr>
        <p:spPr>
          <a:noFill/>
        </p:spPr>
        <p:txBody>
          <a:bodyPr>
            <a:normAutofit/>
          </a:bodyPr>
          <a:lstStyle/>
          <a:p>
            <a:pPr marL="0" indent="0">
              <a:buNone/>
            </a:pPr>
            <a:r>
              <a:rPr lang="en-US" b="1" smtClean="0"/>
              <a:t>Here the cross-product e</a:t>
            </a:r>
            <a:r>
              <a:rPr lang="en-US" b="1" smtClean="0"/>
              <a:t>quivalent: </a:t>
            </a:r>
          </a:p>
          <a:p>
            <a:r>
              <a:rPr lang="en-US" smtClean="0"/>
              <a:t>leukocyte =def. </a:t>
            </a:r>
            <a:r>
              <a:rPr lang="en-US" smtClean="0">
                <a:hlinkClick r:id="rId2"/>
              </a:rPr>
              <a:t>hematopoietic cell</a:t>
            </a:r>
            <a:r>
              <a:rPr lang="en-US" smtClean="0"/>
              <a:t> and (</a:t>
            </a:r>
            <a:r>
              <a:rPr lang="en-US" smtClean="0">
                <a:hlinkClick r:id="rId3"/>
              </a:rPr>
              <a:t>capable_of</a:t>
            </a:r>
            <a:r>
              <a:rPr lang="en-US" smtClean="0"/>
              <a:t> some </a:t>
            </a:r>
            <a:r>
              <a:rPr lang="en-US" smtClean="0">
                <a:hlinkClick r:id="rId4"/>
              </a:rPr>
              <a:t>ameboidal cell migration</a:t>
            </a:r>
            <a:r>
              <a:rPr lang="en-US" smtClean="0"/>
              <a:t>)</a:t>
            </a:r>
          </a:p>
          <a:p>
            <a:pPr marL="0" indent="0">
              <a:buNone/>
            </a:pPr>
            <a:r>
              <a:rPr lang="en-US" b="1" smtClean="0"/>
              <a:t>is good as it stands</a:t>
            </a:r>
            <a:endParaRPr lang="en-US" b="1"/>
          </a:p>
        </p:txBody>
      </p:sp>
    </p:spTree>
    <p:extLst>
      <p:ext uri="{BB962C8B-B14F-4D97-AF65-F5344CB8AC3E}">
        <p14:creationId xmlns:p14="http://schemas.microsoft.com/office/powerpoint/2010/main" val="11952551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Class: leukocyte</a:t>
            </a:r>
            <a:endParaRPr lang="en-US"/>
          </a:p>
        </p:txBody>
      </p:sp>
      <p:sp>
        <p:nvSpPr>
          <p:cNvPr id="3" name="Content Placeholder 2"/>
          <p:cNvSpPr>
            <a:spLocks noGrp="1"/>
          </p:cNvSpPr>
          <p:nvPr>
            <p:ph idx="1"/>
          </p:nvPr>
        </p:nvSpPr>
        <p:spPr>
          <a:noFill/>
        </p:spPr>
        <p:txBody>
          <a:bodyPr>
            <a:normAutofit/>
          </a:bodyPr>
          <a:lstStyle/>
          <a:p>
            <a:pPr marL="0" indent="0">
              <a:buNone/>
            </a:pPr>
            <a:r>
              <a:rPr lang="en-US" b="1" smtClean="0"/>
              <a:t>However the</a:t>
            </a:r>
          </a:p>
          <a:p>
            <a:r>
              <a:rPr lang="en-US" smtClean="0"/>
              <a:t>definition</a:t>
            </a:r>
            <a:r>
              <a:rPr lang="en-US"/>
              <a:t>: An achromatic cell of the myeloid or lymphoid lineages capable of ameboid movement, found in blood or other tissue.</a:t>
            </a:r>
            <a:r>
              <a:rPr lang="en-US"/>
              <a:t> </a:t>
            </a:r>
            <a:endParaRPr lang="en-US" smtClean="0"/>
          </a:p>
          <a:p>
            <a:pPr marL="0" indent="0">
              <a:buNone/>
            </a:pPr>
            <a:r>
              <a:rPr lang="en-US" b="1" smtClean="0"/>
              <a:t>contains superfluous chatter</a:t>
            </a:r>
          </a:p>
        </p:txBody>
      </p:sp>
    </p:spTree>
    <p:extLst>
      <p:ext uri="{BB962C8B-B14F-4D97-AF65-F5344CB8AC3E}">
        <p14:creationId xmlns:p14="http://schemas.microsoft.com/office/powerpoint/2010/main" val="17208888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Class: leukocyte</a:t>
            </a:r>
            <a:endParaRPr lang="en-US"/>
          </a:p>
        </p:txBody>
      </p:sp>
      <p:sp>
        <p:nvSpPr>
          <p:cNvPr id="3" name="Content Placeholder 2"/>
          <p:cNvSpPr>
            <a:spLocks noGrp="1"/>
          </p:cNvSpPr>
          <p:nvPr>
            <p:ph idx="1"/>
          </p:nvPr>
        </p:nvSpPr>
        <p:spPr>
          <a:noFill/>
        </p:spPr>
        <p:txBody>
          <a:bodyPr>
            <a:normAutofit/>
          </a:bodyPr>
          <a:lstStyle/>
          <a:p>
            <a:pPr marL="0" indent="0">
              <a:buNone/>
            </a:pPr>
            <a:r>
              <a:rPr lang="en-US" b="1" smtClean="0"/>
              <a:t>and should be just</a:t>
            </a:r>
          </a:p>
          <a:p>
            <a:r>
              <a:rPr lang="en-US" smtClean="0"/>
              <a:t>definition</a:t>
            </a:r>
            <a:r>
              <a:rPr lang="en-US"/>
              <a:t>: An achromatic cell of the myeloid or lymphoid lineages capable of ameboid movement</a:t>
            </a:r>
            <a:r>
              <a:rPr lang="en-US" strike="sngStrike"/>
              <a:t>, found in blood or other tissue</a:t>
            </a:r>
            <a:r>
              <a:rPr lang="en-US"/>
              <a:t>.</a:t>
            </a:r>
            <a:r>
              <a:rPr lang="en-US"/>
              <a:t> </a:t>
            </a:r>
            <a:endParaRPr lang="en-US" smtClean="0"/>
          </a:p>
        </p:txBody>
      </p:sp>
    </p:spTree>
    <p:extLst>
      <p:ext uri="{BB962C8B-B14F-4D97-AF65-F5344CB8AC3E}">
        <p14:creationId xmlns:p14="http://schemas.microsoft.com/office/powerpoint/2010/main" val="28133573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14EDAC2-AAA9-48C0-BA2B-CF527B0E6646}" type="slidenum">
              <a:rPr lang="en-US">
                <a:solidFill>
                  <a:srgbClr val="000000"/>
                </a:solidFill>
              </a:rPr>
              <a:pPr/>
              <a:t>44</a:t>
            </a:fld>
            <a:endParaRPr lang="en-US">
              <a:solidFill>
                <a:srgbClr val="000000"/>
              </a:solidFill>
            </a:endParaRPr>
          </a:p>
        </p:txBody>
      </p:sp>
      <p:sp>
        <p:nvSpPr>
          <p:cNvPr id="66562" name="Rectangle 2"/>
          <p:cNvSpPr>
            <a:spLocks noGrp="1" noChangeArrowheads="1"/>
          </p:cNvSpPr>
          <p:nvPr>
            <p:ph type="title"/>
          </p:nvPr>
        </p:nvSpPr>
        <p:spPr>
          <a:xfrm>
            <a:off x="152400" y="274638"/>
            <a:ext cx="8763000" cy="1143000"/>
          </a:xfrm>
        </p:spPr>
        <p:txBody>
          <a:bodyPr/>
          <a:lstStyle/>
          <a:p>
            <a:r>
              <a:rPr lang="en-US" sz="3600" smtClean="0"/>
              <a:t>Still much better than the National Cancer Institute Thesaurus (NCIT), which has</a:t>
            </a:r>
            <a:endParaRPr lang="en-US" sz="3600"/>
          </a:p>
        </p:txBody>
      </p:sp>
      <p:sp>
        <p:nvSpPr>
          <p:cNvPr id="66563" name="Rectangle 3"/>
          <p:cNvSpPr>
            <a:spLocks noGrp="1" noChangeArrowheads="1"/>
          </p:cNvSpPr>
          <p:nvPr>
            <p:ph type="body" idx="1"/>
          </p:nvPr>
        </p:nvSpPr>
        <p:spPr/>
        <p:txBody>
          <a:bodyPr/>
          <a:lstStyle/>
          <a:p>
            <a:pPr>
              <a:lnSpc>
                <a:spcPct val="80000"/>
              </a:lnSpc>
            </a:pPr>
            <a:r>
              <a:rPr lang="en-US" b="1" i="1"/>
              <a:t>Tuberculosis</a:t>
            </a:r>
            <a:r>
              <a:rPr lang="en-US" sz="2000" b="1"/>
              <a:t> </a:t>
            </a:r>
            <a:r>
              <a:rPr lang="en-US" sz="2000" b="1" smtClean="0"/>
              <a:t>=def. </a:t>
            </a:r>
            <a:endParaRPr lang="en-US" sz="2000" b="1"/>
          </a:p>
          <a:p>
            <a:pPr>
              <a:lnSpc>
                <a:spcPct val="80000"/>
              </a:lnSpc>
            </a:pPr>
            <a:r>
              <a:rPr lang="en-US" sz="2000"/>
              <a:t>	</a:t>
            </a:r>
            <a:r>
              <a:rPr lang="en-US" sz="2000" i="1" smtClean="0"/>
              <a:t>A </a:t>
            </a:r>
            <a:r>
              <a:rPr lang="en-US" sz="2000" i="1"/>
              <a:t>chronic, recurrent infection caused by the bacterium Mycobacterium tuberculosis. Tuberculosis (TB) may affect almost any tissue or organ of the body with the lungs being the most common site of infection. The clinical stages of TB are primary or initial infection, latent or dormant infection, and recrudescent or adult-type TB. Ninety to 95% of primary TB infections may go unrecognized. Histopathologically, tissue lesions consist of granulomas which usually undergo central caseation necrosis. Local symptoms of TB vary according to the part affected; acute symptoms include hectic fever, sweats, and emaciation; serious complications include granulomatous erosion of pulmonary bronchi associated with hemoptysis. If untreated, progressive TB may be associated with a high degree of mortality. This infection is frequently observed in immunocompromised individuals with AIDS or a history of illicit IV drug use.</a:t>
            </a:r>
            <a:endParaRPr lang="en-US" sz="2000"/>
          </a:p>
        </p:txBody>
      </p:sp>
    </p:spTree>
    <p:extLst>
      <p:ext uri="{BB962C8B-B14F-4D97-AF65-F5344CB8AC3E}">
        <p14:creationId xmlns:p14="http://schemas.microsoft.com/office/powerpoint/2010/main" val="13701616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05E03C9-BDEE-4D9A-8E5B-1693573F88F0}" type="slidenum">
              <a:rPr lang="en-US">
                <a:solidFill>
                  <a:srgbClr val="000000"/>
                </a:solidFill>
              </a:rPr>
              <a:pPr/>
              <a:t>45</a:t>
            </a:fld>
            <a:endParaRPr lang="en-US">
              <a:solidFill>
                <a:srgbClr val="000000"/>
              </a:solidFill>
            </a:endParaRPr>
          </a:p>
        </p:txBody>
      </p:sp>
      <p:sp>
        <p:nvSpPr>
          <p:cNvPr id="67586" name="Rectangle 2"/>
          <p:cNvSpPr>
            <a:spLocks noGrp="1" noChangeArrowheads="1"/>
          </p:cNvSpPr>
          <p:nvPr>
            <p:ph type="title"/>
          </p:nvPr>
        </p:nvSpPr>
        <p:spPr/>
        <p:txBody>
          <a:bodyPr/>
          <a:lstStyle/>
          <a:p>
            <a:r>
              <a:rPr lang="en-US" smtClean="0"/>
              <a:t>when what they meant was</a:t>
            </a:r>
            <a:endParaRPr lang="en-US"/>
          </a:p>
        </p:txBody>
      </p:sp>
      <p:sp>
        <p:nvSpPr>
          <p:cNvPr id="67587" name="Rectangle 3"/>
          <p:cNvSpPr>
            <a:spLocks noGrp="1" noChangeArrowheads="1"/>
          </p:cNvSpPr>
          <p:nvPr>
            <p:ph type="body" idx="1"/>
          </p:nvPr>
        </p:nvSpPr>
        <p:spPr/>
        <p:txBody>
          <a:bodyPr/>
          <a:lstStyle/>
          <a:p>
            <a:r>
              <a:rPr lang="en-US" b="1" i="1"/>
              <a:t>Tuberculosis</a:t>
            </a:r>
            <a:r>
              <a:rPr lang="en-US" b="1"/>
              <a:t> </a:t>
            </a:r>
          </a:p>
          <a:p>
            <a:r>
              <a:rPr lang="en-US" i="1" smtClean="0"/>
              <a:t>=</a:t>
            </a:r>
            <a:r>
              <a:rPr lang="en-US" smtClean="0"/>
              <a:t>def. </a:t>
            </a:r>
            <a:r>
              <a:rPr lang="en-US" i="1" smtClean="0"/>
              <a:t>A </a:t>
            </a:r>
            <a:r>
              <a:rPr lang="en-US" i="1"/>
              <a:t>chronic, recurrent infection caused by the bacterium Mycobacterium tuberculosis. </a:t>
            </a:r>
            <a:endParaRPr lang="en-US"/>
          </a:p>
        </p:txBody>
      </p:sp>
    </p:spTree>
    <p:extLst>
      <p:ext uri="{BB962C8B-B14F-4D97-AF65-F5344CB8AC3E}">
        <p14:creationId xmlns:p14="http://schemas.microsoft.com/office/powerpoint/2010/main" val="18466724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Hierarchy</a:t>
            </a:r>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88" t="25155" r="1503" b="7692"/>
          <a:stretch/>
        </p:blipFill>
        <p:spPr bwMode="auto">
          <a:xfrm>
            <a:off x="45803" y="1371600"/>
            <a:ext cx="9098197" cy="4802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124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Class: dendritic cell</a:t>
            </a:r>
            <a:r>
              <a:rPr lang="en-US" smtClean="0"/>
              <a:t/>
            </a:r>
            <a:br>
              <a:rPr lang="en-US" smtClean="0"/>
            </a:br>
            <a:endParaRPr lang="en-US"/>
          </a:p>
        </p:txBody>
      </p:sp>
      <p:sp>
        <p:nvSpPr>
          <p:cNvPr id="3" name="Content Placeholder 2"/>
          <p:cNvSpPr>
            <a:spLocks noGrp="1"/>
          </p:cNvSpPr>
          <p:nvPr>
            <p:ph idx="1"/>
          </p:nvPr>
        </p:nvSpPr>
        <p:spPr/>
        <p:txBody>
          <a:bodyPr>
            <a:normAutofit fontScale="92500"/>
          </a:bodyPr>
          <a:lstStyle/>
          <a:p>
            <a:r>
              <a:rPr lang="en-US" b="1" smtClean="0"/>
              <a:t>IRI</a:t>
            </a:r>
            <a:r>
              <a:rPr lang="en-US" b="1"/>
              <a:t>: </a:t>
            </a:r>
            <a:r>
              <a:rPr lang="en-US" b="1">
                <a:hlinkClick r:id="rId2"/>
              </a:rPr>
              <a:t>http://purl.obolibrary.org/obo/CL_0000451</a:t>
            </a:r>
            <a:endParaRPr lang="en-US" b="1"/>
          </a:p>
          <a:p>
            <a:r>
              <a:rPr lang="en-US"/>
              <a:t>definition: A cell of hematopoietic origin, typically resident in particular tissues, specialized in the uptake, processing, and transport of antigens to lymph nodes for the purpose of stimulating an immune response via T cell activation. These cells are lineage negative (CD3-negative, CD19-negative, CD34-negative, and </a:t>
            </a:r>
            <a:r>
              <a:rPr lang="en-US"/>
              <a:t>CD56-negative</a:t>
            </a:r>
            <a:r>
              <a:rPr lang="en-US" smtClean="0"/>
              <a:t>).</a:t>
            </a:r>
            <a:endParaRPr lang="en-US"/>
          </a:p>
        </p:txBody>
      </p:sp>
    </p:spTree>
    <p:extLst>
      <p:ext uri="{BB962C8B-B14F-4D97-AF65-F5344CB8AC3E}">
        <p14:creationId xmlns:p14="http://schemas.microsoft.com/office/powerpoint/2010/main" val="25440781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smtClean="0"/>
              <a:t>Class: plasmacytoid dendritic cell</a:t>
            </a:r>
            <a:endParaRPr lang="en-US"/>
          </a:p>
        </p:txBody>
      </p:sp>
      <p:sp>
        <p:nvSpPr>
          <p:cNvPr id="3" name="Content Placeholder 2"/>
          <p:cNvSpPr>
            <a:spLocks noGrp="1"/>
          </p:cNvSpPr>
          <p:nvPr>
            <p:ph idx="1"/>
          </p:nvPr>
        </p:nvSpPr>
        <p:spPr/>
        <p:txBody>
          <a:bodyPr>
            <a:normAutofit fontScale="85000" lnSpcReduction="10000"/>
          </a:bodyPr>
          <a:lstStyle/>
          <a:p>
            <a:r>
              <a:rPr lang="en-US" b="1" smtClean="0"/>
              <a:t>IRI</a:t>
            </a:r>
            <a:r>
              <a:rPr lang="en-US" b="1"/>
              <a:t>: </a:t>
            </a:r>
            <a:r>
              <a:rPr lang="en-US" b="1">
                <a:hlinkClick r:id="rId2"/>
              </a:rPr>
              <a:t>http://purl.obolibrary.org/obo/CL_0000784</a:t>
            </a:r>
            <a:endParaRPr lang="en-US" b="1"/>
          </a:p>
          <a:p>
            <a:r>
              <a:rPr lang="en-US"/>
              <a:t>definition: A dendritic cell type of distinct morphology, localization, and surface marker expression (CD123-positive) from other dendritic cell types and associated with early stage immune responses, particularly the release of physiologically abundant amounts of type I interferons in response to infection.</a:t>
            </a:r>
            <a:r>
              <a:rPr lang="en-US"/>
              <a:t> </a:t>
            </a:r>
            <a:endParaRPr lang="en-US"/>
          </a:p>
          <a:p>
            <a:r>
              <a:rPr lang="en-US" b="1" smtClean="0"/>
              <a:t>Annotations: </a:t>
            </a:r>
            <a:r>
              <a:rPr lang="en-US" smtClean="0"/>
              <a:t>has_exact_synonym</a:t>
            </a:r>
            <a:r>
              <a:rPr lang="en-US"/>
              <a:t>: pDC, DC2, lymphoid dendritic cell, type 2 DC, T-associated plasma cell, interferon-producing cell, IPC, plasmacytoid T cell, </a:t>
            </a:r>
            <a:r>
              <a:rPr lang="en-US"/>
              <a:t>plasmacytoid </a:t>
            </a:r>
            <a:r>
              <a:rPr lang="en-US" smtClean="0"/>
              <a:t>monocyte</a:t>
            </a:r>
            <a:endParaRPr lang="en-US"/>
          </a:p>
        </p:txBody>
      </p:sp>
    </p:spTree>
    <p:extLst>
      <p:ext uri="{BB962C8B-B14F-4D97-AF65-F5344CB8AC3E}">
        <p14:creationId xmlns:p14="http://schemas.microsoft.com/office/powerpoint/2010/main" val="3101115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Class: CD11c-low plasmacytoid dendritic cell</a:t>
            </a:r>
            <a:endParaRPr lang="en-US"/>
          </a:p>
        </p:txBody>
      </p:sp>
      <p:sp>
        <p:nvSpPr>
          <p:cNvPr id="3" name="Content Placeholder 2"/>
          <p:cNvSpPr>
            <a:spLocks noGrp="1"/>
          </p:cNvSpPr>
          <p:nvPr>
            <p:ph idx="1"/>
          </p:nvPr>
        </p:nvSpPr>
        <p:spPr/>
        <p:txBody>
          <a:bodyPr>
            <a:normAutofit fontScale="92500" lnSpcReduction="10000"/>
          </a:bodyPr>
          <a:lstStyle/>
          <a:p>
            <a:r>
              <a:rPr lang="en-US" b="1" smtClean="0"/>
              <a:t>IRI</a:t>
            </a:r>
            <a:r>
              <a:rPr lang="en-US" b="1"/>
              <a:t>: </a:t>
            </a:r>
            <a:r>
              <a:rPr lang="en-US" b="1">
                <a:hlinkClick r:id="rId2"/>
              </a:rPr>
              <a:t>http://purl.obolibrary.org/obo/CL_0000989</a:t>
            </a:r>
            <a:endParaRPr lang="en-US" b="1"/>
          </a:p>
          <a:p>
            <a:r>
              <a:rPr lang="en-US"/>
              <a:t>definition: CD11c-low plasmacytoid dendritic cell is a leukocyte that is CD11c-low, CD45R-positive, GR1-positive and CD11b-negative.</a:t>
            </a:r>
            <a:r>
              <a:rPr lang="en-US"/>
              <a:t> </a:t>
            </a:r>
            <a:endParaRPr lang="en-US" smtClean="0"/>
          </a:p>
          <a:p>
            <a:r>
              <a:rPr lang="en-US" b="1" smtClean="0"/>
              <a:t>Annotations</a:t>
            </a:r>
            <a:endParaRPr lang="en-US" b="1"/>
          </a:p>
          <a:p>
            <a:r>
              <a:rPr lang="en-US" smtClean="0"/>
              <a:t>comment</a:t>
            </a:r>
            <a:r>
              <a:rPr lang="en-US"/>
              <a:t>: Originally described in the dendritic cell ontology (DC_CL:0000001)(PMID:19243617). These cells are CD281-positive (TLR1), CD282-positive (TLR2), CD285-positive (TLR5), CD286-positive (TLR6), and CD288-positive (</a:t>
            </a:r>
            <a:r>
              <a:rPr lang="en-US"/>
              <a:t>TLR8</a:t>
            </a:r>
            <a:r>
              <a:rPr lang="en-US" smtClean="0"/>
              <a:t>).</a:t>
            </a:r>
            <a:endParaRPr lang="en-US"/>
          </a:p>
        </p:txBody>
      </p:sp>
    </p:spTree>
    <p:extLst>
      <p:ext uri="{BB962C8B-B14F-4D97-AF65-F5344CB8AC3E}">
        <p14:creationId xmlns:p14="http://schemas.microsoft.com/office/powerpoint/2010/main" val="195348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Principle of non-circularity</a:t>
            </a:r>
            <a:endParaRPr lang="en-US"/>
          </a:p>
        </p:txBody>
      </p:sp>
      <p:sp>
        <p:nvSpPr>
          <p:cNvPr id="3" name="Content Placeholder 2"/>
          <p:cNvSpPr>
            <a:spLocks noGrp="1"/>
          </p:cNvSpPr>
          <p:nvPr>
            <p:ph idx="1"/>
          </p:nvPr>
        </p:nvSpPr>
        <p:spPr/>
        <p:txBody>
          <a:bodyPr/>
          <a:lstStyle/>
          <a:p>
            <a:r>
              <a:rPr lang="en-US" smtClean="0"/>
              <a:t>A definition of a given term should use terms which more intelligible, more easily understood</a:t>
            </a:r>
          </a:p>
          <a:p>
            <a:r>
              <a:rPr lang="en-US" smtClean="0"/>
              <a:t>hemolysis =def. the causes of hemolysis</a:t>
            </a:r>
            <a:endParaRPr lang="en-US"/>
          </a:p>
        </p:txBody>
      </p:sp>
    </p:spTree>
    <p:extLst>
      <p:ext uri="{BB962C8B-B14F-4D97-AF65-F5344CB8AC3E}">
        <p14:creationId xmlns:p14="http://schemas.microsoft.com/office/powerpoint/2010/main" val="6006306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Class: immature CD11c-low plasmacytoid dendritic cell</a:t>
            </a:r>
            <a:endParaRPr lang="en-US"/>
          </a:p>
        </p:txBody>
      </p:sp>
      <p:sp>
        <p:nvSpPr>
          <p:cNvPr id="3" name="Content Placeholder 2"/>
          <p:cNvSpPr>
            <a:spLocks noGrp="1"/>
          </p:cNvSpPr>
          <p:nvPr>
            <p:ph idx="1"/>
          </p:nvPr>
        </p:nvSpPr>
        <p:spPr/>
        <p:txBody>
          <a:bodyPr>
            <a:normAutofit fontScale="92500"/>
          </a:bodyPr>
          <a:lstStyle/>
          <a:p>
            <a:r>
              <a:rPr lang="en-US" b="1" smtClean="0"/>
              <a:t>Term </a:t>
            </a:r>
            <a:r>
              <a:rPr lang="en-US" b="1"/>
              <a:t>IRI: </a:t>
            </a:r>
            <a:r>
              <a:rPr lang="en-US" b="1">
                <a:hlinkClick r:id="rId2"/>
              </a:rPr>
              <a:t>http://purl.obolibrary.org/obo/CL_0000992</a:t>
            </a:r>
            <a:endParaRPr lang="en-US" b="1"/>
          </a:p>
          <a:p>
            <a:r>
              <a:rPr lang="en-US"/>
              <a:t>definition: Immature CD11c-low plasmacytoid dendritic cell is a CD11c-low plasmacytoid dendritic cell that is CD80-low and CD86-low.</a:t>
            </a:r>
            <a:r>
              <a:rPr lang="en-US"/>
              <a:t> </a:t>
            </a:r>
            <a:endParaRPr lang="en-US" smtClean="0"/>
          </a:p>
          <a:p>
            <a:r>
              <a:rPr lang="en-US" b="1" smtClean="0"/>
              <a:t>Annotations</a:t>
            </a:r>
            <a:endParaRPr lang="en-US" b="1"/>
          </a:p>
          <a:p>
            <a:r>
              <a:rPr lang="en-US" smtClean="0"/>
              <a:t>comment</a:t>
            </a:r>
            <a:r>
              <a:rPr lang="en-US"/>
              <a:t>: Originally described in the dendritic cell ontology (DC_CL:0000006)(PMID:19243617).</a:t>
            </a:r>
          </a:p>
          <a:p>
            <a:endParaRPr lang="en-US"/>
          </a:p>
        </p:txBody>
      </p:sp>
    </p:spTree>
    <p:extLst>
      <p:ext uri="{BB962C8B-B14F-4D97-AF65-F5344CB8AC3E}">
        <p14:creationId xmlns:p14="http://schemas.microsoft.com/office/powerpoint/2010/main" val="420342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Class: mature CD11c-low plasmacytoid dendritic cell</a:t>
            </a:r>
            <a:endParaRPr lang="en-US"/>
          </a:p>
        </p:txBody>
      </p:sp>
      <p:sp>
        <p:nvSpPr>
          <p:cNvPr id="3" name="Content Placeholder 2"/>
          <p:cNvSpPr>
            <a:spLocks noGrp="1"/>
          </p:cNvSpPr>
          <p:nvPr>
            <p:ph idx="1"/>
          </p:nvPr>
        </p:nvSpPr>
        <p:spPr/>
        <p:txBody>
          <a:bodyPr>
            <a:normAutofit fontScale="92500"/>
          </a:bodyPr>
          <a:lstStyle/>
          <a:p>
            <a:r>
              <a:rPr lang="en-US" b="1" smtClean="0"/>
              <a:t>IRI</a:t>
            </a:r>
            <a:r>
              <a:rPr lang="en-US" b="1"/>
              <a:t>: </a:t>
            </a:r>
            <a:r>
              <a:rPr lang="en-US" b="1">
                <a:hlinkClick r:id="rId2"/>
              </a:rPr>
              <a:t>http://purl.obolibrary.org/obo/CL_0000993</a:t>
            </a:r>
            <a:endParaRPr lang="en-US" b="1"/>
          </a:p>
          <a:p>
            <a:r>
              <a:rPr lang="en-US"/>
              <a:t>definition: Mature CD11c-low plasmacytoid dendritic cell is a CD11c-low plasmacytoid dendritic cell that is CD83-high and is CD80-positive, CD86-positive, and MHCII-positive.</a:t>
            </a:r>
            <a:r>
              <a:rPr lang="en-US"/>
              <a:t> </a:t>
            </a:r>
            <a:endParaRPr lang="en-US" smtClean="0"/>
          </a:p>
          <a:p>
            <a:r>
              <a:rPr lang="en-US" b="1" smtClean="0"/>
              <a:t>Annotations</a:t>
            </a:r>
            <a:endParaRPr lang="en-US" b="1"/>
          </a:p>
          <a:p>
            <a:r>
              <a:rPr lang="en-US" smtClean="0"/>
              <a:t>comment</a:t>
            </a:r>
            <a:r>
              <a:rPr lang="en-US"/>
              <a:t>: Originally described in the dendritic cell ontology (DC_CL:0000007)(PMID:19243617).</a:t>
            </a:r>
          </a:p>
          <a:p>
            <a:endParaRPr lang="en-US"/>
          </a:p>
        </p:txBody>
      </p:sp>
    </p:spTree>
    <p:extLst>
      <p:ext uri="{BB962C8B-B14F-4D97-AF65-F5344CB8AC3E}">
        <p14:creationId xmlns:p14="http://schemas.microsoft.com/office/powerpoint/2010/main" val="3236890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Class Hierarchy</a:t>
            </a:r>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588" t="25155" r="1503" b="7692"/>
          <a:stretch/>
        </p:blipFill>
        <p:spPr bwMode="auto">
          <a:xfrm>
            <a:off x="45803" y="1371600"/>
            <a:ext cx="9098197" cy="4802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83378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Further topics</a:t>
            </a:r>
            <a:endParaRPr lang="en-US"/>
          </a:p>
        </p:txBody>
      </p:sp>
      <p:sp>
        <p:nvSpPr>
          <p:cNvPr id="3" name="Content Placeholder 2"/>
          <p:cNvSpPr>
            <a:spLocks noGrp="1"/>
          </p:cNvSpPr>
          <p:nvPr>
            <p:ph idx="1"/>
          </p:nvPr>
        </p:nvSpPr>
        <p:spPr/>
        <p:txBody>
          <a:bodyPr>
            <a:normAutofit/>
          </a:bodyPr>
          <a:lstStyle/>
          <a:p>
            <a:r>
              <a:rPr lang="en-US" smtClean="0"/>
              <a:t>nominal vs. real definitions</a:t>
            </a:r>
          </a:p>
          <a:p>
            <a:r>
              <a:rPr lang="en-US" smtClean="0"/>
              <a:t>syntactic classes</a:t>
            </a:r>
          </a:p>
          <a:p>
            <a:r>
              <a:rPr lang="en-US" smtClean="0"/>
              <a:t>intension/extension</a:t>
            </a:r>
          </a:p>
          <a:p>
            <a:r>
              <a:rPr lang="en-US" smtClean="0"/>
              <a:t>intention</a:t>
            </a:r>
          </a:p>
          <a:p>
            <a:r>
              <a:rPr lang="en-US" smtClean="0"/>
              <a:t>definitions and comments</a:t>
            </a:r>
          </a:p>
          <a:p>
            <a:endParaRPr lang="en-US"/>
          </a:p>
        </p:txBody>
      </p:sp>
    </p:spTree>
    <p:extLst>
      <p:ext uri="{BB962C8B-B14F-4D97-AF65-F5344CB8AC3E}">
        <p14:creationId xmlns:p14="http://schemas.microsoft.com/office/powerpoint/2010/main" val="908082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p:cNvSpPr>
            <a:spLocks noGrp="1"/>
          </p:cNvSpPr>
          <p:nvPr>
            <p:ph type="sldNum"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2" eaLnBrk="1" hangingPunct="1">
              <a:defRPr/>
            </a:pPr>
            <a:fld id="{35E9A70A-D5A5-43FC-AD02-7DAF85D44CE4}" type="slidenum">
              <a:rPr lang="en-US" smtClean="0">
                <a:solidFill>
                  <a:srgbClr val="000000"/>
                </a:solidFill>
              </a:rPr>
              <a:pPr lvl="2" eaLnBrk="1" hangingPunct="1">
                <a:defRPr/>
              </a:pPr>
              <a:t>6</a:t>
            </a:fld>
            <a:endParaRPr lang="en-US" smtClean="0">
              <a:solidFill>
                <a:srgbClr val="000000"/>
              </a:solidFill>
            </a:endParaRPr>
          </a:p>
        </p:txBody>
      </p:sp>
      <p:sp>
        <p:nvSpPr>
          <p:cNvPr id="1376258" name="Rectangle 2"/>
          <p:cNvSpPr>
            <a:spLocks noGrp="1" noChangeArrowheads="1"/>
          </p:cNvSpPr>
          <p:nvPr>
            <p:ph type="title"/>
          </p:nvPr>
        </p:nvSpPr>
        <p:spPr>
          <a:xfrm>
            <a:off x="381000" y="152400"/>
            <a:ext cx="8610600" cy="1143000"/>
          </a:xfrm>
          <a:noFill/>
        </p:spPr>
        <p:txBody>
          <a:bodyPr/>
          <a:lstStyle/>
          <a:p>
            <a:pPr eaLnBrk="1" hangingPunct="1">
              <a:defRPr/>
            </a:pPr>
            <a:r>
              <a:rPr lang="en-US" sz="4000" smtClean="0">
                <a:solidFill>
                  <a:schemeClr val="tx1"/>
                </a:solidFill>
              </a:rPr>
              <a:t>Aristotelian definitions (rule of thumb)</a:t>
            </a:r>
            <a:endParaRPr lang="en-US" sz="4000" dirty="0" smtClean="0">
              <a:solidFill>
                <a:schemeClr val="tx1"/>
              </a:solidFill>
            </a:endParaRPr>
          </a:p>
        </p:txBody>
      </p:sp>
      <p:sp>
        <p:nvSpPr>
          <p:cNvPr id="135172" name="Rectangle 3"/>
          <p:cNvSpPr>
            <a:spLocks noGrp="1" noChangeArrowheads="1"/>
          </p:cNvSpPr>
          <p:nvPr>
            <p:ph type="body" idx="1"/>
          </p:nvPr>
        </p:nvSpPr>
        <p:spPr>
          <a:xfrm>
            <a:off x="381000" y="1447800"/>
            <a:ext cx="8458200" cy="4343400"/>
          </a:xfrm>
        </p:spPr>
        <p:txBody>
          <a:bodyPr/>
          <a:lstStyle/>
          <a:p>
            <a:pPr>
              <a:defRPr/>
            </a:pPr>
            <a:r>
              <a:rPr lang="en-US" smtClean="0"/>
              <a:t>Definitions </a:t>
            </a:r>
            <a:r>
              <a:rPr lang="en-US" smtClean="0"/>
              <a:t>should be of the form</a:t>
            </a:r>
          </a:p>
          <a:p>
            <a:pPr lvl="3">
              <a:buFontTx/>
              <a:buNone/>
              <a:defRPr/>
            </a:pPr>
            <a:r>
              <a:rPr lang="en-US" sz="3200" i="1" smtClean="0"/>
              <a:t>S </a:t>
            </a:r>
            <a:r>
              <a:rPr lang="en-US" sz="3200" smtClean="0"/>
              <a:t>= Def. a </a:t>
            </a:r>
            <a:r>
              <a:rPr lang="en-US" sz="3200" i="1" smtClean="0"/>
              <a:t>G </a:t>
            </a:r>
            <a:r>
              <a:rPr lang="en-US" sz="3200" smtClean="0"/>
              <a:t>which </a:t>
            </a:r>
            <a:r>
              <a:rPr lang="en-US" sz="3200" i="1" smtClean="0"/>
              <a:t>D</a:t>
            </a:r>
            <a:r>
              <a:rPr lang="en-US" sz="3200" smtClean="0"/>
              <a:t>s</a:t>
            </a:r>
          </a:p>
          <a:p>
            <a:pPr marL="0" indent="0">
              <a:defRPr/>
            </a:pPr>
            <a:r>
              <a:rPr lang="en-US" smtClean="0"/>
              <a:t>where ‘G’ (for: genus) is the parent term of S (for: species) in the corresponding reference </a:t>
            </a:r>
            <a:r>
              <a:rPr lang="en-US" smtClean="0"/>
              <a:t>ontology – </a:t>
            </a:r>
            <a:r>
              <a:rPr lang="en-US" i="1" smtClean="0"/>
              <a:t>S </a:t>
            </a:r>
            <a:r>
              <a:rPr lang="en-US" smtClean="0"/>
              <a:t>and </a:t>
            </a:r>
            <a:r>
              <a:rPr lang="en-US" i="1" smtClean="0"/>
              <a:t>G </a:t>
            </a:r>
            <a:r>
              <a:rPr lang="en-US" smtClean="0"/>
              <a:t>range over types</a:t>
            </a:r>
            <a:endParaRPr lang="en-US" smtClean="0"/>
          </a:p>
          <a:p>
            <a:pPr algn="ctr" eaLnBrk="1" hangingPunct="1">
              <a:defRPr/>
            </a:pPr>
            <a:endParaRPr lang="en-US" smtClean="0"/>
          </a:p>
          <a:p>
            <a:pPr algn="ctr" eaLnBrk="1" hangingPunct="1">
              <a:defRPr/>
            </a:pPr>
            <a:r>
              <a:rPr lang="en-US" smtClean="0"/>
              <a:t>human </a:t>
            </a:r>
            <a:r>
              <a:rPr lang="en-US" smtClean="0"/>
              <a:t>being </a:t>
            </a:r>
            <a:r>
              <a:rPr lang="en-US" smtClean="0"/>
              <a:t>=def. an </a:t>
            </a:r>
            <a:r>
              <a:rPr lang="en-US" smtClean="0"/>
              <a:t>animal which is </a:t>
            </a:r>
            <a:r>
              <a:rPr lang="en-US" smtClean="0"/>
              <a:t>rational</a:t>
            </a:r>
          </a:p>
          <a:p>
            <a:pPr algn="ctr" eaLnBrk="1" hangingPunct="1">
              <a:defRPr/>
            </a:pPr>
            <a:r>
              <a:rPr lang="en-US" smtClean="0"/>
              <a:t>human being =def. intersection of (animal) and (rational)</a:t>
            </a:r>
            <a:endParaRPr lang="en-US" smtClean="0"/>
          </a:p>
          <a:p>
            <a:pPr algn="ctr" eaLnBrk="1" hangingPunct="1">
              <a:defRPr/>
            </a:pPr>
            <a:endParaRPr lang="en-US" smtClean="0"/>
          </a:p>
          <a:p>
            <a:pPr algn="ctr" eaLnBrk="1" hangingPunct="1">
              <a:defRPr/>
            </a:pPr>
            <a:endParaRPr lang="en-US" smtClean="0"/>
          </a:p>
        </p:txBody>
      </p:sp>
    </p:spTree>
    <p:extLst>
      <p:ext uri="{BB962C8B-B14F-4D97-AF65-F5344CB8AC3E}">
        <p14:creationId xmlns:p14="http://schemas.microsoft.com/office/powerpoint/2010/main" val="87706765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087943D-E6F0-4DEB-AA16-928762BD3306}" type="slidenum">
              <a:rPr lang="en-US"/>
              <a:pPr/>
              <a:t>7</a:t>
            </a:fld>
            <a:endParaRPr lang="en-US"/>
          </a:p>
        </p:txBody>
      </p:sp>
      <p:sp>
        <p:nvSpPr>
          <p:cNvPr id="805890" name="Rectangle 2"/>
          <p:cNvSpPr>
            <a:spLocks noGrp="1" noChangeArrowheads="1"/>
          </p:cNvSpPr>
          <p:nvPr>
            <p:ph type="title"/>
          </p:nvPr>
        </p:nvSpPr>
        <p:spPr>
          <a:xfrm>
            <a:off x="457200" y="381000"/>
            <a:ext cx="8229600" cy="1143000"/>
          </a:xfrm>
        </p:spPr>
        <p:txBody>
          <a:bodyPr>
            <a:normAutofit/>
          </a:bodyPr>
          <a:lstStyle/>
          <a:p>
            <a:endParaRPr lang="en-US" sz="4800"/>
          </a:p>
        </p:txBody>
      </p:sp>
      <p:sp>
        <p:nvSpPr>
          <p:cNvPr id="805891" name="Rectangle 3"/>
          <p:cNvSpPr>
            <a:spLocks noGrp="1" noChangeArrowheads="1"/>
          </p:cNvSpPr>
          <p:nvPr>
            <p:ph type="body" idx="1"/>
          </p:nvPr>
        </p:nvSpPr>
        <p:spPr>
          <a:xfrm>
            <a:off x="76200" y="4419600"/>
            <a:ext cx="8915400" cy="2057400"/>
          </a:xfrm>
        </p:spPr>
        <p:txBody>
          <a:bodyPr>
            <a:noAutofit/>
          </a:bodyPr>
          <a:lstStyle/>
          <a:p>
            <a:pPr>
              <a:lnSpc>
                <a:spcPct val="90000"/>
              </a:lnSpc>
            </a:pPr>
            <a:r>
              <a:rPr lang="en-US" sz="3100" smtClean="0"/>
              <a:t>Each </a:t>
            </a:r>
            <a:r>
              <a:rPr lang="en-US" sz="3100"/>
              <a:t>definition reflects the position in </a:t>
            </a:r>
            <a:r>
              <a:rPr lang="en-US" sz="3100"/>
              <a:t>the </a:t>
            </a:r>
            <a:r>
              <a:rPr lang="en-US" sz="3100" smtClean="0"/>
              <a:t>ontology hierarchy </a:t>
            </a:r>
            <a:r>
              <a:rPr lang="en-US" sz="3100"/>
              <a:t>to </a:t>
            </a:r>
            <a:r>
              <a:rPr lang="en-US" sz="3100"/>
              <a:t>which </a:t>
            </a:r>
            <a:r>
              <a:rPr lang="en-US" sz="3100" smtClean="0"/>
              <a:t>the </a:t>
            </a:r>
            <a:r>
              <a:rPr lang="en-US" sz="3100"/>
              <a:t>defined </a:t>
            </a:r>
            <a:r>
              <a:rPr lang="en-US" sz="3100"/>
              <a:t>term </a:t>
            </a:r>
            <a:r>
              <a:rPr lang="en-US" sz="3100" smtClean="0"/>
              <a:t>belongs</a:t>
            </a:r>
          </a:p>
          <a:p>
            <a:pPr>
              <a:lnSpc>
                <a:spcPct val="90000"/>
              </a:lnSpc>
            </a:pPr>
            <a:r>
              <a:rPr lang="en-US" sz="3100" smtClean="0"/>
              <a:t>The Aristotelian rule of thumb prevents circularity</a:t>
            </a:r>
          </a:p>
          <a:p>
            <a:pPr>
              <a:lnSpc>
                <a:spcPct val="90000"/>
              </a:lnSpc>
            </a:pPr>
            <a:r>
              <a:rPr lang="en-US" sz="3100" smtClean="0"/>
              <a:t>Definitions serve quality assurance</a:t>
            </a:r>
            <a:endParaRPr lang="en-US" sz="310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2014" t="17511" r="8560" b="17511"/>
          <a:stretch/>
        </p:blipFill>
        <p:spPr bwMode="auto">
          <a:xfrm>
            <a:off x="83049" y="0"/>
            <a:ext cx="9077502" cy="4175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826991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2A29DC2-62A4-4C7F-873C-A897E3C78314}" type="slidenum">
              <a:rPr lang="en-US"/>
              <a:pPr/>
              <a:t>8</a:t>
            </a:fld>
            <a:endParaRPr lang="en-US"/>
          </a:p>
        </p:txBody>
      </p:sp>
      <p:sp>
        <p:nvSpPr>
          <p:cNvPr id="807938" name="Rectangle 2"/>
          <p:cNvSpPr>
            <a:spLocks noGrp="1" noChangeArrowheads="1"/>
          </p:cNvSpPr>
          <p:nvPr>
            <p:ph type="title"/>
          </p:nvPr>
        </p:nvSpPr>
        <p:spPr/>
        <p:txBody>
          <a:bodyPr/>
          <a:lstStyle/>
          <a:p>
            <a:r>
              <a:rPr lang="en-US"/>
              <a:t>FMA Examples</a:t>
            </a:r>
          </a:p>
        </p:txBody>
      </p:sp>
      <p:sp>
        <p:nvSpPr>
          <p:cNvPr id="807939" name="Rectangle 3"/>
          <p:cNvSpPr>
            <a:spLocks noGrp="1" noChangeArrowheads="1"/>
          </p:cNvSpPr>
          <p:nvPr>
            <p:ph type="body" idx="1"/>
          </p:nvPr>
        </p:nvSpPr>
        <p:spPr/>
        <p:txBody>
          <a:bodyPr/>
          <a:lstStyle/>
          <a:p>
            <a:r>
              <a:rPr lang="en-US" b="1"/>
              <a:t>Cell</a:t>
            </a:r>
            <a:r>
              <a:rPr lang="en-US"/>
              <a:t> =def. </a:t>
            </a:r>
            <a:r>
              <a:rPr lang="en-US" i="1"/>
              <a:t>an</a:t>
            </a:r>
            <a:r>
              <a:rPr lang="en-US"/>
              <a:t> </a:t>
            </a:r>
            <a:r>
              <a:rPr lang="en-US" b="1"/>
              <a:t>anatomical structure </a:t>
            </a:r>
            <a:r>
              <a:rPr lang="en-US"/>
              <a:t>which </a:t>
            </a:r>
            <a:r>
              <a:rPr lang="en-US" i="1"/>
              <a:t>consists of</a:t>
            </a:r>
            <a:r>
              <a:rPr lang="en-US"/>
              <a:t> </a:t>
            </a:r>
            <a:r>
              <a:rPr lang="en-US" b="1"/>
              <a:t>cytoplasm</a:t>
            </a:r>
            <a:r>
              <a:rPr lang="en-US"/>
              <a:t> </a:t>
            </a:r>
            <a:r>
              <a:rPr lang="en-US" i="1"/>
              <a:t>surrounded by</a:t>
            </a:r>
            <a:r>
              <a:rPr lang="en-US"/>
              <a:t> a </a:t>
            </a:r>
            <a:r>
              <a:rPr lang="en-US" b="1"/>
              <a:t>plasma </a:t>
            </a:r>
            <a:r>
              <a:rPr lang="en-US" b="1" smtClean="0"/>
              <a:t>membrane</a:t>
            </a:r>
            <a:endParaRPr lang="en-US" b="1"/>
          </a:p>
          <a:p>
            <a:endParaRPr lang="en-US"/>
          </a:p>
          <a:p>
            <a:r>
              <a:rPr lang="en-US" b="1"/>
              <a:t>Plasma membrane</a:t>
            </a:r>
            <a:r>
              <a:rPr lang="en-US"/>
              <a:t> </a:t>
            </a:r>
            <a:r>
              <a:rPr lang="en-US" i="1"/>
              <a:t>=</a:t>
            </a:r>
            <a:r>
              <a:rPr lang="en-US"/>
              <a:t>def</a:t>
            </a:r>
            <a:r>
              <a:rPr lang="en-US" i="1"/>
              <a:t>. a</a:t>
            </a:r>
            <a:r>
              <a:rPr lang="en-US"/>
              <a:t> </a:t>
            </a:r>
            <a:r>
              <a:rPr lang="en-US" b="1"/>
              <a:t>cell part </a:t>
            </a:r>
            <a:r>
              <a:rPr lang="en-US"/>
              <a:t>that </a:t>
            </a:r>
            <a:r>
              <a:rPr lang="en-US" i="1"/>
              <a:t>surrounds</a:t>
            </a:r>
            <a:r>
              <a:rPr lang="en-US"/>
              <a:t> </a:t>
            </a:r>
            <a:r>
              <a:rPr lang="en-US"/>
              <a:t>the </a:t>
            </a:r>
            <a:r>
              <a:rPr lang="en-US" b="1" smtClean="0"/>
              <a:t>cytoplasm</a:t>
            </a:r>
          </a:p>
          <a:p>
            <a:endParaRPr lang="en-US" b="1"/>
          </a:p>
          <a:p>
            <a:pPr marL="0" indent="0">
              <a:buNone/>
            </a:pPr>
            <a:endParaRPr lang="en-US"/>
          </a:p>
          <a:p>
            <a:endParaRPr lang="en-US"/>
          </a:p>
        </p:txBody>
      </p:sp>
    </p:spTree>
    <p:extLst>
      <p:ext uri="{BB962C8B-B14F-4D97-AF65-F5344CB8AC3E}">
        <p14:creationId xmlns:p14="http://schemas.microsoft.com/office/powerpoint/2010/main" val="2937438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a:xfrm>
            <a:off x="0" y="152400"/>
            <a:ext cx="9144000" cy="1143000"/>
          </a:xfrm>
        </p:spPr>
        <p:txBody>
          <a:bodyPr/>
          <a:lstStyle/>
          <a:p>
            <a:pPr eaLnBrk="1" hangingPunct="1">
              <a:defRPr/>
            </a:pPr>
            <a:r>
              <a:rPr lang="en-US" sz="3600" dirty="0" smtClean="0"/>
              <a:t>Multiple Inheritance</a:t>
            </a:r>
          </a:p>
        </p:txBody>
      </p:sp>
      <p:sp>
        <p:nvSpPr>
          <p:cNvPr id="163843" name="Rectangle 3"/>
          <p:cNvSpPr>
            <a:spLocks noGrp="1" noChangeArrowheads="1"/>
          </p:cNvSpPr>
          <p:nvPr>
            <p:ph type="body" idx="1"/>
          </p:nvPr>
        </p:nvSpPr>
        <p:spPr>
          <a:xfrm>
            <a:off x="381000" y="1676400"/>
            <a:ext cx="8458200" cy="4724400"/>
          </a:xfrm>
        </p:spPr>
        <p:txBody>
          <a:bodyPr/>
          <a:lstStyle/>
          <a:p>
            <a:pPr algn="ctr" eaLnBrk="1" hangingPunct="1"/>
            <a:r>
              <a:rPr lang="en-US" b="1" i="1" smtClean="0"/>
              <a:t>thing</a:t>
            </a:r>
          </a:p>
        </p:txBody>
      </p:sp>
      <p:sp>
        <p:nvSpPr>
          <p:cNvPr id="163844" name="Rectangle 4"/>
          <p:cNvSpPr>
            <a:spLocks noChangeArrowheads="1"/>
          </p:cNvSpPr>
          <p:nvPr/>
        </p:nvSpPr>
        <p:spPr bwMode="auto">
          <a:xfrm>
            <a:off x="5105400" y="3635375"/>
            <a:ext cx="2220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fontAlgn="base">
              <a:spcBef>
                <a:spcPct val="20000"/>
              </a:spcBef>
              <a:spcAft>
                <a:spcPct val="0"/>
              </a:spcAft>
            </a:pPr>
            <a:r>
              <a:rPr lang="en-US" sz="3200">
                <a:solidFill>
                  <a:srgbClr val="000000"/>
                </a:solidFill>
                <a:cs typeface="Arial" pitchFamily="34" charset="0"/>
              </a:rPr>
              <a:t>		 </a:t>
            </a:r>
            <a:r>
              <a:rPr lang="en-US" sz="3200" b="1" i="1">
                <a:solidFill>
                  <a:srgbClr val="000000"/>
                </a:solidFill>
                <a:cs typeface="Arial" pitchFamily="34" charset="0"/>
              </a:rPr>
              <a:t>car</a:t>
            </a:r>
          </a:p>
        </p:txBody>
      </p:sp>
      <p:sp>
        <p:nvSpPr>
          <p:cNvPr id="163845" name="AutoShape 5"/>
          <p:cNvSpPr>
            <a:spLocks noChangeArrowheads="1"/>
          </p:cNvSpPr>
          <p:nvPr/>
        </p:nvSpPr>
        <p:spPr bwMode="auto">
          <a:xfrm>
            <a:off x="3124200" y="2133600"/>
            <a:ext cx="3048000" cy="3657600"/>
          </a:xfrm>
          <a:prstGeom prst="diamond">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en-US">
              <a:solidFill>
                <a:srgbClr val="000000"/>
              </a:solidFill>
              <a:cs typeface="Times New Roman" pitchFamily="18" charset="0"/>
            </a:endParaRPr>
          </a:p>
        </p:txBody>
      </p:sp>
      <p:sp>
        <p:nvSpPr>
          <p:cNvPr id="163846" name="Rectangle 6"/>
          <p:cNvSpPr>
            <a:spLocks noChangeArrowheads="1"/>
          </p:cNvSpPr>
          <p:nvPr/>
        </p:nvSpPr>
        <p:spPr bwMode="auto">
          <a:xfrm>
            <a:off x="811213" y="3636963"/>
            <a:ext cx="3303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fontAlgn="base">
              <a:spcBef>
                <a:spcPct val="20000"/>
              </a:spcBef>
              <a:spcAft>
                <a:spcPct val="0"/>
              </a:spcAft>
            </a:pPr>
            <a:r>
              <a:rPr lang="en-US" sz="3200" b="1" i="1">
                <a:solidFill>
                  <a:srgbClr val="000000"/>
                </a:solidFill>
                <a:cs typeface="Arial" pitchFamily="34" charset="0"/>
              </a:rPr>
              <a:t>blue thing</a:t>
            </a:r>
          </a:p>
        </p:txBody>
      </p:sp>
      <p:sp>
        <p:nvSpPr>
          <p:cNvPr id="163847" name="Rectangle 7"/>
          <p:cNvSpPr>
            <a:spLocks noChangeArrowheads="1"/>
          </p:cNvSpPr>
          <p:nvPr/>
        </p:nvSpPr>
        <p:spPr bwMode="auto">
          <a:xfrm>
            <a:off x="3695700" y="5762625"/>
            <a:ext cx="1739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fontAlgn="base">
              <a:spcBef>
                <a:spcPct val="20000"/>
              </a:spcBef>
              <a:spcAft>
                <a:spcPct val="0"/>
              </a:spcAft>
            </a:pPr>
            <a:r>
              <a:rPr lang="en-US" sz="3200" b="1" i="1">
                <a:solidFill>
                  <a:srgbClr val="000000"/>
                </a:solidFill>
                <a:cs typeface="Arial" pitchFamily="34" charset="0"/>
              </a:rPr>
              <a:t>blue car</a:t>
            </a:r>
          </a:p>
        </p:txBody>
      </p:sp>
      <p:sp>
        <p:nvSpPr>
          <p:cNvPr id="163848" name="Rectangle 8"/>
          <p:cNvSpPr>
            <a:spLocks noChangeArrowheads="1"/>
          </p:cNvSpPr>
          <p:nvPr/>
        </p:nvSpPr>
        <p:spPr bwMode="auto">
          <a:xfrm>
            <a:off x="2895600" y="4648200"/>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20000"/>
              </a:spcBef>
              <a:spcAft>
                <a:spcPct val="0"/>
              </a:spcAft>
            </a:pPr>
            <a:r>
              <a:rPr lang="en-US" sz="3200" i="1">
                <a:solidFill>
                  <a:srgbClr val="000000"/>
                </a:solidFill>
                <a:cs typeface="Times New Roman" pitchFamily="18" charset="0"/>
              </a:rPr>
              <a:t>is_a</a:t>
            </a:r>
            <a:endParaRPr lang="en-US" sz="3200" b="1" baseline="-25000">
              <a:solidFill>
                <a:srgbClr val="000000"/>
              </a:solidFill>
              <a:cs typeface="Times New Roman" pitchFamily="18" charset="0"/>
            </a:endParaRPr>
          </a:p>
        </p:txBody>
      </p:sp>
      <p:sp>
        <p:nvSpPr>
          <p:cNvPr id="163849" name="Rectangle 9"/>
          <p:cNvSpPr>
            <a:spLocks noChangeArrowheads="1"/>
          </p:cNvSpPr>
          <p:nvPr/>
        </p:nvSpPr>
        <p:spPr bwMode="auto">
          <a:xfrm>
            <a:off x="5391150" y="4648200"/>
            <a:ext cx="9286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20000"/>
              </a:spcBef>
              <a:spcAft>
                <a:spcPct val="0"/>
              </a:spcAft>
            </a:pPr>
            <a:r>
              <a:rPr lang="en-US" sz="3200" i="1">
                <a:solidFill>
                  <a:srgbClr val="000000"/>
                </a:solidFill>
                <a:cs typeface="Times New Roman" pitchFamily="18" charset="0"/>
              </a:rPr>
              <a:t>is_a</a:t>
            </a:r>
            <a:endParaRPr lang="en-US" sz="3200" b="1" baseline="-25000">
              <a:solidFill>
                <a:srgbClr val="000000"/>
              </a:solidFill>
              <a:cs typeface="Times New Roman" pitchFamily="18" charset="0"/>
            </a:endParaRPr>
          </a:p>
        </p:txBody>
      </p:sp>
      <p:grpSp>
        <p:nvGrpSpPr>
          <p:cNvPr id="163850" name="Group 10"/>
          <p:cNvGrpSpPr>
            <a:grpSpLocks/>
          </p:cNvGrpSpPr>
          <p:nvPr/>
        </p:nvGrpSpPr>
        <p:grpSpPr bwMode="auto">
          <a:xfrm>
            <a:off x="3857625" y="0"/>
            <a:ext cx="1600200" cy="1295400"/>
            <a:chOff x="2064" y="2784"/>
            <a:chExt cx="1008" cy="1008"/>
          </a:xfrm>
        </p:grpSpPr>
        <p:sp>
          <p:nvSpPr>
            <p:cNvPr id="163852" name="Oval 11"/>
            <p:cNvSpPr>
              <a:spLocks noChangeArrowheads="1"/>
            </p:cNvSpPr>
            <p:nvPr/>
          </p:nvSpPr>
          <p:spPr bwMode="auto">
            <a:xfrm>
              <a:off x="2064" y="2784"/>
              <a:ext cx="1008" cy="1008"/>
            </a:xfrm>
            <a:prstGeom prst="ellipse">
              <a:avLst/>
            </a:pr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a:solidFill>
                  <a:srgbClr val="000000"/>
                </a:solidFill>
                <a:cs typeface="Arial" pitchFamily="34" charset="0"/>
              </a:endParaRPr>
            </a:p>
          </p:txBody>
        </p:sp>
        <p:sp>
          <p:nvSpPr>
            <p:cNvPr id="163853" name="Line 12"/>
            <p:cNvSpPr>
              <a:spLocks noChangeShapeType="1"/>
            </p:cNvSpPr>
            <p:nvPr/>
          </p:nvSpPr>
          <p:spPr bwMode="auto">
            <a:xfrm>
              <a:off x="2208" y="2880"/>
              <a:ext cx="720" cy="768"/>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a:solidFill>
                  <a:srgbClr val="000000"/>
                </a:solidFill>
                <a:cs typeface="Arial" pitchFamily="34" charset="0"/>
              </a:endParaRPr>
            </a:p>
          </p:txBody>
        </p:sp>
      </p:grpSp>
      <p:sp>
        <p:nvSpPr>
          <p:cNvPr id="14" name="Slide Number Placeholder 13"/>
          <p:cNvSpPr>
            <a:spLocks noGrp="1"/>
          </p:cNvSpPr>
          <p:nvPr>
            <p:ph type="sldNum" sz="quarter" idx="10"/>
          </p:nvPr>
        </p:nvSpPr>
        <p:spPr/>
        <p:txBody>
          <a:bodyPr/>
          <a:lstStyle/>
          <a:p>
            <a:pPr lvl="2">
              <a:defRPr/>
            </a:pPr>
            <a:fld id="{2F743C0C-154D-4442-8EB6-9E41381BA0EB}" type="slidenum">
              <a:rPr lang="en-US" smtClean="0">
                <a:solidFill>
                  <a:srgbClr val="000000"/>
                </a:solidFill>
              </a:rPr>
              <a:pPr lvl="2">
                <a:defRPr/>
              </a:pPr>
              <a:t>9</a:t>
            </a:fld>
            <a:endParaRPr lang="en-US">
              <a:solidFill>
                <a:srgbClr val="000000"/>
              </a:solidFill>
            </a:endParaRPr>
          </a:p>
        </p:txBody>
      </p:sp>
    </p:spTree>
    <p:extLst>
      <p:ext uri="{BB962C8B-B14F-4D97-AF65-F5344CB8AC3E}">
        <p14:creationId xmlns:p14="http://schemas.microsoft.com/office/powerpoint/2010/main" val="136852025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2662</TotalTime>
  <Words>1419</Words>
  <Application>Microsoft Office PowerPoint</Application>
  <PresentationFormat>On-screen Show (4:3)</PresentationFormat>
  <Paragraphs>277</Paragraphs>
  <Slides>53</Slides>
  <Notes>10</Notes>
  <HiddenSlides>1</HiddenSlides>
  <MMClips>0</MMClips>
  <ScaleCrop>false</ScaleCrop>
  <HeadingPairs>
    <vt:vector size="4" baseType="variant">
      <vt:variant>
        <vt:lpstr>Theme</vt:lpstr>
      </vt:variant>
      <vt:variant>
        <vt:i4>3</vt:i4>
      </vt:variant>
      <vt:variant>
        <vt:lpstr>Slide Titles</vt:lpstr>
      </vt:variant>
      <vt:variant>
        <vt:i4>53</vt:i4>
      </vt:variant>
    </vt:vector>
  </HeadingPairs>
  <TitlesOfParts>
    <vt:vector size="56" baseType="lpstr">
      <vt:lpstr>Office Theme</vt:lpstr>
      <vt:lpstr>1_Default Design</vt:lpstr>
      <vt:lpstr>Default Design</vt:lpstr>
      <vt:lpstr>Introduction to the Logic of Definitions</vt:lpstr>
      <vt:lpstr>A definition is a statement of necessary and sufficient conditions</vt:lpstr>
      <vt:lpstr>The following are necessary conditions for x to be a triangle which are also jointly sufficient</vt:lpstr>
      <vt:lpstr>Not every statement of necessary and sufficient conditions is a definition</vt:lpstr>
      <vt:lpstr>Principle of non-circularity</vt:lpstr>
      <vt:lpstr>Aristotelian definitions (rule of thumb)</vt:lpstr>
      <vt:lpstr>PowerPoint Presentation</vt:lpstr>
      <vt:lpstr>FMA Examples</vt:lpstr>
      <vt:lpstr>Multiple Inheritance</vt:lpstr>
      <vt:lpstr>Aristotelian definitions</vt:lpstr>
      <vt:lpstr>Root node of an ontology cannot be defined</vt:lpstr>
      <vt:lpstr>Multiple Inheritance</vt:lpstr>
      <vt:lpstr>Multiple Inheritance</vt:lpstr>
      <vt:lpstr>promotes forking</vt:lpstr>
      <vt:lpstr>Multiple Inheritance</vt:lpstr>
      <vt:lpstr>reference ontologies (asserted)</vt:lpstr>
      <vt:lpstr>Principle of asserted single inheritance</vt:lpstr>
      <vt:lpstr>OBO Foundry Principle</vt:lpstr>
      <vt:lpstr>“Every definition, when unpacked, takes us back to the root node”</vt:lpstr>
      <vt:lpstr>FMA Examples</vt:lpstr>
      <vt:lpstr>FMA Examples</vt:lpstr>
      <vt:lpstr>FMA Examples</vt:lpstr>
      <vt:lpstr>FMA Examples</vt:lpstr>
      <vt:lpstr>Substitution is the key idea to understanding definitions</vt:lpstr>
      <vt:lpstr>Knows, believes … create opaque contexts</vt:lpstr>
      <vt:lpstr>Providing we confine ourselves to transparent contexts</vt:lpstr>
      <vt:lpstr>For Aristotle</vt:lpstr>
      <vt:lpstr>PowerPoint Presentation</vt:lpstr>
      <vt:lpstr>Case Study: Examples of Definitions from CL (Cell Ontology)</vt:lpstr>
      <vt:lpstr>PowerPoint Presentation</vt:lpstr>
      <vt:lpstr>Class Hierarchy</vt:lpstr>
      <vt:lpstr>Class: cell</vt:lpstr>
      <vt:lpstr>Note role of comments</vt:lpstr>
      <vt:lpstr>Class: native cell </vt:lpstr>
      <vt:lpstr>Better</vt:lpstr>
      <vt:lpstr>Class: eukaryotic cell </vt:lpstr>
      <vt:lpstr>Class Hierarchy</vt:lpstr>
      <vt:lpstr>Class: animal cell</vt:lpstr>
      <vt:lpstr>Class: hematopoietic cell </vt:lpstr>
      <vt:lpstr>Class: leukocyte</vt:lpstr>
      <vt:lpstr>Class: leukocyte</vt:lpstr>
      <vt:lpstr>Class: leukocyte</vt:lpstr>
      <vt:lpstr>Class: leukocyte</vt:lpstr>
      <vt:lpstr>Still much better than the National Cancer Institute Thesaurus (NCIT), which has</vt:lpstr>
      <vt:lpstr>when what they meant was</vt:lpstr>
      <vt:lpstr>Class Hierarchy</vt:lpstr>
      <vt:lpstr>Class: dendritic cell </vt:lpstr>
      <vt:lpstr>Class: plasmacytoid dendritic cell</vt:lpstr>
      <vt:lpstr>Class: CD11c-low plasmacytoid dendritic cell</vt:lpstr>
      <vt:lpstr>Class: immature CD11c-low plasmacytoid dendritic cell</vt:lpstr>
      <vt:lpstr>Class: mature CD11c-low plasmacytoid dendritic cell</vt:lpstr>
      <vt:lpstr>Class Hierarchy</vt:lpstr>
      <vt:lpstr>Further topics</vt:lpstr>
    </vt:vector>
  </TitlesOfParts>
  <Company>SUNY Campus Agreement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phismithApril2</dc:creator>
  <cp:lastModifiedBy>phismithApril2</cp:lastModifiedBy>
  <cp:revision>27</cp:revision>
  <dcterms:created xsi:type="dcterms:W3CDTF">2013-07-05T19:43:40Z</dcterms:created>
  <dcterms:modified xsi:type="dcterms:W3CDTF">2013-07-07T16:06:36Z</dcterms:modified>
</cp:coreProperties>
</file>