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gif" ContentType="image/gif"/>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19"/>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0" d="100"/>
          <a:sy n="120" d="100"/>
        </p:scale>
        <p:origin x="-126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6C3317-991B-BD44-8FD2-C7094636BF23}" type="datetimeFigureOut">
              <a:rPr lang="en-US" smtClean="0"/>
              <a:pPr/>
              <a:t>9/19/2011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7ED04-176F-6548-A0C7-19A302147A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“Cool </a:t>
            </a:r>
            <a:r>
              <a:rPr lang="en-US" sz="1200" kern="1200" dirty="0" err="1" smtClean="0">
                <a:solidFill>
                  <a:schemeClr val="tx1"/>
                </a:solidFill>
                <a:latin typeface="+mn-lt"/>
                <a:ea typeface="+mn-ea"/>
                <a:cs typeface="+mn-cs"/>
              </a:rPr>
              <a:t>URIs</a:t>
            </a:r>
            <a:r>
              <a:rPr lang="en-US" sz="1200" kern="1200" dirty="0" smtClean="0">
                <a:solidFill>
                  <a:schemeClr val="tx1"/>
                </a:solidFill>
                <a:latin typeface="+mn-lt"/>
                <a:ea typeface="+mn-ea"/>
                <a:cs typeface="+mn-cs"/>
              </a:rPr>
              <a:t> don’t change” – Tim Berners-Lee &lt;http://www.w3.org/Provider/Style/URI.html&gt;</a:t>
            </a:r>
          </a:p>
          <a:p>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CA011131-5078-074B-A9FD-CB3B18A03A48}" type="slidenum">
              <a:rPr lang="en-US" smtClean="0"/>
              <a:pPr/>
              <a:t>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query reads “Give me only the </a:t>
            </a:r>
            <a:r>
              <a:rPr lang="en-US" dirty="0" err="1" smtClean="0"/>
              <a:t>empl_num</a:t>
            </a:r>
            <a:r>
              <a:rPr lang="en-US" dirty="0" smtClean="0"/>
              <a:t>, position</a:t>
            </a:r>
            <a:r>
              <a:rPr lang="en-US" baseline="0" dirty="0" smtClean="0"/>
              <a:t> and </a:t>
            </a:r>
            <a:r>
              <a:rPr lang="en-US" baseline="0" dirty="0" err="1" smtClean="0"/>
              <a:t>reports_to</a:t>
            </a:r>
            <a:r>
              <a:rPr lang="en-US" baseline="0" dirty="0" smtClean="0"/>
              <a:t> </a:t>
            </a:r>
            <a:r>
              <a:rPr lang="en-US" dirty="0" smtClean="0"/>
              <a:t>from the employees table where the employee’s last name</a:t>
            </a:r>
            <a:r>
              <a:rPr lang="en-US" baseline="0" dirty="0" smtClean="0"/>
              <a:t> starts with an ‘S’ ” .</a:t>
            </a:r>
            <a:endParaRPr lang="en-US" dirty="0"/>
          </a:p>
        </p:txBody>
      </p:sp>
      <p:sp>
        <p:nvSpPr>
          <p:cNvPr id="4" name="Slide Number Placeholder 3"/>
          <p:cNvSpPr>
            <a:spLocks noGrp="1"/>
          </p:cNvSpPr>
          <p:nvPr>
            <p:ph type="sldNum" sz="quarter" idx="10"/>
          </p:nvPr>
        </p:nvSpPr>
        <p:spPr/>
        <p:txBody>
          <a:bodyPr/>
          <a:lstStyle/>
          <a:p>
            <a:fld id="{CA011131-5078-074B-A9FD-CB3B18A03A48}" type="slidenum">
              <a:rPr lang="en-US" smtClean="0"/>
              <a:pPr/>
              <a:t>74</a:t>
            </a:fld>
            <a:endParaRPr lang="en-US"/>
          </a:p>
        </p:txBody>
      </p:sp>
    </p:spTree>
    <p:extLst>
      <p:ext uri="{BB962C8B-B14F-4D97-AF65-F5344CB8AC3E}">
        <p14:creationId xmlns="" xmlns:p14="http://schemas.microsoft.com/office/powerpoint/2010/main" xmlns:mv="urn:schemas-microsoft-com:mac:vml" xmlns:mc="http://schemas.openxmlformats.org/markup-compatibility/2006" val="7211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returned the intersection of these two conditions.  </a:t>
            </a:r>
            <a:endParaRPr lang="en-US" dirty="0"/>
          </a:p>
        </p:txBody>
      </p:sp>
      <p:sp>
        <p:nvSpPr>
          <p:cNvPr id="4" name="Slide Number Placeholder 3"/>
          <p:cNvSpPr>
            <a:spLocks noGrp="1"/>
          </p:cNvSpPr>
          <p:nvPr>
            <p:ph type="sldNum" sz="quarter" idx="10"/>
          </p:nvPr>
        </p:nvSpPr>
        <p:spPr/>
        <p:txBody>
          <a:bodyPr/>
          <a:lstStyle/>
          <a:p>
            <a:fld id="{CA011131-5078-074B-A9FD-CB3B18A03A48}" type="slidenum">
              <a:rPr lang="en-US" smtClean="0"/>
              <a:pPr/>
              <a:t>75</a:t>
            </a:fld>
            <a:endParaRPr lang="en-US"/>
          </a:p>
        </p:txBody>
      </p:sp>
    </p:spTree>
    <p:extLst>
      <p:ext uri="{BB962C8B-B14F-4D97-AF65-F5344CB8AC3E}">
        <p14:creationId xmlns="" xmlns:p14="http://schemas.microsoft.com/office/powerpoint/2010/main" xmlns:mv="urn:schemas-microsoft-com:mac:vml" xmlns:mc="http://schemas.openxmlformats.org/markup-compatibility/2006" val="152644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We’ve been working</a:t>
            </a:r>
            <a:r>
              <a:rPr lang="en-US" baseline="0" dirty="0" smtClean="0"/>
              <a:t> with this basic template.  Of course you can get much more sophisticate very quickly.  With JOINS you would add additional tables, the where clause is optional, etc.  However this is sufficient for us to make our point.</a:t>
            </a:r>
            <a:endParaRPr lang="en-US" dirty="0"/>
          </a:p>
        </p:txBody>
      </p:sp>
      <p:sp>
        <p:nvSpPr>
          <p:cNvPr id="4" name="Slide Number Placeholder 3"/>
          <p:cNvSpPr>
            <a:spLocks noGrp="1"/>
          </p:cNvSpPr>
          <p:nvPr>
            <p:ph type="sldNum" sz="quarter" idx="10"/>
          </p:nvPr>
        </p:nvSpPr>
        <p:spPr/>
        <p:txBody>
          <a:bodyPr/>
          <a:lstStyle/>
          <a:p>
            <a:fld id="{CA011131-5078-074B-A9FD-CB3B18A03A48}" type="slidenum">
              <a:rPr lang="en-US" smtClean="0"/>
              <a:pPr/>
              <a:t>76</a:t>
            </a:fld>
            <a:endParaRPr lang="en-US"/>
          </a:p>
        </p:txBody>
      </p:sp>
    </p:spTree>
    <p:extLst>
      <p:ext uri="{BB962C8B-B14F-4D97-AF65-F5344CB8AC3E}">
        <p14:creationId xmlns="" xmlns:p14="http://schemas.microsoft.com/office/powerpoint/2010/main" xmlns:mv="urn:schemas-microsoft-com:mac:vml" xmlns:mc="http://schemas.openxmlformats.org/markup-compatibility/2006" val="1448090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query reads “Give me only the </a:t>
            </a:r>
            <a:r>
              <a:rPr lang="en-US" dirty="0" err="1" smtClean="0"/>
              <a:t>empl_num</a:t>
            </a:r>
            <a:r>
              <a:rPr lang="en-US" dirty="0" smtClean="0"/>
              <a:t>, position</a:t>
            </a:r>
            <a:r>
              <a:rPr lang="en-US" baseline="0" dirty="0" smtClean="0"/>
              <a:t> and </a:t>
            </a:r>
            <a:r>
              <a:rPr lang="en-US" baseline="0" dirty="0" err="1" smtClean="0"/>
              <a:t>reports_to</a:t>
            </a:r>
            <a:r>
              <a:rPr lang="en-US" baseline="0" dirty="0" smtClean="0"/>
              <a:t> </a:t>
            </a:r>
            <a:r>
              <a:rPr lang="en-US" dirty="0" smtClean="0"/>
              <a:t>from the employees table where the employee’s last name</a:t>
            </a:r>
            <a:r>
              <a:rPr lang="en-US" baseline="0" dirty="0" smtClean="0"/>
              <a:t> starts with an “S”.</a:t>
            </a:r>
            <a:endParaRPr lang="en-US" dirty="0"/>
          </a:p>
        </p:txBody>
      </p:sp>
      <p:sp>
        <p:nvSpPr>
          <p:cNvPr id="4" name="Slide Number Placeholder 3"/>
          <p:cNvSpPr>
            <a:spLocks noGrp="1"/>
          </p:cNvSpPr>
          <p:nvPr>
            <p:ph type="sldNum" sz="quarter" idx="10"/>
          </p:nvPr>
        </p:nvSpPr>
        <p:spPr/>
        <p:txBody>
          <a:bodyPr/>
          <a:lstStyle/>
          <a:p>
            <a:fld id="{CA011131-5078-074B-A9FD-CB3B18A03A48}" type="slidenum">
              <a:rPr lang="en-US" smtClean="0"/>
              <a:pPr/>
              <a:t>77</a:t>
            </a:fld>
            <a:endParaRPr lang="en-US"/>
          </a:p>
        </p:txBody>
      </p:sp>
    </p:spTree>
    <p:extLst>
      <p:ext uri="{BB962C8B-B14F-4D97-AF65-F5344CB8AC3E}">
        <p14:creationId xmlns="" xmlns:p14="http://schemas.microsoft.com/office/powerpoint/2010/main" xmlns:mv="urn:schemas-microsoft-com:mac:vml" xmlns:mc="http://schemas.openxmlformats.org/markup-compatibility/2006" val="2640735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query reads “Give me only the </a:t>
            </a:r>
            <a:r>
              <a:rPr lang="en-US" dirty="0" err="1" smtClean="0"/>
              <a:t>empl_num</a:t>
            </a:r>
            <a:r>
              <a:rPr lang="en-US" dirty="0" smtClean="0"/>
              <a:t>, position</a:t>
            </a:r>
            <a:r>
              <a:rPr lang="en-US" baseline="0" dirty="0" smtClean="0"/>
              <a:t> and </a:t>
            </a:r>
            <a:r>
              <a:rPr lang="en-US" baseline="0" dirty="0" err="1" smtClean="0"/>
              <a:t>reports_to</a:t>
            </a:r>
            <a:r>
              <a:rPr lang="en-US" baseline="0" dirty="0" smtClean="0"/>
              <a:t> </a:t>
            </a:r>
            <a:r>
              <a:rPr lang="en-US" dirty="0" smtClean="0"/>
              <a:t>from the employees table where the employee’s last name</a:t>
            </a:r>
            <a:r>
              <a:rPr lang="en-US" baseline="0" dirty="0" smtClean="0"/>
              <a:t> starts with an “S”.</a:t>
            </a:r>
            <a:endParaRPr lang="en-US" dirty="0"/>
          </a:p>
        </p:txBody>
      </p:sp>
      <p:sp>
        <p:nvSpPr>
          <p:cNvPr id="4" name="Slide Number Placeholder 3"/>
          <p:cNvSpPr>
            <a:spLocks noGrp="1"/>
          </p:cNvSpPr>
          <p:nvPr>
            <p:ph type="sldNum" sz="quarter" idx="10"/>
          </p:nvPr>
        </p:nvSpPr>
        <p:spPr/>
        <p:txBody>
          <a:bodyPr/>
          <a:lstStyle/>
          <a:p>
            <a:fld id="{CA011131-5078-074B-A9FD-CB3B18A03A48}" type="slidenum">
              <a:rPr lang="en-US" smtClean="0"/>
              <a:pPr/>
              <a:t>78</a:t>
            </a:fld>
            <a:endParaRPr lang="en-US"/>
          </a:p>
        </p:txBody>
      </p:sp>
    </p:spTree>
    <p:extLst>
      <p:ext uri="{BB962C8B-B14F-4D97-AF65-F5344CB8AC3E}">
        <p14:creationId xmlns="" xmlns:p14="http://schemas.microsoft.com/office/powerpoint/2010/main" xmlns:mv="urn:schemas-microsoft-com:mac:vml" xmlns:mc="http://schemas.openxmlformats.org/markup-compatibility/2006" val="2640735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graph is no longer anonymous, it is named.</a:t>
            </a:r>
            <a:endParaRPr lang="en-US" dirty="0"/>
          </a:p>
        </p:txBody>
      </p:sp>
      <p:sp>
        <p:nvSpPr>
          <p:cNvPr id="4" name="Slide Number Placeholder 3"/>
          <p:cNvSpPr>
            <a:spLocks noGrp="1"/>
          </p:cNvSpPr>
          <p:nvPr>
            <p:ph type="sldNum" sz="quarter" idx="10"/>
          </p:nvPr>
        </p:nvSpPr>
        <p:spPr/>
        <p:txBody>
          <a:bodyPr/>
          <a:lstStyle/>
          <a:p>
            <a:pPr>
              <a:defRPr/>
            </a:pPr>
            <a:fld id="{9ECD5D13-F64E-4E03-836E-DB9DDB42EB62}" type="slidenum">
              <a:rPr lang="en-US" smtClean="0"/>
              <a:pPr>
                <a:defRPr/>
              </a:pPr>
              <a:t>82</a:t>
            </a:fld>
            <a:endParaRPr lang="en-US"/>
          </a:p>
        </p:txBody>
      </p:sp>
    </p:spTree>
    <p:extLst>
      <p:ext uri="{BB962C8B-B14F-4D97-AF65-F5344CB8AC3E}">
        <p14:creationId xmlns="" xmlns:p14="http://schemas.microsoft.com/office/powerpoint/2010/main" xmlns:mv="urn:schemas-microsoft-com:mac:vml" xmlns:mc="http://schemas.openxmlformats.org/markup-compatibility/2006" val="2726936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may nest options within options.</a:t>
            </a:r>
            <a:endParaRPr lang="en-US" dirty="0"/>
          </a:p>
        </p:txBody>
      </p:sp>
      <p:sp>
        <p:nvSpPr>
          <p:cNvPr id="4" name="Slide Number Placeholder 3"/>
          <p:cNvSpPr>
            <a:spLocks noGrp="1"/>
          </p:cNvSpPr>
          <p:nvPr>
            <p:ph type="sldNum" sz="quarter" idx="10"/>
          </p:nvPr>
        </p:nvSpPr>
        <p:spPr/>
        <p:txBody>
          <a:bodyPr/>
          <a:lstStyle/>
          <a:p>
            <a:pPr>
              <a:defRPr/>
            </a:pPr>
            <a:fld id="{51D39758-FD05-404B-959E-A5D48D427104}" type="slidenum">
              <a:rPr lang="en-US" smtClean="0"/>
              <a:pPr>
                <a:defRPr/>
              </a:pPr>
              <a:t>93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1D39758-FD05-404B-959E-A5D48D427104}" type="slidenum">
              <a:rPr lang="en-US" smtClean="0"/>
              <a:pPr>
                <a:defRPr/>
              </a:pPr>
              <a:t>95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that ASK is</a:t>
            </a:r>
            <a:r>
              <a:rPr lang="en-US" baseline="0" dirty="0" smtClean="0"/>
              <a:t> identical to SELECT sans the ?variable list</a:t>
            </a:r>
            <a:endParaRPr lang="en-US" dirty="0"/>
          </a:p>
        </p:txBody>
      </p:sp>
      <p:sp>
        <p:nvSpPr>
          <p:cNvPr id="4" name="Slide Number Placeholder 3"/>
          <p:cNvSpPr>
            <a:spLocks noGrp="1"/>
          </p:cNvSpPr>
          <p:nvPr>
            <p:ph type="sldNum" sz="quarter" idx="10"/>
          </p:nvPr>
        </p:nvSpPr>
        <p:spPr/>
        <p:txBody>
          <a:bodyPr/>
          <a:lstStyle/>
          <a:p>
            <a:pPr>
              <a:defRPr/>
            </a:pPr>
            <a:fld id="{51D39758-FD05-404B-959E-A5D48D427104}" type="slidenum">
              <a:rPr lang="en-US" smtClean="0"/>
              <a:pPr>
                <a:defRPr/>
              </a:pPr>
              <a:t>97</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Doesn’t significantly occur in our example</a:t>
            </a:r>
            <a:r>
              <a:rPr lang="en-US" baseline="0" dirty="0" smtClean="0"/>
              <a:t> data. </a:t>
            </a:r>
            <a:endParaRPr lang="en-US" dirty="0"/>
          </a:p>
        </p:txBody>
      </p:sp>
      <p:sp>
        <p:nvSpPr>
          <p:cNvPr id="4" name="Slide Number Placeholder 3"/>
          <p:cNvSpPr>
            <a:spLocks noGrp="1"/>
          </p:cNvSpPr>
          <p:nvPr>
            <p:ph type="sldNum" sz="quarter" idx="10"/>
          </p:nvPr>
        </p:nvSpPr>
        <p:spPr/>
        <p:txBody>
          <a:bodyPr/>
          <a:lstStyle/>
          <a:p>
            <a:pPr>
              <a:defRPr/>
            </a:pPr>
            <a:fld id="{51D39758-FD05-404B-959E-A5D48D427104}" type="slidenum">
              <a:rPr lang="en-US" smtClean="0"/>
              <a:pPr>
                <a:defRPr/>
              </a:pPr>
              <a:t>106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“Cool </a:t>
            </a:r>
            <a:r>
              <a:rPr lang="en-US" sz="1200" kern="1200" dirty="0" err="1" smtClean="0">
                <a:solidFill>
                  <a:schemeClr val="tx1"/>
                </a:solidFill>
                <a:latin typeface="+mn-lt"/>
                <a:ea typeface="+mn-ea"/>
                <a:cs typeface="+mn-cs"/>
              </a:rPr>
              <a:t>URIs</a:t>
            </a:r>
            <a:r>
              <a:rPr lang="en-US" sz="1200" kern="1200" dirty="0" smtClean="0">
                <a:solidFill>
                  <a:schemeClr val="tx1"/>
                </a:solidFill>
                <a:latin typeface="+mn-lt"/>
                <a:ea typeface="+mn-ea"/>
                <a:cs typeface="+mn-cs"/>
              </a:rPr>
              <a:t> don’t change” – Tim Berners-Lee &lt;http://www.w3.org/Provider/Style/URI.html&gt;</a:t>
            </a:r>
          </a:p>
          <a:p>
            <a:r>
              <a:rPr lang="en-US" sz="1200" kern="1200" dirty="0" smtClean="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CA011131-5078-074B-A9FD-CB3B18A03A48}" type="slidenum">
              <a:rPr lang="en-US" smtClean="0"/>
              <a:pPr/>
              <a:t>11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011131-5078-074B-A9FD-CB3B18A03A48}" type="slidenum">
              <a:rPr lang="en-US" smtClean="0"/>
              <a:pPr/>
              <a:t>14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A011131-5078-074B-A9FD-CB3B18A03A48}" type="slidenum">
              <a:rPr lang="en-US" smtClean="0"/>
              <a:pPr/>
              <a:t>33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DA2532-639F-AB4C-BB60-4B115556035F}" type="slidenum">
              <a:rPr lang="en-US" smtClean="0"/>
              <a:pPr/>
              <a:t>57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011131-5078-074B-A9FD-CB3B18A03A48}" type="slidenum">
              <a:rPr lang="en-US" smtClean="0"/>
              <a:pPr/>
              <a:t>69</a:t>
            </a:fld>
            <a:endParaRPr lang="en-US"/>
          </a:p>
        </p:txBody>
      </p:sp>
    </p:spTree>
    <p:extLst>
      <p:ext uri="{BB962C8B-B14F-4D97-AF65-F5344CB8AC3E}">
        <p14:creationId xmlns="" xmlns:p14="http://schemas.microsoft.com/office/powerpoint/2010/main" xmlns:mv="urn:schemas-microsoft-com:mac:vml" xmlns:mc="http://schemas.openxmlformats.org/markup-compatibility/2006" val="3769943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query reads “Give me all fields from the employees table where the employee’s last name</a:t>
            </a:r>
            <a:r>
              <a:rPr lang="en-US" baseline="0" dirty="0" smtClean="0"/>
              <a:t> starts with an “S”.</a:t>
            </a:r>
            <a:endParaRPr lang="en-US" dirty="0"/>
          </a:p>
        </p:txBody>
      </p:sp>
      <p:sp>
        <p:nvSpPr>
          <p:cNvPr id="4" name="Slide Number Placeholder 3"/>
          <p:cNvSpPr>
            <a:spLocks noGrp="1"/>
          </p:cNvSpPr>
          <p:nvPr>
            <p:ph type="sldNum" sz="quarter" idx="10"/>
          </p:nvPr>
        </p:nvSpPr>
        <p:spPr/>
        <p:txBody>
          <a:bodyPr/>
          <a:lstStyle/>
          <a:p>
            <a:fld id="{CA011131-5078-074B-A9FD-CB3B18A03A48}" type="slidenum">
              <a:rPr lang="en-US" smtClean="0"/>
              <a:pPr/>
              <a:t>70</a:t>
            </a:fld>
            <a:endParaRPr lang="en-US"/>
          </a:p>
        </p:txBody>
      </p:sp>
    </p:spTree>
    <p:extLst>
      <p:ext uri="{BB962C8B-B14F-4D97-AF65-F5344CB8AC3E}">
        <p14:creationId xmlns="" xmlns:p14="http://schemas.microsoft.com/office/powerpoint/2010/main" xmlns:mv="urn:schemas-microsoft-com:mac:vml" xmlns:mc="http://schemas.openxmlformats.org/markup-compatibility/2006" val="3240195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query reads “Give me only the </a:t>
            </a:r>
            <a:r>
              <a:rPr lang="en-US" dirty="0" err="1" smtClean="0"/>
              <a:t>empl_num</a:t>
            </a:r>
            <a:r>
              <a:rPr lang="en-US" dirty="0" smtClean="0"/>
              <a:t>, position</a:t>
            </a:r>
            <a:r>
              <a:rPr lang="en-US" baseline="0" dirty="0" smtClean="0"/>
              <a:t> and </a:t>
            </a:r>
            <a:r>
              <a:rPr lang="en-US" baseline="0" dirty="0" err="1" smtClean="0"/>
              <a:t>reports_to</a:t>
            </a:r>
            <a:r>
              <a:rPr lang="en-US" baseline="0" dirty="0" smtClean="0"/>
              <a:t> </a:t>
            </a:r>
            <a:r>
              <a:rPr lang="en-US" dirty="0" smtClean="0"/>
              <a:t>from the employees table where the employee’s last name</a:t>
            </a:r>
            <a:r>
              <a:rPr lang="en-US" baseline="0" dirty="0" smtClean="0"/>
              <a:t> starts with an ‘S’ ” .</a:t>
            </a:r>
            <a:endParaRPr lang="en-US" dirty="0"/>
          </a:p>
        </p:txBody>
      </p:sp>
      <p:sp>
        <p:nvSpPr>
          <p:cNvPr id="4" name="Slide Number Placeholder 3"/>
          <p:cNvSpPr>
            <a:spLocks noGrp="1"/>
          </p:cNvSpPr>
          <p:nvPr>
            <p:ph type="sldNum" sz="quarter" idx="10"/>
          </p:nvPr>
        </p:nvSpPr>
        <p:spPr/>
        <p:txBody>
          <a:bodyPr/>
          <a:lstStyle/>
          <a:p>
            <a:fld id="{CA011131-5078-074B-A9FD-CB3B18A03A48}" type="slidenum">
              <a:rPr lang="en-US" smtClean="0"/>
              <a:pPr/>
              <a:t>72</a:t>
            </a:fld>
            <a:endParaRPr lang="en-US"/>
          </a:p>
        </p:txBody>
      </p:sp>
    </p:spTree>
    <p:extLst>
      <p:ext uri="{BB962C8B-B14F-4D97-AF65-F5344CB8AC3E}">
        <p14:creationId xmlns="" xmlns:p14="http://schemas.microsoft.com/office/powerpoint/2010/main" xmlns:mv="urn:schemas-microsoft-com:mac:vml" xmlns:mc="http://schemas.openxmlformats.org/markup-compatibility/2006" val="2640735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“Give me only the </a:t>
            </a:r>
            <a:r>
              <a:rPr lang="en-US" dirty="0" err="1" smtClean="0"/>
              <a:t>empl_num</a:t>
            </a:r>
            <a:r>
              <a:rPr lang="en-US" dirty="0" smtClean="0"/>
              <a:t>, position</a:t>
            </a:r>
            <a:r>
              <a:rPr lang="en-US" baseline="0" dirty="0" smtClean="0"/>
              <a:t> and </a:t>
            </a:r>
            <a:r>
              <a:rPr lang="en-US" baseline="0" dirty="0" err="1" smtClean="0"/>
              <a:t>reports_to</a:t>
            </a:r>
            <a:r>
              <a:rPr lang="en-US" baseline="0" dirty="0" smtClean="0"/>
              <a:t> </a:t>
            </a:r>
            <a:r>
              <a:rPr lang="en-US" dirty="0" smtClean="0"/>
              <a:t>from the employees table.</a:t>
            </a:r>
          </a:p>
          <a:p>
            <a:endParaRPr lang="en-US" dirty="0"/>
          </a:p>
        </p:txBody>
      </p:sp>
      <p:sp>
        <p:nvSpPr>
          <p:cNvPr id="4" name="Slide Number Placeholder 3"/>
          <p:cNvSpPr>
            <a:spLocks noGrp="1"/>
          </p:cNvSpPr>
          <p:nvPr>
            <p:ph type="sldNum" sz="quarter" idx="10"/>
          </p:nvPr>
        </p:nvSpPr>
        <p:spPr/>
        <p:txBody>
          <a:bodyPr/>
          <a:lstStyle/>
          <a:p>
            <a:fld id="{CA011131-5078-074B-A9FD-CB3B18A03A48}" type="slidenum">
              <a:rPr lang="en-US" smtClean="0"/>
              <a:pPr/>
              <a:t>73</a:t>
            </a:fld>
            <a:endParaRPr lang="en-US"/>
          </a:p>
        </p:txBody>
      </p:sp>
    </p:spTree>
    <p:extLst>
      <p:ext uri="{BB962C8B-B14F-4D97-AF65-F5344CB8AC3E}">
        <p14:creationId xmlns="" xmlns:p14="http://schemas.microsoft.com/office/powerpoint/2010/main" xmlns:mv="urn:schemas-microsoft-com:mac:vml" xmlns:mc="http://schemas.openxmlformats.org/markup-compatibility/2006" val="6678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5.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4FB164-86EA-ED4F-9FE3-A94F850CD449}" type="datetimeFigureOut">
              <a:rPr lang="en-US" smtClean="0"/>
              <a:pPr/>
              <a:t>9/19/2011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1A261-1051-1E40-B517-0FA02948A1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4FB164-86EA-ED4F-9FE3-A94F850CD449}" type="datetimeFigureOut">
              <a:rPr lang="en-US" smtClean="0"/>
              <a:pPr/>
              <a:t>9/19/2011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1A261-1051-1E40-B517-0FA02948A1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4FB164-86EA-ED4F-9FE3-A94F850CD449}" type="datetimeFigureOut">
              <a:rPr lang="en-US" smtClean="0"/>
              <a:pPr/>
              <a:t>9/19/2011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1A261-1051-1E40-B517-0FA02948A1F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p:cNvPicPr>
            <a:picLocks noChangeAspect="1" noChangeArrowheads="1"/>
          </p:cNvPicPr>
          <p:nvPr/>
        </p:nvPicPr>
        <p:blipFill>
          <a:blip r:embed="rId2" cstate="print"/>
          <a:srcRect/>
          <a:stretch>
            <a:fillRect/>
          </a:stretch>
        </p:blipFill>
        <p:spPr bwMode="auto">
          <a:xfrm>
            <a:off x="1143000" y="6553200"/>
            <a:ext cx="8001000" cy="304800"/>
          </a:xfrm>
          <a:prstGeom prst="rect">
            <a:avLst/>
          </a:prstGeom>
          <a:noFill/>
          <a:ln w="9525">
            <a:noFill/>
            <a:miter lim="800000"/>
            <a:headEnd/>
            <a:tailEnd/>
          </a:ln>
        </p:spPr>
      </p:pic>
      <p:pic>
        <p:nvPicPr>
          <p:cNvPr id="5" name="Picture 8" descr="SPAWAR_PPT_cover5_v5-FINAL.jpg"/>
          <p:cNvPicPr>
            <a:picLocks noChangeAspect="1"/>
          </p:cNvPicPr>
          <p:nvPr/>
        </p:nvPicPr>
        <p:blipFill>
          <a:blip r:embed="rId3" cstate="print"/>
          <a:srcRect/>
          <a:stretch>
            <a:fillRect/>
          </a:stretch>
        </p:blipFill>
        <p:spPr bwMode="auto">
          <a:xfrm>
            <a:off x="1566863" y="0"/>
            <a:ext cx="7577137" cy="1306513"/>
          </a:xfrm>
          <a:prstGeom prst="rect">
            <a:avLst/>
          </a:prstGeom>
          <a:noFill/>
          <a:ln w="9525">
            <a:noFill/>
            <a:miter lim="800000"/>
            <a:headEnd/>
            <a:tailEnd/>
          </a:ln>
        </p:spPr>
      </p:pic>
      <p:pic>
        <p:nvPicPr>
          <p:cNvPr id="6" name="Picture 9" descr="SPAWAR_SSC_LANT_RGB_R.jpg"/>
          <p:cNvPicPr>
            <a:picLocks noChangeAspect="1"/>
          </p:cNvPicPr>
          <p:nvPr/>
        </p:nvPicPr>
        <p:blipFill>
          <a:blip r:embed="rId4" cstate="print"/>
          <a:srcRect/>
          <a:stretch>
            <a:fillRect/>
          </a:stretch>
        </p:blipFill>
        <p:spPr bwMode="auto">
          <a:xfrm>
            <a:off x="381000" y="228600"/>
            <a:ext cx="990600" cy="981075"/>
          </a:xfrm>
          <a:prstGeom prst="rect">
            <a:avLst/>
          </a:prstGeom>
          <a:noFill/>
          <a:ln w="9525">
            <a:noFill/>
            <a:miter lim="800000"/>
            <a:headEnd/>
            <a:tailEnd/>
          </a:ln>
        </p:spPr>
      </p:pic>
      <p:sp>
        <p:nvSpPr>
          <p:cNvPr id="3074" name="Rectangle 2"/>
          <p:cNvSpPr>
            <a:spLocks noGrp="1" noChangeArrowheads="1"/>
          </p:cNvSpPr>
          <p:nvPr>
            <p:ph type="ctrTitle"/>
          </p:nvPr>
        </p:nvSpPr>
        <p:spPr>
          <a:xfrm>
            <a:off x="685800" y="2286000"/>
            <a:ext cx="7772400" cy="1314450"/>
          </a:xfrm>
        </p:spPr>
        <p:txBody>
          <a:bodyPr anchor="t"/>
          <a:lstStyle>
            <a:lvl1pPr algn="ctr">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1371600" y="3886200"/>
            <a:ext cx="6400800" cy="1371600"/>
          </a:xfrm>
        </p:spPr>
        <p:txBody>
          <a:bodyPr/>
          <a:lstStyle>
            <a:lvl1pPr marL="0" indent="0" algn="ctr">
              <a:buFont typeface="Lucida Grande" pitchFamily="-106" charset="0"/>
              <a:buNone/>
              <a:defRPr sz="2400"/>
            </a:lvl1pPr>
          </a:lstStyle>
          <a:p>
            <a:r>
              <a:rPr lang="en-US" smtClean="0"/>
              <a:t>Click to edit Master subtitle style</a:t>
            </a:r>
            <a:endParaRPr lang="en-US"/>
          </a:p>
        </p:txBody>
      </p:sp>
      <p:sp>
        <p:nvSpPr>
          <p:cNvPr id="7" name="Footer Placeholder 4"/>
          <p:cNvSpPr>
            <a:spLocks noGrp="1"/>
          </p:cNvSpPr>
          <p:nvPr>
            <p:ph type="ftr" sz="quarter" idx="10"/>
          </p:nvPr>
        </p:nvSpPr>
        <p:spPr/>
        <p:txBody>
          <a:bodyPr/>
          <a:lstStyle>
            <a:lvl1pPr>
              <a:defRPr smtClean="0">
                <a:solidFill>
                  <a:schemeClr val="bg1"/>
                </a:solidFill>
              </a:defRPr>
            </a:lvl1pPr>
          </a:lstStyle>
          <a:p>
            <a:pPr>
              <a:defRPr/>
            </a:pPr>
            <a:r>
              <a:rPr lang="en-US">
                <a:solidFill>
                  <a:prstClr val="white"/>
                </a:solidFill>
              </a:rPr>
              <a:t>Statement A: Approved for Public Release. Distribution is unlimited (01 September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a:solidFill>
                  <a:prstClr val="black"/>
                </a:solidFill>
              </a:rPr>
              <a:t>Statement A: Approved for Public Release. Distribution is unlimited (01 September 2011). </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4"/>
          <p:cNvSpPr>
            <a:spLocks noGrp="1"/>
          </p:cNvSpPr>
          <p:nvPr>
            <p:ph type="ftr" sz="quarter" idx="10"/>
          </p:nvPr>
        </p:nvSpPr>
        <p:spPr/>
        <p:txBody>
          <a:bodyPr/>
          <a:lstStyle>
            <a:lvl1pPr>
              <a:defRPr/>
            </a:lvl1pPr>
          </a:lstStyle>
          <a:p>
            <a:pPr>
              <a:defRPr/>
            </a:pPr>
            <a:r>
              <a:rPr lang="en-US">
                <a:solidFill>
                  <a:prstClr val="black"/>
                </a:solidFill>
              </a:rPr>
              <a:t>Statement A: Approved for Public Release. Distribution is unlimited (01 September 2011).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3716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pPr>
              <a:defRPr/>
            </a:pPr>
            <a:r>
              <a:rPr lang="en-US">
                <a:solidFill>
                  <a:prstClr val="black"/>
                </a:solidFill>
              </a:rPr>
              <a:t>Statement A: Approved for Public Release. Distribution is unlimited (01 September 2011). </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Title 1"/>
          <p:cNvSpPr>
            <a:spLocks noGrp="1"/>
          </p:cNvSpPr>
          <p:nvPr>
            <p:ph type="title"/>
          </p:nvPr>
        </p:nvSpPr>
        <p:spPr>
          <a:xfrm>
            <a:off x="1219200" y="198438"/>
            <a:ext cx="7467600" cy="868362"/>
          </a:xfrm>
        </p:spPr>
        <p:txBody>
          <a:bodyPr/>
          <a:lstStyle/>
          <a:p>
            <a:r>
              <a:rPr lang="en-US" smtClean="0"/>
              <a:t>Click to edit Master title style</a:t>
            </a:r>
            <a:endParaRPr lang="en-US" dirty="0"/>
          </a:p>
        </p:txBody>
      </p:sp>
      <p:sp>
        <p:nvSpPr>
          <p:cNvPr id="7" name="Footer Placeholder 4"/>
          <p:cNvSpPr>
            <a:spLocks noGrp="1"/>
          </p:cNvSpPr>
          <p:nvPr>
            <p:ph type="ftr" sz="quarter" idx="10"/>
          </p:nvPr>
        </p:nvSpPr>
        <p:spPr/>
        <p:txBody>
          <a:bodyPr/>
          <a:lstStyle>
            <a:lvl1pPr>
              <a:defRPr/>
            </a:lvl1pPr>
          </a:lstStyle>
          <a:p>
            <a:pPr>
              <a:defRPr/>
            </a:pPr>
            <a:r>
              <a:rPr lang="en-US">
                <a:solidFill>
                  <a:prstClr val="black"/>
                </a:solidFill>
              </a:rPr>
              <a:t>Statement A: Approved for Public Release. Distribution is unlimited (01 September 2011). </a:t>
            </a: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a:solidFill>
                  <a:prstClr val="black"/>
                </a:solidFill>
              </a:rPr>
              <a:t>Statement A: Approved for Public Release. Distribution is unlimited (01 September 2011). </a:t>
            </a: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a:solidFill>
                  <a:prstClr val="black"/>
                </a:solidFill>
              </a:rPr>
              <a:t>Statement A: Approved for Public Release. Distribution is unlimited (01 September 2011). </a:t>
            </a: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solidFill>
                  <a:prstClr val="black"/>
                </a:solidFill>
              </a:rPr>
              <a:t>Statement A: Approved for Public Release. Distribution is unlimited (01 September 2011). </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4FB164-86EA-ED4F-9FE3-A94F850CD449}" type="datetimeFigureOut">
              <a:rPr lang="en-US" smtClean="0"/>
              <a:pPr/>
              <a:t>9/19/2011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1A261-1051-1E40-B517-0FA02948A1F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Title 1"/>
          <p:cNvSpPr txBox="1">
            <a:spLocks/>
          </p:cNvSpPr>
          <p:nvPr/>
        </p:nvSpPr>
        <p:spPr bwMode="auto">
          <a:xfrm>
            <a:off x="1219200" y="198438"/>
            <a:ext cx="7467600" cy="868362"/>
          </a:xfrm>
          <a:prstGeom prst="rect">
            <a:avLst/>
          </a:prstGeom>
          <a:noFill/>
          <a:ln w="9525" algn="ctr">
            <a:noFill/>
            <a:miter lim="800000"/>
            <a:headEnd/>
            <a:tailEnd/>
          </a:ln>
        </p:spPr>
        <p:txBody>
          <a:bodyPr anchor="b"/>
          <a:lstStyle/>
          <a:p>
            <a:pPr eaLnBrk="0" fontAlgn="base" hangingPunct="0">
              <a:lnSpc>
                <a:spcPct val="85000"/>
              </a:lnSpc>
              <a:spcBef>
                <a:spcPct val="0"/>
              </a:spcBef>
              <a:spcAft>
                <a:spcPct val="0"/>
              </a:spcAft>
              <a:defRPr/>
            </a:pPr>
            <a:r>
              <a:rPr lang="en-US" sz="3200" kern="0">
                <a:solidFill>
                  <a:srgbClr val="002F5F"/>
                </a:solidFill>
              </a:rPr>
              <a:t>Click to edit Master title style</a:t>
            </a:r>
          </a:p>
        </p:txBody>
      </p:sp>
      <p:sp>
        <p:nvSpPr>
          <p:cNvPr id="2" name="Title 1"/>
          <p:cNvSpPr>
            <a:spLocks noGrp="1"/>
          </p:cNvSpPr>
          <p:nvPr>
            <p:ph type="title"/>
          </p:nvPr>
        </p:nvSpPr>
        <p:spPr>
          <a:xfrm>
            <a:off x="457200" y="137160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371601"/>
            <a:ext cx="5111750" cy="51054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2533651"/>
            <a:ext cx="3008313" cy="394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0"/>
          </p:nvPr>
        </p:nvSpPr>
        <p:spPr/>
        <p:txBody>
          <a:bodyPr/>
          <a:lstStyle>
            <a:lvl1pPr>
              <a:defRPr smtClean="0"/>
            </a:lvl1pPr>
          </a:lstStyle>
          <a:p>
            <a:pPr>
              <a:defRPr/>
            </a:pPr>
            <a:r>
              <a:rPr lang="en-US">
                <a:solidFill>
                  <a:prstClr val="black"/>
                </a:solidFill>
              </a:rPr>
              <a:t>Statement A: Approved for Public Release. Distribution is unlimited (01 September 2011). </a:t>
            </a: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itle 1"/>
          <p:cNvSpPr txBox="1">
            <a:spLocks/>
          </p:cNvSpPr>
          <p:nvPr/>
        </p:nvSpPr>
        <p:spPr bwMode="auto">
          <a:xfrm>
            <a:off x="1219200" y="198438"/>
            <a:ext cx="7467600" cy="868362"/>
          </a:xfrm>
          <a:prstGeom prst="rect">
            <a:avLst/>
          </a:prstGeom>
          <a:noFill/>
          <a:ln w="9525" algn="ctr">
            <a:noFill/>
            <a:miter lim="800000"/>
            <a:headEnd/>
            <a:tailEnd/>
          </a:ln>
        </p:spPr>
        <p:txBody>
          <a:bodyPr anchor="b"/>
          <a:lstStyle/>
          <a:p>
            <a:pPr eaLnBrk="0" fontAlgn="base" hangingPunct="0">
              <a:lnSpc>
                <a:spcPct val="85000"/>
              </a:lnSpc>
              <a:spcBef>
                <a:spcPct val="0"/>
              </a:spcBef>
              <a:spcAft>
                <a:spcPct val="0"/>
              </a:spcAft>
              <a:defRPr/>
            </a:pPr>
            <a:r>
              <a:rPr lang="en-US" sz="3200" kern="0">
                <a:solidFill>
                  <a:srgbClr val="002F5F"/>
                </a:solidFill>
              </a:rPr>
              <a:t>Click to edit Master title style</a:t>
            </a:r>
          </a:p>
        </p:txBody>
      </p:sp>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295399"/>
            <a:ext cx="5486400" cy="34321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4"/>
          <p:cNvSpPr>
            <a:spLocks noGrp="1"/>
          </p:cNvSpPr>
          <p:nvPr>
            <p:ph type="ftr" sz="quarter" idx="10"/>
          </p:nvPr>
        </p:nvSpPr>
        <p:spPr/>
        <p:txBody>
          <a:bodyPr/>
          <a:lstStyle>
            <a:lvl1pPr>
              <a:defRPr smtClean="0"/>
            </a:lvl1pPr>
          </a:lstStyle>
          <a:p>
            <a:pPr>
              <a:defRPr/>
            </a:pPr>
            <a:r>
              <a:rPr lang="en-US">
                <a:solidFill>
                  <a:prstClr val="black"/>
                </a:solidFill>
              </a:rPr>
              <a:t>Statement A: Approved for Public Release. Distribution is unlimited (01 September 2011). </a:t>
            </a: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p:txBody>
          <a:bodyPr/>
          <a:lstStyle>
            <a:lvl1pPr>
              <a:defRPr/>
            </a:lvl1pPr>
          </a:lstStyle>
          <a:p>
            <a:pPr>
              <a:defRPr/>
            </a:pPr>
            <a:r>
              <a:rPr lang="en-US">
                <a:solidFill>
                  <a:prstClr val="black"/>
                </a:solidFill>
              </a:rPr>
              <a:t>Statement A: Approved for Public Release. Distribution is unlimited (01 September 2011). </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50838"/>
            <a:ext cx="2057400" cy="6202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50838"/>
            <a:ext cx="6019800" cy="6202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4"/>
          <p:cNvSpPr>
            <a:spLocks noGrp="1"/>
          </p:cNvSpPr>
          <p:nvPr>
            <p:ph type="ftr" sz="quarter" idx="10"/>
          </p:nvPr>
        </p:nvSpPr>
        <p:spPr>
          <a:xfrm rot="5400000">
            <a:off x="-2133600" y="3352800"/>
            <a:ext cx="4495800" cy="228600"/>
          </a:xfrm>
        </p:spPr>
        <p:txBody>
          <a:bodyPr/>
          <a:lstStyle>
            <a:lvl1pPr>
              <a:defRPr smtClean="0">
                <a:solidFill>
                  <a:schemeClr val="tx1"/>
                </a:solidFill>
              </a:defRPr>
            </a:lvl1pPr>
          </a:lstStyle>
          <a:p>
            <a:pPr>
              <a:defRPr/>
            </a:pPr>
            <a:r>
              <a:rPr lang="en-US">
                <a:solidFill>
                  <a:prstClr val="black"/>
                </a:solidFill>
              </a:rPr>
              <a:t>Statement A: Approved for Public Release. Distribution is unlimited (01 September 2011). </a:t>
            </a:r>
          </a:p>
        </p:txBody>
      </p:sp>
      <p:sp>
        <p:nvSpPr>
          <p:cNvPr id="5" name="Slide Number Placeholder 5"/>
          <p:cNvSpPr>
            <a:spLocks noGrp="1"/>
          </p:cNvSpPr>
          <p:nvPr>
            <p:ph type="sldNum" sz="quarter" idx="11"/>
          </p:nvPr>
        </p:nvSpPr>
        <p:spPr>
          <a:xfrm rot="5400000">
            <a:off x="-152400" y="6477000"/>
            <a:ext cx="533400" cy="228600"/>
          </a:xfrm>
          <a:prstGeom prst="rect">
            <a:avLst/>
          </a:prstGeom>
        </p:spPr>
        <p:txBody>
          <a:bodyPr/>
          <a:lstStyle>
            <a:lvl1pPr>
              <a:defRPr>
                <a:solidFill>
                  <a:schemeClr val="tx1"/>
                </a:solidFill>
                <a:latin typeface="Arial" pitchFamily="34" charset="0"/>
                <a:ea typeface="MS PGothic" pitchFamily="34" charset="-128"/>
                <a:cs typeface="+mn-cs"/>
              </a:defRPr>
            </a:lvl1pPr>
          </a:lstStyle>
          <a:p>
            <a:pPr defTabSz="914400" fontAlgn="base">
              <a:spcBef>
                <a:spcPct val="0"/>
              </a:spcBef>
              <a:spcAft>
                <a:spcPct val="0"/>
              </a:spcAft>
              <a:defRPr/>
            </a:pPr>
            <a:fld id="{700762E7-2A8F-49E1-9667-0FBF9774A836}" type="slidenum">
              <a:rPr lang="en-US">
                <a:solidFill>
                  <a:prstClr val="black"/>
                </a:solidFill>
              </a:rPr>
              <a:pPr defTabSz="914400" fontAlgn="base">
                <a:spcBef>
                  <a:spcPct val="0"/>
                </a:spcBef>
                <a:spcAft>
                  <a:spcPct val="0"/>
                </a:spcAft>
                <a:defRPr/>
              </a:pPr>
              <a:t>‹#›</a:t>
            </a:fld>
            <a:endParaRPr lang="en-US">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4FB164-86EA-ED4F-9FE3-A94F850CD449}" type="datetimeFigureOut">
              <a:rPr lang="en-US" smtClean="0"/>
              <a:pPr/>
              <a:t>9/19/2011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31A261-1051-1E40-B517-0FA02948A1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4FB164-86EA-ED4F-9FE3-A94F850CD449}" type="datetimeFigureOut">
              <a:rPr lang="en-US" smtClean="0"/>
              <a:pPr/>
              <a:t>9/19/2011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1A261-1051-1E40-B517-0FA02948A1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4FB164-86EA-ED4F-9FE3-A94F850CD449}" type="datetimeFigureOut">
              <a:rPr lang="en-US" smtClean="0"/>
              <a:pPr/>
              <a:t>9/19/2011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31A261-1051-1E40-B517-0FA02948A1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4FB164-86EA-ED4F-9FE3-A94F850CD449}" type="datetimeFigureOut">
              <a:rPr lang="en-US" smtClean="0"/>
              <a:pPr/>
              <a:t>9/19/2011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31A261-1051-1E40-B517-0FA02948A1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4FB164-86EA-ED4F-9FE3-A94F850CD449}" type="datetimeFigureOut">
              <a:rPr lang="en-US" smtClean="0"/>
              <a:pPr/>
              <a:t>9/19/2011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31A261-1051-1E40-B517-0FA02948A1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4FB164-86EA-ED4F-9FE3-A94F850CD449}" type="datetimeFigureOut">
              <a:rPr lang="en-US" smtClean="0"/>
              <a:pPr/>
              <a:t>9/19/2011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1A261-1051-1E40-B517-0FA02948A1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4FB164-86EA-ED4F-9FE3-A94F850CD449}" type="datetimeFigureOut">
              <a:rPr lang="en-US" smtClean="0"/>
              <a:pPr/>
              <a:t>9/19/2011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31A261-1051-1E40-B517-0FA02948A1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FB164-86EA-ED4F-9FE3-A94F850CD449}" type="datetimeFigureOut">
              <a:rPr lang="en-US" smtClean="0"/>
              <a:pPr/>
              <a:t>9/19/2011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31A261-1051-1E40-B517-0FA02948A1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219200" y="198438"/>
            <a:ext cx="7467600" cy="868362"/>
          </a:xfrm>
          <a:prstGeom prst="rect">
            <a:avLst/>
          </a:prstGeom>
          <a:noFill/>
          <a:ln w="9525" algn="ctr">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371600"/>
            <a:ext cx="8229600" cy="5029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5" name="Footer Placeholder 4"/>
          <p:cNvSpPr>
            <a:spLocks noGrp="1"/>
          </p:cNvSpPr>
          <p:nvPr>
            <p:ph type="ftr" sz="quarter" idx="3"/>
          </p:nvPr>
        </p:nvSpPr>
        <p:spPr>
          <a:xfrm>
            <a:off x="465138" y="6619875"/>
            <a:ext cx="8281987" cy="228600"/>
          </a:xfrm>
          <a:prstGeom prst="rect">
            <a:avLst/>
          </a:prstGeom>
        </p:spPr>
        <p:txBody>
          <a:bodyPr vert="horz" wrap="square" lIns="91440" tIns="45720" rIns="91440" bIns="45720" numCol="1" anchor="ctr" anchorCtr="0" compatLnSpc="1">
            <a:prstTxWarp prst="textNoShape">
              <a:avLst/>
            </a:prstTxWarp>
          </a:bodyPr>
          <a:lstStyle>
            <a:lvl1pPr algn="ctr">
              <a:defRPr sz="900" b="0" smtClean="0">
                <a:solidFill>
                  <a:schemeClr val="tx1"/>
                </a:solidFill>
                <a:latin typeface="+mn-lt"/>
                <a:ea typeface="+mn-ea"/>
                <a:cs typeface="Arial" pitchFamily="34" charset="0"/>
              </a:defRPr>
            </a:lvl1pPr>
          </a:lstStyle>
          <a:p>
            <a:pPr defTabSz="914400" fontAlgn="base">
              <a:spcBef>
                <a:spcPct val="0"/>
              </a:spcBef>
              <a:spcAft>
                <a:spcPct val="0"/>
              </a:spcAft>
              <a:defRPr/>
            </a:pPr>
            <a:r>
              <a:rPr lang="en-US">
                <a:solidFill>
                  <a:prstClr val="black"/>
                </a:solidFill>
              </a:rPr>
              <a:t>Statement A: Approved for Public Release. Distribution is unlimited (01 September 2011). </a:t>
            </a:r>
          </a:p>
        </p:txBody>
      </p:sp>
      <p:pic>
        <p:nvPicPr>
          <p:cNvPr id="6149" name="Picture 16"/>
          <p:cNvPicPr>
            <a:picLocks noChangeAspect="1" noChangeArrowheads="1"/>
          </p:cNvPicPr>
          <p:nvPr/>
        </p:nvPicPr>
        <p:blipFill>
          <a:blip r:embed="rId14" cstate="print"/>
          <a:srcRect/>
          <a:stretch>
            <a:fillRect/>
          </a:stretch>
        </p:blipFill>
        <p:spPr bwMode="auto">
          <a:xfrm>
            <a:off x="0" y="1143000"/>
            <a:ext cx="9144000" cy="76200"/>
          </a:xfrm>
          <a:prstGeom prst="rect">
            <a:avLst/>
          </a:prstGeom>
          <a:noFill/>
          <a:ln w="9525">
            <a:noFill/>
            <a:miter lim="800000"/>
            <a:headEnd/>
            <a:tailEnd/>
          </a:ln>
        </p:spPr>
      </p:pic>
      <p:pic>
        <p:nvPicPr>
          <p:cNvPr id="6150" name="Picture 7" descr="SPAWAR_SSC_LANT_RGB_R.jpg"/>
          <p:cNvPicPr>
            <a:picLocks noChangeAspect="1"/>
          </p:cNvPicPr>
          <p:nvPr/>
        </p:nvPicPr>
        <p:blipFill>
          <a:blip r:embed="rId15" cstate="print"/>
          <a:srcRect/>
          <a:stretch>
            <a:fillRect/>
          </a:stretch>
        </p:blipFill>
        <p:spPr bwMode="auto">
          <a:xfrm>
            <a:off x="152400" y="152400"/>
            <a:ext cx="846138" cy="838200"/>
          </a:xfrm>
          <a:prstGeom prst="rect">
            <a:avLst/>
          </a:prstGeom>
          <a:noFill/>
          <a:ln w="9525">
            <a:noFill/>
            <a:miter lim="800000"/>
            <a:headEnd/>
            <a:tailEnd/>
          </a:ln>
        </p:spPr>
      </p:pic>
      <p:sp>
        <p:nvSpPr>
          <p:cNvPr id="12" name="TextBox 11"/>
          <p:cNvSpPr txBox="1"/>
          <p:nvPr/>
        </p:nvSpPr>
        <p:spPr>
          <a:xfrm>
            <a:off x="8610600" y="6553200"/>
            <a:ext cx="381000" cy="307975"/>
          </a:xfrm>
          <a:prstGeom prst="rect">
            <a:avLst/>
          </a:prstGeom>
          <a:noFill/>
        </p:spPr>
        <p:txBody>
          <a:bodyPr>
            <a:spAutoFit/>
          </a:bodyPr>
          <a:lstStyle/>
          <a:p>
            <a:pPr defTabSz="914400" fontAlgn="base">
              <a:spcBef>
                <a:spcPct val="0"/>
              </a:spcBef>
              <a:spcAft>
                <a:spcPct val="0"/>
              </a:spcAft>
              <a:defRPr/>
            </a:pPr>
            <a:fld id="{5E4E4482-45F8-43A6-B99F-19794D09CD89}" type="slidenum">
              <a:rPr lang="en-US" sz="1400">
                <a:solidFill>
                  <a:prstClr val="black"/>
                </a:solidFill>
              </a:rPr>
              <a:pPr defTabSz="914400" fontAlgn="base">
                <a:spcBef>
                  <a:spcPct val="0"/>
                </a:spcBef>
                <a:spcAft>
                  <a:spcPct val="0"/>
                </a:spcAft>
                <a:defRPr/>
              </a:pPr>
              <a:t>‹#›</a:t>
            </a:fld>
            <a:endParaRPr lang="en-US" sz="14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timing>
    <p:tnLst>
      <p:par>
        <p:cTn id="1" dur="indefinite" restart="never" nodeType="tmRoot"/>
      </p:par>
    </p:tnLst>
  </p:timing>
  <p:hf sldNum="0" hdr="0" dt="0"/>
  <p:txStyles>
    <p:titleStyle>
      <a:lvl1pPr algn="l" defTabSz="457200" rtl="0" eaLnBrk="0" fontAlgn="base" hangingPunct="0">
        <a:lnSpc>
          <a:spcPct val="85000"/>
        </a:lnSpc>
        <a:spcBef>
          <a:spcPct val="0"/>
        </a:spcBef>
        <a:spcAft>
          <a:spcPct val="0"/>
        </a:spcAft>
        <a:defRPr sz="3200" b="1">
          <a:solidFill>
            <a:srgbClr val="002F5F"/>
          </a:solidFill>
          <a:latin typeface="+mj-lt"/>
          <a:ea typeface="MS PGothic" pitchFamily="34" charset="-128"/>
          <a:cs typeface="MS PGothic"/>
        </a:defRPr>
      </a:lvl1pPr>
      <a:lvl2pPr algn="l" defTabSz="457200" rtl="0" eaLnBrk="0" fontAlgn="base" hangingPunct="0">
        <a:lnSpc>
          <a:spcPct val="85000"/>
        </a:lnSpc>
        <a:spcBef>
          <a:spcPct val="0"/>
        </a:spcBef>
        <a:spcAft>
          <a:spcPct val="0"/>
        </a:spcAft>
        <a:defRPr sz="3200" b="1">
          <a:solidFill>
            <a:srgbClr val="002F5F"/>
          </a:solidFill>
          <a:latin typeface="Arial Narrow" pitchFamily="34" charset="0"/>
          <a:ea typeface="MS PGothic" pitchFamily="34" charset="-128"/>
          <a:cs typeface="MS PGothic"/>
        </a:defRPr>
      </a:lvl2pPr>
      <a:lvl3pPr algn="l" defTabSz="457200" rtl="0" eaLnBrk="0" fontAlgn="base" hangingPunct="0">
        <a:lnSpc>
          <a:spcPct val="85000"/>
        </a:lnSpc>
        <a:spcBef>
          <a:spcPct val="0"/>
        </a:spcBef>
        <a:spcAft>
          <a:spcPct val="0"/>
        </a:spcAft>
        <a:defRPr sz="3200" b="1">
          <a:solidFill>
            <a:srgbClr val="002F5F"/>
          </a:solidFill>
          <a:latin typeface="Arial Narrow" pitchFamily="34" charset="0"/>
          <a:ea typeface="MS PGothic" pitchFamily="34" charset="-128"/>
          <a:cs typeface="MS PGothic"/>
        </a:defRPr>
      </a:lvl3pPr>
      <a:lvl4pPr algn="l" defTabSz="457200" rtl="0" eaLnBrk="0" fontAlgn="base" hangingPunct="0">
        <a:lnSpc>
          <a:spcPct val="85000"/>
        </a:lnSpc>
        <a:spcBef>
          <a:spcPct val="0"/>
        </a:spcBef>
        <a:spcAft>
          <a:spcPct val="0"/>
        </a:spcAft>
        <a:defRPr sz="3200" b="1">
          <a:solidFill>
            <a:srgbClr val="002F5F"/>
          </a:solidFill>
          <a:latin typeface="Arial Narrow" pitchFamily="34" charset="0"/>
          <a:ea typeface="MS PGothic" pitchFamily="34" charset="-128"/>
          <a:cs typeface="MS PGothic"/>
        </a:defRPr>
      </a:lvl4pPr>
      <a:lvl5pPr algn="l" defTabSz="457200" rtl="0" eaLnBrk="0" fontAlgn="base" hangingPunct="0">
        <a:lnSpc>
          <a:spcPct val="85000"/>
        </a:lnSpc>
        <a:spcBef>
          <a:spcPct val="0"/>
        </a:spcBef>
        <a:spcAft>
          <a:spcPct val="0"/>
        </a:spcAft>
        <a:defRPr sz="3200" b="1">
          <a:solidFill>
            <a:srgbClr val="002F5F"/>
          </a:solidFill>
          <a:latin typeface="Arial Narrow" pitchFamily="34" charset="0"/>
          <a:ea typeface="MS PGothic" pitchFamily="34" charset="-128"/>
          <a:cs typeface="MS PGothic"/>
        </a:defRPr>
      </a:lvl5pPr>
      <a:lvl6pPr marL="457200" algn="l" defTabSz="457200" rtl="0" eaLnBrk="1" fontAlgn="base" hangingPunct="1">
        <a:spcBef>
          <a:spcPct val="0"/>
        </a:spcBef>
        <a:spcAft>
          <a:spcPct val="0"/>
        </a:spcAft>
        <a:defRPr sz="3200" b="1">
          <a:solidFill>
            <a:srgbClr val="002F5F"/>
          </a:solidFill>
          <a:latin typeface="Arial Narrow" pitchFamily="34" charset="0"/>
          <a:ea typeface="ＭＳ Ｐゴシック" pitchFamily="-106" charset="-128"/>
        </a:defRPr>
      </a:lvl6pPr>
      <a:lvl7pPr marL="914400" algn="l" defTabSz="457200" rtl="0" eaLnBrk="1" fontAlgn="base" hangingPunct="1">
        <a:spcBef>
          <a:spcPct val="0"/>
        </a:spcBef>
        <a:spcAft>
          <a:spcPct val="0"/>
        </a:spcAft>
        <a:defRPr sz="3200" b="1">
          <a:solidFill>
            <a:srgbClr val="002F5F"/>
          </a:solidFill>
          <a:latin typeface="Arial Narrow" pitchFamily="34" charset="0"/>
          <a:ea typeface="ＭＳ Ｐゴシック" pitchFamily="-106" charset="-128"/>
        </a:defRPr>
      </a:lvl7pPr>
      <a:lvl8pPr marL="1371600" algn="l" defTabSz="457200" rtl="0" eaLnBrk="1" fontAlgn="base" hangingPunct="1">
        <a:spcBef>
          <a:spcPct val="0"/>
        </a:spcBef>
        <a:spcAft>
          <a:spcPct val="0"/>
        </a:spcAft>
        <a:defRPr sz="3200" b="1">
          <a:solidFill>
            <a:srgbClr val="002F5F"/>
          </a:solidFill>
          <a:latin typeface="Arial Narrow" pitchFamily="34" charset="0"/>
          <a:ea typeface="ＭＳ Ｐゴシック" pitchFamily="-106" charset="-128"/>
        </a:defRPr>
      </a:lvl8pPr>
      <a:lvl9pPr marL="1828800" algn="l" defTabSz="457200" rtl="0" eaLnBrk="1" fontAlgn="base" hangingPunct="1">
        <a:spcBef>
          <a:spcPct val="0"/>
        </a:spcBef>
        <a:spcAft>
          <a:spcPct val="0"/>
        </a:spcAft>
        <a:defRPr sz="3200" b="1">
          <a:solidFill>
            <a:srgbClr val="002F5F"/>
          </a:solidFill>
          <a:latin typeface="Arial Narrow" pitchFamily="34" charset="0"/>
          <a:ea typeface="ＭＳ Ｐゴシック" pitchFamily="-106" charset="-128"/>
        </a:defRPr>
      </a:lvl9pPr>
    </p:titleStyle>
    <p:bodyStyle>
      <a:lvl1pPr marL="400050" indent="-400050" algn="l" defTabSz="457200" rtl="0" eaLnBrk="0" fontAlgn="base" hangingPunct="0">
        <a:lnSpc>
          <a:spcPct val="90000"/>
        </a:lnSpc>
        <a:spcBef>
          <a:spcPts val="600"/>
        </a:spcBef>
        <a:spcAft>
          <a:spcPct val="0"/>
        </a:spcAft>
        <a:buSzPct val="91000"/>
        <a:buFont typeface="Lucida Grande"/>
        <a:buChar char="▼"/>
        <a:defRPr sz="2800">
          <a:solidFill>
            <a:srgbClr val="002F5F"/>
          </a:solidFill>
          <a:latin typeface="+mn-lt"/>
          <a:ea typeface="MS PGothic" pitchFamily="34" charset="-128"/>
          <a:cs typeface="MS PGothic"/>
        </a:defRPr>
      </a:lvl1pPr>
      <a:lvl2pPr marL="695325" indent="-293688" algn="l" defTabSz="457200" rtl="0" eaLnBrk="0" fontAlgn="base" hangingPunct="0">
        <a:lnSpc>
          <a:spcPct val="95000"/>
        </a:lnSpc>
        <a:spcBef>
          <a:spcPts val="500"/>
        </a:spcBef>
        <a:spcAft>
          <a:spcPct val="0"/>
        </a:spcAft>
        <a:buClr>
          <a:srgbClr val="002F5F"/>
        </a:buClr>
        <a:buFont typeface="Wingdings" pitchFamily="2" charset="2"/>
        <a:buChar char="§"/>
        <a:defRPr sz="2400">
          <a:solidFill>
            <a:schemeClr val="tx1"/>
          </a:solidFill>
          <a:latin typeface="+mn-lt"/>
          <a:ea typeface="MS PGothic" pitchFamily="34" charset="-128"/>
          <a:cs typeface="MS PGothic"/>
        </a:defRPr>
      </a:lvl2pPr>
      <a:lvl3pPr marL="1000125" indent="-295275" algn="l" defTabSz="457200" rtl="0" eaLnBrk="0" fontAlgn="base" hangingPunct="0">
        <a:lnSpc>
          <a:spcPct val="95000"/>
        </a:lnSpc>
        <a:spcBef>
          <a:spcPts val="400"/>
        </a:spcBef>
        <a:spcAft>
          <a:spcPct val="0"/>
        </a:spcAft>
        <a:buClr>
          <a:srgbClr val="002F5F"/>
        </a:buClr>
        <a:buFont typeface="Lucida Grande"/>
        <a:buChar char="−"/>
        <a:defRPr sz="2400">
          <a:solidFill>
            <a:schemeClr val="tx1"/>
          </a:solidFill>
          <a:latin typeface="+mn-lt"/>
          <a:ea typeface="MS PGothic" pitchFamily="34" charset="-128"/>
          <a:cs typeface="MS PGothic"/>
        </a:defRPr>
      </a:lvl3pPr>
      <a:lvl4pPr marL="1601788" indent="-228600" algn="l" defTabSz="457200" rtl="0" eaLnBrk="0" fontAlgn="base" hangingPunct="0">
        <a:lnSpc>
          <a:spcPct val="95000"/>
        </a:lnSpc>
        <a:spcBef>
          <a:spcPts val="400"/>
        </a:spcBef>
        <a:spcAft>
          <a:spcPct val="0"/>
        </a:spcAft>
        <a:buClr>
          <a:srgbClr val="002F5F"/>
        </a:buClr>
        <a:buFont typeface="Lucida Grande"/>
        <a:buChar char="−"/>
        <a:defRPr sz="2400">
          <a:solidFill>
            <a:schemeClr val="tx1"/>
          </a:solidFill>
          <a:latin typeface="+mn-lt"/>
          <a:ea typeface="MS PGothic" pitchFamily="34" charset="-128"/>
          <a:cs typeface="MS PGothic"/>
        </a:defRPr>
      </a:lvl4pPr>
      <a:lvl5pPr marL="2057400" indent="-228600" algn="l" defTabSz="457200" rtl="0" eaLnBrk="0" fontAlgn="base" hangingPunct="0">
        <a:lnSpc>
          <a:spcPct val="95000"/>
        </a:lnSpc>
        <a:spcBef>
          <a:spcPts val="400"/>
        </a:spcBef>
        <a:spcAft>
          <a:spcPct val="0"/>
        </a:spcAft>
        <a:buClr>
          <a:srgbClr val="002F5F"/>
        </a:buClr>
        <a:buFont typeface="Lucida Grande"/>
        <a:buChar char="−"/>
        <a:defRPr sz="2400">
          <a:solidFill>
            <a:schemeClr val="tx1"/>
          </a:solidFill>
          <a:latin typeface="+mn-lt"/>
          <a:ea typeface="MS PGothic" pitchFamily="34" charset="-128"/>
          <a:cs typeface="MS PGothic"/>
        </a:defRPr>
      </a:lvl5pPr>
      <a:lvl6pPr marL="2514600" indent="-228600" algn="l" defTabSz="457200" rtl="0" eaLnBrk="1" fontAlgn="base" hangingPunct="1">
        <a:lnSpc>
          <a:spcPct val="95000"/>
        </a:lnSpc>
        <a:spcBef>
          <a:spcPts val="400"/>
        </a:spcBef>
        <a:spcAft>
          <a:spcPct val="0"/>
        </a:spcAft>
        <a:buClr>
          <a:srgbClr val="002F5F"/>
        </a:buClr>
        <a:buFont typeface="Lucida Grande" pitchFamily="-106" charset="0"/>
        <a:buChar char="−"/>
        <a:defRPr sz="2400">
          <a:solidFill>
            <a:schemeClr val="tx1"/>
          </a:solidFill>
          <a:latin typeface="+mn-lt"/>
          <a:ea typeface="+mn-ea"/>
        </a:defRPr>
      </a:lvl6pPr>
      <a:lvl7pPr marL="2971800" indent="-228600" algn="l" defTabSz="457200" rtl="0" eaLnBrk="1" fontAlgn="base" hangingPunct="1">
        <a:lnSpc>
          <a:spcPct val="95000"/>
        </a:lnSpc>
        <a:spcBef>
          <a:spcPts val="400"/>
        </a:spcBef>
        <a:spcAft>
          <a:spcPct val="0"/>
        </a:spcAft>
        <a:buClr>
          <a:srgbClr val="002F5F"/>
        </a:buClr>
        <a:buFont typeface="Lucida Grande" pitchFamily="-106" charset="0"/>
        <a:buChar char="−"/>
        <a:defRPr sz="2400">
          <a:solidFill>
            <a:schemeClr val="tx1"/>
          </a:solidFill>
          <a:latin typeface="+mn-lt"/>
          <a:ea typeface="+mn-ea"/>
        </a:defRPr>
      </a:lvl7pPr>
      <a:lvl8pPr marL="3429000" indent="-228600" algn="l" defTabSz="457200" rtl="0" eaLnBrk="1" fontAlgn="base" hangingPunct="1">
        <a:lnSpc>
          <a:spcPct val="95000"/>
        </a:lnSpc>
        <a:spcBef>
          <a:spcPts val="400"/>
        </a:spcBef>
        <a:spcAft>
          <a:spcPct val="0"/>
        </a:spcAft>
        <a:buClr>
          <a:srgbClr val="002F5F"/>
        </a:buClr>
        <a:buFont typeface="Lucida Grande" pitchFamily="-106" charset="0"/>
        <a:buChar char="−"/>
        <a:defRPr sz="2400">
          <a:solidFill>
            <a:schemeClr val="tx1"/>
          </a:solidFill>
          <a:latin typeface="+mn-lt"/>
          <a:ea typeface="+mn-ea"/>
        </a:defRPr>
      </a:lvl8pPr>
      <a:lvl9pPr marL="3886200" indent="-228600" algn="l" defTabSz="457200" rtl="0" eaLnBrk="1" fontAlgn="base" hangingPunct="1">
        <a:lnSpc>
          <a:spcPct val="95000"/>
        </a:lnSpc>
        <a:spcBef>
          <a:spcPts val="400"/>
        </a:spcBef>
        <a:spcAft>
          <a:spcPct val="0"/>
        </a:spcAft>
        <a:buClr>
          <a:srgbClr val="002F5F"/>
        </a:buClr>
        <a:buFont typeface="Lucida Grande" pitchFamily="-106" charset="0"/>
        <a:buChar char="−"/>
        <a:defRPr sz="2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en.wikipedia.org/wiki/Ground_sentence" TargetMode="Externa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hyperlink" Target="http://xmlns.com/foaf/0.1/" TargetMode="Externa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effectLst>
                  <a:outerShdw blurRad="38100" dist="38100" dir="2700000" algn="tl">
                    <a:srgbClr val="000000">
                      <a:alpha val="43137"/>
                    </a:srgbClr>
                  </a:outerShdw>
                </a:effectLst>
              </a:rPr>
              <a:t>The Basic Languages of the Semantic Web</a:t>
            </a:r>
            <a:endParaRPr lang="en-US" sz="4400" dirty="0">
              <a:effectLst>
                <a:outerShdw blurRad="38100" dist="38100" dir="2700000" algn="tl">
                  <a:srgbClr val="000000">
                    <a:alpha val="43137"/>
                  </a:srgbClr>
                </a:outerShdw>
              </a:effectLst>
            </a:endParaRPr>
          </a:p>
        </p:txBody>
      </p:sp>
      <p:sp>
        <p:nvSpPr>
          <p:cNvPr id="3" name="TextBox 2"/>
          <p:cNvSpPr txBox="1"/>
          <p:nvPr/>
        </p:nvSpPr>
        <p:spPr>
          <a:xfrm>
            <a:off x="2186609" y="3912042"/>
            <a:ext cx="5064981" cy="1384995"/>
          </a:xfrm>
          <a:prstGeom prst="rect">
            <a:avLst/>
          </a:prstGeom>
          <a:noFill/>
        </p:spPr>
        <p:txBody>
          <a:bodyPr wrap="square" rtlCol="0">
            <a:spAutoFit/>
          </a:bodyPr>
          <a:lstStyle/>
          <a:p>
            <a:pPr algn="ctr"/>
            <a:r>
              <a:rPr lang="en-US" sz="2800" b="1" dirty="0" smtClean="0">
                <a:solidFill>
                  <a:schemeClr val="tx2"/>
                </a:solidFill>
                <a:latin typeface="+mn-lt"/>
              </a:rPr>
              <a:t>Semantic Technology Boot Camp</a:t>
            </a:r>
          </a:p>
          <a:p>
            <a:pPr algn="ctr"/>
            <a:endParaRPr lang="en-US" sz="2800" b="1" dirty="0" smtClean="0">
              <a:solidFill>
                <a:schemeClr val="tx2"/>
              </a:solidFill>
              <a:latin typeface="+mn-lt"/>
            </a:endParaRPr>
          </a:p>
          <a:p>
            <a:pPr algn="ctr"/>
            <a:r>
              <a:rPr lang="en-US" sz="2800" b="1" dirty="0" smtClean="0">
                <a:solidFill>
                  <a:schemeClr val="tx2"/>
                </a:solidFill>
              </a:rPr>
              <a:t>Day 2</a:t>
            </a:r>
            <a:endParaRPr lang="en-US" sz="2800" b="1" dirty="0" smtClean="0">
              <a:solidFill>
                <a:schemeClr val="tx2"/>
              </a:solidFill>
              <a:latin typeface="+mn-l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Literals</a:t>
            </a:r>
            <a:endParaRPr lang="en-US" dirty="0"/>
          </a:p>
        </p:txBody>
      </p:sp>
      <p:sp>
        <p:nvSpPr>
          <p:cNvPr id="3" name="Content Placeholder 2"/>
          <p:cNvSpPr>
            <a:spLocks noGrp="1"/>
          </p:cNvSpPr>
          <p:nvPr>
            <p:ph idx="4294967295"/>
          </p:nvPr>
        </p:nvSpPr>
        <p:spPr>
          <a:xfrm>
            <a:off x="522514" y="1600200"/>
            <a:ext cx="8164286" cy="4525963"/>
          </a:xfrm>
        </p:spPr>
        <p:txBody>
          <a:bodyPr>
            <a:normAutofit/>
          </a:bodyPr>
          <a:lstStyle/>
          <a:p>
            <a:pPr marL="0" lvl="0">
              <a:lnSpc>
                <a:spcPct val="105000"/>
              </a:lnSpc>
            </a:pPr>
            <a:r>
              <a:rPr lang="en-US" dirty="0" smtClean="0"/>
              <a:t>Literals </a:t>
            </a:r>
            <a:r>
              <a:rPr lang="en-US" dirty="0"/>
              <a:t>may be plain or typed:</a:t>
            </a:r>
          </a:p>
          <a:p>
            <a:pPr marL="0" lvl="1">
              <a:lnSpc>
                <a:spcPct val="105000"/>
              </a:lnSpc>
              <a:spcBef>
                <a:spcPts val="600"/>
              </a:spcBef>
            </a:pPr>
            <a:r>
              <a:rPr lang="en-US" dirty="0"/>
              <a:t>A plain literal is a string combined with an optional language tag</a:t>
            </a:r>
          </a:p>
          <a:p>
            <a:pPr marL="0" lvl="1">
              <a:lnSpc>
                <a:spcPct val="105000"/>
              </a:lnSpc>
              <a:spcBef>
                <a:spcPts val="600"/>
              </a:spcBef>
            </a:pPr>
            <a:r>
              <a:rPr lang="en-US" dirty="0"/>
              <a:t>A typed literal is a string combined with a </a:t>
            </a:r>
            <a:r>
              <a:rPr lang="en-US" dirty="0" err="1"/>
              <a:t>datatype</a:t>
            </a:r>
            <a:r>
              <a:rPr lang="en-US" dirty="0"/>
              <a:t> </a:t>
            </a:r>
            <a:r>
              <a:rPr lang="en-US" dirty="0" smtClean="0"/>
              <a:t>URI</a:t>
            </a:r>
          </a:p>
          <a:p>
            <a:pPr marL="0" lvl="0">
              <a:lnSpc>
                <a:spcPct val="105000"/>
              </a:lnSpc>
            </a:pPr>
            <a:r>
              <a:rPr lang="en-US" dirty="0" smtClean="0"/>
              <a:t>A literal may be the object of an RDF statement, but not the subject or the predicate.</a:t>
            </a:r>
          </a:p>
          <a:p>
            <a:pPr marL="0" lvl="0">
              <a:lnSpc>
                <a:spcPct val="105000"/>
              </a:lnSpc>
            </a:pPr>
            <a:r>
              <a:rPr lang="en-US" dirty="0"/>
              <a:t>Literals are “dead-ends”</a:t>
            </a:r>
          </a:p>
          <a:p>
            <a:endParaRPr lang="en-US" dirty="0"/>
          </a:p>
        </p:txBody>
      </p:sp>
    </p:spTree>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1309" y="2689314"/>
            <a:ext cx="8686800" cy="1624085"/>
          </a:xfrm>
        </p:spPr>
        <p:txBody>
          <a:bodyPr>
            <a:noAutofit/>
          </a:bodyPr>
          <a:lstStyle/>
          <a:p>
            <a:pPr marL="0" lvl="0" indent="0">
              <a:buNone/>
            </a:pPr>
            <a:r>
              <a:rPr lang="en-US" sz="6400" dirty="0"/>
              <a:t>SPARQL CRUD </a:t>
            </a:r>
            <a:r>
              <a:rPr lang="en-US" sz="6400" dirty="0" smtClean="0"/>
              <a:t>Operations</a:t>
            </a:r>
            <a:endParaRPr lang="en-US" sz="6400" dirty="0"/>
          </a:p>
        </p:txBody>
      </p:sp>
    </p:spTree>
    <p:extLst>
      <p:ext uri="{BB962C8B-B14F-4D97-AF65-F5344CB8AC3E}">
        <p14:creationId xmlns="" xmlns:p14="http://schemas.microsoft.com/office/powerpoint/2010/main" xmlns:mv="urn:schemas-microsoft-com:mac:vml" xmlns:mc="http://schemas.openxmlformats.org/markup-compatibility/2006" val="186473249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CONSTRUCT Query</a:t>
            </a:r>
            <a:endParaRPr lang="en-US" dirty="0"/>
          </a:p>
        </p:txBody>
      </p:sp>
      <p:sp>
        <p:nvSpPr>
          <p:cNvPr id="4" name="Content Placeholder 3"/>
          <p:cNvSpPr>
            <a:spLocks noGrp="1"/>
          </p:cNvSpPr>
          <p:nvPr>
            <p:ph idx="1"/>
          </p:nvPr>
        </p:nvSpPr>
        <p:spPr/>
        <p:txBody>
          <a:bodyPr>
            <a:normAutofit fontScale="92500" lnSpcReduction="10000"/>
          </a:bodyPr>
          <a:lstStyle/>
          <a:p>
            <a:r>
              <a:rPr lang="en-US" smtClean="0"/>
              <a:t>Has anyone thought it strange that we query a graph, with a graph (WHERE clause), but then process a tabular result set?</a:t>
            </a:r>
          </a:p>
          <a:p>
            <a:r>
              <a:rPr lang="en-US" smtClean="0"/>
              <a:t>CONSTRUCT allows us to specify a graph to return.</a:t>
            </a:r>
          </a:p>
          <a:p>
            <a:r>
              <a:rPr lang="en-US" smtClean="0"/>
              <a:t>CONSTRUCTed graphs are not inserted into the queried graph –but some tools allow the constructed graph to be </a:t>
            </a:r>
            <a:r>
              <a:rPr lang="en-US" i="1" smtClean="0"/>
              <a:t>asserted</a:t>
            </a:r>
            <a:r>
              <a:rPr lang="en-US" smtClean="0"/>
              <a:t>.</a:t>
            </a:r>
          </a:p>
          <a:p>
            <a:r>
              <a:rPr lang="en-US" smtClean="0"/>
              <a:t>CONSTRUCT is </a:t>
            </a:r>
            <a:r>
              <a:rPr lang="en-US" b="1" i="1" smtClean="0"/>
              <a:t>extremely</a:t>
            </a:r>
            <a:r>
              <a:rPr lang="en-US" smtClean="0"/>
              <a:t> useful for transforming graphs.</a:t>
            </a:r>
            <a:endParaRPr lang="en-US" dirty="0"/>
          </a:p>
        </p:txBody>
      </p:sp>
    </p:spTree>
    <p:extLst>
      <p:ext uri="{BB962C8B-B14F-4D97-AF65-F5344CB8AC3E}">
        <p14:creationId xmlns="" xmlns:p14="http://schemas.microsoft.com/office/powerpoint/2010/main" xmlns:mv="urn:schemas-microsoft-com:mac:vml" xmlns:mc="http://schemas.openxmlformats.org/markup-compatibility/2006" val="2890039987"/>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p:nvPr/>
        </p:nvGrpSpPr>
        <p:grpSpPr>
          <a:xfrm>
            <a:off x="542925" y="3429001"/>
            <a:ext cx="6667500" cy="2343150"/>
            <a:chOff x="542925" y="3429001"/>
            <a:chExt cx="6667500" cy="2343150"/>
          </a:xfrm>
        </p:grpSpPr>
        <p:sp>
          <p:nvSpPr>
            <p:cNvPr id="9" name="Rounded Rectangle 8"/>
            <p:cNvSpPr/>
            <p:nvPr/>
          </p:nvSpPr>
          <p:spPr bwMode="auto">
            <a:xfrm>
              <a:off x="542925" y="3429001"/>
              <a:ext cx="6667500" cy="1162050"/>
            </a:xfrm>
            <a:prstGeom prst="roundRect">
              <a:avLst/>
            </a:prstGeom>
            <a:solidFill>
              <a:srgbClr val="EBF1D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 name="Rounded Rectangle 4"/>
            <p:cNvSpPr/>
            <p:nvPr/>
          </p:nvSpPr>
          <p:spPr bwMode="auto">
            <a:xfrm>
              <a:off x="561975" y="4610101"/>
              <a:ext cx="5600700" cy="1162050"/>
            </a:xfrm>
            <a:prstGeom prst="roundRect">
              <a:avLst/>
            </a:prstGeom>
            <a:solidFill>
              <a:srgbClr val="DDD9C3"/>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p:grpSp>
        <p:nvGrpSpPr>
          <p:cNvPr id="6" name="Group 15"/>
          <p:cNvGrpSpPr/>
          <p:nvPr/>
        </p:nvGrpSpPr>
        <p:grpSpPr>
          <a:xfrm>
            <a:off x="685800" y="1983623"/>
            <a:ext cx="8143876" cy="1485901"/>
            <a:chOff x="685800" y="1628775"/>
            <a:chExt cx="8143876" cy="1485901"/>
          </a:xfrm>
        </p:grpSpPr>
        <p:sp>
          <p:nvSpPr>
            <p:cNvPr id="15" name="Rounded Rectangle 14"/>
            <p:cNvSpPr/>
            <p:nvPr/>
          </p:nvSpPr>
          <p:spPr bwMode="auto">
            <a:xfrm>
              <a:off x="685800" y="1628775"/>
              <a:ext cx="6267450" cy="638175"/>
            </a:xfrm>
            <a:prstGeom prst="roundRect">
              <a:avLst/>
            </a:prstGeom>
            <a:solidFill>
              <a:srgbClr val="F2DCD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1" name="Rounded Rectangular Callout 10"/>
            <p:cNvSpPr/>
            <p:nvPr/>
          </p:nvSpPr>
          <p:spPr bwMode="auto">
            <a:xfrm>
              <a:off x="5038726" y="2552700"/>
              <a:ext cx="3790950" cy="561976"/>
            </a:xfrm>
            <a:prstGeom prst="wedgeRoundRectCallout">
              <a:avLst>
                <a:gd name="adj1" fmla="val -53558"/>
                <a:gd name="adj2" fmla="val -99833"/>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Linkage, equating, of resources.</a:t>
              </a:r>
              <a:endParaRPr lang="en-US" dirty="0"/>
            </a:p>
          </p:txBody>
        </p:sp>
      </p:grpSp>
      <p:sp>
        <p:nvSpPr>
          <p:cNvPr id="3" name="Title 2"/>
          <p:cNvSpPr>
            <a:spLocks noGrp="1"/>
          </p:cNvSpPr>
          <p:nvPr>
            <p:ph type="title"/>
          </p:nvPr>
        </p:nvSpPr>
        <p:spPr/>
        <p:txBody>
          <a:bodyPr/>
          <a:lstStyle/>
          <a:p>
            <a:r>
              <a:rPr lang="en-US" smtClean="0"/>
              <a:t>CONSTRUCT Query</a:t>
            </a:r>
            <a:endParaRPr lang="en-US" dirty="0"/>
          </a:p>
        </p:txBody>
      </p:sp>
      <p:sp>
        <p:nvSpPr>
          <p:cNvPr id="4" name="Content Placeholder 3"/>
          <p:cNvSpPr>
            <a:spLocks noGrp="1"/>
          </p:cNvSpPr>
          <p:nvPr>
            <p:ph idx="1"/>
          </p:nvPr>
        </p:nvSpPr>
        <p:spPr>
          <a:xfrm>
            <a:off x="255895" y="1518457"/>
            <a:ext cx="8686800" cy="4191000"/>
          </a:xfrm>
        </p:spPr>
        <p:txBody>
          <a:bodyPr>
            <a:normAutofit fontScale="92500" lnSpcReduction="20000"/>
          </a:bodyPr>
          <a:lstStyle/>
          <a:p>
            <a:pPr>
              <a:buNone/>
            </a:pPr>
            <a:r>
              <a:rPr lang="en-US" b="1" dirty="0" smtClean="0"/>
              <a:t>CONSTRUCT {</a:t>
            </a:r>
          </a:p>
          <a:p>
            <a:pPr>
              <a:buNone/>
            </a:pPr>
            <a:r>
              <a:rPr lang="en-US" dirty="0" smtClean="0"/>
              <a:t>     ?</a:t>
            </a:r>
            <a:r>
              <a:rPr lang="en-US" dirty="0" err="1" smtClean="0"/>
              <a:t>countryR</a:t>
            </a:r>
            <a:r>
              <a:rPr lang="en-US" dirty="0" smtClean="0"/>
              <a:t> </a:t>
            </a:r>
            <a:r>
              <a:rPr lang="en-US" dirty="0" err="1" smtClean="0"/>
              <a:t>owl:sameAs</a:t>
            </a:r>
            <a:r>
              <a:rPr lang="en-US" dirty="0" smtClean="0"/>
              <a:t> ?</a:t>
            </a:r>
            <a:r>
              <a:rPr lang="en-US" dirty="0" err="1" smtClean="0"/>
              <a:t>nationR</a:t>
            </a:r>
            <a:endParaRPr lang="en-US" dirty="0" smtClean="0"/>
          </a:p>
          <a:p>
            <a:pPr>
              <a:buNone/>
            </a:pPr>
            <a:r>
              <a:rPr lang="en-US" dirty="0" smtClean="0"/>
              <a:t>}</a:t>
            </a:r>
          </a:p>
          <a:p>
            <a:pPr>
              <a:buNone/>
            </a:pPr>
            <a:r>
              <a:rPr lang="en-US" b="1" dirty="0" smtClean="0"/>
              <a:t>WHERE {</a:t>
            </a:r>
          </a:p>
          <a:p>
            <a:pPr>
              <a:buNone/>
            </a:pPr>
            <a:r>
              <a:rPr lang="en-US" dirty="0" smtClean="0"/>
              <a:t>     ?</a:t>
            </a:r>
            <a:r>
              <a:rPr lang="en-US" dirty="0" err="1" smtClean="0"/>
              <a:t>countryR</a:t>
            </a:r>
            <a:r>
              <a:rPr lang="en-US" dirty="0" smtClean="0"/>
              <a:t> a </a:t>
            </a:r>
            <a:r>
              <a:rPr lang="en-US" dirty="0" err="1" smtClean="0"/>
              <a:t>country:Country</a:t>
            </a:r>
            <a:r>
              <a:rPr lang="en-US" dirty="0" smtClean="0"/>
              <a:t>;</a:t>
            </a:r>
          </a:p>
          <a:p>
            <a:pPr>
              <a:buNone/>
            </a:pPr>
            <a:r>
              <a:rPr lang="en-US" dirty="0" smtClean="0"/>
              <a:t>                      </a:t>
            </a:r>
            <a:r>
              <a:rPr lang="en-US" dirty="0" err="1" smtClean="0"/>
              <a:t>country:name</a:t>
            </a:r>
            <a:r>
              <a:rPr lang="en-US" dirty="0" smtClean="0"/>
              <a:t> ?country .</a:t>
            </a:r>
          </a:p>
          <a:p>
            <a:pPr>
              <a:buNone/>
            </a:pPr>
            <a:r>
              <a:rPr lang="en-US" dirty="0" smtClean="0"/>
              <a:t>     ?</a:t>
            </a:r>
            <a:r>
              <a:rPr lang="en-US" dirty="0" err="1" smtClean="0"/>
              <a:t>nationR</a:t>
            </a:r>
            <a:r>
              <a:rPr lang="en-US" dirty="0" smtClean="0"/>
              <a:t> a </a:t>
            </a:r>
            <a:r>
              <a:rPr lang="en-US" dirty="0" err="1" smtClean="0"/>
              <a:t>capitals:Nation</a:t>
            </a:r>
            <a:r>
              <a:rPr lang="en-US" dirty="0" smtClean="0"/>
              <a:t>;</a:t>
            </a:r>
          </a:p>
          <a:p>
            <a:pPr>
              <a:buNone/>
            </a:pPr>
            <a:r>
              <a:rPr lang="en-US" dirty="0" smtClean="0"/>
              <a:t>                    </a:t>
            </a:r>
            <a:r>
              <a:rPr lang="en-US" dirty="0" err="1" smtClean="0"/>
              <a:t>rdfs:label</a:t>
            </a:r>
            <a:r>
              <a:rPr lang="en-US" dirty="0" smtClean="0"/>
              <a:t> ?country;</a:t>
            </a:r>
          </a:p>
          <a:p>
            <a:pPr>
              <a:buNone/>
            </a:pPr>
            <a:r>
              <a:rPr lang="en-US" dirty="0" smtClean="0"/>
              <a:t>}</a:t>
            </a:r>
            <a:endParaRPr lang="en-US" dirty="0"/>
          </a:p>
        </p:txBody>
      </p:sp>
      <p:grpSp>
        <p:nvGrpSpPr>
          <p:cNvPr id="7" name="Group 13"/>
          <p:cNvGrpSpPr/>
          <p:nvPr/>
        </p:nvGrpSpPr>
        <p:grpSpPr>
          <a:xfrm>
            <a:off x="5008647" y="4102333"/>
            <a:ext cx="3811503" cy="2498491"/>
            <a:chOff x="5008647" y="4102333"/>
            <a:chExt cx="3811503" cy="2498491"/>
          </a:xfrm>
        </p:grpSpPr>
        <p:sp>
          <p:nvSpPr>
            <p:cNvPr id="8" name="Arc 7"/>
            <p:cNvSpPr/>
            <p:nvPr/>
          </p:nvSpPr>
          <p:spPr bwMode="auto">
            <a:xfrm rot="3731602">
              <a:off x="5102156" y="4008824"/>
              <a:ext cx="1446412" cy="1633430"/>
            </a:xfrm>
            <a:prstGeom prst="arc">
              <a:avLst>
                <a:gd name="adj1" fmla="val 16200000"/>
                <a:gd name="adj2" fmla="val 719995"/>
              </a:avLst>
            </a:prstGeom>
            <a:noFill/>
            <a:ln w="28575" cap="flat" cmpd="sng" algn="ctr">
              <a:solidFill>
                <a:schemeClr val="tx1"/>
              </a:solidFill>
              <a:prstDash val="solid"/>
              <a:round/>
              <a:headEnd type="triangle" w="lg" len="lg"/>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0" name="Rounded Rectangular Callout 9"/>
            <p:cNvSpPr/>
            <p:nvPr/>
          </p:nvSpPr>
          <p:spPr bwMode="auto">
            <a:xfrm>
              <a:off x="6477000" y="5486399"/>
              <a:ext cx="2343150" cy="1114425"/>
            </a:xfrm>
            <a:prstGeom prst="wedgeRoundRectCallout">
              <a:avLst>
                <a:gd name="adj1" fmla="val -48069"/>
                <a:gd name="adj2" fmla="val -8288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dirty="0" smtClean="0"/>
                <a:t>?country bridges two ontologies in the same graph.</a:t>
              </a:r>
              <a:endParaRPr lang="en-US" dirty="0"/>
            </a:p>
          </p:txBody>
        </p:sp>
      </p:grpSp>
    </p:spTree>
    <p:extLst>
      <p:ext uri="{BB962C8B-B14F-4D97-AF65-F5344CB8AC3E}">
        <p14:creationId xmlns="" xmlns:p14="http://schemas.microsoft.com/office/powerpoint/2010/main" xmlns:mv="urn:schemas-microsoft-com:mac:vml" xmlns:mc="http://schemas.openxmlformats.org/markup-compatibility/2006" val="577795447"/>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371850" y="1038225"/>
            <a:ext cx="5467350" cy="1533525"/>
          </a:xfrm>
          <a:prstGeom prst="roundRect">
            <a:avLst/>
          </a:prstGeom>
          <a:solidFill>
            <a:srgbClr val="C3D69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smtClean="0"/>
              <a:t>CONSTRUCT Query</a:t>
            </a:r>
            <a:endParaRPr lang="en-US" dirty="0"/>
          </a:p>
        </p:txBody>
      </p:sp>
      <p:sp>
        <p:nvSpPr>
          <p:cNvPr id="4" name="Content Placeholder 3"/>
          <p:cNvSpPr>
            <a:spLocks noGrp="1"/>
          </p:cNvSpPr>
          <p:nvPr>
            <p:ph idx="1"/>
          </p:nvPr>
        </p:nvSpPr>
        <p:spPr/>
        <p:txBody>
          <a:bodyPr>
            <a:normAutofit fontScale="92500" lnSpcReduction="20000"/>
          </a:bodyPr>
          <a:lstStyle/>
          <a:p>
            <a:pPr>
              <a:buNone/>
            </a:pPr>
            <a:r>
              <a:rPr lang="en-US" sz="1100" b="1" smtClean="0"/>
              <a:t>CONSTRUCT {</a:t>
            </a:r>
          </a:p>
          <a:p>
            <a:pPr>
              <a:buNone/>
            </a:pPr>
            <a:r>
              <a:rPr lang="en-US" sz="1100" smtClean="0"/>
              <a:t>     ?airportR wswm:country ?countryR ;</a:t>
            </a:r>
          </a:p>
          <a:p>
            <a:pPr>
              <a:buNone/>
            </a:pPr>
            <a:r>
              <a:rPr lang="en-US" sz="1100" smtClean="0"/>
              <a:t>                  wswm:city ?cityR ;</a:t>
            </a:r>
          </a:p>
          <a:p>
            <a:pPr>
              <a:buNone/>
            </a:pPr>
            <a:r>
              <a:rPr lang="en-US" sz="1100" smtClean="0"/>
              <a:t>                  wswm:state ?stateR</a:t>
            </a:r>
          </a:p>
          <a:p>
            <a:pPr>
              <a:buNone/>
            </a:pPr>
            <a:r>
              <a:rPr lang="en-US" sz="1100" smtClean="0"/>
              <a:t>}</a:t>
            </a:r>
          </a:p>
          <a:p>
            <a:pPr>
              <a:buNone/>
            </a:pPr>
            <a:r>
              <a:rPr lang="en-US" sz="1100" b="1" smtClean="0"/>
              <a:t>WHERE {</a:t>
            </a:r>
          </a:p>
          <a:p>
            <a:pPr>
              <a:buNone/>
            </a:pPr>
            <a:r>
              <a:rPr lang="en-US" sz="1100" smtClean="0"/>
              <a:t>    ?airportR a airports:AirportCode ;</a:t>
            </a:r>
          </a:p>
          <a:p>
            <a:pPr>
              <a:buNone/>
            </a:pPr>
            <a:r>
              <a:rPr lang="en-US" sz="1100" smtClean="0"/>
              <a:t>                 airports:city ?city ;</a:t>
            </a:r>
          </a:p>
          <a:p>
            <a:pPr>
              <a:buNone/>
            </a:pPr>
            <a:r>
              <a:rPr lang="en-US" sz="1100" smtClean="0"/>
              <a:t>                 airports:country ?country .</a:t>
            </a:r>
          </a:p>
          <a:p>
            <a:pPr>
              <a:buNone/>
            </a:pPr>
            <a:r>
              <a:rPr lang="en-US" sz="1100" smtClean="0"/>
              <a:t>     {</a:t>
            </a:r>
          </a:p>
          <a:p>
            <a:pPr>
              <a:buNone/>
            </a:pPr>
            <a:r>
              <a:rPr lang="en-US" sz="1100" smtClean="0"/>
              <a:t>         </a:t>
            </a:r>
            <a:r>
              <a:rPr lang="en-US" sz="1100" b="1" smtClean="0">
                <a:solidFill>
                  <a:srgbClr val="948A54"/>
                </a:solidFill>
              </a:rPr>
              <a:t># Link to International City Instances</a:t>
            </a:r>
          </a:p>
          <a:p>
            <a:pPr>
              <a:buNone/>
            </a:pPr>
            <a:r>
              <a:rPr lang="en-US" sz="1100" smtClean="0"/>
              <a:t>         ?cityR a capitals:Capital;</a:t>
            </a:r>
          </a:p>
          <a:p>
            <a:pPr>
              <a:buNone/>
            </a:pPr>
            <a:r>
              <a:rPr lang="en-US" sz="1100" smtClean="0"/>
              <a:t>                      rdfs:label ?city .</a:t>
            </a:r>
          </a:p>
          <a:p>
            <a:pPr>
              <a:buNone/>
            </a:pPr>
            <a:r>
              <a:rPr lang="en-US" sz="1100" smtClean="0"/>
              <a:t>         ?countryR a capitals:Nation ;</a:t>
            </a:r>
          </a:p>
          <a:p>
            <a:pPr>
              <a:buNone/>
            </a:pPr>
            <a:r>
              <a:rPr lang="en-US" sz="1100" smtClean="0"/>
              <a:t>                     rdfs:label ?country ;</a:t>
            </a:r>
          </a:p>
          <a:p>
            <a:pPr>
              <a:buNone/>
            </a:pPr>
            <a:r>
              <a:rPr lang="en-US" sz="1100" smtClean="0"/>
              <a:t>                     capitals:capital ?cityR .</a:t>
            </a:r>
          </a:p>
          <a:p>
            <a:pPr>
              <a:buNone/>
            </a:pPr>
            <a:r>
              <a:rPr lang="en-US" sz="1100" smtClean="0"/>
              <a:t>     }</a:t>
            </a:r>
          </a:p>
          <a:p>
            <a:pPr>
              <a:buNone/>
            </a:pPr>
            <a:r>
              <a:rPr lang="en-US" sz="1100" smtClean="0"/>
              <a:t>     </a:t>
            </a:r>
            <a:r>
              <a:rPr lang="en-US" sz="1100" b="1" smtClean="0"/>
              <a:t>UNION</a:t>
            </a:r>
          </a:p>
          <a:p>
            <a:pPr>
              <a:buNone/>
            </a:pPr>
            <a:r>
              <a:rPr lang="en-US" sz="1100" smtClean="0"/>
              <a:t>     { </a:t>
            </a:r>
          </a:p>
          <a:p>
            <a:pPr>
              <a:buNone/>
            </a:pPr>
            <a:r>
              <a:rPr lang="en-US" sz="1100" smtClean="0"/>
              <a:t>        </a:t>
            </a:r>
            <a:r>
              <a:rPr lang="en-US" sz="1100" b="1" smtClean="0">
                <a:solidFill>
                  <a:srgbClr val="948A54"/>
                </a:solidFill>
              </a:rPr>
              <a:t># Link to US City Instances</a:t>
            </a:r>
          </a:p>
          <a:p>
            <a:pPr>
              <a:buNone/>
            </a:pPr>
            <a:r>
              <a:rPr lang="en-US" sz="1100" smtClean="0"/>
              <a:t>         </a:t>
            </a:r>
            <a:r>
              <a:rPr lang="en-US" sz="1100" b="1" smtClean="0"/>
              <a:t>LET ( ?countryR := country:UNITED-STATES )</a:t>
            </a:r>
          </a:p>
          <a:p>
            <a:pPr>
              <a:buNone/>
            </a:pPr>
            <a:r>
              <a:rPr lang="en-US" sz="1100" smtClean="0"/>
              <a:t>         ?airportR airports:state ?state .</a:t>
            </a:r>
          </a:p>
          <a:p>
            <a:pPr>
              <a:buNone/>
            </a:pPr>
            <a:r>
              <a:rPr lang="en-US" sz="1100" smtClean="0"/>
              <a:t>         ?stateR state:code ?state .</a:t>
            </a:r>
          </a:p>
          <a:p>
            <a:pPr>
              <a:buNone/>
            </a:pPr>
            <a:r>
              <a:rPr lang="en-US" sz="1100" smtClean="0"/>
              <a:t>         ?cityR city:name ?city ;</a:t>
            </a:r>
          </a:p>
          <a:p>
            <a:pPr>
              <a:buNone/>
            </a:pPr>
            <a:r>
              <a:rPr lang="en-US" sz="1100" smtClean="0"/>
              <a:t>                  uscity:state ?stateR</a:t>
            </a:r>
          </a:p>
          <a:p>
            <a:pPr>
              <a:buNone/>
            </a:pPr>
            <a:r>
              <a:rPr lang="en-US" sz="1100" smtClean="0"/>
              <a:t>      }</a:t>
            </a:r>
          </a:p>
          <a:p>
            <a:pPr>
              <a:buNone/>
            </a:pPr>
            <a:r>
              <a:rPr lang="en-US" sz="1100" smtClean="0"/>
              <a:t>}</a:t>
            </a:r>
            <a:endParaRPr lang="en-US" sz="1100" dirty="0"/>
          </a:p>
        </p:txBody>
      </p:sp>
      <p:sp>
        <p:nvSpPr>
          <p:cNvPr id="5" name="Rounded Rectangular Callout 4"/>
          <p:cNvSpPr/>
          <p:nvPr/>
        </p:nvSpPr>
        <p:spPr bwMode="auto">
          <a:xfrm>
            <a:off x="4524375" y="4257675"/>
            <a:ext cx="3552825" cy="612648"/>
          </a:xfrm>
          <a:prstGeom prst="wedgeRoundRectCallout">
            <a:avLst>
              <a:gd name="adj1" fmla="val -70699"/>
              <a:gd name="adj2" fmla="val 104478"/>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Use LET() to assign variables.</a:t>
            </a:r>
          </a:p>
        </p:txBody>
      </p:sp>
      <p:sp>
        <p:nvSpPr>
          <p:cNvPr id="6" name="Rounded Rectangular Callout 5"/>
          <p:cNvSpPr/>
          <p:nvPr/>
        </p:nvSpPr>
        <p:spPr bwMode="auto">
          <a:xfrm>
            <a:off x="4381500" y="2905125"/>
            <a:ext cx="4419600" cy="612648"/>
          </a:xfrm>
          <a:prstGeom prst="wedgeRoundRectCallout">
            <a:avLst>
              <a:gd name="adj1" fmla="val -77596"/>
              <a:gd name="adj2" fmla="val 3421"/>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Start comments anywhere with “#”</a:t>
            </a:r>
          </a:p>
        </p:txBody>
      </p:sp>
      <p:sp>
        <p:nvSpPr>
          <p:cNvPr id="7" name="TextBox 6"/>
          <p:cNvSpPr txBox="1"/>
          <p:nvPr/>
        </p:nvSpPr>
        <p:spPr>
          <a:xfrm>
            <a:off x="3514724" y="1181100"/>
            <a:ext cx="5191125" cy="1200329"/>
          </a:xfrm>
          <a:prstGeom prst="rect">
            <a:avLst/>
          </a:prstGeom>
          <a:noFill/>
        </p:spPr>
        <p:txBody>
          <a:bodyPr wrap="square" rtlCol="0">
            <a:spAutoFit/>
          </a:bodyPr>
          <a:lstStyle/>
          <a:p>
            <a:r>
              <a:rPr lang="en-US" dirty="0" smtClean="0"/>
              <a:t>Construct resource linkages across the 3</a:t>
            </a:r>
          </a:p>
          <a:p>
            <a:r>
              <a:rPr lang="en-US" dirty="0" smtClean="0"/>
              <a:t>ontology groups. The data is now linked and we can find geo coordinates for airports</a:t>
            </a:r>
            <a:br>
              <a:rPr lang="en-US" dirty="0" smtClean="0"/>
            </a:br>
            <a:r>
              <a:rPr lang="en-US" dirty="0" smtClean="0"/>
              <a:t>(in capital cities only).</a:t>
            </a:r>
            <a:endParaRPr lang="en-US" dirty="0"/>
          </a:p>
        </p:txBody>
      </p:sp>
    </p:spTree>
    <p:extLst>
      <p:ext uri="{BB962C8B-B14F-4D97-AF65-F5344CB8AC3E}">
        <p14:creationId xmlns="" xmlns:p14="http://schemas.microsoft.com/office/powerpoint/2010/main" xmlns:mv="urn:schemas-microsoft-com:mac:vml" xmlns:mc="http://schemas.openxmlformats.org/markup-compatibility/2006" val="3474480407"/>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animBg="1"/>
      <p:bldP spid="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SPARQL 2</a:t>
            </a:r>
            <a:endParaRPr lang="en-US" dirty="0"/>
          </a:p>
        </p:txBody>
      </p:sp>
      <p:sp>
        <p:nvSpPr>
          <p:cNvPr id="4" name="Content Placeholder 3"/>
          <p:cNvSpPr>
            <a:spLocks noGrp="1"/>
          </p:cNvSpPr>
          <p:nvPr>
            <p:ph idx="1"/>
          </p:nvPr>
        </p:nvSpPr>
        <p:spPr/>
        <p:txBody>
          <a:bodyPr>
            <a:normAutofit lnSpcReduction="10000"/>
          </a:bodyPr>
          <a:lstStyle/>
          <a:p>
            <a:pPr>
              <a:buNone/>
            </a:pPr>
            <a:r>
              <a:rPr lang="en-US" sz="2800" smtClean="0"/>
              <a:t>DELETE –use to remove unwanted triples and clean up an ontology</a:t>
            </a:r>
          </a:p>
          <a:p>
            <a:pPr lvl="6">
              <a:buNone/>
            </a:pPr>
            <a:endParaRPr lang="en-US" smtClean="0"/>
          </a:p>
          <a:p>
            <a:pPr lvl="6">
              <a:buNone/>
            </a:pPr>
            <a:endParaRPr lang="en-US" smtClean="0"/>
          </a:p>
          <a:p>
            <a:pPr lvl="6">
              <a:buNone/>
            </a:pPr>
            <a:r>
              <a:rPr lang="en-US" sz="2800" b="1" smtClean="0"/>
              <a:t>DELETE {</a:t>
            </a:r>
          </a:p>
          <a:p>
            <a:pPr lvl="6">
              <a:buNone/>
            </a:pPr>
            <a:r>
              <a:rPr lang="en-US" sz="2800" smtClean="0"/>
              <a:t>  ?s country:cia ?o</a:t>
            </a:r>
          </a:p>
          <a:p>
            <a:pPr lvl="6">
              <a:buNone/>
            </a:pPr>
            <a:r>
              <a:rPr lang="en-US" sz="2800" smtClean="0"/>
              <a:t>}</a:t>
            </a:r>
          </a:p>
          <a:p>
            <a:pPr lvl="6">
              <a:buNone/>
            </a:pPr>
            <a:r>
              <a:rPr lang="en-US" sz="2800" b="1" smtClean="0"/>
              <a:t>WHERE {</a:t>
            </a:r>
          </a:p>
          <a:p>
            <a:pPr lvl="6">
              <a:buNone/>
            </a:pPr>
            <a:r>
              <a:rPr lang="en-US" sz="2800" smtClean="0"/>
              <a:t>  ?s country:cia ?o</a:t>
            </a:r>
          </a:p>
          <a:p>
            <a:pPr lvl="6">
              <a:buNone/>
            </a:pPr>
            <a:r>
              <a:rPr lang="en-US" sz="2800" smtClean="0"/>
              <a:t>}</a:t>
            </a:r>
            <a:endParaRPr lang="en-US" sz="2800" dirty="0"/>
          </a:p>
        </p:txBody>
      </p:sp>
    </p:spTree>
    <p:extLst>
      <p:ext uri="{BB962C8B-B14F-4D97-AF65-F5344CB8AC3E}">
        <p14:creationId xmlns="" xmlns:p14="http://schemas.microsoft.com/office/powerpoint/2010/main" xmlns:mv="urn:schemas-microsoft-com:mac:vml" xmlns:mc="http://schemas.openxmlformats.org/markup-compatibility/2006" val="303191486"/>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SPARQL 2</a:t>
            </a:r>
            <a:endParaRPr lang="en-US" dirty="0"/>
          </a:p>
        </p:txBody>
      </p:sp>
      <p:sp>
        <p:nvSpPr>
          <p:cNvPr id="4" name="Content Placeholder 3"/>
          <p:cNvSpPr>
            <a:spLocks noGrp="1"/>
          </p:cNvSpPr>
          <p:nvPr>
            <p:ph idx="1"/>
          </p:nvPr>
        </p:nvSpPr>
        <p:spPr/>
        <p:txBody>
          <a:bodyPr>
            <a:normAutofit lnSpcReduction="10000"/>
          </a:bodyPr>
          <a:lstStyle/>
          <a:p>
            <a:pPr>
              <a:buNone/>
            </a:pPr>
            <a:r>
              <a:rPr lang="en-US" sz="2400" dirty="0" smtClean="0"/>
              <a:t>DELETE and INSERT –use together in sequence to move content:</a:t>
            </a:r>
          </a:p>
          <a:p>
            <a:pPr>
              <a:buNone/>
            </a:pPr>
            <a:endParaRPr lang="en-US" sz="2400" dirty="0" smtClean="0"/>
          </a:p>
          <a:p>
            <a:pPr lvl="3">
              <a:buNone/>
            </a:pPr>
            <a:r>
              <a:rPr lang="en-US" sz="1800" b="1" dirty="0" smtClean="0"/>
              <a:t>INSERT {</a:t>
            </a:r>
          </a:p>
          <a:p>
            <a:pPr lvl="3">
              <a:buNone/>
            </a:pPr>
            <a:r>
              <a:rPr lang="en-US" sz="1800" dirty="0" smtClean="0"/>
              <a:t>  ?state </a:t>
            </a:r>
            <a:r>
              <a:rPr lang="en-US" sz="1800" dirty="0" err="1" smtClean="0"/>
              <a:t>rdfs:label</a:t>
            </a:r>
            <a:r>
              <a:rPr lang="en-US" sz="1800" dirty="0" smtClean="0"/>
              <a:t> ?name</a:t>
            </a:r>
          </a:p>
          <a:p>
            <a:pPr lvl="3">
              <a:buNone/>
            </a:pPr>
            <a:r>
              <a:rPr lang="en-US" sz="1800" dirty="0" smtClean="0"/>
              <a:t>}</a:t>
            </a:r>
          </a:p>
          <a:p>
            <a:pPr lvl="3">
              <a:buNone/>
            </a:pPr>
            <a:r>
              <a:rPr lang="en-US" sz="1800" b="1" dirty="0" smtClean="0"/>
              <a:t>WHERE {</a:t>
            </a:r>
          </a:p>
          <a:p>
            <a:pPr lvl="3">
              <a:buNone/>
            </a:pPr>
            <a:r>
              <a:rPr lang="en-US" sz="1800" dirty="0" smtClean="0"/>
              <a:t>  ?state </a:t>
            </a:r>
            <a:r>
              <a:rPr lang="en-US" sz="1800" dirty="0" err="1" smtClean="0"/>
              <a:t>state:name</a:t>
            </a:r>
            <a:r>
              <a:rPr lang="en-US" sz="1800" dirty="0" smtClean="0"/>
              <a:t> ?name</a:t>
            </a:r>
          </a:p>
          <a:p>
            <a:pPr lvl="3">
              <a:buNone/>
            </a:pPr>
            <a:r>
              <a:rPr lang="en-US" sz="1800" dirty="0" smtClean="0"/>
              <a:t>}</a:t>
            </a:r>
            <a:endParaRPr lang="en-US" sz="1800" b="1" dirty="0" smtClean="0"/>
          </a:p>
          <a:p>
            <a:pPr lvl="3">
              <a:buNone/>
            </a:pPr>
            <a:r>
              <a:rPr lang="en-US" sz="1800" b="1" dirty="0" smtClean="0"/>
              <a:t>DELETE {</a:t>
            </a:r>
          </a:p>
          <a:p>
            <a:pPr lvl="3">
              <a:buNone/>
            </a:pPr>
            <a:r>
              <a:rPr lang="en-US" sz="1800" dirty="0" smtClean="0"/>
              <a:t>  ?state </a:t>
            </a:r>
            <a:r>
              <a:rPr lang="en-US" sz="1800" dirty="0" err="1" smtClean="0"/>
              <a:t>state:name</a:t>
            </a:r>
            <a:r>
              <a:rPr lang="en-US" sz="1800" dirty="0" smtClean="0"/>
              <a:t> ?name</a:t>
            </a:r>
          </a:p>
          <a:p>
            <a:pPr lvl="3">
              <a:buNone/>
            </a:pPr>
            <a:r>
              <a:rPr lang="en-US" sz="1800" dirty="0" smtClean="0"/>
              <a:t>}</a:t>
            </a:r>
          </a:p>
          <a:p>
            <a:pPr lvl="3">
              <a:buNone/>
            </a:pPr>
            <a:r>
              <a:rPr lang="en-US" sz="1800" b="1" dirty="0" smtClean="0"/>
              <a:t>WHERE {</a:t>
            </a:r>
          </a:p>
          <a:p>
            <a:pPr lvl="3">
              <a:buNone/>
            </a:pPr>
            <a:r>
              <a:rPr lang="en-US" sz="1800" dirty="0" smtClean="0"/>
              <a:t>  ?state </a:t>
            </a:r>
            <a:r>
              <a:rPr lang="en-US" sz="1800" dirty="0" err="1" smtClean="0"/>
              <a:t>state:name</a:t>
            </a:r>
            <a:r>
              <a:rPr lang="en-US" sz="1800" dirty="0" smtClean="0"/>
              <a:t> ?name</a:t>
            </a:r>
          </a:p>
          <a:p>
            <a:pPr lvl="3">
              <a:buNone/>
            </a:pPr>
            <a:r>
              <a:rPr lang="en-US" sz="1800" dirty="0" smtClean="0"/>
              <a:t>}</a:t>
            </a:r>
            <a:endParaRPr lang="en-US" sz="1800" dirty="0"/>
          </a:p>
        </p:txBody>
      </p:sp>
    </p:spTree>
    <p:extLst>
      <p:ext uri="{BB962C8B-B14F-4D97-AF65-F5344CB8AC3E}">
        <p14:creationId xmlns="" xmlns:p14="http://schemas.microsoft.com/office/powerpoint/2010/main" xmlns:mv="urn:schemas-microsoft-com:mac:vml" xmlns:mc="http://schemas.openxmlformats.org/markup-compatibility/2006" val="3927648011"/>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Advanced Topics</a:t>
            </a:r>
            <a:endParaRPr lang="en-US" dirty="0"/>
          </a:p>
        </p:txBody>
      </p:sp>
      <p:sp>
        <p:nvSpPr>
          <p:cNvPr id="4" name="Content Placeholder 3"/>
          <p:cNvSpPr>
            <a:spLocks noGrp="1"/>
          </p:cNvSpPr>
          <p:nvPr>
            <p:ph idx="1"/>
          </p:nvPr>
        </p:nvSpPr>
        <p:spPr/>
        <p:txBody>
          <a:bodyPr>
            <a:normAutofit lnSpcReduction="10000"/>
          </a:bodyPr>
          <a:lstStyle/>
          <a:p>
            <a:r>
              <a:rPr lang="en-US" dirty="0" smtClean="0"/>
              <a:t>Named Graphs – useful when the same namespaces are used in multiple graphs:</a:t>
            </a:r>
          </a:p>
          <a:p>
            <a:endParaRPr lang="en-US" dirty="0" smtClean="0"/>
          </a:p>
          <a:p>
            <a:pPr lvl="2">
              <a:buNone/>
            </a:pPr>
            <a:r>
              <a:rPr lang="en-US" sz="2400" dirty="0" smtClean="0"/>
              <a:t>SELECT ?state ?births</a:t>
            </a:r>
          </a:p>
          <a:p>
            <a:pPr lvl="2">
              <a:buNone/>
            </a:pPr>
            <a:r>
              <a:rPr lang="en-US" sz="2400" dirty="0" smtClean="0"/>
              <a:t>FROM NAMED &lt;http://some.org/births.owl&gt;</a:t>
            </a:r>
          </a:p>
          <a:p>
            <a:pPr lvl="2">
              <a:buNone/>
            </a:pPr>
            <a:r>
              <a:rPr lang="en-US" sz="2400" dirty="0" smtClean="0"/>
              <a:t>WHERE {</a:t>
            </a:r>
          </a:p>
          <a:p>
            <a:pPr lvl="2">
              <a:buNone/>
            </a:pPr>
            <a:r>
              <a:rPr lang="en-US" sz="2400" dirty="0" smtClean="0"/>
              <a:t>  ?</a:t>
            </a:r>
            <a:r>
              <a:rPr lang="en-US" sz="2400" dirty="0" err="1" smtClean="0"/>
              <a:t>stateR</a:t>
            </a:r>
            <a:r>
              <a:rPr lang="en-US" sz="2400" dirty="0" smtClean="0"/>
              <a:t> a </a:t>
            </a:r>
            <a:r>
              <a:rPr lang="en-US" sz="2400" dirty="0" err="1" smtClean="0"/>
              <a:t>state:State</a:t>
            </a:r>
            <a:r>
              <a:rPr lang="en-US" sz="2400" dirty="0" smtClean="0"/>
              <a:t> ;</a:t>
            </a:r>
          </a:p>
          <a:p>
            <a:pPr lvl="2">
              <a:buNone/>
            </a:pPr>
            <a:r>
              <a:rPr lang="en-US" sz="2400" dirty="0" smtClean="0"/>
              <a:t>                </a:t>
            </a:r>
            <a:r>
              <a:rPr lang="en-US" sz="2400" dirty="0" err="1" smtClean="0"/>
              <a:t>state:name</a:t>
            </a:r>
            <a:r>
              <a:rPr lang="en-US" sz="2400" dirty="0" smtClean="0"/>
              <a:t> ?state ;</a:t>
            </a:r>
          </a:p>
          <a:p>
            <a:pPr lvl="2">
              <a:buNone/>
            </a:pPr>
            <a:r>
              <a:rPr lang="en-US" sz="2400" dirty="0" smtClean="0"/>
              <a:t>                </a:t>
            </a:r>
            <a:r>
              <a:rPr lang="en-US" sz="2400" dirty="0" err="1" smtClean="0"/>
              <a:t>stats:birthRate</a:t>
            </a:r>
            <a:r>
              <a:rPr lang="en-US" sz="2400" dirty="0" smtClean="0"/>
              <a:t> ?births</a:t>
            </a:r>
          </a:p>
          <a:p>
            <a:pPr lvl="2">
              <a:buNone/>
            </a:pPr>
            <a:r>
              <a:rPr lang="en-US" sz="2400" dirty="0" smtClean="0"/>
              <a:t>}</a:t>
            </a:r>
            <a:endParaRPr lang="en-US" sz="2400" dirty="0"/>
          </a:p>
        </p:txBody>
      </p:sp>
      <p:sp>
        <p:nvSpPr>
          <p:cNvPr id="5" name="Rounded Rectangular Callout 4"/>
          <p:cNvSpPr/>
          <p:nvPr/>
        </p:nvSpPr>
        <p:spPr bwMode="auto">
          <a:xfrm>
            <a:off x="5191836" y="4685873"/>
            <a:ext cx="2847975" cy="2038351"/>
          </a:xfrm>
          <a:prstGeom prst="wedgeRoundRectCallout">
            <a:avLst>
              <a:gd name="adj1" fmla="val -37555"/>
              <a:gd name="adj2" fmla="val -86718"/>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Graphs </a:t>
            </a:r>
            <a:r>
              <a:rPr lang="en-US" b="0" dirty="0" smtClean="0"/>
              <a:t>names are </a:t>
            </a:r>
            <a:r>
              <a:rPr kumimoji="0" lang="en-US" sz="1800" b="0" i="0" u="none" strike="noStrike" cap="none" normalizeH="0" baseline="0" dirty="0" smtClean="0">
                <a:ln>
                  <a:noFill/>
                </a:ln>
                <a:solidFill>
                  <a:schemeClr val="tx1"/>
                </a:solidFill>
                <a:effectLst/>
                <a:latin typeface="Arial" charset="0"/>
              </a:rPr>
              <a:t>automatic</a:t>
            </a:r>
            <a:r>
              <a:rPr kumimoji="0" lang="en-US" sz="1800" b="0" i="0" u="none" strike="noStrike" cap="none" normalizeH="0" dirty="0" smtClean="0">
                <a:ln>
                  <a:noFill/>
                </a:ln>
                <a:solidFill>
                  <a:schemeClr val="tx1"/>
                </a:solidFill>
                <a:effectLst/>
                <a:latin typeface="Arial" charset="0"/>
              </a:rPr>
              <a:t> with TBC.  With Gruff the names must be specified at import time into the </a:t>
            </a:r>
            <a:r>
              <a:rPr kumimoji="0" lang="en-US" sz="1800" b="0" i="0" u="none" strike="noStrike" cap="none" normalizeH="0" dirty="0" err="1" smtClean="0">
                <a:ln>
                  <a:noFill/>
                </a:ln>
                <a:solidFill>
                  <a:schemeClr val="tx1"/>
                </a:solidFill>
                <a:effectLst/>
                <a:latin typeface="Arial" charset="0"/>
              </a:rPr>
              <a:t>Allegograph</a:t>
            </a:r>
            <a:r>
              <a:rPr kumimoji="0" lang="en-US" sz="1800" b="0" i="0" u="none" strike="noStrike" cap="none" normalizeH="0" dirty="0" smtClean="0">
                <a:ln>
                  <a:noFill/>
                </a:ln>
                <a:solidFill>
                  <a:schemeClr val="tx1"/>
                </a:solidFill>
                <a:effectLst/>
                <a:latin typeface="Arial" charset="0"/>
              </a:rPr>
              <a:t> </a:t>
            </a:r>
            <a:r>
              <a:rPr kumimoji="0" lang="en-US" sz="1800" b="0" i="0" u="none" strike="noStrike" cap="none" normalizeH="0" dirty="0" err="1" smtClean="0">
                <a:ln>
                  <a:noFill/>
                </a:ln>
                <a:solidFill>
                  <a:schemeClr val="tx1"/>
                </a:solidFill>
                <a:effectLst/>
                <a:latin typeface="Arial" charset="0"/>
              </a:rPr>
              <a:t>triplestore</a:t>
            </a:r>
            <a:r>
              <a:rPr kumimoji="0" lang="en-US" sz="1800" b="0" i="0" u="none" strike="noStrike" cap="none" normalizeH="0" dirty="0" smtClean="0">
                <a:ln>
                  <a:noFill/>
                </a:ln>
                <a:solidFill>
                  <a:schemeClr val="tx1"/>
                </a:solidFill>
                <a:effectLst/>
                <a:latin typeface="Arial" charset="0"/>
              </a:rPr>
              <a:t>.</a:t>
            </a: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xmlns:mv="urn:schemas-microsoft-com:mac:vml" xmlns:mc="http://schemas.openxmlformats.org/markup-compatibility/2006" val="3638896248"/>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Advanced Topics</a:t>
            </a:r>
            <a:endParaRPr lang="en-US" dirty="0"/>
          </a:p>
        </p:txBody>
      </p:sp>
      <p:sp>
        <p:nvSpPr>
          <p:cNvPr id="4" name="Content Placeholder 3"/>
          <p:cNvSpPr>
            <a:spLocks noGrp="1"/>
          </p:cNvSpPr>
          <p:nvPr>
            <p:ph idx="1"/>
          </p:nvPr>
        </p:nvSpPr>
        <p:spPr/>
        <p:txBody>
          <a:bodyPr>
            <a:normAutofit lnSpcReduction="10000"/>
          </a:bodyPr>
          <a:lstStyle/>
          <a:p>
            <a:pPr lvl="2">
              <a:buNone/>
            </a:pPr>
            <a:r>
              <a:rPr lang="en-US" sz="2400" dirty="0" smtClean="0"/>
              <a:t>SELECT ?state ?births ?deaths</a:t>
            </a:r>
          </a:p>
          <a:p>
            <a:pPr lvl="2">
              <a:buNone/>
            </a:pPr>
            <a:r>
              <a:rPr lang="en-US" sz="2400" dirty="0" smtClean="0"/>
              <a:t>WHERE {</a:t>
            </a:r>
          </a:p>
          <a:p>
            <a:pPr lvl="2">
              <a:buNone/>
            </a:pPr>
            <a:r>
              <a:rPr lang="en-US" sz="2400" dirty="0" smtClean="0"/>
              <a:t>    ?</a:t>
            </a:r>
            <a:r>
              <a:rPr lang="en-US" sz="2400" dirty="0" err="1" smtClean="0"/>
              <a:t>stateR</a:t>
            </a:r>
            <a:r>
              <a:rPr lang="en-US" sz="2400" dirty="0" smtClean="0"/>
              <a:t> a </a:t>
            </a:r>
            <a:r>
              <a:rPr lang="en-US" sz="2400" dirty="0" err="1" smtClean="0"/>
              <a:t>state:State</a:t>
            </a:r>
            <a:r>
              <a:rPr lang="en-US" sz="2400" dirty="0" smtClean="0"/>
              <a:t> ;</a:t>
            </a:r>
          </a:p>
          <a:p>
            <a:pPr lvl="2">
              <a:buNone/>
            </a:pPr>
            <a:r>
              <a:rPr lang="en-US" sz="2400" dirty="0" smtClean="0"/>
              <a:t>                </a:t>
            </a:r>
            <a:r>
              <a:rPr lang="en-US" sz="2400" dirty="0" err="1" smtClean="0"/>
              <a:t>state:name</a:t>
            </a:r>
            <a:r>
              <a:rPr lang="en-US" sz="2400" dirty="0" smtClean="0"/>
              <a:t> ?state ;</a:t>
            </a:r>
          </a:p>
          <a:p>
            <a:pPr lvl="2">
              <a:buNone/>
            </a:pPr>
            <a:r>
              <a:rPr lang="en-US" sz="2400" dirty="0" smtClean="0"/>
              <a:t>    GRAPH &lt;http://some.org/births.owl&gt; {</a:t>
            </a:r>
          </a:p>
          <a:p>
            <a:pPr lvl="2">
              <a:buNone/>
            </a:pPr>
            <a:r>
              <a:rPr lang="en-US" sz="2400" dirty="0" smtClean="0"/>
              <a:t>                </a:t>
            </a:r>
            <a:r>
              <a:rPr lang="en-US" sz="2400" dirty="0" err="1" smtClean="0"/>
              <a:t>stats:birthRate</a:t>
            </a:r>
            <a:r>
              <a:rPr lang="en-US" sz="2400" dirty="0" smtClean="0"/>
              <a:t> ?births</a:t>
            </a:r>
          </a:p>
          <a:p>
            <a:pPr lvl="2">
              <a:buNone/>
            </a:pPr>
            <a:r>
              <a:rPr lang="en-US" sz="2400" dirty="0" smtClean="0"/>
              <a:t>    }</a:t>
            </a:r>
          </a:p>
          <a:p>
            <a:pPr lvl="2">
              <a:buNone/>
            </a:pPr>
            <a:r>
              <a:rPr lang="en-US" sz="2400" dirty="0" smtClean="0"/>
              <a:t>    GRAPH &lt;http://other.org/deaths.owl&gt; {</a:t>
            </a:r>
          </a:p>
          <a:p>
            <a:pPr lvl="2">
              <a:buNone/>
            </a:pPr>
            <a:r>
              <a:rPr lang="en-US" sz="2400" dirty="0" smtClean="0"/>
              <a:t>                </a:t>
            </a:r>
            <a:r>
              <a:rPr lang="en-US" sz="2400" dirty="0" err="1" smtClean="0"/>
              <a:t>stats:deathRate</a:t>
            </a:r>
            <a:r>
              <a:rPr lang="en-US" sz="2400" dirty="0" smtClean="0"/>
              <a:t> ?deaths</a:t>
            </a:r>
          </a:p>
          <a:p>
            <a:pPr lvl="2">
              <a:buNone/>
            </a:pPr>
            <a:r>
              <a:rPr lang="en-US" sz="2400" dirty="0" smtClean="0"/>
              <a:t>    }</a:t>
            </a:r>
          </a:p>
          <a:p>
            <a:pPr lvl="2">
              <a:buNone/>
            </a:pPr>
            <a:r>
              <a:rPr lang="en-US" sz="2400" dirty="0" smtClean="0"/>
              <a:t>}</a:t>
            </a:r>
            <a:endParaRPr lang="en-US" sz="2400" dirty="0"/>
          </a:p>
        </p:txBody>
      </p:sp>
    </p:spTree>
    <p:extLst>
      <p:ext uri="{BB962C8B-B14F-4D97-AF65-F5344CB8AC3E}">
        <p14:creationId xmlns="" xmlns:p14="http://schemas.microsoft.com/office/powerpoint/2010/main" xmlns:mv="urn:schemas-microsoft-com:mac:vml" xmlns:mc="http://schemas.openxmlformats.org/markup-compatibility/2006" val="362202538"/>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6838" y="752168"/>
            <a:ext cx="8153400" cy="533400"/>
          </a:xfrm>
        </p:spPr>
        <p:txBody>
          <a:bodyPr>
            <a:normAutofit fontScale="90000"/>
          </a:bodyPr>
          <a:lstStyle/>
          <a:p>
            <a:r>
              <a:rPr lang="en-US" smtClean="0"/>
              <a:t>Advanced Topics</a:t>
            </a:r>
            <a:endParaRPr lang="en-US" dirty="0"/>
          </a:p>
        </p:txBody>
      </p:sp>
      <p:sp>
        <p:nvSpPr>
          <p:cNvPr id="4" name="Content Placeholder 3"/>
          <p:cNvSpPr>
            <a:spLocks noGrp="1"/>
          </p:cNvSpPr>
          <p:nvPr>
            <p:ph idx="1"/>
          </p:nvPr>
        </p:nvSpPr>
        <p:spPr>
          <a:xfrm>
            <a:off x="528852" y="2380392"/>
            <a:ext cx="8615148" cy="4191000"/>
          </a:xfrm>
        </p:spPr>
        <p:txBody>
          <a:bodyPr/>
          <a:lstStyle/>
          <a:p>
            <a:pPr lvl="2">
              <a:buNone/>
            </a:pPr>
            <a:r>
              <a:rPr lang="en-US" sz="2800" dirty="0" smtClean="0">
                <a:latin typeface="Arial" pitchFamily="34" charset="0"/>
                <a:cs typeface="Arial" pitchFamily="34" charset="0"/>
              </a:rPr>
              <a:t>SELECT ?state ?deaths </a:t>
            </a:r>
            <a:r>
              <a:rPr lang="en-US" sz="2800" b="1" dirty="0" smtClean="0">
                <a:solidFill>
                  <a:srgbClr val="FF0000"/>
                </a:solidFill>
                <a:latin typeface="Arial" pitchFamily="34" charset="0"/>
                <a:cs typeface="Arial" pitchFamily="34" charset="0"/>
              </a:rPr>
              <a:t>?graph</a:t>
            </a:r>
          </a:p>
          <a:p>
            <a:pPr lvl="2">
              <a:buNone/>
            </a:pPr>
            <a:r>
              <a:rPr lang="en-US" sz="2800" dirty="0" smtClean="0">
                <a:latin typeface="Arial" pitchFamily="34" charset="0"/>
                <a:cs typeface="Arial" pitchFamily="34" charset="0"/>
              </a:rPr>
              <a:t>WHERE {</a:t>
            </a:r>
          </a:p>
          <a:p>
            <a:pPr lvl="2">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stateR</a:t>
            </a:r>
            <a:r>
              <a:rPr lang="en-US" sz="2800" dirty="0" smtClean="0">
                <a:latin typeface="Arial" pitchFamily="34" charset="0"/>
                <a:cs typeface="Arial" pitchFamily="34" charset="0"/>
              </a:rPr>
              <a:t> a </a:t>
            </a:r>
            <a:r>
              <a:rPr lang="en-US" sz="2800" dirty="0" err="1" smtClean="0">
                <a:latin typeface="Arial" pitchFamily="34" charset="0"/>
                <a:cs typeface="Arial" pitchFamily="34" charset="0"/>
              </a:rPr>
              <a:t>state:State</a:t>
            </a:r>
            <a:r>
              <a:rPr lang="en-US" sz="2800" dirty="0" smtClean="0">
                <a:latin typeface="Arial" pitchFamily="34" charset="0"/>
                <a:cs typeface="Arial" pitchFamily="34" charset="0"/>
              </a:rPr>
              <a:t> ;</a:t>
            </a:r>
          </a:p>
          <a:p>
            <a:pPr lvl="2">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state:name</a:t>
            </a:r>
            <a:r>
              <a:rPr lang="en-US" sz="2800" dirty="0" smtClean="0">
                <a:latin typeface="Arial" pitchFamily="34" charset="0"/>
                <a:cs typeface="Arial" pitchFamily="34" charset="0"/>
              </a:rPr>
              <a:t> ?state ;</a:t>
            </a:r>
          </a:p>
          <a:p>
            <a:pPr lvl="2">
              <a:buNone/>
            </a:pPr>
            <a:r>
              <a:rPr lang="en-US" sz="2800" dirty="0" smtClean="0">
                <a:latin typeface="Arial" pitchFamily="34" charset="0"/>
                <a:cs typeface="Arial" pitchFamily="34" charset="0"/>
              </a:rPr>
              <a:t>    GRAPH </a:t>
            </a:r>
            <a:r>
              <a:rPr lang="en-US" sz="2800" b="1" dirty="0" smtClean="0">
                <a:solidFill>
                  <a:srgbClr val="FF0000"/>
                </a:solidFill>
                <a:latin typeface="Arial" pitchFamily="34" charset="0"/>
                <a:cs typeface="Arial" pitchFamily="34" charset="0"/>
              </a:rPr>
              <a:t>?graph </a:t>
            </a:r>
            <a:r>
              <a:rPr lang="en-US" sz="2800" dirty="0" smtClean="0">
                <a:latin typeface="Arial" pitchFamily="34" charset="0"/>
                <a:cs typeface="Arial" pitchFamily="34" charset="0"/>
              </a:rPr>
              <a:t>{</a:t>
            </a:r>
          </a:p>
          <a:p>
            <a:pPr lvl="2">
              <a:buNone/>
            </a:pPr>
            <a:r>
              <a:rPr lang="en-US" sz="2800" dirty="0" smtClean="0">
                <a:latin typeface="Arial" pitchFamily="34" charset="0"/>
                <a:cs typeface="Arial" pitchFamily="34" charset="0"/>
              </a:rPr>
              <a:t>                </a:t>
            </a:r>
            <a:r>
              <a:rPr lang="en-US" sz="2800" dirty="0" err="1" smtClean="0">
                <a:latin typeface="Arial" pitchFamily="34" charset="0"/>
                <a:cs typeface="Arial" pitchFamily="34" charset="0"/>
              </a:rPr>
              <a:t>stats:deathRate</a:t>
            </a:r>
            <a:r>
              <a:rPr lang="en-US" sz="2800" dirty="0" smtClean="0">
                <a:latin typeface="Arial" pitchFamily="34" charset="0"/>
                <a:cs typeface="Arial" pitchFamily="34" charset="0"/>
              </a:rPr>
              <a:t> ?deaths</a:t>
            </a:r>
          </a:p>
          <a:p>
            <a:pPr lvl="2">
              <a:buNone/>
            </a:pPr>
            <a:r>
              <a:rPr lang="en-US" sz="2800" dirty="0" smtClean="0">
                <a:latin typeface="Arial" pitchFamily="34" charset="0"/>
                <a:cs typeface="Arial" pitchFamily="34" charset="0"/>
              </a:rPr>
              <a:t>    }</a:t>
            </a:r>
          </a:p>
          <a:p>
            <a:pPr lvl="2">
              <a:buNone/>
            </a:pPr>
            <a:r>
              <a:rPr lang="en-US" sz="2800" dirty="0" smtClean="0">
                <a:latin typeface="Arial" pitchFamily="34" charset="0"/>
                <a:cs typeface="Arial" pitchFamily="34" charset="0"/>
              </a:rPr>
              <a:t>}</a:t>
            </a:r>
            <a:endParaRPr lang="en-US" sz="2800" dirty="0">
              <a:latin typeface="Arial" pitchFamily="34" charset="0"/>
              <a:cs typeface="Arial" pitchFamily="34" charset="0"/>
            </a:endParaRPr>
          </a:p>
        </p:txBody>
      </p:sp>
      <p:sp>
        <p:nvSpPr>
          <p:cNvPr id="2" name="TextBox 1"/>
          <p:cNvSpPr txBox="1"/>
          <p:nvPr/>
        </p:nvSpPr>
        <p:spPr>
          <a:xfrm>
            <a:off x="1353914" y="1437396"/>
            <a:ext cx="6984868" cy="584775"/>
          </a:xfrm>
          <a:prstGeom prst="rect">
            <a:avLst/>
          </a:prstGeom>
          <a:noFill/>
        </p:spPr>
        <p:txBody>
          <a:bodyPr wrap="square" rtlCol="0">
            <a:spAutoFit/>
          </a:bodyPr>
          <a:lstStyle/>
          <a:p>
            <a:r>
              <a:rPr lang="en-US" sz="3200" b="1" dirty="0"/>
              <a:t>The graph can also be a </a:t>
            </a:r>
            <a:r>
              <a:rPr lang="en-US" sz="3200" b="1" dirty="0" smtClean="0"/>
              <a:t>variable</a:t>
            </a:r>
            <a:endParaRPr lang="en-US" sz="3200" b="1" dirty="0"/>
          </a:p>
        </p:txBody>
      </p:sp>
    </p:spTree>
    <p:extLst>
      <p:ext uri="{BB962C8B-B14F-4D97-AF65-F5344CB8AC3E}">
        <p14:creationId xmlns="" xmlns:p14="http://schemas.microsoft.com/office/powerpoint/2010/main" xmlns:mv="urn:schemas-microsoft-com:mac:vml" xmlns:mc="http://schemas.openxmlformats.org/markup-compatibility/2006" val="3892492080"/>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1089329" y="1566406"/>
            <a:ext cx="6154308" cy="2586493"/>
            <a:chOff x="2364273" y="2105025"/>
            <a:chExt cx="6570177" cy="2809876"/>
          </a:xfrm>
          <a:solidFill>
            <a:srgbClr val="DCE6F2"/>
          </a:solidFill>
        </p:grpSpPr>
        <p:sp>
          <p:nvSpPr>
            <p:cNvPr id="5" name="Rounded Rectangular Callout 4"/>
            <p:cNvSpPr/>
            <p:nvPr/>
          </p:nvSpPr>
          <p:spPr bwMode="auto">
            <a:xfrm>
              <a:off x="5048250" y="2105025"/>
              <a:ext cx="3886200" cy="809625"/>
            </a:xfrm>
            <a:prstGeom prst="wedgeRoundRectCallout">
              <a:avLst>
                <a:gd name="adj1" fmla="val -61945"/>
                <a:gd name="adj2" fmla="val 250679"/>
                <a:gd name="adj3" fmla="val 16667"/>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effectLst/>
                  <a:latin typeface="Arial" charset="0"/>
                </a:rPr>
                <a:t>A user defined function to shorted a</a:t>
              </a:r>
              <a:r>
                <a:rPr kumimoji="0" lang="en-US" sz="1600" i="0" u="none" strike="noStrike" cap="none" normalizeH="0" dirty="0" smtClean="0">
                  <a:ln>
                    <a:noFill/>
                  </a:ln>
                  <a:solidFill>
                    <a:schemeClr val="tx1"/>
                  </a:solidFill>
                  <a:effectLst/>
                  <a:latin typeface="Arial" charset="0"/>
                </a:rPr>
                <a:t> 9 digit zip code to a 5 digit zip code.</a:t>
              </a:r>
              <a:r>
                <a:rPr kumimoji="0" lang="en-US" sz="1600" i="0" u="none" strike="noStrike" cap="none" normalizeH="0" baseline="0" dirty="0" smtClean="0">
                  <a:ln>
                    <a:noFill/>
                  </a:ln>
                  <a:solidFill>
                    <a:schemeClr val="tx1"/>
                  </a:solidFill>
                  <a:effectLst/>
                  <a:latin typeface="Arial" charset="0"/>
                </a:rPr>
                <a:t> </a:t>
              </a:r>
            </a:p>
          </p:txBody>
        </p:sp>
        <p:sp>
          <p:nvSpPr>
            <p:cNvPr id="9" name="Rounded Rectangle 8"/>
            <p:cNvSpPr/>
            <p:nvPr/>
          </p:nvSpPr>
          <p:spPr bwMode="auto">
            <a:xfrm>
              <a:off x="2364273" y="4558223"/>
              <a:ext cx="4163066" cy="356678"/>
            </a:xfrm>
            <a:prstGeom prst="roundRect">
              <a:avLst/>
            </a:prstGeom>
            <a:gr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p:grpSp>
        <p:nvGrpSpPr>
          <p:cNvPr id="8" name="Group 12"/>
          <p:cNvGrpSpPr/>
          <p:nvPr/>
        </p:nvGrpSpPr>
        <p:grpSpPr>
          <a:xfrm>
            <a:off x="1725434" y="2822713"/>
            <a:ext cx="5963477" cy="1714727"/>
            <a:chOff x="3416247" y="3521746"/>
            <a:chExt cx="5963477" cy="1714727"/>
          </a:xfrm>
        </p:grpSpPr>
        <p:sp>
          <p:nvSpPr>
            <p:cNvPr id="10" name="Rounded Rectangle 9"/>
            <p:cNvSpPr/>
            <p:nvPr/>
          </p:nvSpPr>
          <p:spPr bwMode="auto">
            <a:xfrm>
              <a:off x="3416247" y="4851932"/>
              <a:ext cx="3570136" cy="384541"/>
            </a:xfrm>
            <a:prstGeom prst="roundRect">
              <a:avLst/>
            </a:prstGeom>
            <a:solidFill>
              <a:srgbClr val="D9969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6" name="Rounded Rectangular Callout 5"/>
            <p:cNvSpPr/>
            <p:nvPr/>
          </p:nvSpPr>
          <p:spPr bwMode="auto">
            <a:xfrm>
              <a:off x="6366180" y="3521746"/>
              <a:ext cx="3013544" cy="631154"/>
            </a:xfrm>
            <a:prstGeom prst="wedgeRoundRectCallout">
              <a:avLst>
                <a:gd name="adj1" fmla="val -30609"/>
                <a:gd name="adj2" fmla="val 162602"/>
                <a:gd name="adj3" fmla="val 16667"/>
              </a:avLst>
            </a:prstGeom>
            <a:solidFill>
              <a:srgbClr val="D9969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User function to get current temperature at</a:t>
              </a:r>
              <a:r>
                <a:rPr kumimoji="0" lang="en-US" sz="1600" b="1" i="0" u="none" strike="noStrike" cap="none" normalizeH="0" dirty="0" smtClean="0">
                  <a:ln>
                    <a:noFill/>
                  </a:ln>
                  <a:solidFill>
                    <a:schemeClr val="tx1"/>
                  </a:solidFill>
                  <a:effectLst/>
                  <a:latin typeface="Arial" charset="0"/>
                </a:rPr>
                <a:t> zip code.</a:t>
              </a:r>
              <a:endParaRPr kumimoji="0" lang="en-US" sz="1600" b="1" i="0" u="none" strike="noStrike" cap="none" normalizeH="0" baseline="0" dirty="0" smtClean="0">
                <a:ln>
                  <a:noFill/>
                </a:ln>
                <a:solidFill>
                  <a:schemeClr val="tx1"/>
                </a:solidFill>
                <a:effectLst/>
                <a:latin typeface="Arial" charset="0"/>
              </a:endParaRPr>
            </a:p>
          </p:txBody>
        </p:sp>
      </p:grpSp>
      <p:grpSp>
        <p:nvGrpSpPr>
          <p:cNvPr id="12" name="Group 13"/>
          <p:cNvGrpSpPr/>
          <p:nvPr/>
        </p:nvGrpSpPr>
        <p:grpSpPr>
          <a:xfrm>
            <a:off x="1822152" y="4615686"/>
            <a:ext cx="5367131" cy="1033174"/>
            <a:chOff x="2710930" y="5414962"/>
            <a:chExt cx="6102714" cy="1281113"/>
          </a:xfrm>
        </p:grpSpPr>
        <p:sp>
          <p:nvSpPr>
            <p:cNvPr id="11" name="Rounded Rectangle 10"/>
            <p:cNvSpPr/>
            <p:nvPr/>
          </p:nvSpPr>
          <p:spPr bwMode="auto">
            <a:xfrm>
              <a:off x="2710930" y="5414962"/>
              <a:ext cx="4108969" cy="376238"/>
            </a:xfrm>
            <a:prstGeom prst="roundRect">
              <a:avLst/>
            </a:prstGeom>
            <a:solidFill>
              <a:srgbClr val="C3D69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7" name="Rounded Rectangular Callout 6"/>
            <p:cNvSpPr/>
            <p:nvPr/>
          </p:nvSpPr>
          <p:spPr bwMode="auto">
            <a:xfrm>
              <a:off x="5429251" y="6019800"/>
              <a:ext cx="3384393" cy="676275"/>
            </a:xfrm>
            <a:prstGeom prst="wedgeRoundRectCallout">
              <a:avLst>
                <a:gd name="adj1" fmla="val -92049"/>
                <a:gd name="adj2" fmla="val -82173"/>
                <a:gd name="adj3" fmla="val 16667"/>
              </a:avLst>
            </a:prstGeom>
            <a:solidFill>
              <a:srgbClr val="C3D69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User function to convert Celsius to Fahrenheit.</a:t>
              </a:r>
            </a:p>
          </p:txBody>
        </p:sp>
      </p:grpSp>
      <p:sp>
        <p:nvSpPr>
          <p:cNvPr id="3" name="Title 2"/>
          <p:cNvSpPr>
            <a:spLocks noGrp="1"/>
          </p:cNvSpPr>
          <p:nvPr>
            <p:ph type="title"/>
          </p:nvPr>
        </p:nvSpPr>
        <p:spPr>
          <a:xfrm>
            <a:off x="457200" y="238539"/>
            <a:ext cx="8229600" cy="818984"/>
          </a:xfrm>
        </p:spPr>
        <p:txBody>
          <a:bodyPr/>
          <a:lstStyle/>
          <a:p>
            <a:r>
              <a:rPr lang="en-US" dirty="0" smtClean="0"/>
              <a:t>Advanced Topics</a:t>
            </a:r>
            <a:endParaRPr lang="en-US" dirty="0"/>
          </a:p>
        </p:txBody>
      </p:sp>
      <p:sp>
        <p:nvSpPr>
          <p:cNvPr id="4" name="Content Placeholder 3"/>
          <p:cNvSpPr>
            <a:spLocks noGrp="1"/>
          </p:cNvSpPr>
          <p:nvPr>
            <p:ph idx="1"/>
          </p:nvPr>
        </p:nvSpPr>
        <p:spPr>
          <a:xfrm>
            <a:off x="433844" y="1152526"/>
            <a:ext cx="8252956" cy="4191000"/>
          </a:xfrm>
        </p:spPr>
        <p:txBody>
          <a:bodyPr>
            <a:normAutofit fontScale="70000" lnSpcReduction="20000"/>
          </a:bodyPr>
          <a:lstStyle/>
          <a:p>
            <a:pPr marL="0" indent="0">
              <a:buNone/>
            </a:pPr>
            <a:r>
              <a:rPr lang="en-US" dirty="0" smtClean="0"/>
              <a:t>Custom FILTER, LET and Property functions bound to Java code.</a:t>
            </a:r>
          </a:p>
          <a:p>
            <a:pPr>
              <a:buNone/>
            </a:pPr>
            <a:endParaRPr lang="en-US" sz="2800" dirty="0" smtClean="0"/>
          </a:p>
          <a:p>
            <a:pPr>
              <a:buNone/>
            </a:pPr>
            <a:endParaRPr lang="en-US" sz="2800" dirty="0" smtClean="0"/>
          </a:p>
          <a:p>
            <a:pPr>
              <a:buNone/>
            </a:pPr>
            <a:endParaRPr lang="en-US" sz="2800" dirty="0" smtClean="0"/>
          </a:p>
          <a:p>
            <a:pPr lvl="1">
              <a:lnSpc>
                <a:spcPct val="125000"/>
              </a:lnSpc>
              <a:spcBef>
                <a:spcPts val="600"/>
              </a:spcBef>
              <a:buNone/>
            </a:pPr>
            <a:r>
              <a:rPr lang="en-US" sz="2400" dirty="0" smtClean="0"/>
              <a:t>SELECT ?town ?temperature</a:t>
            </a:r>
          </a:p>
          <a:p>
            <a:pPr lvl="1">
              <a:lnSpc>
                <a:spcPct val="125000"/>
              </a:lnSpc>
              <a:spcBef>
                <a:spcPts val="600"/>
              </a:spcBef>
              <a:buNone/>
            </a:pPr>
            <a:r>
              <a:rPr lang="en-US" sz="2400" dirty="0" smtClean="0"/>
              <a:t>WHERE {</a:t>
            </a:r>
          </a:p>
          <a:p>
            <a:pPr lvl="1">
              <a:lnSpc>
                <a:spcPct val="125000"/>
              </a:lnSpc>
              <a:spcBef>
                <a:spcPts val="600"/>
              </a:spcBef>
              <a:buNone/>
            </a:pPr>
            <a:r>
              <a:rPr lang="en-US" sz="2400" dirty="0" smtClean="0"/>
              <a:t>    ?town a </a:t>
            </a:r>
            <a:r>
              <a:rPr lang="en-US" sz="2400" dirty="0" err="1" smtClean="0"/>
              <a:t>geo:Town</a:t>
            </a:r>
            <a:r>
              <a:rPr lang="en-US" sz="2400" dirty="0" smtClean="0"/>
              <a:t>;</a:t>
            </a:r>
          </a:p>
          <a:p>
            <a:pPr lvl="1">
              <a:lnSpc>
                <a:spcPct val="125000"/>
              </a:lnSpc>
              <a:spcBef>
                <a:spcPts val="600"/>
              </a:spcBef>
              <a:buNone/>
            </a:pPr>
            <a:r>
              <a:rPr lang="en-US" sz="2400" dirty="0" smtClean="0"/>
              <a:t>               </a:t>
            </a:r>
            <a:r>
              <a:rPr lang="en-US" sz="2400" dirty="0" err="1" smtClean="0"/>
              <a:t>geo:zipcode</a:t>
            </a:r>
            <a:r>
              <a:rPr lang="en-US" sz="2400" dirty="0" smtClean="0"/>
              <a:t> ?zipcodePlus4 .</a:t>
            </a:r>
          </a:p>
          <a:p>
            <a:pPr lvl="1">
              <a:lnSpc>
                <a:spcPct val="125000"/>
              </a:lnSpc>
              <a:spcBef>
                <a:spcPts val="600"/>
              </a:spcBef>
              <a:buNone/>
            </a:pPr>
            <a:r>
              <a:rPr lang="en-US" sz="2400" dirty="0" smtClean="0"/>
              <a:t>    ?</a:t>
            </a:r>
            <a:r>
              <a:rPr lang="en-US" sz="2400" dirty="0" err="1" smtClean="0"/>
              <a:t>zipcode</a:t>
            </a:r>
            <a:r>
              <a:rPr lang="en-US" sz="2400" dirty="0" smtClean="0"/>
              <a:t> </a:t>
            </a:r>
            <a:r>
              <a:rPr lang="en-US" sz="2400" dirty="0" err="1" smtClean="0"/>
              <a:t>my:shortenZip</a:t>
            </a:r>
            <a:r>
              <a:rPr lang="en-US" sz="2400" dirty="0" smtClean="0"/>
              <a:t>( ?zipcodePlus4 ).</a:t>
            </a:r>
          </a:p>
          <a:p>
            <a:pPr lvl="1">
              <a:lnSpc>
                <a:spcPct val="125000"/>
              </a:lnSpc>
              <a:spcBef>
                <a:spcPts val="600"/>
              </a:spcBef>
              <a:buNone/>
            </a:pPr>
            <a:r>
              <a:rPr lang="en-US" sz="2400" dirty="0" smtClean="0"/>
              <a:t>    LET ( ?</a:t>
            </a:r>
            <a:r>
              <a:rPr lang="en-US" sz="2400" dirty="0" err="1" smtClean="0"/>
              <a:t>temperatureC</a:t>
            </a:r>
            <a:r>
              <a:rPr lang="en-US" sz="2400" dirty="0" smtClean="0"/>
              <a:t> := </a:t>
            </a:r>
            <a:r>
              <a:rPr lang="en-US" sz="2400" dirty="0" err="1" smtClean="0"/>
              <a:t>my:weather</a:t>
            </a:r>
            <a:r>
              <a:rPr lang="en-US" sz="2400" dirty="0" smtClean="0"/>
              <a:t>( ?</a:t>
            </a:r>
            <a:r>
              <a:rPr lang="en-US" sz="2400" dirty="0" err="1" smtClean="0"/>
              <a:t>zipcode</a:t>
            </a:r>
            <a:r>
              <a:rPr lang="en-US" sz="2400" dirty="0" smtClean="0"/>
              <a:t> ) )</a:t>
            </a:r>
          </a:p>
          <a:p>
            <a:pPr lvl="1">
              <a:lnSpc>
                <a:spcPct val="125000"/>
              </a:lnSpc>
              <a:spcBef>
                <a:spcPts val="600"/>
              </a:spcBef>
              <a:buNone/>
            </a:pPr>
            <a:r>
              <a:rPr lang="en-US" sz="2400" dirty="0" smtClean="0"/>
              <a:t>    FILTER( </a:t>
            </a:r>
            <a:r>
              <a:rPr lang="en-US" sz="2400" dirty="0" err="1" smtClean="0"/>
              <a:t>my:toFahrenheit</a:t>
            </a:r>
            <a:r>
              <a:rPr lang="en-US" sz="2400" dirty="0" smtClean="0"/>
              <a:t>(?</a:t>
            </a:r>
            <a:r>
              <a:rPr lang="en-US" sz="2400" dirty="0" err="1" smtClean="0"/>
              <a:t>temperatureC</a:t>
            </a:r>
            <a:r>
              <a:rPr lang="en-US" sz="2400" dirty="0" smtClean="0"/>
              <a:t>)  &gt; 100 )</a:t>
            </a:r>
          </a:p>
          <a:p>
            <a:pPr lvl="1">
              <a:buNone/>
            </a:pPr>
            <a:r>
              <a:rPr lang="en-US" sz="2400" dirty="0" smtClean="0"/>
              <a:t>}</a:t>
            </a:r>
            <a:endParaRPr lang="en-US" sz="2400" dirty="0"/>
          </a:p>
        </p:txBody>
      </p:sp>
    </p:spTree>
    <p:extLst>
      <p:ext uri="{BB962C8B-B14F-4D97-AF65-F5344CB8AC3E}">
        <p14:creationId xmlns="" xmlns:p14="http://schemas.microsoft.com/office/powerpoint/2010/main" xmlns:mv="urn:schemas-microsoft-com:mac:vml" xmlns:mc="http://schemas.openxmlformats.org/markup-compatibility/2006" val="3463071266"/>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heckerboard(across)">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Turtle (syntax)</a:t>
            </a:r>
            <a:endParaRPr lang="en-US" sz="3600" dirty="0"/>
          </a:p>
        </p:txBody>
      </p:sp>
      <p:sp>
        <p:nvSpPr>
          <p:cNvPr id="8" name="Oval 7"/>
          <p:cNvSpPr/>
          <p:nvPr/>
        </p:nvSpPr>
        <p:spPr>
          <a:xfrm>
            <a:off x="2158740" y="3619893"/>
            <a:ext cx="1553883"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ex:p1</a:t>
            </a:r>
            <a:endParaRPr lang="en-US" dirty="0"/>
          </a:p>
        </p:txBody>
      </p:sp>
      <p:sp>
        <p:nvSpPr>
          <p:cNvPr id="9" name="Oval 8"/>
          <p:cNvSpPr/>
          <p:nvPr/>
        </p:nvSpPr>
        <p:spPr>
          <a:xfrm>
            <a:off x="1172622" y="2207021"/>
            <a:ext cx="1972236"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foaf:Person</a:t>
            </a:r>
            <a:endParaRPr lang="en-US" dirty="0"/>
          </a:p>
        </p:txBody>
      </p:sp>
      <p:sp>
        <p:nvSpPr>
          <p:cNvPr id="10" name="Oval 9"/>
          <p:cNvSpPr/>
          <p:nvPr/>
        </p:nvSpPr>
        <p:spPr>
          <a:xfrm>
            <a:off x="4042561" y="4932367"/>
            <a:ext cx="3697701"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“John Smith”^^</a:t>
            </a:r>
            <a:r>
              <a:rPr lang="en-US" dirty="0" err="1" smtClean="0"/>
              <a:t>xsd:string</a:t>
            </a:r>
            <a:endParaRPr lang="en-US" dirty="0"/>
          </a:p>
        </p:txBody>
      </p:sp>
      <p:sp>
        <p:nvSpPr>
          <p:cNvPr id="11" name="Oval 10"/>
          <p:cNvSpPr/>
          <p:nvPr/>
        </p:nvSpPr>
        <p:spPr>
          <a:xfrm>
            <a:off x="618965" y="5717953"/>
            <a:ext cx="4326584"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&lt;</a:t>
            </a:r>
            <a:r>
              <a:rPr lang="en-US" dirty="0" err="1" smtClean="0"/>
              <a:t>mailto</a:t>
            </a:r>
            <a:r>
              <a:rPr lang="en-US" dirty="0" err="1"/>
              <a:t>:</a:t>
            </a:r>
            <a:r>
              <a:rPr lang="en-US" dirty="0" err="1" smtClean="0"/>
              <a:t>jsmith@acme.com</a:t>
            </a:r>
            <a:r>
              <a:rPr lang="en-US" dirty="0" smtClean="0"/>
              <a:t>&gt;</a:t>
            </a:r>
            <a:endParaRPr lang="en-US" dirty="0"/>
          </a:p>
        </p:txBody>
      </p:sp>
      <p:cxnSp>
        <p:nvCxnSpPr>
          <p:cNvPr id="13" name="Straight Arrow Connector 12"/>
          <p:cNvCxnSpPr>
            <a:stCxn id="8" idx="4"/>
            <a:endCxn id="10" idx="0"/>
          </p:cNvCxnSpPr>
          <p:nvPr/>
        </p:nvCxnSpPr>
        <p:spPr>
          <a:xfrm rot="16200000" flipH="1">
            <a:off x="3988899" y="3029853"/>
            <a:ext cx="849297" cy="295573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0"/>
            <a:endCxn id="9" idx="4"/>
          </p:cNvCxnSpPr>
          <p:nvPr/>
        </p:nvCxnSpPr>
        <p:spPr>
          <a:xfrm rot="16200000" flipV="1">
            <a:off x="2072364" y="2756575"/>
            <a:ext cx="949695" cy="776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8" idx="4"/>
            <a:endCxn id="11" idx="0"/>
          </p:cNvCxnSpPr>
          <p:nvPr/>
        </p:nvCxnSpPr>
        <p:spPr>
          <a:xfrm rot="5400000">
            <a:off x="2041529" y="4823799"/>
            <a:ext cx="1634883" cy="153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628328" y="3038018"/>
            <a:ext cx="1060823" cy="369332"/>
          </a:xfrm>
          <a:prstGeom prst="rect">
            <a:avLst/>
          </a:prstGeom>
          <a:noFill/>
        </p:spPr>
        <p:txBody>
          <a:bodyPr wrap="square" rtlCol="0">
            <a:spAutoFit/>
          </a:bodyPr>
          <a:lstStyle/>
          <a:p>
            <a:pPr algn="ctr"/>
            <a:r>
              <a:rPr lang="en-US" dirty="0" err="1" smtClean="0"/>
              <a:t>rdf:type</a:t>
            </a:r>
            <a:endParaRPr lang="en-US" dirty="0"/>
          </a:p>
        </p:txBody>
      </p:sp>
      <p:sp>
        <p:nvSpPr>
          <p:cNvPr id="31" name="TextBox 30"/>
          <p:cNvSpPr txBox="1"/>
          <p:nvPr/>
        </p:nvSpPr>
        <p:spPr>
          <a:xfrm>
            <a:off x="4367327" y="4223208"/>
            <a:ext cx="1156443" cy="369332"/>
          </a:xfrm>
          <a:prstGeom prst="rect">
            <a:avLst/>
          </a:prstGeom>
          <a:noFill/>
        </p:spPr>
        <p:txBody>
          <a:bodyPr wrap="square" rtlCol="0">
            <a:spAutoFit/>
          </a:bodyPr>
          <a:lstStyle/>
          <a:p>
            <a:pPr algn="ctr"/>
            <a:r>
              <a:rPr lang="en-US" dirty="0" err="1" smtClean="0"/>
              <a:t>foaf:name</a:t>
            </a:r>
            <a:endParaRPr lang="en-US" dirty="0"/>
          </a:p>
        </p:txBody>
      </p:sp>
      <p:sp>
        <p:nvSpPr>
          <p:cNvPr id="32" name="TextBox 31"/>
          <p:cNvSpPr txBox="1"/>
          <p:nvPr/>
        </p:nvSpPr>
        <p:spPr>
          <a:xfrm>
            <a:off x="1607603" y="4747701"/>
            <a:ext cx="1328079" cy="369332"/>
          </a:xfrm>
          <a:prstGeom prst="rect">
            <a:avLst/>
          </a:prstGeom>
          <a:noFill/>
        </p:spPr>
        <p:txBody>
          <a:bodyPr wrap="square" rtlCol="0">
            <a:spAutoFit/>
          </a:bodyPr>
          <a:lstStyle/>
          <a:p>
            <a:pPr algn="ctr"/>
            <a:r>
              <a:rPr lang="en-US" dirty="0" err="1" smtClean="0"/>
              <a:t>foaf:mbox</a:t>
            </a:r>
            <a:endParaRPr lang="en-US" dirty="0"/>
          </a:p>
        </p:txBody>
      </p:sp>
      <p:sp>
        <p:nvSpPr>
          <p:cNvPr id="28" name="Rectangle 27"/>
          <p:cNvSpPr/>
          <p:nvPr/>
        </p:nvSpPr>
        <p:spPr>
          <a:xfrm>
            <a:off x="4301960" y="2207021"/>
            <a:ext cx="4572000" cy="1200329"/>
          </a:xfrm>
          <a:prstGeom prst="rect">
            <a:avLst/>
          </a:prstGeom>
        </p:spPr>
        <p:txBody>
          <a:bodyPr>
            <a:spAutoFit/>
          </a:bodyPr>
          <a:lstStyle/>
          <a:p>
            <a:r>
              <a:rPr lang="en-US" dirty="0" smtClean="0"/>
              <a:t>ex:p1</a:t>
            </a:r>
          </a:p>
          <a:p>
            <a:r>
              <a:rPr lang="en-US" dirty="0" smtClean="0"/>
              <a:t>      </a:t>
            </a:r>
            <a:r>
              <a:rPr lang="en-US" dirty="0" err="1" smtClean="0"/>
              <a:t>rdf:type</a:t>
            </a:r>
            <a:r>
              <a:rPr lang="en-US" dirty="0" smtClean="0"/>
              <a:t> </a:t>
            </a:r>
            <a:r>
              <a:rPr lang="en-US" dirty="0" err="1" smtClean="0"/>
              <a:t>foaf:Person</a:t>
            </a:r>
            <a:r>
              <a:rPr lang="en-US" dirty="0" smtClean="0"/>
              <a:t> ;</a:t>
            </a:r>
          </a:p>
          <a:p>
            <a:r>
              <a:rPr lang="en-US" dirty="0" smtClean="0"/>
              <a:t>      </a:t>
            </a:r>
            <a:r>
              <a:rPr lang="en-US" dirty="0" err="1" smtClean="0"/>
              <a:t>foaf:mbox</a:t>
            </a:r>
            <a:r>
              <a:rPr lang="en-US" dirty="0" smtClean="0"/>
              <a:t> &lt;mailto:jsmith@acme.com&gt; ;</a:t>
            </a:r>
          </a:p>
          <a:p>
            <a:r>
              <a:rPr lang="en-US" dirty="0" smtClean="0"/>
              <a:t>      </a:t>
            </a:r>
            <a:r>
              <a:rPr lang="en-US" dirty="0" err="1" smtClean="0"/>
              <a:t>foaf:name</a:t>
            </a:r>
            <a:r>
              <a:rPr lang="en-US" dirty="0" smtClean="0"/>
              <a:t> "</a:t>
            </a:r>
            <a:r>
              <a:rPr lang="en-US" dirty="0" err="1" smtClean="0"/>
              <a:t>JohnSmith</a:t>
            </a:r>
            <a:r>
              <a:rPr lang="en-US" dirty="0" smtClean="0"/>
              <a:t>"^^</a:t>
            </a:r>
            <a:r>
              <a:rPr lang="en-US" dirty="0" err="1" smtClean="0"/>
              <a:t>xsd:string</a:t>
            </a:r>
            <a:r>
              <a:rPr lang="en-US" dirty="0" smtClean="0"/>
              <a:t> .</a:t>
            </a:r>
          </a:p>
        </p:txBody>
      </p:sp>
    </p:spTree>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Tool Support</a:t>
            </a:r>
            <a:endParaRPr lang="en-US" sz="3600" dirty="0"/>
          </a:p>
        </p:txBody>
      </p:sp>
      <p:sp>
        <p:nvSpPr>
          <p:cNvPr id="3" name="TextBox 2"/>
          <p:cNvSpPr txBox="1"/>
          <p:nvPr/>
        </p:nvSpPr>
        <p:spPr>
          <a:xfrm>
            <a:off x="1583141" y="2492764"/>
            <a:ext cx="6018662" cy="1088696"/>
          </a:xfrm>
          <a:prstGeom prst="rect">
            <a:avLst/>
          </a:prstGeom>
          <a:noFill/>
        </p:spPr>
        <p:txBody>
          <a:bodyPr wrap="square" rtlCol="0">
            <a:spAutoFit/>
          </a:bodyPr>
          <a:lstStyle/>
          <a:p>
            <a:pPr>
              <a:lnSpc>
                <a:spcPct val="105000"/>
              </a:lnSpc>
              <a:spcBef>
                <a:spcPts val="600"/>
              </a:spcBef>
            </a:pPr>
            <a:r>
              <a:rPr lang="en-US" sz="3200" dirty="0" smtClean="0"/>
              <a:t>TBD: Table of popular tools and their level of SPARQL support</a:t>
            </a:r>
            <a:endParaRPr lang="en-US" sz="3200" dirty="0"/>
          </a:p>
        </p:txBody>
      </p:sp>
    </p:spTree>
    <p:extLst>
      <p:ext uri="{BB962C8B-B14F-4D97-AF65-F5344CB8AC3E}">
        <p14:creationId xmlns="" xmlns:p14="http://schemas.microsoft.com/office/powerpoint/2010/main" xmlns:mv="urn:schemas-microsoft-com:mac:vml" xmlns:mc="http://schemas.openxmlformats.org/markup-compatibility/2006" val="1611393259"/>
      </p:ext>
    </p:extLst>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How to build ontologies in OWL</a:t>
            </a:r>
            <a:endParaRPr lang="en-US" sz="4400" dirty="0"/>
          </a:p>
        </p:txBody>
      </p:sp>
    </p:spTree>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Events</a:t>
            </a:r>
            <a:endParaRPr lang="en-US" dirty="0"/>
          </a:p>
        </p:txBody>
      </p:sp>
      <p:sp>
        <p:nvSpPr>
          <p:cNvPr id="3" name="Content Placeholder 2"/>
          <p:cNvSpPr>
            <a:spLocks noGrp="1"/>
          </p:cNvSpPr>
          <p:nvPr>
            <p:ph idx="4294967295"/>
          </p:nvPr>
        </p:nvSpPr>
        <p:spPr>
          <a:xfrm>
            <a:off x="798286" y="1600200"/>
            <a:ext cx="7431314" cy="4525963"/>
          </a:xfrm>
        </p:spPr>
        <p:txBody>
          <a:bodyPr/>
          <a:lstStyle/>
          <a:p>
            <a:pPr>
              <a:lnSpc>
                <a:spcPct val="105000"/>
              </a:lnSpc>
            </a:pPr>
            <a:r>
              <a:rPr lang="en-US" dirty="0" err="1" smtClean="0"/>
              <a:t>InfectionEvent</a:t>
            </a:r>
            <a:endParaRPr lang="en-US" dirty="0" smtClean="0"/>
          </a:p>
          <a:p>
            <a:pPr lvl="1">
              <a:lnSpc>
                <a:spcPct val="105000"/>
              </a:lnSpc>
              <a:spcBef>
                <a:spcPts val="600"/>
              </a:spcBef>
            </a:pPr>
            <a:r>
              <a:rPr lang="en-US" dirty="0" smtClean="0"/>
              <a:t>pathogen (who)</a:t>
            </a:r>
          </a:p>
          <a:p>
            <a:pPr lvl="1">
              <a:lnSpc>
                <a:spcPct val="105000"/>
              </a:lnSpc>
              <a:spcBef>
                <a:spcPts val="600"/>
              </a:spcBef>
            </a:pPr>
            <a:r>
              <a:rPr lang="en-US" dirty="0" smtClean="0"/>
              <a:t>host (what)</a:t>
            </a:r>
          </a:p>
          <a:p>
            <a:pPr lvl="1">
              <a:lnSpc>
                <a:spcPct val="105000"/>
              </a:lnSpc>
              <a:spcBef>
                <a:spcPts val="600"/>
              </a:spcBef>
            </a:pPr>
            <a:r>
              <a:rPr lang="en-US" dirty="0" smtClean="0"/>
              <a:t>transmission (how)</a:t>
            </a:r>
          </a:p>
          <a:p>
            <a:pPr lvl="2">
              <a:lnSpc>
                <a:spcPct val="105000"/>
              </a:lnSpc>
              <a:spcBef>
                <a:spcPts val="600"/>
              </a:spcBef>
            </a:pPr>
            <a:r>
              <a:rPr lang="en-US" dirty="0" err="1" smtClean="0"/>
              <a:t>directTransmission</a:t>
            </a:r>
            <a:endParaRPr lang="en-US" dirty="0" smtClean="0"/>
          </a:p>
          <a:p>
            <a:pPr lvl="2">
              <a:lnSpc>
                <a:spcPct val="105000"/>
              </a:lnSpc>
              <a:spcBef>
                <a:spcPts val="600"/>
              </a:spcBef>
            </a:pPr>
            <a:r>
              <a:rPr lang="en-US" dirty="0" err="1" smtClean="0"/>
              <a:t>indirectTransmission</a:t>
            </a:r>
            <a:endParaRPr lang="en-US" dirty="0" smtClean="0"/>
          </a:p>
          <a:p>
            <a:pPr lvl="1">
              <a:lnSpc>
                <a:spcPct val="105000"/>
              </a:lnSpc>
              <a:spcBef>
                <a:spcPts val="600"/>
              </a:spcBef>
            </a:pPr>
            <a:r>
              <a:rPr lang="en-US" dirty="0" err="1" smtClean="0"/>
              <a:t>occursAt</a:t>
            </a:r>
            <a:r>
              <a:rPr lang="en-US" dirty="0" smtClean="0"/>
              <a:t> (when)</a:t>
            </a:r>
          </a:p>
          <a:p>
            <a:pPr lvl="1">
              <a:lnSpc>
                <a:spcPct val="105000"/>
              </a:lnSpc>
              <a:spcBef>
                <a:spcPts val="600"/>
              </a:spcBef>
            </a:pPr>
            <a:r>
              <a:rPr lang="en-US" dirty="0" err="1" smtClean="0"/>
              <a:t>locatedAt</a:t>
            </a:r>
            <a:r>
              <a:rPr lang="en-US" dirty="0" smtClean="0"/>
              <a:t> (where)</a:t>
            </a:r>
          </a:p>
          <a:p>
            <a:pPr lvl="2"/>
            <a:endParaRPr lang="en-US" dirty="0"/>
          </a:p>
        </p:txBody>
      </p:sp>
    </p:spTree>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Modeling Roles</a:t>
            </a:r>
            <a:endParaRPr lang="en-US" sz="3600" dirty="0"/>
          </a:p>
        </p:txBody>
      </p:sp>
      <p:sp>
        <p:nvSpPr>
          <p:cNvPr id="3" name="Content Placeholder 2"/>
          <p:cNvSpPr>
            <a:spLocks noGrp="1"/>
          </p:cNvSpPr>
          <p:nvPr>
            <p:ph idx="4294967295"/>
          </p:nvPr>
        </p:nvSpPr>
        <p:spPr>
          <a:xfrm>
            <a:off x="914400" y="1364344"/>
            <a:ext cx="7772400" cy="4761820"/>
          </a:xfrm>
        </p:spPr>
        <p:txBody>
          <a:bodyPr>
            <a:normAutofit fontScale="92500" lnSpcReduction="10000"/>
          </a:bodyPr>
          <a:lstStyle/>
          <a:p>
            <a:pPr>
              <a:lnSpc>
                <a:spcPct val="115000"/>
              </a:lnSpc>
            </a:pPr>
            <a:r>
              <a:rPr lang="en-US" dirty="0" smtClean="0"/>
              <a:t>Roles are time sensitive</a:t>
            </a:r>
          </a:p>
          <a:p>
            <a:pPr lvl="1">
              <a:lnSpc>
                <a:spcPct val="115000"/>
              </a:lnSpc>
              <a:spcBef>
                <a:spcPts val="600"/>
              </a:spcBef>
            </a:pPr>
            <a:r>
              <a:rPr lang="en-US" dirty="0" smtClean="0"/>
              <a:t>Contrast to types</a:t>
            </a:r>
          </a:p>
          <a:p>
            <a:pPr lvl="2">
              <a:lnSpc>
                <a:spcPct val="115000"/>
              </a:lnSpc>
              <a:spcBef>
                <a:spcPts val="600"/>
              </a:spcBef>
            </a:pPr>
            <a:r>
              <a:rPr lang="en-US" dirty="0" smtClean="0"/>
              <a:t>Compare </a:t>
            </a:r>
            <a:r>
              <a:rPr lang="en-US" dirty="0" err="1" smtClean="0"/>
              <a:t>Person(?x</a:t>
            </a:r>
            <a:r>
              <a:rPr lang="en-US" dirty="0" smtClean="0"/>
              <a:t>) to </a:t>
            </a:r>
            <a:r>
              <a:rPr lang="en-US" dirty="0" err="1" smtClean="0"/>
              <a:t>Student(?x</a:t>
            </a:r>
            <a:r>
              <a:rPr lang="en-US" dirty="0" smtClean="0"/>
              <a:t>)</a:t>
            </a:r>
          </a:p>
          <a:p>
            <a:pPr>
              <a:lnSpc>
                <a:spcPct val="115000"/>
              </a:lnSpc>
            </a:pPr>
            <a:r>
              <a:rPr lang="en-US" dirty="0" smtClean="0"/>
              <a:t>Examples</a:t>
            </a:r>
          </a:p>
          <a:p>
            <a:pPr lvl="1">
              <a:lnSpc>
                <a:spcPct val="115000"/>
              </a:lnSpc>
              <a:spcBef>
                <a:spcPts val="600"/>
              </a:spcBef>
            </a:pPr>
            <a:r>
              <a:rPr lang="en-US" dirty="0" smtClean="0"/>
              <a:t>Cargo, student, target</a:t>
            </a:r>
          </a:p>
          <a:p>
            <a:pPr>
              <a:lnSpc>
                <a:spcPct val="115000"/>
              </a:lnSpc>
            </a:pPr>
            <a:r>
              <a:rPr lang="en-US" dirty="0" smtClean="0"/>
              <a:t>Context</a:t>
            </a:r>
          </a:p>
          <a:p>
            <a:pPr lvl="1">
              <a:lnSpc>
                <a:spcPct val="115000"/>
              </a:lnSpc>
              <a:spcBef>
                <a:spcPts val="600"/>
              </a:spcBef>
            </a:pPr>
            <a:r>
              <a:rPr lang="en-US" dirty="0" smtClean="0"/>
              <a:t>X counts as Y in context C at t1</a:t>
            </a:r>
          </a:p>
          <a:p>
            <a:pPr>
              <a:lnSpc>
                <a:spcPct val="115000"/>
              </a:lnSpc>
            </a:pPr>
            <a:r>
              <a:rPr lang="en-US" dirty="0" smtClean="0"/>
              <a:t>Queries</a:t>
            </a:r>
          </a:p>
          <a:p>
            <a:pPr lvl="1">
              <a:lnSpc>
                <a:spcPct val="115000"/>
              </a:lnSpc>
              <a:spcBef>
                <a:spcPts val="600"/>
              </a:spcBef>
            </a:pPr>
            <a:r>
              <a:rPr lang="en-US" dirty="0" smtClean="0"/>
              <a:t>Who was a student at George Washington University</a:t>
            </a:r>
          </a:p>
          <a:p>
            <a:pPr lvl="1">
              <a:lnSpc>
                <a:spcPct val="115000"/>
              </a:lnSpc>
              <a:spcBef>
                <a:spcPts val="600"/>
              </a:spcBef>
            </a:pPr>
            <a:r>
              <a:rPr lang="en-US" dirty="0" smtClean="0"/>
              <a:t>Who is currently a student</a:t>
            </a:r>
          </a:p>
          <a:p>
            <a:pPr lvl="2"/>
            <a:endParaRPr lang="en-US" dirty="0" smtClean="0"/>
          </a:p>
        </p:txBody>
      </p:sp>
    </p:spTree>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Modeling Information</a:t>
            </a:r>
            <a:endParaRPr lang="en-US" sz="3600" dirty="0"/>
          </a:p>
        </p:txBody>
      </p:sp>
      <p:sp>
        <p:nvSpPr>
          <p:cNvPr id="3" name="Content Placeholder 2"/>
          <p:cNvSpPr>
            <a:spLocks noGrp="1"/>
          </p:cNvSpPr>
          <p:nvPr>
            <p:ph idx="4294967295"/>
          </p:nvPr>
        </p:nvSpPr>
        <p:spPr>
          <a:xfrm>
            <a:off x="783770" y="1600200"/>
            <a:ext cx="7445829" cy="4525963"/>
          </a:xfrm>
        </p:spPr>
        <p:txBody>
          <a:bodyPr/>
          <a:lstStyle/>
          <a:p>
            <a:pPr marL="0">
              <a:lnSpc>
                <a:spcPct val="105000"/>
              </a:lnSpc>
            </a:pPr>
            <a:r>
              <a:rPr lang="en-US" dirty="0" smtClean="0"/>
              <a:t>Information Content Entities</a:t>
            </a:r>
          </a:p>
          <a:p>
            <a:pPr marL="304800" lvl="2">
              <a:lnSpc>
                <a:spcPct val="105000"/>
              </a:lnSpc>
              <a:spcBef>
                <a:spcPts val="600"/>
              </a:spcBef>
              <a:buFont typeface="Wingdings" pitchFamily="2" charset="2"/>
              <a:buChar char="§"/>
            </a:pPr>
            <a:r>
              <a:rPr lang="en-US" dirty="0" smtClean="0"/>
              <a:t>Designators</a:t>
            </a:r>
          </a:p>
          <a:p>
            <a:pPr marL="601663" lvl="3">
              <a:lnSpc>
                <a:spcPct val="105000"/>
              </a:lnSpc>
              <a:spcBef>
                <a:spcPts val="600"/>
              </a:spcBef>
            </a:pPr>
            <a:r>
              <a:rPr lang="en-US" dirty="0" smtClean="0"/>
              <a:t>Names</a:t>
            </a:r>
          </a:p>
          <a:p>
            <a:pPr marL="601663" lvl="3">
              <a:lnSpc>
                <a:spcPct val="105000"/>
              </a:lnSpc>
              <a:spcBef>
                <a:spcPts val="600"/>
              </a:spcBef>
            </a:pPr>
            <a:r>
              <a:rPr lang="en-US" dirty="0" smtClean="0"/>
              <a:t>Identifiers</a:t>
            </a:r>
          </a:p>
          <a:p>
            <a:pPr marL="601663" lvl="3">
              <a:lnSpc>
                <a:spcPct val="105000"/>
              </a:lnSpc>
              <a:spcBef>
                <a:spcPts val="600"/>
              </a:spcBef>
            </a:pPr>
            <a:r>
              <a:rPr lang="en-US" dirty="0" smtClean="0"/>
              <a:t>Codes</a:t>
            </a:r>
          </a:p>
          <a:p>
            <a:pPr marL="304800" lvl="2">
              <a:lnSpc>
                <a:spcPct val="105000"/>
              </a:lnSpc>
              <a:spcBef>
                <a:spcPts val="600"/>
              </a:spcBef>
              <a:buFont typeface="Wingdings" pitchFamily="2" charset="2"/>
              <a:buChar char="§"/>
            </a:pPr>
            <a:r>
              <a:rPr lang="en-US" dirty="0" smtClean="0"/>
              <a:t>Plans</a:t>
            </a:r>
          </a:p>
          <a:p>
            <a:pPr marL="601663" lvl="3">
              <a:lnSpc>
                <a:spcPct val="105000"/>
              </a:lnSpc>
              <a:spcBef>
                <a:spcPts val="600"/>
              </a:spcBef>
            </a:pPr>
            <a:r>
              <a:rPr lang="en-US" dirty="0" smtClean="0"/>
              <a:t>Events realize Plans</a:t>
            </a:r>
          </a:p>
          <a:p>
            <a:pPr marL="601663" lvl="3">
              <a:lnSpc>
                <a:spcPct val="105000"/>
              </a:lnSpc>
              <a:spcBef>
                <a:spcPts val="600"/>
              </a:spcBef>
            </a:pPr>
            <a:r>
              <a:rPr lang="en-US" dirty="0" smtClean="0"/>
              <a:t>Realization Rules</a:t>
            </a:r>
          </a:p>
        </p:txBody>
      </p:sp>
    </p:spTree>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Time</a:t>
            </a:r>
            <a:endParaRPr lang="en-US" sz="3600" dirty="0"/>
          </a:p>
        </p:txBody>
      </p:sp>
      <p:sp>
        <p:nvSpPr>
          <p:cNvPr id="3" name="Content Placeholder 2"/>
          <p:cNvSpPr>
            <a:spLocks noGrp="1"/>
          </p:cNvSpPr>
          <p:nvPr>
            <p:ph idx="4294967295"/>
          </p:nvPr>
        </p:nvSpPr>
        <p:spPr>
          <a:xfrm>
            <a:off x="957942" y="1600200"/>
            <a:ext cx="7271657" cy="4525963"/>
          </a:xfrm>
        </p:spPr>
        <p:txBody>
          <a:bodyPr/>
          <a:lstStyle/>
          <a:p>
            <a:pPr>
              <a:lnSpc>
                <a:spcPct val="105000"/>
              </a:lnSpc>
            </a:pPr>
            <a:r>
              <a:rPr lang="en-US" dirty="0" smtClean="0"/>
              <a:t>OWL Time</a:t>
            </a:r>
          </a:p>
          <a:p>
            <a:pPr lvl="1">
              <a:lnSpc>
                <a:spcPct val="105000"/>
              </a:lnSpc>
              <a:spcBef>
                <a:spcPts val="600"/>
              </a:spcBef>
            </a:pPr>
            <a:r>
              <a:rPr lang="en-US" dirty="0" smtClean="0"/>
              <a:t>Based on Allen's Interval Algebra</a:t>
            </a:r>
          </a:p>
          <a:p>
            <a:pPr>
              <a:lnSpc>
                <a:spcPct val="105000"/>
              </a:lnSpc>
            </a:pPr>
            <a:r>
              <a:rPr lang="en-US" dirty="0" smtClean="0"/>
              <a:t>OWL Time overview</a:t>
            </a:r>
          </a:p>
          <a:p>
            <a:pPr lvl="1">
              <a:lnSpc>
                <a:spcPct val="105000"/>
              </a:lnSpc>
              <a:spcBef>
                <a:spcPts val="600"/>
              </a:spcBef>
            </a:pPr>
            <a:r>
              <a:rPr lang="en-US" dirty="0" smtClean="0"/>
              <a:t>Classes </a:t>
            </a:r>
          </a:p>
          <a:p>
            <a:pPr lvl="1">
              <a:lnSpc>
                <a:spcPct val="105000"/>
              </a:lnSpc>
              <a:spcBef>
                <a:spcPts val="600"/>
              </a:spcBef>
            </a:pPr>
            <a:r>
              <a:rPr lang="en-US" dirty="0" smtClean="0"/>
              <a:t>Properties</a:t>
            </a:r>
          </a:p>
          <a:p>
            <a:pPr>
              <a:lnSpc>
                <a:spcPct val="105000"/>
              </a:lnSpc>
            </a:pPr>
            <a:r>
              <a:rPr lang="en-US" dirty="0" smtClean="0"/>
              <a:t>A Use Case for Scheduling</a:t>
            </a:r>
          </a:p>
          <a:p>
            <a:pPr lvl="1">
              <a:lnSpc>
                <a:spcPct val="105000"/>
              </a:lnSpc>
              <a:spcBef>
                <a:spcPts val="600"/>
              </a:spcBef>
            </a:pPr>
            <a:r>
              <a:rPr lang="en-US" dirty="0" smtClean="0"/>
              <a:t>Use </a:t>
            </a:r>
            <a:r>
              <a:rPr lang="en-US" dirty="0" err="1" smtClean="0"/>
              <a:t>reasoner</a:t>
            </a:r>
            <a:r>
              <a:rPr lang="en-US" dirty="0" smtClean="0"/>
              <a:t> to determine if two meetings conflict</a:t>
            </a:r>
          </a:p>
        </p:txBody>
      </p:sp>
    </p:spTree>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Parthood</a:t>
            </a:r>
            <a:endParaRPr lang="en-US" sz="3600" dirty="0"/>
          </a:p>
        </p:txBody>
      </p:sp>
      <p:sp>
        <p:nvSpPr>
          <p:cNvPr id="3" name="Content Placeholder 2"/>
          <p:cNvSpPr>
            <a:spLocks noGrp="1"/>
          </p:cNvSpPr>
          <p:nvPr>
            <p:ph idx="4294967295"/>
          </p:nvPr>
        </p:nvSpPr>
        <p:spPr>
          <a:xfrm>
            <a:off x="841828" y="1600200"/>
            <a:ext cx="7387771" cy="4525963"/>
          </a:xfrm>
        </p:spPr>
        <p:txBody>
          <a:bodyPr/>
          <a:lstStyle/>
          <a:p>
            <a:pPr>
              <a:lnSpc>
                <a:spcPct val="105000"/>
              </a:lnSpc>
            </a:pPr>
            <a:r>
              <a:rPr lang="en-US" dirty="0" err="1" smtClean="0"/>
              <a:t>Parthood</a:t>
            </a:r>
            <a:r>
              <a:rPr lang="en-US" dirty="0" smtClean="0"/>
              <a:t> relation</a:t>
            </a:r>
          </a:p>
          <a:p>
            <a:pPr lvl="1">
              <a:lnSpc>
                <a:spcPct val="105000"/>
              </a:lnSpc>
              <a:spcBef>
                <a:spcPts val="600"/>
              </a:spcBef>
            </a:pPr>
            <a:r>
              <a:rPr lang="en-US" dirty="0" err="1" smtClean="0"/>
              <a:t>Pxy</a:t>
            </a:r>
            <a:r>
              <a:rPr lang="en-US" dirty="0" smtClean="0"/>
              <a:t>, </a:t>
            </a:r>
            <a:r>
              <a:rPr lang="en-US" dirty="0" err="1" smtClean="0"/>
              <a:t>Pyz</a:t>
            </a:r>
            <a:r>
              <a:rPr lang="en-US" dirty="0" smtClean="0"/>
              <a:t> =&gt; </a:t>
            </a:r>
            <a:r>
              <a:rPr lang="en-US" dirty="0" err="1" smtClean="0"/>
              <a:t>Pxz</a:t>
            </a:r>
            <a:endParaRPr lang="en-US" dirty="0" smtClean="0"/>
          </a:p>
          <a:p>
            <a:pPr>
              <a:lnSpc>
                <a:spcPct val="105000"/>
              </a:lnSpc>
            </a:pPr>
            <a:r>
              <a:rPr lang="en-US" dirty="0" smtClean="0"/>
              <a:t>Reasoning in temporal contexts</a:t>
            </a:r>
          </a:p>
          <a:p>
            <a:pPr lvl="1">
              <a:lnSpc>
                <a:spcPct val="105000"/>
              </a:lnSpc>
              <a:spcBef>
                <a:spcPts val="600"/>
              </a:spcBef>
            </a:pPr>
            <a:r>
              <a:rPr lang="en-US" dirty="0" smtClean="0"/>
              <a:t>(</a:t>
            </a:r>
            <a:r>
              <a:rPr lang="en-US" dirty="0" err="1" smtClean="0"/>
              <a:t>Pxy</a:t>
            </a:r>
            <a:r>
              <a:rPr lang="en-US" dirty="0" smtClean="0"/>
              <a:t>) at t1</a:t>
            </a:r>
          </a:p>
          <a:p>
            <a:pPr>
              <a:lnSpc>
                <a:spcPct val="105000"/>
              </a:lnSpc>
            </a:pPr>
            <a:r>
              <a:rPr lang="en-US" dirty="0" smtClean="0"/>
              <a:t>Solutions</a:t>
            </a:r>
          </a:p>
          <a:p>
            <a:pPr lvl="1">
              <a:lnSpc>
                <a:spcPct val="105000"/>
              </a:lnSpc>
              <a:spcBef>
                <a:spcPts val="600"/>
              </a:spcBef>
            </a:pPr>
            <a:r>
              <a:rPr lang="en-US" dirty="0" smtClean="0"/>
              <a:t>Reification</a:t>
            </a:r>
          </a:p>
          <a:p>
            <a:pPr lvl="1">
              <a:lnSpc>
                <a:spcPct val="105000"/>
              </a:lnSpc>
              <a:spcBef>
                <a:spcPts val="600"/>
              </a:spcBef>
            </a:pPr>
            <a:r>
              <a:rPr lang="en-US" dirty="0" smtClean="0"/>
              <a:t>Named Graphs</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smtClean="0"/>
              <a:t>Sample RDF Data</a:t>
            </a:r>
            <a:endParaRPr lang="en-US" sz="3600" dirty="0"/>
          </a:p>
        </p:txBody>
      </p:sp>
      <p:sp>
        <p:nvSpPr>
          <p:cNvPr id="6" name="Rectangle 5"/>
          <p:cNvSpPr/>
          <p:nvPr/>
        </p:nvSpPr>
        <p:spPr>
          <a:xfrm>
            <a:off x="457200" y="1898405"/>
            <a:ext cx="5839905" cy="4031873"/>
          </a:xfrm>
          <a:prstGeom prst="rect">
            <a:avLst/>
          </a:prstGeom>
        </p:spPr>
        <p:txBody>
          <a:bodyPr wrap="square">
            <a:spAutoFit/>
          </a:bodyPr>
          <a:lstStyle/>
          <a:p>
            <a:r>
              <a:rPr lang="en-US" sz="1600" dirty="0" smtClean="0"/>
              <a:t># </a:t>
            </a:r>
            <a:r>
              <a:rPr lang="en-US" sz="1600" dirty="0" err="1" smtClean="0"/>
              <a:t>baseURI</a:t>
            </a:r>
            <a:r>
              <a:rPr lang="en-US" sz="1600" dirty="0" smtClean="0"/>
              <a:t>: http://www.example.com/example/data</a:t>
            </a:r>
          </a:p>
          <a:p>
            <a:endParaRPr lang="en-US" sz="1600" dirty="0" smtClean="0"/>
          </a:p>
          <a:p>
            <a:r>
              <a:rPr lang="en-US" sz="1600" dirty="0" smtClean="0"/>
              <a:t>@prefix dc:  &lt;http://purl.org/dc/elements/1.1/&gt; .</a:t>
            </a:r>
          </a:p>
          <a:p>
            <a:r>
              <a:rPr lang="en-US" sz="1600" dirty="0" smtClean="0"/>
              <a:t>@prefix ex:      &lt;http://www.example.com/example#&gt; .</a:t>
            </a:r>
          </a:p>
          <a:p>
            <a:r>
              <a:rPr lang="en-US" sz="1600" dirty="0" smtClean="0"/>
              <a:t>@prefix </a:t>
            </a:r>
            <a:r>
              <a:rPr lang="en-US" sz="1600" dirty="0" err="1" smtClean="0"/>
              <a:t>foaf</a:t>
            </a:r>
            <a:r>
              <a:rPr lang="en-US" sz="1600" dirty="0" smtClean="0"/>
              <a:t>:    &lt;http://xmlns.com/foaf/0.1/&gt; .</a:t>
            </a:r>
          </a:p>
          <a:p>
            <a:r>
              <a:rPr lang="en-US" sz="1600" dirty="0" smtClean="0"/>
              <a:t>@prefix </a:t>
            </a:r>
            <a:r>
              <a:rPr lang="en-US" sz="1600" dirty="0" err="1" smtClean="0"/>
              <a:t>rdf</a:t>
            </a:r>
            <a:r>
              <a:rPr lang="en-US" sz="1600" dirty="0" smtClean="0"/>
              <a:t>:     &lt;http://www.w3.org/1999/02/22-rdf-syntax-ns#&gt; .</a:t>
            </a:r>
          </a:p>
          <a:p>
            <a:r>
              <a:rPr lang="en-US" sz="1600" dirty="0" smtClean="0"/>
              <a:t>@prefix </a:t>
            </a:r>
            <a:r>
              <a:rPr lang="en-US" sz="1600" dirty="0" err="1" smtClean="0"/>
              <a:t>xsd</a:t>
            </a:r>
            <a:r>
              <a:rPr lang="en-US" sz="1600" dirty="0" smtClean="0"/>
              <a:t>:     &lt;http://www.w3.org/2001/XMLSchema#&gt; .</a:t>
            </a:r>
          </a:p>
          <a:p>
            <a:endParaRPr lang="en-US" sz="1600" dirty="0" smtClean="0"/>
          </a:p>
          <a:p>
            <a:r>
              <a:rPr lang="en-US" sz="1600" dirty="0" smtClean="0"/>
              <a:t>&lt;http://www.example.com/example/data&gt;</a:t>
            </a:r>
          </a:p>
          <a:p>
            <a:r>
              <a:rPr lang="en-US" sz="1600" dirty="0" smtClean="0"/>
              <a:t>      </a:t>
            </a:r>
            <a:r>
              <a:rPr lang="en-US" sz="1600" dirty="0" err="1" smtClean="0"/>
              <a:t>dc:title</a:t>
            </a:r>
            <a:r>
              <a:rPr lang="en-US" sz="1600" dirty="0" smtClean="0"/>
              <a:t> "Example Data Set" ;</a:t>
            </a:r>
          </a:p>
          <a:p>
            <a:r>
              <a:rPr lang="en-US" sz="1600" dirty="0" smtClean="0"/>
              <a:t>      </a:t>
            </a:r>
            <a:r>
              <a:rPr lang="en-US" sz="1600" dirty="0" err="1" smtClean="0"/>
              <a:t>dc:creator</a:t>
            </a:r>
            <a:r>
              <a:rPr lang="en-US" sz="1600" dirty="0" smtClean="0"/>
              <a:t> "Lowell Vizenor".</a:t>
            </a:r>
          </a:p>
          <a:p>
            <a:endParaRPr lang="en-US" sz="1600" dirty="0" smtClean="0"/>
          </a:p>
          <a:p>
            <a:r>
              <a:rPr lang="en-US" sz="1600" dirty="0" smtClean="0"/>
              <a:t>ex:p1</a:t>
            </a:r>
          </a:p>
          <a:p>
            <a:r>
              <a:rPr lang="en-US" sz="1600" dirty="0" smtClean="0"/>
              <a:t>      </a:t>
            </a:r>
            <a:r>
              <a:rPr lang="en-US" sz="1600" dirty="0" err="1" smtClean="0"/>
              <a:t>rdf:type</a:t>
            </a:r>
            <a:r>
              <a:rPr lang="en-US" sz="1600" dirty="0" smtClean="0"/>
              <a:t> </a:t>
            </a:r>
            <a:r>
              <a:rPr lang="en-US" sz="1600" dirty="0" err="1" smtClean="0"/>
              <a:t>foaf:Person</a:t>
            </a:r>
            <a:r>
              <a:rPr lang="en-US" sz="1600" dirty="0" smtClean="0"/>
              <a:t> ;</a:t>
            </a:r>
          </a:p>
          <a:p>
            <a:r>
              <a:rPr lang="en-US" sz="1600" dirty="0" smtClean="0"/>
              <a:t>      </a:t>
            </a:r>
            <a:r>
              <a:rPr lang="en-US" sz="1600" dirty="0" err="1" smtClean="0"/>
              <a:t>foaf:mbox</a:t>
            </a:r>
            <a:r>
              <a:rPr lang="en-US" sz="1600" dirty="0" smtClean="0"/>
              <a:t> &lt;mailto:jsmith@acme.com&gt; ;</a:t>
            </a:r>
          </a:p>
          <a:p>
            <a:r>
              <a:rPr lang="en-US" sz="1600" dirty="0" smtClean="0"/>
              <a:t>      </a:t>
            </a:r>
            <a:r>
              <a:rPr lang="en-US" sz="1600" dirty="0" err="1" smtClean="0"/>
              <a:t>foaf:name</a:t>
            </a:r>
            <a:r>
              <a:rPr lang="en-US" sz="1600" dirty="0" smtClean="0"/>
              <a:t> "</a:t>
            </a:r>
            <a:r>
              <a:rPr lang="en-US" sz="1600" dirty="0" err="1" smtClean="0"/>
              <a:t>JohnSmith</a:t>
            </a:r>
            <a:r>
              <a:rPr lang="en-US" sz="1600" dirty="0" smtClean="0"/>
              <a:t>"^^</a:t>
            </a:r>
            <a:r>
              <a:rPr lang="en-US" sz="1600" dirty="0" err="1" smtClean="0"/>
              <a:t>xsd:string</a:t>
            </a:r>
            <a:r>
              <a:rPr lang="en-US" sz="1600" dirty="0" smtClean="0"/>
              <a:t> .</a:t>
            </a:r>
            <a:endParaRPr lang="en-US" sz="1600" dirty="0"/>
          </a:p>
        </p:txBody>
      </p:sp>
      <p:sp>
        <p:nvSpPr>
          <p:cNvPr id="7" name="Rectangle 6"/>
          <p:cNvSpPr/>
          <p:nvPr/>
        </p:nvSpPr>
        <p:spPr>
          <a:xfrm>
            <a:off x="457200" y="2394410"/>
            <a:ext cx="5538247" cy="12914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57200" y="3855568"/>
            <a:ext cx="5538247" cy="8484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57200" y="4865813"/>
            <a:ext cx="5538247" cy="106446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57200" y="1898406"/>
            <a:ext cx="5538247" cy="34517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532775" y="1748079"/>
            <a:ext cx="2300140" cy="646331"/>
          </a:xfrm>
          <a:prstGeom prst="rect">
            <a:avLst/>
          </a:prstGeom>
          <a:noFill/>
        </p:spPr>
        <p:txBody>
          <a:bodyPr wrap="square" rtlCol="0">
            <a:spAutoFit/>
          </a:bodyPr>
          <a:lstStyle/>
          <a:p>
            <a:r>
              <a:rPr lang="en-US" dirty="0" smtClean="0"/>
              <a:t>The RDF URI reference for this document</a:t>
            </a:r>
            <a:endParaRPr lang="en-US" dirty="0"/>
          </a:p>
        </p:txBody>
      </p:sp>
      <p:sp>
        <p:nvSpPr>
          <p:cNvPr id="12" name="Rectangle 11"/>
          <p:cNvSpPr/>
          <p:nvPr/>
        </p:nvSpPr>
        <p:spPr>
          <a:xfrm>
            <a:off x="307942" y="1781666"/>
            <a:ext cx="5819481" cy="42986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rot="10800000">
            <a:off x="5912177" y="1898406"/>
            <a:ext cx="537328" cy="3451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rot="10800000">
            <a:off x="5910606" y="2870937"/>
            <a:ext cx="538899" cy="3451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TextBox 14"/>
          <p:cNvSpPr txBox="1"/>
          <p:nvPr/>
        </p:nvSpPr>
        <p:spPr>
          <a:xfrm>
            <a:off x="6532775" y="2756745"/>
            <a:ext cx="2300140" cy="646331"/>
          </a:xfrm>
          <a:prstGeom prst="rect">
            <a:avLst/>
          </a:prstGeom>
          <a:noFill/>
        </p:spPr>
        <p:txBody>
          <a:bodyPr wrap="square" rtlCol="0">
            <a:spAutoFit/>
          </a:bodyPr>
          <a:lstStyle/>
          <a:p>
            <a:r>
              <a:rPr lang="en-US" dirty="0" smtClean="0"/>
              <a:t>Namespace declarations</a:t>
            </a:r>
            <a:endParaRPr lang="en-US" dirty="0"/>
          </a:p>
        </p:txBody>
      </p:sp>
      <p:sp>
        <p:nvSpPr>
          <p:cNvPr id="16" name="Right Arrow 15"/>
          <p:cNvSpPr/>
          <p:nvPr/>
        </p:nvSpPr>
        <p:spPr>
          <a:xfrm rot="10800000">
            <a:off x="5910606" y="4094851"/>
            <a:ext cx="538899" cy="3451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6532775" y="4070694"/>
            <a:ext cx="2300140" cy="369332"/>
          </a:xfrm>
          <a:prstGeom prst="rect">
            <a:avLst/>
          </a:prstGeom>
          <a:noFill/>
        </p:spPr>
        <p:txBody>
          <a:bodyPr wrap="square" rtlCol="0">
            <a:spAutoFit/>
          </a:bodyPr>
          <a:lstStyle/>
          <a:p>
            <a:r>
              <a:rPr lang="en-US" dirty="0" smtClean="0"/>
              <a:t>Metadata statements</a:t>
            </a:r>
            <a:endParaRPr lang="en-US" dirty="0"/>
          </a:p>
        </p:txBody>
      </p:sp>
      <p:sp>
        <p:nvSpPr>
          <p:cNvPr id="18" name="Right Arrow 17"/>
          <p:cNvSpPr/>
          <p:nvPr/>
        </p:nvSpPr>
        <p:spPr>
          <a:xfrm rot="10800000">
            <a:off x="5912177" y="5255918"/>
            <a:ext cx="538899" cy="34517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6532775" y="5231761"/>
            <a:ext cx="2300140" cy="369332"/>
          </a:xfrm>
          <a:prstGeom prst="rect">
            <a:avLst/>
          </a:prstGeom>
          <a:noFill/>
        </p:spPr>
        <p:txBody>
          <a:bodyPr wrap="square" rtlCol="0">
            <a:spAutoFit/>
          </a:bodyPr>
          <a:lstStyle/>
          <a:p>
            <a:r>
              <a:rPr lang="en-US" dirty="0" smtClean="0"/>
              <a:t>Data</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Blank Node (or </a:t>
            </a:r>
            <a:r>
              <a:rPr lang="en-US" sz="3600" dirty="0" err="1" smtClean="0"/>
              <a:t>bnode</a:t>
            </a:r>
            <a:r>
              <a:rPr lang="en-US" sz="3600" dirty="0" smtClean="0"/>
              <a:t>)</a:t>
            </a:r>
            <a:endParaRPr lang="en-US" sz="3600" dirty="0"/>
          </a:p>
        </p:txBody>
      </p:sp>
      <p:sp>
        <p:nvSpPr>
          <p:cNvPr id="3" name="Content Placeholder 2"/>
          <p:cNvSpPr>
            <a:spLocks noGrp="1"/>
          </p:cNvSpPr>
          <p:nvPr>
            <p:ph idx="4294967295"/>
          </p:nvPr>
        </p:nvSpPr>
        <p:spPr>
          <a:xfrm>
            <a:off x="1219200" y="1600200"/>
            <a:ext cx="7010400" cy="4525963"/>
          </a:xfrm>
        </p:spPr>
        <p:txBody>
          <a:bodyPr>
            <a:normAutofit/>
          </a:bodyPr>
          <a:lstStyle/>
          <a:p>
            <a:pPr lvl="0">
              <a:lnSpc>
                <a:spcPct val="105000"/>
              </a:lnSpc>
            </a:pPr>
            <a:r>
              <a:rPr lang="en-US" dirty="0" smtClean="0"/>
              <a:t>A node that is not a URI or Literal</a:t>
            </a:r>
          </a:p>
          <a:p>
            <a:pPr lvl="0">
              <a:lnSpc>
                <a:spcPct val="105000"/>
              </a:lnSpc>
            </a:pPr>
            <a:r>
              <a:rPr lang="en-US" dirty="0" smtClean="0"/>
              <a:t>Corresponds to an existential quantifier</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Blank Nodes</a:t>
            </a:r>
            <a:endParaRPr lang="en-US" sz="3600" dirty="0"/>
          </a:p>
        </p:txBody>
      </p:sp>
      <p:sp>
        <p:nvSpPr>
          <p:cNvPr id="23" name="Content Placeholder 22"/>
          <p:cNvSpPr>
            <a:spLocks noGrp="1"/>
          </p:cNvSpPr>
          <p:nvPr>
            <p:ph idx="4294967295"/>
          </p:nvPr>
        </p:nvSpPr>
        <p:spPr>
          <a:xfrm>
            <a:off x="457200" y="1600200"/>
            <a:ext cx="8229600" cy="1169988"/>
          </a:xfrm>
        </p:spPr>
        <p:txBody>
          <a:bodyPr/>
          <a:lstStyle/>
          <a:p>
            <a:r>
              <a:rPr lang="en-US" dirty="0" smtClean="0"/>
              <a:t>Use to create structured property values</a:t>
            </a:r>
            <a:endParaRPr lang="en-US" dirty="0"/>
          </a:p>
        </p:txBody>
      </p:sp>
      <p:sp>
        <p:nvSpPr>
          <p:cNvPr id="4" name="Oval 3"/>
          <p:cNvSpPr/>
          <p:nvPr/>
        </p:nvSpPr>
        <p:spPr>
          <a:xfrm>
            <a:off x="457200" y="3244937"/>
            <a:ext cx="1524000" cy="5188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ex:alion</a:t>
            </a:r>
            <a:endParaRPr lang="en-US" dirty="0"/>
          </a:p>
        </p:txBody>
      </p:sp>
      <p:sp>
        <p:nvSpPr>
          <p:cNvPr id="5" name="Oval 4"/>
          <p:cNvSpPr/>
          <p:nvPr/>
        </p:nvSpPr>
        <p:spPr>
          <a:xfrm>
            <a:off x="3475318" y="3137647"/>
            <a:ext cx="5211482" cy="7333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“1750 </a:t>
            </a:r>
            <a:r>
              <a:rPr lang="en-US" dirty="0" err="1" smtClean="0"/>
              <a:t>Tysons</a:t>
            </a:r>
            <a:r>
              <a:rPr lang="en-US" dirty="0" smtClean="0"/>
              <a:t> Blvd., Ste 1300, </a:t>
            </a:r>
          </a:p>
          <a:p>
            <a:pPr algn="ctr"/>
            <a:r>
              <a:rPr lang="en-US" dirty="0" smtClean="0"/>
              <a:t>McLean, VA 22102”</a:t>
            </a:r>
            <a:endParaRPr lang="en-US" dirty="0"/>
          </a:p>
        </p:txBody>
      </p:sp>
      <p:cxnSp>
        <p:nvCxnSpPr>
          <p:cNvPr id="7" name="Straight Arrow Connector 6"/>
          <p:cNvCxnSpPr>
            <a:stCxn id="4" idx="6"/>
            <a:endCxn id="5" idx="2"/>
          </p:cNvCxnSpPr>
          <p:nvPr/>
        </p:nvCxnSpPr>
        <p:spPr>
          <a:xfrm>
            <a:off x="1981200" y="3504340"/>
            <a:ext cx="149411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1981200" y="3135008"/>
            <a:ext cx="1388273" cy="369332"/>
          </a:xfrm>
          <a:prstGeom prst="rect">
            <a:avLst/>
          </a:prstGeom>
          <a:noFill/>
        </p:spPr>
        <p:txBody>
          <a:bodyPr wrap="square" rtlCol="0">
            <a:spAutoFit/>
          </a:bodyPr>
          <a:lstStyle/>
          <a:p>
            <a:pPr algn="ctr"/>
            <a:r>
              <a:rPr lang="en-US" dirty="0" err="1" smtClean="0"/>
              <a:t>ex:address</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Blank Node Example</a:t>
            </a:r>
            <a:endParaRPr lang="en-US" sz="3600" dirty="0"/>
          </a:p>
        </p:txBody>
      </p:sp>
      <p:sp>
        <p:nvSpPr>
          <p:cNvPr id="5" name="Oval 4"/>
          <p:cNvSpPr/>
          <p:nvPr/>
        </p:nvSpPr>
        <p:spPr>
          <a:xfrm>
            <a:off x="1047176" y="1887232"/>
            <a:ext cx="1524000" cy="5188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ex:alion</a:t>
            </a:r>
            <a:endParaRPr lang="en-US" dirty="0"/>
          </a:p>
        </p:txBody>
      </p:sp>
      <p:sp>
        <p:nvSpPr>
          <p:cNvPr id="6" name="Oval 5"/>
          <p:cNvSpPr/>
          <p:nvPr/>
        </p:nvSpPr>
        <p:spPr>
          <a:xfrm>
            <a:off x="2743203" y="3740412"/>
            <a:ext cx="1264359" cy="5724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_:b1</a:t>
            </a:r>
            <a:endParaRPr lang="en-US" dirty="0"/>
          </a:p>
        </p:txBody>
      </p:sp>
      <p:cxnSp>
        <p:nvCxnSpPr>
          <p:cNvPr id="7" name="Straight Arrow Connector 6"/>
          <p:cNvCxnSpPr>
            <a:stCxn id="5" idx="4"/>
            <a:endCxn id="6" idx="0"/>
          </p:cNvCxnSpPr>
          <p:nvPr/>
        </p:nvCxnSpPr>
        <p:spPr>
          <a:xfrm rot="16200000" flipH="1">
            <a:off x="1925092" y="2290120"/>
            <a:ext cx="1334375" cy="15662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3287087" y="1574203"/>
            <a:ext cx="1755840" cy="5724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ex:Address</a:t>
            </a:r>
            <a:endParaRPr lang="en-US" dirty="0"/>
          </a:p>
        </p:txBody>
      </p:sp>
      <p:cxnSp>
        <p:nvCxnSpPr>
          <p:cNvPr id="17" name="Straight Arrow Connector 16"/>
          <p:cNvCxnSpPr>
            <a:stCxn id="6" idx="6"/>
            <a:endCxn id="16" idx="4"/>
          </p:cNvCxnSpPr>
          <p:nvPr/>
        </p:nvCxnSpPr>
        <p:spPr>
          <a:xfrm flipV="1">
            <a:off x="4007562" y="2146635"/>
            <a:ext cx="157445" cy="1880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4417737" y="2270407"/>
            <a:ext cx="4269063" cy="7155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“1750 </a:t>
            </a:r>
            <a:r>
              <a:rPr lang="en-US" dirty="0" err="1" smtClean="0"/>
              <a:t>Tysons</a:t>
            </a:r>
            <a:r>
              <a:rPr lang="en-US" dirty="0" smtClean="0"/>
              <a:t> Blvd., Ste 1300”</a:t>
            </a:r>
            <a:endParaRPr lang="en-US" dirty="0"/>
          </a:p>
        </p:txBody>
      </p:sp>
      <p:sp>
        <p:nvSpPr>
          <p:cNvPr id="33" name="Oval 32"/>
          <p:cNvSpPr/>
          <p:nvPr/>
        </p:nvSpPr>
        <p:spPr>
          <a:xfrm>
            <a:off x="6472514" y="3573634"/>
            <a:ext cx="1613832" cy="5724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:McLean</a:t>
            </a:r>
            <a:endParaRPr lang="en-US" dirty="0"/>
          </a:p>
        </p:txBody>
      </p:sp>
      <p:sp>
        <p:nvSpPr>
          <p:cNvPr id="34" name="Oval 33"/>
          <p:cNvSpPr/>
          <p:nvPr/>
        </p:nvSpPr>
        <p:spPr>
          <a:xfrm>
            <a:off x="6472514" y="4633795"/>
            <a:ext cx="1613831" cy="5724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:Virginia</a:t>
            </a:r>
            <a:endParaRPr lang="en-US" dirty="0"/>
          </a:p>
        </p:txBody>
      </p:sp>
      <p:sp>
        <p:nvSpPr>
          <p:cNvPr id="35" name="Oval 34"/>
          <p:cNvSpPr/>
          <p:nvPr/>
        </p:nvSpPr>
        <p:spPr>
          <a:xfrm>
            <a:off x="6019692" y="5474565"/>
            <a:ext cx="1465146" cy="5724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“22102”</a:t>
            </a:r>
            <a:endParaRPr lang="en-US" dirty="0"/>
          </a:p>
        </p:txBody>
      </p:sp>
      <p:sp>
        <p:nvSpPr>
          <p:cNvPr id="55" name="TextBox 54"/>
          <p:cNvSpPr txBox="1"/>
          <p:nvPr/>
        </p:nvSpPr>
        <p:spPr>
          <a:xfrm>
            <a:off x="3156127" y="2696479"/>
            <a:ext cx="1060823" cy="369332"/>
          </a:xfrm>
          <a:prstGeom prst="rect">
            <a:avLst/>
          </a:prstGeom>
          <a:noFill/>
        </p:spPr>
        <p:txBody>
          <a:bodyPr wrap="square" rtlCol="0">
            <a:spAutoFit/>
          </a:bodyPr>
          <a:lstStyle/>
          <a:p>
            <a:pPr algn="ctr"/>
            <a:r>
              <a:rPr lang="en-US" dirty="0" err="1" smtClean="0"/>
              <a:t>rdf:type</a:t>
            </a:r>
            <a:endParaRPr lang="en-US" dirty="0"/>
          </a:p>
        </p:txBody>
      </p:sp>
      <p:sp>
        <p:nvSpPr>
          <p:cNvPr id="57" name="TextBox 56"/>
          <p:cNvSpPr txBox="1"/>
          <p:nvPr/>
        </p:nvSpPr>
        <p:spPr>
          <a:xfrm>
            <a:off x="4650469" y="3555112"/>
            <a:ext cx="1060823" cy="369332"/>
          </a:xfrm>
          <a:prstGeom prst="rect">
            <a:avLst/>
          </a:prstGeom>
          <a:noFill/>
        </p:spPr>
        <p:txBody>
          <a:bodyPr wrap="square" rtlCol="0">
            <a:spAutoFit/>
          </a:bodyPr>
          <a:lstStyle/>
          <a:p>
            <a:pPr algn="ctr"/>
            <a:r>
              <a:rPr lang="en-US" dirty="0" err="1" smtClean="0"/>
              <a:t>ex:city</a:t>
            </a:r>
            <a:endParaRPr lang="en-US" dirty="0"/>
          </a:p>
        </p:txBody>
      </p:sp>
      <p:sp>
        <p:nvSpPr>
          <p:cNvPr id="58" name="TextBox 57"/>
          <p:cNvSpPr txBox="1"/>
          <p:nvPr/>
        </p:nvSpPr>
        <p:spPr>
          <a:xfrm>
            <a:off x="1354930" y="2881145"/>
            <a:ext cx="1388273" cy="369332"/>
          </a:xfrm>
          <a:prstGeom prst="rect">
            <a:avLst/>
          </a:prstGeom>
          <a:noFill/>
        </p:spPr>
        <p:txBody>
          <a:bodyPr wrap="square" rtlCol="0">
            <a:spAutoFit/>
          </a:bodyPr>
          <a:lstStyle/>
          <a:p>
            <a:pPr algn="ctr"/>
            <a:r>
              <a:rPr lang="en-US" dirty="0" err="1" smtClean="0"/>
              <a:t>ex:address</a:t>
            </a:r>
            <a:endParaRPr lang="en-US" dirty="0"/>
          </a:p>
        </p:txBody>
      </p:sp>
      <p:cxnSp>
        <p:nvCxnSpPr>
          <p:cNvPr id="60" name="Straight Arrow Connector 59"/>
          <p:cNvCxnSpPr>
            <a:stCxn id="6" idx="6"/>
            <a:endCxn id="32" idx="3"/>
          </p:cNvCxnSpPr>
          <p:nvPr/>
        </p:nvCxnSpPr>
        <p:spPr>
          <a:xfrm flipV="1">
            <a:off x="4007562" y="2881145"/>
            <a:ext cx="1035365" cy="11454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6" idx="6"/>
            <a:endCxn id="33" idx="2"/>
          </p:cNvCxnSpPr>
          <p:nvPr/>
        </p:nvCxnSpPr>
        <p:spPr>
          <a:xfrm flipV="1">
            <a:off x="4007562" y="3859859"/>
            <a:ext cx="2464952" cy="1667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6" idx="6"/>
            <a:endCxn id="34" idx="0"/>
          </p:cNvCxnSpPr>
          <p:nvPr/>
        </p:nvCxnSpPr>
        <p:spPr>
          <a:xfrm>
            <a:off x="4007562" y="4026637"/>
            <a:ext cx="3271868" cy="6071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 idx="6"/>
            <a:endCxn id="35" idx="0"/>
          </p:cNvCxnSpPr>
          <p:nvPr/>
        </p:nvCxnSpPr>
        <p:spPr>
          <a:xfrm>
            <a:off x="4007562" y="4026637"/>
            <a:ext cx="2744703" cy="14479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4825616" y="4633795"/>
            <a:ext cx="1305887" cy="369332"/>
          </a:xfrm>
          <a:prstGeom prst="rect">
            <a:avLst/>
          </a:prstGeom>
          <a:noFill/>
        </p:spPr>
        <p:txBody>
          <a:bodyPr wrap="square" rtlCol="0">
            <a:spAutoFit/>
          </a:bodyPr>
          <a:lstStyle/>
          <a:p>
            <a:pPr algn="ctr"/>
            <a:r>
              <a:rPr lang="en-US" dirty="0" err="1" smtClean="0"/>
              <a:t>ex:zipcode</a:t>
            </a:r>
            <a:endParaRPr lang="en-US" dirty="0"/>
          </a:p>
        </p:txBody>
      </p:sp>
      <p:sp>
        <p:nvSpPr>
          <p:cNvPr id="29" name="Rectangle 28"/>
          <p:cNvSpPr/>
          <p:nvPr/>
        </p:nvSpPr>
        <p:spPr>
          <a:xfrm>
            <a:off x="222034" y="4117940"/>
            <a:ext cx="5042338" cy="2308324"/>
          </a:xfrm>
          <a:prstGeom prst="rect">
            <a:avLst/>
          </a:prstGeom>
        </p:spPr>
        <p:txBody>
          <a:bodyPr wrap="square">
            <a:spAutoFit/>
          </a:bodyPr>
          <a:lstStyle/>
          <a:p>
            <a:r>
              <a:rPr lang="en-US" dirty="0" err="1" smtClean="0"/>
              <a:t>ex:alion</a:t>
            </a:r>
            <a:endParaRPr lang="en-US" dirty="0" smtClean="0"/>
          </a:p>
          <a:p>
            <a:r>
              <a:rPr lang="en-US" dirty="0" smtClean="0"/>
              <a:t>	</a:t>
            </a:r>
            <a:r>
              <a:rPr lang="en-US" dirty="0" err="1" smtClean="0"/>
              <a:t>ex:address</a:t>
            </a:r>
            <a:r>
              <a:rPr lang="en-US" dirty="0" smtClean="0"/>
              <a:t> [</a:t>
            </a:r>
          </a:p>
          <a:p>
            <a:r>
              <a:rPr lang="en-US" dirty="0" smtClean="0"/>
              <a:t>		</a:t>
            </a:r>
            <a:r>
              <a:rPr lang="en-US" dirty="0" err="1" smtClean="0"/>
              <a:t>rdf:type</a:t>
            </a:r>
            <a:r>
              <a:rPr lang="en-US" dirty="0" smtClean="0"/>
              <a:t> </a:t>
            </a:r>
            <a:r>
              <a:rPr lang="en-US" dirty="0" err="1" smtClean="0"/>
              <a:t>ex:Address</a:t>
            </a:r>
            <a:r>
              <a:rPr lang="en-US" dirty="0" smtClean="0"/>
              <a:t> ;</a:t>
            </a:r>
          </a:p>
          <a:p>
            <a:r>
              <a:rPr lang="en-US" dirty="0" smtClean="0"/>
              <a:t>		</a:t>
            </a:r>
            <a:r>
              <a:rPr lang="en-US" dirty="0" err="1" smtClean="0"/>
              <a:t>ex:street</a:t>
            </a:r>
            <a:r>
              <a:rPr lang="en-US" dirty="0" smtClean="0"/>
              <a:t> “1750 </a:t>
            </a:r>
            <a:r>
              <a:rPr lang="en-US" dirty="0" err="1" smtClean="0"/>
              <a:t>Tysons</a:t>
            </a:r>
            <a:r>
              <a:rPr lang="en-US" dirty="0" smtClean="0"/>
              <a:t> Blvd., Ste 1300” ;</a:t>
            </a:r>
          </a:p>
          <a:p>
            <a:r>
              <a:rPr lang="en-US" dirty="0" smtClean="0"/>
              <a:t>		</a:t>
            </a:r>
            <a:r>
              <a:rPr lang="en-US" dirty="0" err="1" smtClean="0"/>
              <a:t>ex:city</a:t>
            </a:r>
            <a:r>
              <a:rPr lang="en-US" dirty="0" smtClean="0"/>
              <a:t> </a:t>
            </a:r>
            <a:r>
              <a:rPr lang="en-US" dirty="0" err="1" smtClean="0"/>
              <a:t>ex:McLean</a:t>
            </a:r>
            <a:r>
              <a:rPr lang="en-US" dirty="0" smtClean="0"/>
              <a:t> ;</a:t>
            </a:r>
          </a:p>
          <a:p>
            <a:r>
              <a:rPr lang="en-US" dirty="0" smtClean="0"/>
              <a:t>		</a:t>
            </a:r>
            <a:r>
              <a:rPr lang="en-US" dirty="0" err="1" smtClean="0"/>
              <a:t>ex:state</a:t>
            </a:r>
            <a:r>
              <a:rPr lang="en-US" dirty="0" smtClean="0"/>
              <a:t> </a:t>
            </a:r>
            <a:r>
              <a:rPr lang="en-US" dirty="0" err="1" smtClean="0"/>
              <a:t>ex:Virginia</a:t>
            </a:r>
            <a:r>
              <a:rPr lang="en-US" dirty="0" smtClean="0"/>
              <a:t> ;</a:t>
            </a:r>
          </a:p>
          <a:p>
            <a:r>
              <a:rPr lang="en-US" dirty="0" smtClean="0"/>
              <a:t>		</a:t>
            </a:r>
            <a:r>
              <a:rPr lang="en-US" dirty="0" err="1" smtClean="0"/>
              <a:t>ex:zipcode</a:t>
            </a:r>
            <a:r>
              <a:rPr lang="en-US" dirty="0" smtClean="0"/>
              <a:t>  </a:t>
            </a:r>
          </a:p>
          <a:p>
            <a:r>
              <a:rPr lang="en-US" dirty="0" smtClean="0"/>
              <a:t>	] .</a:t>
            </a:r>
          </a:p>
        </p:txBody>
      </p:sp>
      <p:sp>
        <p:nvSpPr>
          <p:cNvPr id="59" name="TextBox 58"/>
          <p:cNvSpPr txBox="1"/>
          <p:nvPr/>
        </p:nvSpPr>
        <p:spPr>
          <a:xfrm>
            <a:off x="4417737" y="3109201"/>
            <a:ext cx="1060823" cy="369332"/>
          </a:xfrm>
          <a:prstGeom prst="rect">
            <a:avLst/>
          </a:prstGeom>
          <a:noFill/>
        </p:spPr>
        <p:txBody>
          <a:bodyPr wrap="square" rtlCol="0">
            <a:spAutoFit/>
          </a:bodyPr>
          <a:lstStyle/>
          <a:p>
            <a:pPr algn="ctr"/>
            <a:r>
              <a:rPr lang="en-US" dirty="0" err="1" smtClean="0"/>
              <a:t>ex:street</a:t>
            </a:r>
            <a:endParaRPr lang="en-US" dirty="0"/>
          </a:p>
        </p:txBody>
      </p:sp>
      <p:sp>
        <p:nvSpPr>
          <p:cNvPr id="56" name="TextBox 55"/>
          <p:cNvSpPr txBox="1"/>
          <p:nvPr/>
        </p:nvSpPr>
        <p:spPr>
          <a:xfrm>
            <a:off x="4958869" y="4117940"/>
            <a:ext cx="1060823" cy="369332"/>
          </a:xfrm>
          <a:prstGeom prst="rect">
            <a:avLst/>
          </a:prstGeom>
          <a:noFill/>
        </p:spPr>
        <p:txBody>
          <a:bodyPr wrap="square" rtlCol="0">
            <a:spAutoFit/>
          </a:bodyPr>
          <a:lstStyle/>
          <a:p>
            <a:pPr algn="ctr"/>
            <a:r>
              <a:rPr lang="en-US" dirty="0" err="1" smtClean="0"/>
              <a:t>ex:state</a:t>
            </a:r>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RDF Reification</a:t>
            </a:r>
            <a:endParaRPr lang="en-US" dirty="0"/>
          </a:p>
        </p:txBody>
      </p:sp>
      <p:sp>
        <p:nvSpPr>
          <p:cNvPr id="3" name="Content Placeholder 2"/>
          <p:cNvSpPr>
            <a:spLocks noGrp="1"/>
          </p:cNvSpPr>
          <p:nvPr>
            <p:ph idx="4294967295"/>
          </p:nvPr>
        </p:nvSpPr>
        <p:spPr>
          <a:xfrm>
            <a:off x="870856" y="1600200"/>
            <a:ext cx="7815944" cy="4525963"/>
          </a:xfrm>
        </p:spPr>
        <p:txBody>
          <a:bodyPr>
            <a:normAutofit/>
          </a:bodyPr>
          <a:lstStyle/>
          <a:p>
            <a:pPr>
              <a:lnSpc>
                <a:spcPct val="105000"/>
              </a:lnSpc>
            </a:pPr>
            <a:r>
              <a:rPr lang="en-US" dirty="0" smtClean="0"/>
              <a:t>RDF Reification is a way to describe other RDF statements using RDF</a:t>
            </a:r>
          </a:p>
          <a:p>
            <a:pPr>
              <a:lnSpc>
                <a:spcPct val="105000"/>
              </a:lnSpc>
            </a:pPr>
            <a:r>
              <a:rPr lang="en-US" dirty="0" smtClean="0"/>
              <a:t>Provenance – record </a:t>
            </a:r>
            <a:r>
              <a:rPr lang="en-US" dirty="0"/>
              <a:t>information about when statements were made, who made them, or other similar </a:t>
            </a:r>
            <a:r>
              <a:rPr lang="en-US" dirty="0" smtClean="0"/>
              <a:t>information</a:t>
            </a:r>
          </a:p>
          <a:p>
            <a:pPr>
              <a:lnSpc>
                <a:spcPct val="105000"/>
              </a:lnSpc>
            </a:pPr>
            <a:r>
              <a:rPr lang="en-US" dirty="0" smtClean="0"/>
              <a:t>Issues with Reification</a:t>
            </a:r>
          </a:p>
          <a:p>
            <a:pPr lvl="1">
              <a:lnSpc>
                <a:spcPct val="105000"/>
              </a:lnSpc>
              <a:spcBef>
                <a:spcPts val="600"/>
              </a:spcBef>
            </a:pPr>
            <a:r>
              <a:rPr lang="en-US" dirty="0" smtClean="0"/>
              <a:t>Triple bloat</a:t>
            </a:r>
          </a:p>
          <a:p>
            <a:pPr lvl="1">
              <a:lnSpc>
                <a:spcPct val="105000"/>
              </a:lnSpc>
              <a:spcBef>
                <a:spcPts val="600"/>
              </a:spcBef>
            </a:pPr>
            <a:r>
              <a:rPr lang="en-US" dirty="0" smtClean="0"/>
              <a:t>No connection between asserted triples and RDF Statements </a:t>
            </a: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RDF Statement (Example)</a:t>
            </a:r>
            <a:endParaRPr lang="en-US" sz="3600" dirty="0"/>
          </a:p>
        </p:txBody>
      </p:sp>
      <p:sp>
        <p:nvSpPr>
          <p:cNvPr id="5" name="Oval 4"/>
          <p:cNvSpPr/>
          <p:nvPr/>
        </p:nvSpPr>
        <p:spPr>
          <a:xfrm>
            <a:off x="1309286" y="1738926"/>
            <a:ext cx="2397984" cy="6425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rdf:Statement</a:t>
            </a:r>
            <a:endParaRPr lang="en-US" dirty="0"/>
          </a:p>
        </p:txBody>
      </p:sp>
      <p:sp>
        <p:nvSpPr>
          <p:cNvPr id="6" name="Oval 5"/>
          <p:cNvSpPr/>
          <p:nvPr/>
        </p:nvSpPr>
        <p:spPr>
          <a:xfrm>
            <a:off x="3234688" y="3859859"/>
            <a:ext cx="924214" cy="5724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_:b2</a:t>
            </a:r>
            <a:endParaRPr lang="en-US" dirty="0"/>
          </a:p>
        </p:txBody>
      </p:sp>
      <p:cxnSp>
        <p:nvCxnSpPr>
          <p:cNvPr id="7" name="Straight Arrow Connector 6"/>
          <p:cNvCxnSpPr>
            <a:stCxn id="6" idx="0"/>
            <a:endCxn id="5" idx="4"/>
          </p:cNvCxnSpPr>
          <p:nvPr/>
        </p:nvCxnSpPr>
        <p:spPr>
          <a:xfrm rot="16200000" flipV="1">
            <a:off x="2363359" y="2526422"/>
            <a:ext cx="1478356" cy="11885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Oval 31"/>
          <p:cNvSpPr/>
          <p:nvPr/>
        </p:nvSpPr>
        <p:spPr>
          <a:xfrm>
            <a:off x="4825518" y="1912645"/>
            <a:ext cx="2468416" cy="71552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r>
              <a:rPr lang="en-US" dirty="0" err="1" smtClean="0"/>
              <a:t>LowellVizenor</a:t>
            </a:r>
            <a:endParaRPr lang="en-US" dirty="0"/>
          </a:p>
        </p:txBody>
      </p:sp>
      <p:sp>
        <p:nvSpPr>
          <p:cNvPr id="33" name="Oval 32"/>
          <p:cNvSpPr/>
          <p:nvPr/>
        </p:nvSpPr>
        <p:spPr>
          <a:xfrm>
            <a:off x="6614267" y="3250477"/>
            <a:ext cx="1871083" cy="5724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foaf:knows</a:t>
            </a:r>
            <a:endParaRPr lang="en-US" dirty="0"/>
          </a:p>
        </p:txBody>
      </p:sp>
      <p:sp>
        <p:nvSpPr>
          <p:cNvPr id="34" name="Oval 33"/>
          <p:cNvSpPr/>
          <p:nvPr/>
        </p:nvSpPr>
        <p:spPr>
          <a:xfrm>
            <a:off x="6360077" y="4700082"/>
            <a:ext cx="1867713" cy="5724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r>
              <a:rPr lang="en-US" dirty="0" err="1" smtClean="0"/>
              <a:t>BarrySmith</a:t>
            </a:r>
            <a:endParaRPr lang="en-US" dirty="0"/>
          </a:p>
        </p:txBody>
      </p:sp>
      <p:sp>
        <p:nvSpPr>
          <p:cNvPr id="35" name="Oval 34"/>
          <p:cNvSpPr/>
          <p:nvPr/>
        </p:nvSpPr>
        <p:spPr>
          <a:xfrm>
            <a:off x="4779229" y="5760790"/>
            <a:ext cx="2198216" cy="57245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t>
            </a:r>
            <a:r>
              <a:rPr lang="en-US" dirty="0" err="1" smtClean="0"/>
              <a:t>LowellVizenor</a:t>
            </a:r>
            <a:endParaRPr lang="en-US" dirty="0"/>
          </a:p>
        </p:txBody>
      </p:sp>
      <p:sp>
        <p:nvSpPr>
          <p:cNvPr id="55" name="TextBox 54"/>
          <p:cNvSpPr txBox="1"/>
          <p:nvPr/>
        </p:nvSpPr>
        <p:spPr>
          <a:xfrm>
            <a:off x="1977866" y="2881145"/>
            <a:ext cx="1060823" cy="369332"/>
          </a:xfrm>
          <a:prstGeom prst="rect">
            <a:avLst/>
          </a:prstGeom>
          <a:noFill/>
        </p:spPr>
        <p:txBody>
          <a:bodyPr wrap="square" rtlCol="0">
            <a:spAutoFit/>
          </a:bodyPr>
          <a:lstStyle/>
          <a:p>
            <a:pPr algn="ctr"/>
            <a:r>
              <a:rPr lang="en-US" dirty="0" err="1" smtClean="0"/>
              <a:t>rdf:type</a:t>
            </a:r>
            <a:endParaRPr lang="en-US" dirty="0"/>
          </a:p>
        </p:txBody>
      </p:sp>
      <p:sp>
        <p:nvSpPr>
          <p:cNvPr id="56" name="TextBox 55"/>
          <p:cNvSpPr txBox="1"/>
          <p:nvPr/>
        </p:nvSpPr>
        <p:spPr>
          <a:xfrm>
            <a:off x="5188027" y="4097166"/>
            <a:ext cx="1427926" cy="369332"/>
          </a:xfrm>
          <a:prstGeom prst="rect">
            <a:avLst/>
          </a:prstGeom>
          <a:noFill/>
        </p:spPr>
        <p:txBody>
          <a:bodyPr wrap="square" rtlCol="0">
            <a:spAutoFit/>
          </a:bodyPr>
          <a:lstStyle/>
          <a:p>
            <a:pPr algn="ctr"/>
            <a:r>
              <a:rPr lang="en-US" dirty="0" err="1" smtClean="0"/>
              <a:t>rdf:object</a:t>
            </a:r>
            <a:endParaRPr lang="en-US" dirty="0"/>
          </a:p>
        </p:txBody>
      </p:sp>
      <p:sp>
        <p:nvSpPr>
          <p:cNvPr id="57" name="TextBox 56"/>
          <p:cNvSpPr txBox="1"/>
          <p:nvPr/>
        </p:nvSpPr>
        <p:spPr>
          <a:xfrm>
            <a:off x="4825518" y="3296253"/>
            <a:ext cx="1713155" cy="369332"/>
          </a:xfrm>
          <a:prstGeom prst="rect">
            <a:avLst/>
          </a:prstGeom>
          <a:noFill/>
        </p:spPr>
        <p:txBody>
          <a:bodyPr wrap="square" rtlCol="0">
            <a:spAutoFit/>
          </a:bodyPr>
          <a:lstStyle/>
          <a:p>
            <a:pPr algn="ctr"/>
            <a:r>
              <a:rPr lang="en-US" dirty="0" err="1" smtClean="0"/>
              <a:t>rdf:predicate</a:t>
            </a:r>
            <a:endParaRPr lang="en-US" dirty="0"/>
          </a:p>
        </p:txBody>
      </p:sp>
      <p:sp>
        <p:nvSpPr>
          <p:cNvPr id="59" name="TextBox 58"/>
          <p:cNvSpPr txBox="1"/>
          <p:nvPr/>
        </p:nvSpPr>
        <p:spPr>
          <a:xfrm>
            <a:off x="3612064" y="2881145"/>
            <a:ext cx="1259011" cy="369332"/>
          </a:xfrm>
          <a:prstGeom prst="rect">
            <a:avLst/>
          </a:prstGeom>
          <a:noFill/>
        </p:spPr>
        <p:txBody>
          <a:bodyPr wrap="square" rtlCol="0">
            <a:spAutoFit/>
          </a:bodyPr>
          <a:lstStyle/>
          <a:p>
            <a:pPr algn="ctr"/>
            <a:r>
              <a:rPr lang="en-US" dirty="0" err="1" smtClean="0"/>
              <a:t>rdf:subject</a:t>
            </a:r>
            <a:endParaRPr lang="en-US" dirty="0"/>
          </a:p>
        </p:txBody>
      </p:sp>
      <p:cxnSp>
        <p:nvCxnSpPr>
          <p:cNvPr id="60" name="Straight Arrow Connector 59"/>
          <p:cNvCxnSpPr>
            <a:stCxn id="6" idx="6"/>
            <a:endCxn id="32" idx="3"/>
          </p:cNvCxnSpPr>
          <p:nvPr/>
        </p:nvCxnSpPr>
        <p:spPr>
          <a:xfrm flipV="1">
            <a:off x="4158902" y="2523383"/>
            <a:ext cx="1028107" cy="16227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a:stCxn id="6" idx="6"/>
            <a:endCxn id="33" idx="2"/>
          </p:cNvCxnSpPr>
          <p:nvPr/>
        </p:nvCxnSpPr>
        <p:spPr>
          <a:xfrm flipV="1">
            <a:off x="4158902" y="3536702"/>
            <a:ext cx="2455365" cy="6093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6" idx="6"/>
            <a:endCxn id="34" idx="0"/>
          </p:cNvCxnSpPr>
          <p:nvPr/>
        </p:nvCxnSpPr>
        <p:spPr>
          <a:xfrm>
            <a:off x="4158902" y="4146084"/>
            <a:ext cx="3135032" cy="55399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 idx="6"/>
            <a:endCxn id="35" idx="0"/>
          </p:cNvCxnSpPr>
          <p:nvPr/>
        </p:nvCxnSpPr>
        <p:spPr>
          <a:xfrm>
            <a:off x="4158902" y="4146084"/>
            <a:ext cx="1719435" cy="16147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4668906" y="4930045"/>
            <a:ext cx="1305887" cy="369332"/>
          </a:xfrm>
          <a:prstGeom prst="rect">
            <a:avLst/>
          </a:prstGeom>
          <a:noFill/>
        </p:spPr>
        <p:txBody>
          <a:bodyPr wrap="square" rtlCol="0">
            <a:spAutoFit/>
          </a:bodyPr>
          <a:lstStyle/>
          <a:p>
            <a:pPr algn="ctr"/>
            <a:r>
              <a:rPr lang="en-US" dirty="0" smtClean="0"/>
              <a:t>:</a:t>
            </a:r>
            <a:r>
              <a:rPr lang="en-US" dirty="0" err="1" smtClean="0"/>
              <a:t>assertedBy</a:t>
            </a:r>
            <a:endParaRPr lang="en-US" dirty="0"/>
          </a:p>
        </p:txBody>
      </p:sp>
      <p:sp>
        <p:nvSpPr>
          <p:cNvPr id="39" name="Rectangle 38"/>
          <p:cNvSpPr/>
          <p:nvPr/>
        </p:nvSpPr>
        <p:spPr>
          <a:xfrm>
            <a:off x="457200" y="4700082"/>
            <a:ext cx="3250070" cy="1754327"/>
          </a:xfrm>
          <a:prstGeom prst="rect">
            <a:avLst/>
          </a:prstGeom>
        </p:spPr>
        <p:txBody>
          <a:bodyPr wrap="square">
            <a:spAutoFit/>
          </a:bodyPr>
          <a:lstStyle/>
          <a:p>
            <a:r>
              <a:rPr lang="en-US" dirty="0" smtClean="0"/>
              <a:t>_:b2</a:t>
            </a:r>
          </a:p>
          <a:p>
            <a:r>
              <a:rPr lang="en-US" dirty="0" smtClean="0"/>
              <a:t>	</a:t>
            </a:r>
            <a:r>
              <a:rPr lang="en-US" dirty="0" err="1" smtClean="0"/>
              <a:t>rdf:type</a:t>
            </a:r>
            <a:r>
              <a:rPr lang="en-US" dirty="0" smtClean="0"/>
              <a:t> </a:t>
            </a:r>
            <a:r>
              <a:rPr lang="en-US" dirty="0" err="1" smtClean="0"/>
              <a:t>rdf:Statement</a:t>
            </a:r>
            <a:r>
              <a:rPr lang="en-US" dirty="0" smtClean="0"/>
              <a:t> ;</a:t>
            </a:r>
          </a:p>
          <a:p>
            <a:r>
              <a:rPr lang="en-US" dirty="0" smtClean="0"/>
              <a:t>	</a:t>
            </a:r>
            <a:r>
              <a:rPr lang="en-US" dirty="0" err="1" smtClean="0"/>
              <a:t>rdf:subject</a:t>
            </a:r>
            <a:r>
              <a:rPr lang="en-US" dirty="0" smtClean="0"/>
              <a:t> :</a:t>
            </a:r>
            <a:r>
              <a:rPr lang="en-US" dirty="0" err="1" smtClean="0"/>
              <a:t>LowellVizenor</a:t>
            </a:r>
            <a:r>
              <a:rPr lang="en-US" dirty="0" smtClean="0"/>
              <a:t> ;</a:t>
            </a:r>
          </a:p>
          <a:p>
            <a:r>
              <a:rPr lang="en-US" dirty="0" smtClean="0"/>
              <a:t>	</a:t>
            </a:r>
            <a:r>
              <a:rPr lang="en-US" dirty="0" err="1" smtClean="0"/>
              <a:t>rdf:predicate</a:t>
            </a:r>
            <a:r>
              <a:rPr lang="en-US" dirty="0" smtClean="0"/>
              <a:t> </a:t>
            </a:r>
            <a:r>
              <a:rPr lang="en-US" dirty="0" err="1" smtClean="0"/>
              <a:t>foaf:knows</a:t>
            </a:r>
            <a:r>
              <a:rPr lang="en-US" dirty="0" smtClean="0"/>
              <a:t> ;</a:t>
            </a:r>
          </a:p>
          <a:p>
            <a:r>
              <a:rPr lang="en-US" dirty="0" smtClean="0"/>
              <a:t>	</a:t>
            </a:r>
            <a:r>
              <a:rPr lang="en-US" dirty="0" err="1" smtClean="0"/>
              <a:t>rdf:object</a:t>
            </a:r>
            <a:r>
              <a:rPr lang="en-US" dirty="0" smtClean="0"/>
              <a:t> :</a:t>
            </a:r>
            <a:r>
              <a:rPr lang="en-US" dirty="0" err="1" smtClean="0"/>
              <a:t>BarrySmith</a:t>
            </a:r>
            <a:r>
              <a:rPr lang="en-US" dirty="0" smtClean="0"/>
              <a:t> ;</a:t>
            </a:r>
          </a:p>
          <a:p>
            <a:r>
              <a:rPr lang="en-US" dirty="0" smtClean="0"/>
              <a:t>	:</a:t>
            </a:r>
            <a:r>
              <a:rPr lang="en-US" dirty="0" err="1" smtClean="0"/>
              <a:t>assertedBy</a:t>
            </a:r>
            <a:r>
              <a:rPr lang="en-US" dirty="0" smtClean="0"/>
              <a:t> :</a:t>
            </a:r>
            <a:r>
              <a:rPr lang="en-US" dirty="0" err="1" smtClean="0"/>
              <a:t>LowellVizenor</a:t>
            </a:r>
            <a:r>
              <a:rPr lang="en-US" dirty="0" smtClean="0"/>
              <a:t> .</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Merging Graphs</a:t>
            </a:r>
            <a:endParaRPr lang="en-US" sz="3600" dirty="0"/>
          </a:p>
        </p:txBody>
      </p:sp>
      <p:sp>
        <p:nvSpPr>
          <p:cNvPr id="3" name="Oval 2"/>
          <p:cNvSpPr/>
          <p:nvPr/>
        </p:nvSpPr>
        <p:spPr>
          <a:xfrm>
            <a:off x="1665870" y="4025019"/>
            <a:ext cx="1553883"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ex:p1</a:t>
            </a:r>
            <a:endParaRPr lang="en-US" dirty="0"/>
          </a:p>
        </p:txBody>
      </p:sp>
      <p:sp>
        <p:nvSpPr>
          <p:cNvPr id="4" name="Oval 3"/>
          <p:cNvSpPr/>
          <p:nvPr/>
        </p:nvSpPr>
        <p:spPr>
          <a:xfrm>
            <a:off x="1030697" y="3105247"/>
            <a:ext cx="1972236"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foaf:Person</a:t>
            </a:r>
            <a:endParaRPr lang="en-US" dirty="0"/>
          </a:p>
        </p:txBody>
      </p:sp>
      <p:sp>
        <p:nvSpPr>
          <p:cNvPr id="5" name="Oval 4"/>
          <p:cNvSpPr/>
          <p:nvPr/>
        </p:nvSpPr>
        <p:spPr>
          <a:xfrm>
            <a:off x="584132" y="4879657"/>
            <a:ext cx="1972236"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“John Smith”</a:t>
            </a:r>
            <a:endParaRPr lang="en-US" dirty="0"/>
          </a:p>
        </p:txBody>
      </p:sp>
      <p:sp>
        <p:nvSpPr>
          <p:cNvPr id="6" name="Oval 5"/>
          <p:cNvSpPr/>
          <p:nvPr/>
        </p:nvSpPr>
        <p:spPr>
          <a:xfrm>
            <a:off x="1570249" y="5450673"/>
            <a:ext cx="4326584"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&lt;</a:t>
            </a:r>
            <a:r>
              <a:rPr lang="en-US" dirty="0" err="1" smtClean="0"/>
              <a:t>mailto</a:t>
            </a:r>
            <a:r>
              <a:rPr lang="en-US" dirty="0" err="1"/>
              <a:t>:</a:t>
            </a:r>
            <a:r>
              <a:rPr lang="en-US" dirty="0" err="1" smtClean="0"/>
              <a:t>jsmith@acme.com</a:t>
            </a:r>
            <a:r>
              <a:rPr lang="en-US" dirty="0" smtClean="0"/>
              <a:t>&gt;</a:t>
            </a:r>
            <a:endParaRPr lang="en-US" dirty="0"/>
          </a:p>
        </p:txBody>
      </p:sp>
      <p:cxnSp>
        <p:nvCxnSpPr>
          <p:cNvPr id="7" name="Straight Arrow Connector 6"/>
          <p:cNvCxnSpPr>
            <a:stCxn id="3" idx="4"/>
            <a:endCxn id="5" idx="0"/>
          </p:cNvCxnSpPr>
          <p:nvPr/>
        </p:nvCxnSpPr>
        <p:spPr>
          <a:xfrm rot="5400000">
            <a:off x="1810801" y="4247645"/>
            <a:ext cx="391461" cy="8725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3" idx="0"/>
            <a:endCxn id="4" idx="4"/>
          </p:cNvCxnSpPr>
          <p:nvPr/>
        </p:nvCxnSpPr>
        <p:spPr>
          <a:xfrm rot="16200000" flipV="1">
            <a:off x="2001517" y="3583723"/>
            <a:ext cx="456595" cy="425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3" idx="4"/>
            <a:endCxn id="6" idx="0"/>
          </p:cNvCxnSpPr>
          <p:nvPr/>
        </p:nvCxnSpPr>
        <p:spPr>
          <a:xfrm rot="16200000" flipH="1">
            <a:off x="2606938" y="4324069"/>
            <a:ext cx="962477" cy="12907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158930" y="3521502"/>
            <a:ext cx="1060823" cy="369332"/>
          </a:xfrm>
          <a:prstGeom prst="rect">
            <a:avLst/>
          </a:prstGeom>
          <a:noFill/>
        </p:spPr>
        <p:txBody>
          <a:bodyPr wrap="square" rtlCol="0">
            <a:spAutoFit/>
          </a:bodyPr>
          <a:lstStyle/>
          <a:p>
            <a:pPr algn="ctr"/>
            <a:r>
              <a:rPr lang="en-US" dirty="0" err="1" smtClean="0"/>
              <a:t>rdf:type</a:t>
            </a:r>
            <a:endParaRPr lang="en-US" dirty="0"/>
          </a:p>
        </p:txBody>
      </p:sp>
      <p:sp>
        <p:nvSpPr>
          <p:cNvPr id="11" name="TextBox 10"/>
          <p:cNvSpPr txBox="1"/>
          <p:nvPr/>
        </p:nvSpPr>
        <p:spPr>
          <a:xfrm>
            <a:off x="794090" y="4340225"/>
            <a:ext cx="1156443" cy="369332"/>
          </a:xfrm>
          <a:prstGeom prst="rect">
            <a:avLst/>
          </a:prstGeom>
          <a:noFill/>
        </p:spPr>
        <p:txBody>
          <a:bodyPr wrap="square" rtlCol="0">
            <a:spAutoFit/>
          </a:bodyPr>
          <a:lstStyle/>
          <a:p>
            <a:pPr algn="ctr"/>
            <a:r>
              <a:rPr lang="en-US" dirty="0" err="1" smtClean="0"/>
              <a:t>foaf:name</a:t>
            </a:r>
            <a:endParaRPr lang="en-US" dirty="0"/>
          </a:p>
        </p:txBody>
      </p:sp>
      <p:sp>
        <p:nvSpPr>
          <p:cNvPr id="12" name="TextBox 11"/>
          <p:cNvSpPr txBox="1"/>
          <p:nvPr/>
        </p:nvSpPr>
        <p:spPr>
          <a:xfrm>
            <a:off x="2874354" y="4597401"/>
            <a:ext cx="1328079" cy="369332"/>
          </a:xfrm>
          <a:prstGeom prst="rect">
            <a:avLst/>
          </a:prstGeom>
          <a:noFill/>
        </p:spPr>
        <p:txBody>
          <a:bodyPr wrap="square" rtlCol="0">
            <a:spAutoFit/>
          </a:bodyPr>
          <a:lstStyle/>
          <a:p>
            <a:pPr algn="ctr"/>
            <a:r>
              <a:rPr lang="en-US" dirty="0" err="1" smtClean="0"/>
              <a:t>foaf:mbox</a:t>
            </a:r>
            <a:endParaRPr lang="en-US" dirty="0"/>
          </a:p>
        </p:txBody>
      </p:sp>
      <p:sp>
        <p:nvSpPr>
          <p:cNvPr id="15" name="Oval 14"/>
          <p:cNvSpPr/>
          <p:nvPr/>
        </p:nvSpPr>
        <p:spPr>
          <a:xfrm>
            <a:off x="5284171" y="2914571"/>
            <a:ext cx="1553883"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ex:p1</a:t>
            </a:r>
            <a:endParaRPr lang="en-US" dirty="0"/>
          </a:p>
        </p:txBody>
      </p:sp>
      <p:sp>
        <p:nvSpPr>
          <p:cNvPr id="16" name="Oval 15"/>
          <p:cNvSpPr/>
          <p:nvPr/>
        </p:nvSpPr>
        <p:spPr>
          <a:xfrm>
            <a:off x="4648998" y="1994799"/>
            <a:ext cx="1972236"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foaf:Person</a:t>
            </a:r>
            <a:endParaRPr lang="en-US" dirty="0"/>
          </a:p>
        </p:txBody>
      </p:sp>
      <p:sp>
        <p:nvSpPr>
          <p:cNvPr id="17" name="Oval 16"/>
          <p:cNvSpPr/>
          <p:nvPr/>
        </p:nvSpPr>
        <p:spPr>
          <a:xfrm>
            <a:off x="6621234" y="4597401"/>
            <a:ext cx="2223367"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“male”</a:t>
            </a:r>
            <a:endParaRPr lang="en-US" dirty="0"/>
          </a:p>
        </p:txBody>
      </p:sp>
      <p:sp>
        <p:nvSpPr>
          <p:cNvPr id="18" name="Oval 17"/>
          <p:cNvSpPr/>
          <p:nvPr/>
        </p:nvSpPr>
        <p:spPr>
          <a:xfrm>
            <a:off x="4971077" y="4134224"/>
            <a:ext cx="1483566"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“45”</a:t>
            </a:r>
            <a:endParaRPr lang="en-US" dirty="0"/>
          </a:p>
        </p:txBody>
      </p:sp>
      <p:cxnSp>
        <p:nvCxnSpPr>
          <p:cNvPr id="19" name="Straight Arrow Connector 18"/>
          <p:cNvCxnSpPr>
            <a:stCxn id="15" idx="4"/>
            <a:endCxn id="17" idx="0"/>
          </p:cNvCxnSpPr>
          <p:nvPr/>
        </p:nvCxnSpPr>
        <p:spPr>
          <a:xfrm rot="16200000" flipH="1">
            <a:off x="6287189" y="3151671"/>
            <a:ext cx="1219653" cy="16718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5" idx="0"/>
            <a:endCxn id="16" idx="4"/>
          </p:cNvCxnSpPr>
          <p:nvPr/>
        </p:nvCxnSpPr>
        <p:spPr>
          <a:xfrm rot="16200000" flipV="1">
            <a:off x="5619818" y="2473275"/>
            <a:ext cx="456595" cy="425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5" idx="4"/>
            <a:endCxn id="18" idx="0"/>
          </p:cNvCxnSpPr>
          <p:nvPr/>
        </p:nvCxnSpPr>
        <p:spPr>
          <a:xfrm rot="5400000">
            <a:off x="5508749" y="3581860"/>
            <a:ext cx="756476" cy="3482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777231" y="2411054"/>
            <a:ext cx="1060823" cy="369332"/>
          </a:xfrm>
          <a:prstGeom prst="rect">
            <a:avLst/>
          </a:prstGeom>
          <a:noFill/>
        </p:spPr>
        <p:txBody>
          <a:bodyPr wrap="square" rtlCol="0">
            <a:spAutoFit/>
          </a:bodyPr>
          <a:lstStyle/>
          <a:p>
            <a:pPr algn="ctr"/>
            <a:r>
              <a:rPr lang="en-US" dirty="0" err="1" smtClean="0"/>
              <a:t>rdf:type</a:t>
            </a:r>
            <a:endParaRPr lang="en-US" dirty="0"/>
          </a:p>
        </p:txBody>
      </p:sp>
      <p:sp>
        <p:nvSpPr>
          <p:cNvPr id="23" name="TextBox 22"/>
          <p:cNvSpPr txBox="1"/>
          <p:nvPr/>
        </p:nvSpPr>
        <p:spPr>
          <a:xfrm>
            <a:off x="6693614" y="3619092"/>
            <a:ext cx="1516906" cy="369332"/>
          </a:xfrm>
          <a:prstGeom prst="rect">
            <a:avLst/>
          </a:prstGeom>
          <a:noFill/>
        </p:spPr>
        <p:txBody>
          <a:bodyPr wrap="square" rtlCol="0">
            <a:spAutoFit/>
          </a:bodyPr>
          <a:lstStyle/>
          <a:p>
            <a:pPr algn="ctr"/>
            <a:r>
              <a:rPr lang="en-US" dirty="0" err="1" smtClean="0"/>
              <a:t>foaf:gender</a:t>
            </a:r>
            <a:endParaRPr lang="en-US" dirty="0"/>
          </a:p>
        </p:txBody>
      </p:sp>
      <p:sp>
        <p:nvSpPr>
          <p:cNvPr id="24" name="TextBox 23"/>
          <p:cNvSpPr txBox="1"/>
          <p:nvPr/>
        </p:nvSpPr>
        <p:spPr>
          <a:xfrm>
            <a:off x="4785955" y="3514559"/>
            <a:ext cx="1328079" cy="369332"/>
          </a:xfrm>
          <a:prstGeom prst="rect">
            <a:avLst/>
          </a:prstGeom>
          <a:noFill/>
        </p:spPr>
        <p:txBody>
          <a:bodyPr wrap="square" rtlCol="0">
            <a:spAutoFit/>
          </a:bodyPr>
          <a:lstStyle/>
          <a:p>
            <a:pPr algn="ctr"/>
            <a:r>
              <a:rPr lang="en-US" dirty="0" err="1" smtClean="0"/>
              <a:t>foaf:age</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Merging Graphs</a:t>
            </a:r>
            <a:endParaRPr lang="en-US" dirty="0"/>
          </a:p>
        </p:txBody>
      </p:sp>
      <p:sp>
        <p:nvSpPr>
          <p:cNvPr id="5" name="Oval 4"/>
          <p:cNvSpPr/>
          <p:nvPr/>
        </p:nvSpPr>
        <p:spPr>
          <a:xfrm>
            <a:off x="413807" y="3756835"/>
            <a:ext cx="1972236"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“John Smith”</a:t>
            </a:r>
            <a:endParaRPr lang="en-US" dirty="0"/>
          </a:p>
        </p:txBody>
      </p:sp>
      <p:sp>
        <p:nvSpPr>
          <p:cNvPr id="6" name="Oval 5"/>
          <p:cNvSpPr/>
          <p:nvPr/>
        </p:nvSpPr>
        <p:spPr>
          <a:xfrm>
            <a:off x="413807" y="5219084"/>
            <a:ext cx="4326584"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&lt;</a:t>
            </a:r>
            <a:r>
              <a:rPr lang="en-US" dirty="0" err="1" smtClean="0"/>
              <a:t>mailto</a:t>
            </a:r>
            <a:r>
              <a:rPr lang="en-US" dirty="0" err="1"/>
              <a:t>:</a:t>
            </a:r>
            <a:r>
              <a:rPr lang="en-US" dirty="0" err="1" smtClean="0"/>
              <a:t>jsmith@acme.com</a:t>
            </a:r>
            <a:r>
              <a:rPr lang="en-US" dirty="0" smtClean="0"/>
              <a:t>&gt;</a:t>
            </a:r>
            <a:endParaRPr lang="en-US" dirty="0"/>
          </a:p>
        </p:txBody>
      </p:sp>
      <p:cxnSp>
        <p:nvCxnSpPr>
          <p:cNvPr id="7" name="Straight Arrow Connector 6"/>
          <p:cNvCxnSpPr>
            <a:stCxn id="15" idx="4"/>
            <a:endCxn id="5" idx="0"/>
          </p:cNvCxnSpPr>
          <p:nvPr/>
        </p:nvCxnSpPr>
        <p:spPr>
          <a:xfrm rot="5400000">
            <a:off x="3540976" y="1236697"/>
            <a:ext cx="379087" cy="46611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15" idx="4"/>
            <a:endCxn id="6" idx="0"/>
          </p:cNvCxnSpPr>
          <p:nvPr/>
        </p:nvCxnSpPr>
        <p:spPr>
          <a:xfrm rot="5400000">
            <a:off x="3398438" y="2556409"/>
            <a:ext cx="1841336" cy="34840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246645" y="3202467"/>
            <a:ext cx="1156443" cy="369332"/>
          </a:xfrm>
          <a:prstGeom prst="rect">
            <a:avLst/>
          </a:prstGeom>
          <a:noFill/>
        </p:spPr>
        <p:txBody>
          <a:bodyPr wrap="square" rtlCol="0">
            <a:spAutoFit/>
          </a:bodyPr>
          <a:lstStyle/>
          <a:p>
            <a:pPr algn="ctr"/>
            <a:r>
              <a:rPr lang="en-US" dirty="0" err="1" smtClean="0"/>
              <a:t>foaf:name</a:t>
            </a:r>
            <a:endParaRPr lang="en-US" dirty="0"/>
          </a:p>
        </p:txBody>
      </p:sp>
      <p:sp>
        <p:nvSpPr>
          <p:cNvPr id="12" name="TextBox 11"/>
          <p:cNvSpPr txBox="1"/>
          <p:nvPr/>
        </p:nvSpPr>
        <p:spPr>
          <a:xfrm>
            <a:off x="2874354" y="4138735"/>
            <a:ext cx="1328079" cy="369332"/>
          </a:xfrm>
          <a:prstGeom prst="rect">
            <a:avLst/>
          </a:prstGeom>
          <a:noFill/>
        </p:spPr>
        <p:txBody>
          <a:bodyPr wrap="square" rtlCol="0">
            <a:spAutoFit/>
          </a:bodyPr>
          <a:lstStyle/>
          <a:p>
            <a:pPr algn="ctr"/>
            <a:r>
              <a:rPr lang="en-US" dirty="0" err="1" smtClean="0"/>
              <a:t>foaf:mbox</a:t>
            </a:r>
            <a:endParaRPr lang="en-US" dirty="0"/>
          </a:p>
        </p:txBody>
      </p:sp>
      <p:sp>
        <p:nvSpPr>
          <p:cNvPr id="15" name="Oval 14"/>
          <p:cNvSpPr/>
          <p:nvPr/>
        </p:nvSpPr>
        <p:spPr>
          <a:xfrm>
            <a:off x="5284171" y="2914571"/>
            <a:ext cx="1553883"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ex:p1</a:t>
            </a:r>
            <a:endParaRPr lang="en-US" dirty="0"/>
          </a:p>
        </p:txBody>
      </p:sp>
      <p:sp>
        <p:nvSpPr>
          <p:cNvPr id="16" name="Oval 15"/>
          <p:cNvSpPr/>
          <p:nvPr/>
        </p:nvSpPr>
        <p:spPr>
          <a:xfrm>
            <a:off x="4648998" y="1994799"/>
            <a:ext cx="1972236"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foaf:Person</a:t>
            </a:r>
            <a:endParaRPr lang="en-US" dirty="0"/>
          </a:p>
        </p:txBody>
      </p:sp>
      <p:sp>
        <p:nvSpPr>
          <p:cNvPr id="17" name="Oval 16"/>
          <p:cNvSpPr/>
          <p:nvPr/>
        </p:nvSpPr>
        <p:spPr>
          <a:xfrm>
            <a:off x="6621234" y="5219084"/>
            <a:ext cx="2223367"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“male”</a:t>
            </a:r>
            <a:endParaRPr lang="en-US" dirty="0"/>
          </a:p>
        </p:txBody>
      </p:sp>
      <p:sp>
        <p:nvSpPr>
          <p:cNvPr id="18" name="Oval 17"/>
          <p:cNvSpPr/>
          <p:nvPr/>
        </p:nvSpPr>
        <p:spPr>
          <a:xfrm>
            <a:off x="4785955" y="4503556"/>
            <a:ext cx="1483566"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“45”</a:t>
            </a:r>
            <a:endParaRPr lang="en-US" dirty="0"/>
          </a:p>
        </p:txBody>
      </p:sp>
      <p:cxnSp>
        <p:nvCxnSpPr>
          <p:cNvPr id="19" name="Straight Arrow Connector 18"/>
          <p:cNvCxnSpPr>
            <a:stCxn id="15" idx="4"/>
            <a:endCxn id="17" idx="0"/>
          </p:cNvCxnSpPr>
          <p:nvPr/>
        </p:nvCxnSpPr>
        <p:spPr>
          <a:xfrm rot="16200000" flipH="1">
            <a:off x="5976347" y="3462513"/>
            <a:ext cx="1841336" cy="16718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5" idx="0"/>
            <a:endCxn id="16" idx="4"/>
          </p:cNvCxnSpPr>
          <p:nvPr/>
        </p:nvCxnSpPr>
        <p:spPr>
          <a:xfrm rot="16200000" flipV="1">
            <a:off x="5619818" y="2473275"/>
            <a:ext cx="456595" cy="4259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5" idx="4"/>
            <a:endCxn id="18" idx="0"/>
          </p:cNvCxnSpPr>
          <p:nvPr/>
        </p:nvCxnSpPr>
        <p:spPr>
          <a:xfrm rot="5400000">
            <a:off x="5231522" y="3673965"/>
            <a:ext cx="1125808" cy="5333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777231" y="2411054"/>
            <a:ext cx="1060823" cy="369332"/>
          </a:xfrm>
          <a:prstGeom prst="rect">
            <a:avLst/>
          </a:prstGeom>
          <a:noFill/>
        </p:spPr>
        <p:txBody>
          <a:bodyPr wrap="square" rtlCol="0">
            <a:spAutoFit/>
          </a:bodyPr>
          <a:lstStyle/>
          <a:p>
            <a:pPr algn="ctr"/>
            <a:r>
              <a:rPr lang="en-US" dirty="0" err="1" smtClean="0"/>
              <a:t>rdf:type</a:t>
            </a:r>
            <a:endParaRPr lang="en-US" dirty="0"/>
          </a:p>
        </p:txBody>
      </p:sp>
      <p:sp>
        <p:nvSpPr>
          <p:cNvPr id="23" name="TextBox 22"/>
          <p:cNvSpPr txBox="1"/>
          <p:nvPr/>
        </p:nvSpPr>
        <p:spPr>
          <a:xfrm>
            <a:off x="7046414" y="4349298"/>
            <a:ext cx="1516906" cy="369332"/>
          </a:xfrm>
          <a:prstGeom prst="rect">
            <a:avLst/>
          </a:prstGeom>
          <a:noFill/>
        </p:spPr>
        <p:txBody>
          <a:bodyPr wrap="square" rtlCol="0">
            <a:spAutoFit/>
          </a:bodyPr>
          <a:lstStyle/>
          <a:p>
            <a:pPr algn="ctr"/>
            <a:r>
              <a:rPr lang="en-US" dirty="0" err="1" smtClean="0"/>
              <a:t>foaf:gender</a:t>
            </a:r>
            <a:endParaRPr lang="en-US" dirty="0"/>
          </a:p>
        </p:txBody>
      </p:sp>
      <p:sp>
        <p:nvSpPr>
          <p:cNvPr id="24" name="TextBox 23"/>
          <p:cNvSpPr txBox="1"/>
          <p:nvPr/>
        </p:nvSpPr>
        <p:spPr>
          <a:xfrm>
            <a:off x="5438635" y="3955584"/>
            <a:ext cx="1328079" cy="369332"/>
          </a:xfrm>
          <a:prstGeom prst="rect">
            <a:avLst/>
          </a:prstGeom>
          <a:noFill/>
        </p:spPr>
        <p:txBody>
          <a:bodyPr wrap="square" rtlCol="0">
            <a:spAutoFit/>
          </a:bodyPr>
          <a:lstStyle/>
          <a:p>
            <a:pPr algn="ctr"/>
            <a:r>
              <a:rPr lang="en-US" dirty="0" err="1" smtClean="0"/>
              <a:t>foaf:age</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Overview</a:t>
            </a:r>
            <a:endParaRPr lang="en-US" sz="3600" dirty="0"/>
          </a:p>
        </p:txBody>
      </p:sp>
      <p:sp>
        <p:nvSpPr>
          <p:cNvPr id="3" name="Content Placeholder 2"/>
          <p:cNvSpPr>
            <a:spLocks noGrp="1"/>
          </p:cNvSpPr>
          <p:nvPr>
            <p:ph idx="4294967295"/>
          </p:nvPr>
        </p:nvSpPr>
        <p:spPr>
          <a:xfrm>
            <a:off x="493486" y="1600200"/>
            <a:ext cx="8193314" cy="4525963"/>
          </a:xfrm>
        </p:spPr>
        <p:txBody>
          <a:bodyPr>
            <a:normAutofit lnSpcReduction="10000"/>
          </a:bodyPr>
          <a:lstStyle/>
          <a:p>
            <a:pPr>
              <a:lnSpc>
                <a:spcPct val="105000"/>
              </a:lnSpc>
            </a:pPr>
            <a:r>
              <a:rPr lang="en-US" dirty="0" smtClean="0"/>
              <a:t>Module 1</a:t>
            </a:r>
          </a:p>
          <a:p>
            <a:pPr lvl="1">
              <a:lnSpc>
                <a:spcPct val="105000"/>
              </a:lnSpc>
              <a:spcBef>
                <a:spcPts val="600"/>
              </a:spcBef>
            </a:pPr>
            <a:r>
              <a:rPr lang="en-US" dirty="0" smtClean="0"/>
              <a:t>Resource Description Framework (RDF) Data Model</a:t>
            </a:r>
          </a:p>
          <a:p>
            <a:pPr>
              <a:lnSpc>
                <a:spcPct val="105000"/>
              </a:lnSpc>
            </a:pPr>
            <a:r>
              <a:rPr lang="en-US" dirty="0" smtClean="0"/>
              <a:t>Module 2</a:t>
            </a:r>
          </a:p>
          <a:p>
            <a:pPr lvl="1">
              <a:lnSpc>
                <a:spcPct val="105000"/>
              </a:lnSpc>
              <a:spcBef>
                <a:spcPts val="600"/>
              </a:spcBef>
            </a:pPr>
            <a:r>
              <a:rPr lang="en-US" dirty="0" smtClean="0"/>
              <a:t>RDF Schema (RDFS) |Web Ontology Language (OWL): Basics</a:t>
            </a:r>
          </a:p>
          <a:p>
            <a:pPr>
              <a:lnSpc>
                <a:spcPct val="105000"/>
              </a:lnSpc>
            </a:pPr>
            <a:r>
              <a:rPr lang="en-US" dirty="0" smtClean="0"/>
              <a:t>Module 3</a:t>
            </a:r>
          </a:p>
          <a:p>
            <a:pPr lvl="1">
              <a:lnSpc>
                <a:spcPct val="105000"/>
              </a:lnSpc>
              <a:spcBef>
                <a:spcPts val="600"/>
              </a:spcBef>
            </a:pPr>
            <a:r>
              <a:rPr lang="en-US" dirty="0" smtClean="0"/>
              <a:t>OWL 2: Advance Topics</a:t>
            </a:r>
          </a:p>
          <a:p>
            <a:pPr>
              <a:lnSpc>
                <a:spcPct val="105000"/>
              </a:lnSpc>
            </a:pPr>
            <a:r>
              <a:rPr lang="en-US" dirty="0" smtClean="0"/>
              <a:t>Module 4</a:t>
            </a:r>
          </a:p>
          <a:p>
            <a:pPr lvl="1">
              <a:lnSpc>
                <a:spcPct val="105000"/>
              </a:lnSpc>
              <a:spcBef>
                <a:spcPts val="600"/>
              </a:spcBef>
            </a:pPr>
            <a:r>
              <a:rPr lang="en-US" dirty="0" smtClean="0"/>
              <a:t>Rule Languages</a:t>
            </a:r>
          </a:p>
          <a:p>
            <a:pPr lvl="2">
              <a:lnSpc>
                <a:spcPct val="105000"/>
              </a:lnSpc>
              <a:spcBef>
                <a:spcPts val="600"/>
              </a:spcBef>
            </a:pPr>
            <a:r>
              <a:rPr lang="en-US" dirty="0" smtClean="0"/>
              <a:t>Rule Interchange Format (RIF)</a:t>
            </a:r>
          </a:p>
          <a:p>
            <a:pPr lvl="2">
              <a:lnSpc>
                <a:spcPct val="105000"/>
              </a:lnSpc>
              <a:spcBef>
                <a:spcPts val="600"/>
              </a:spcBef>
            </a:pPr>
            <a:r>
              <a:rPr lang="en-US" dirty="0" smtClean="0"/>
              <a:t>Semantic Web Rule Language (SWIRL)</a:t>
            </a:r>
          </a:p>
          <a:p>
            <a:pPr lvl="2"/>
            <a:endParaRPr lang="en-US" dirty="0" smtClean="0"/>
          </a:p>
          <a:p>
            <a:pPr lvl="2"/>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Linked Data Principles</a:t>
            </a:r>
            <a:endParaRPr lang="en-US" dirty="0"/>
          </a:p>
        </p:txBody>
      </p:sp>
      <p:pic>
        <p:nvPicPr>
          <p:cNvPr id="6" name="Content Placeholder 5" descr="480759174v0_350x350_Back.jpg"/>
          <p:cNvPicPr>
            <a:picLocks noGrp="1" noChangeAspect="1"/>
          </p:cNvPicPr>
          <p:nvPr>
            <p:ph sz="half" idx="4294967295"/>
          </p:nvPr>
        </p:nvPicPr>
        <p:blipFill>
          <a:blip r:embed="rId2"/>
          <a:stretch>
            <a:fillRect/>
          </a:stretch>
        </p:blipFill>
        <p:spPr>
          <a:xfrm>
            <a:off x="957943" y="1912938"/>
            <a:ext cx="3333750" cy="3333750"/>
          </a:xfrm>
        </p:spPr>
      </p:pic>
      <p:sp>
        <p:nvSpPr>
          <p:cNvPr id="5" name="Content Placeholder 4"/>
          <p:cNvSpPr>
            <a:spLocks noGrp="1"/>
          </p:cNvSpPr>
          <p:nvPr>
            <p:ph sz="half" idx="4294967295"/>
          </p:nvPr>
        </p:nvSpPr>
        <p:spPr>
          <a:xfrm>
            <a:off x="4291693" y="1600200"/>
            <a:ext cx="4038600" cy="4525963"/>
          </a:xfrm>
        </p:spPr>
        <p:txBody>
          <a:bodyPr>
            <a:normAutofit fontScale="77500" lnSpcReduction="20000"/>
          </a:bodyPr>
          <a:lstStyle/>
          <a:p>
            <a:pPr>
              <a:lnSpc>
                <a:spcPct val="115000"/>
              </a:lnSpc>
            </a:pPr>
            <a:r>
              <a:rPr lang="en-US" dirty="0" smtClean="0"/>
              <a:t>Use URIs as names for things</a:t>
            </a:r>
          </a:p>
          <a:p>
            <a:pPr>
              <a:lnSpc>
                <a:spcPct val="115000"/>
              </a:lnSpc>
            </a:pPr>
            <a:endParaRPr lang="en-US" dirty="0" smtClean="0"/>
          </a:p>
          <a:p>
            <a:pPr>
              <a:lnSpc>
                <a:spcPct val="115000"/>
              </a:lnSpc>
            </a:pPr>
            <a:r>
              <a:rPr lang="en-US" dirty="0" smtClean="0"/>
              <a:t>Use HTTP URIs so that people can look up those names.</a:t>
            </a:r>
          </a:p>
          <a:p>
            <a:pPr>
              <a:lnSpc>
                <a:spcPct val="115000"/>
              </a:lnSpc>
            </a:pPr>
            <a:endParaRPr lang="en-US" dirty="0" smtClean="0"/>
          </a:p>
          <a:p>
            <a:pPr>
              <a:lnSpc>
                <a:spcPct val="115000"/>
              </a:lnSpc>
            </a:pPr>
            <a:r>
              <a:rPr lang="en-US" dirty="0" smtClean="0"/>
              <a:t>When someone looks up a URI, provide useful information, using the standards (RDF*, SPARQL)</a:t>
            </a:r>
          </a:p>
          <a:p>
            <a:pPr>
              <a:lnSpc>
                <a:spcPct val="115000"/>
              </a:lnSpc>
            </a:pPr>
            <a:endParaRPr lang="en-US" dirty="0" smtClean="0"/>
          </a:p>
          <a:p>
            <a:pPr>
              <a:lnSpc>
                <a:spcPct val="115000"/>
              </a:lnSpc>
            </a:pPr>
            <a:r>
              <a:rPr lang="en-US" dirty="0" smtClean="0"/>
              <a:t>Include links to other URIs. so that they can discover more things.</a:t>
            </a:r>
            <a:endParaRPr lang="en-US" dirty="0"/>
          </a:p>
        </p:txBody>
      </p:sp>
      <p:sp>
        <p:nvSpPr>
          <p:cNvPr id="7" name="TextBox 6"/>
          <p:cNvSpPr txBox="1"/>
          <p:nvPr/>
        </p:nvSpPr>
        <p:spPr>
          <a:xfrm>
            <a:off x="2187019" y="5802997"/>
            <a:ext cx="5618376" cy="646331"/>
          </a:xfrm>
          <a:prstGeom prst="rect">
            <a:avLst/>
          </a:prstGeom>
          <a:noFill/>
        </p:spPr>
        <p:txBody>
          <a:bodyPr wrap="square" rtlCol="0">
            <a:spAutoFit/>
          </a:bodyPr>
          <a:lstStyle/>
          <a:p>
            <a:r>
              <a:rPr lang="en-US" dirty="0" smtClean="0"/>
              <a:t>Tim Berners-Lee</a:t>
            </a:r>
          </a:p>
          <a:p>
            <a:r>
              <a:rPr lang="en-US" dirty="0" smtClean="0"/>
              <a:t>http://www.w3.org/DesignIssues/LinkedData.html</a:t>
            </a: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RDF Schema (RDFS) </a:t>
            </a:r>
            <a:br>
              <a:rPr lang="en-US" sz="4000" dirty="0" smtClean="0"/>
            </a:br>
            <a:r>
              <a:rPr lang="en-US" sz="4000" dirty="0" smtClean="0"/>
              <a:t>Web Ontology Language (OWL)</a:t>
            </a:r>
            <a:endParaRPr lang="en-US" sz="4000" dirty="0"/>
          </a:p>
        </p:txBody>
      </p:sp>
      <p:sp>
        <p:nvSpPr>
          <p:cNvPr id="3" name="Subtitle 2"/>
          <p:cNvSpPr>
            <a:spLocks noGrp="1"/>
          </p:cNvSpPr>
          <p:nvPr>
            <p:ph type="subTitle" idx="1"/>
          </p:nvPr>
        </p:nvSpPr>
        <p:spPr>
          <a:xfrm>
            <a:off x="1371600" y="3995530"/>
            <a:ext cx="6587656" cy="1673750"/>
          </a:xfrm>
        </p:spPr>
        <p:txBody>
          <a:bodyPr/>
          <a:lstStyle/>
          <a:p>
            <a:r>
              <a:rPr lang="en-US" sz="3200" dirty="0" smtClean="0"/>
              <a:t>Basics</a:t>
            </a:r>
          </a:p>
          <a:p>
            <a:endParaRPr lang="en-US" sz="3200" dirty="0" smtClean="0"/>
          </a:p>
          <a:p>
            <a:r>
              <a:rPr lang="en-US" sz="3200" dirty="0" smtClean="0">
                <a:solidFill>
                  <a:schemeClr val="tx2"/>
                </a:solidFill>
              </a:rPr>
              <a:t>Day 2</a:t>
            </a:r>
          </a:p>
          <a:p>
            <a:endParaRPr lang="en-US" sz="3600"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Schema as Ontology</a:t>
            </a:r>
            <a:endParaRPr lang="en-US" sz="3600" dirty="0"/>
          </a:p>
        </p:txBody>
      </p:sp>
      <p:sp>
        <p:nvSpPr>
          <p:cNvPr id="5" name="Content Placeholder 4"/>
          <p:cNvSpPr>
            <a:spLocks noGrp="1"/>
          </p:cNvSpPr>
          <p:nvPr>
            <p:ph idx="4294967295"/>
          </p:nvPr>
        </p:nvSpPr>
        <p:spPr>
          <a:xfrm>
            <a:off x="580571" y="1600200"/>
            <a:ext cx="8106229" cy="4525963"/>
          </a:xfrm>
        </p:spPr>
        <p:txBody>
          <a:bodyPr>
            <a:normAutofit fontScale="92500" lnSpcReduction="20000"/>
          </a:bodyPr>
          <a:lstStyle/>
          <a:p>
            <a:pPr>
              <a:lnSpc>
                <a:spcPct val="115000"/>
              </a:lnSpc>
            </a:pPr>
            <a:r>
              <a:rPr lang="en-US" dirty="0" smtClean="0"/>
              <a:t>A model that is used to explicitly determine the meaning of data</a:t>
            </a:r>
          </a:p>
          <a:p>
            <a:pPr lvl="1">
              <a:lnSpc>
                <a:spcPct val="115000"/>
              </a:lnSpc>
              <a:spcBef>
                <a:spcPts val="600"/>
              </a:spcBef>
            </a:pPr>
            <a:r>
              <a:rPr lang="en-US" dirty="0" smtClean="0"/>
              <a:t>Contrast with XML Schema or database schema</a:t>
            </a:r>
          </a:p>
          <a:p>
            <a:pPr>
              <a:lnSpc>
                <a:spcPct val="115000"/>
              </a:lnSpc>
            </a:pPr>
            <a:r>
              <a:rPr lang="en-US" dirty="0" smtClean="0"/>
              <a:t>Schema defined in the same language as the data—both are expressed in RDF triples</a:t>
            </a:r>
          </a:p>
          <a:p>
            <a:pPr>
              <a:lnSpc>
                <a:spcPct val="115000"/>
              </a:lnSpc>
            </a:pPr>
            <a:r>
              <a:rPr lang="en-US" dirty="0" smtClean="0"/>
              <a:t>RDF Schema</a:t>
            </a:r>
          </a:p>
          <a:p>
            <a:pPr lvl="1">
              <a:lnSpc>
                <a:spcPct val="115000"/>
              </a:lnSpc>
              <a:spcBef>
                <a:spcPts val="600"/>
              </a:spcBef>
            </a:pPr>
            <a:r>
              <a:rPr lang="en-US" dirty="0" smtClean="0"/>
              <a:t>lightweight ontology language</a:t>
            </a:r>
          </a:p>
          <a:p>
            <a:pPr>
              <a:lnSpc>
                <a:spcPct val="115000"/>
              </a:lnSpc>
            </a:pPr>
            <a:r>
              <a:rPr lang="en-US" dirty="0" smtClean="0"/>
              <a:t>OWL 2</a:t>
            </a:r>
          </a:p>
          <a:p>
            <a:pPr lvl="1">
              <a:lnSpc>
                <a:spcPct val="115000"/>
              </a:lnSpc>
              <a:spcBef>
                <a:spcPts val="600"/>
              </a:spcBef>
            </a:pPr>
            <a:r>
              <a:rPr lang="en-US" dirty="0" smtClean="0"/>
              <a:t>heavyweight ontology language</a:t>
            </a:r>
          </a:p>
          <a:p>
            <a:pPr lvl="1">
              <a:lnSpc>
                <a:spcPct val="115000"/>
              </a:lnSpc>
              <a:spcBef>
                <a:spcPts val="600"/>
              </a:spcBef>
            </a:pPr>
            <a:r>
              <a:rPr lang="en-US" dirty="0" smtClean="0"/>
              <a:t>More expressive than RDFS in most respects, but not in all respects.</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Description Logic</a:t>
            </a:r>
            <a:endParaRPr lang="en-US" dirty="0"/>
          </a:p>
        </p:txBody>
      </p:sp>
      <p:sp>
        <p:nvSpPr>
          <p:cNvPr id="3" name="Content Placeholder 2"/>
          <p:cNvSpPr>
            <a:spLocks noGrp="1"/>
          </p:cNvSpPr>
          <p:nvPr>
            <p:ph idx="4294967295"/>
          </p:nvPr>
        </p:nvSpPr>
        <p:spPr>
          <a:xfrm>
            <a:off x="725714" y="1600200"/>
            <a:ext cx="7503886" cy="4525963"/>
          </a:xfrm>
        </p:spPr>
        <p:txBody>
          <a:bodyPr>
            <a:normAutofit/>
          </a:bodyPr>
          <a:lstStyle/>
          <a:p>
            <a:pPr>
              <a:lnSpc>
                <a:spcPct val="105000"/>
              </a:lnSpc>
            </a:pPr>
            <a:r>
              <a:rPr lang="en-US" dirty="0" smtClean="0"/>
              <a:t>OWL2 is based on the description logic </a:t>
            </a:r>
          </a:p>
          <a:p>
            <a:pPr>
              <a:lnSpc>
                <a:spcPct val="105000"/>
              </a:lnSpc>
            </a:pPr>
            <a:r>
              <a:rPr lang="en-US" dirty="0" err="1" smtClean="0"/>
              <a:t>Tbox</a:t>
            </a:r>
            <a:r>
              <a:rPr lang="en-US" dirty="0" smtClean="0"/>
              <a:t> (terminological box)</a:t>
            </a:r>
          </a:p>
          <a:p>
            <a:pPr lvl="1">
              <a:lnSpc>
                <a:spcPct val="105000"/>
              </a:lnSpc>
              <a:spcBef>
                <a:spcPts val="600"/>
              </a:spcBef>
            </a:pPr>
            <a:r>
              <a:rPr lang="en-US" dirty="0" err="1" smtClean="0"/>
              <a:t>TBox</a:t>
            </a:r>
            <a:r>
              <a:rPr lang="en-US" dirty="0" smtClean="0"/>
              <a:t> contains sentences describing concept hierarchies (i.e., relations between concepts</a:t>
            </a:r>
          </a:p>
          <a:p>
            <a:pPr lvl="1">
              <a:lnSpc>
                <a:spcPct val="105000"/>
              </a:lnSpc>
              <a:spcBef>
                <a:spcPts val="600"/>
              </a:spcBef>
            </a:pPr>
            <a:r>
              <a:rPr lang="en-US" dirty="0" smtClean="0"/>
              <a:t>Example: Every employee is a person</a:t>
            </a:r>
          </a:p>
          <a:p>
            <a:pPr>
              <a:lnSpc>
                <a:spcPct val="105000"/>
              </a:lnSpc>
            </a:pPr>
            <a:r>
              <a:rPr lang="en-US" dirty="0" err="1" smtClean="0"/>
              <a:t>Abox</a:t>
            </a:r>
            <a:r>
              <a:rPr lang="en-US" dirty="0" smtClean="0"/>
              <a:t> (</a:t>
            </a:r>
            <a:r>
              <a:rPr lang="en-US" dirty="0" err="1" smtClean="0"/>
              <a:t>assertional</a:t>
            </a:r>
            <a:r>
              <a:rPr lang="en-US" dirty="0" smtClean="0"/>
              <a:t> box) </a:t>
            </a:r>
          </a:p>
          <a:p>
            <a:pPr lvl="1">
              <a:lnSpc>
                <a:spcPct val="105000"/>
              </a:lnSpc>
              <a:spcBef>
                <a:spcPts val="600"/>
              </a:spcBef>
            </a:pPr>
            <a:r>
              <a:rPr lang="en-US" dirty="0" err="1" smtClean="0"/>
              <a:t>ABox</a:t>
            </a:r>
            <a:r>
              <a:rPr lang="en-US" dirty="0" smtClean="0"/>
              <a:t> contains </a:t>
            </a:r>
            <a:r>
              <a:rPr lang="en-US" dirty="0" smtClean="0">
                <a:hlinkClick r:id="rId2" tooltip="Ground sentence"/>
              </a:rPr>
              <a:t>ground sentences</a:t>
            </a:r>
            <a:r>
              <a:rPr lang="en-US" dirty="0" smtClean="0"/>
              <a:t> stating where in the hierarchy individuals</a:t>
            </a:r>
          </a:p>
          <a:p>
            <a:pPr lvl="1">
              <a:lnSpc>
                <a:spcPct val="105000"/>
              </a:lnSpc>
              <a:spcBef>
                <a:spcPts val="600"/>
              </a:spcBef>
            </a:pPr>
            <a:r>
              <a:rPr lang="en-US" dirty="0" smtClean="0"/>
              <a:t>Example: John Smith is an employee</a:t>
            </a:r>
            <a:endParaRPr lang="en-US" dirty="0"/>
          </a:p>
        </p:txBody>
      </p:sp>
      <p:pic>
        <p:nvPicPr>
          <p:cNvPr id="4" name="Picture 3" descr="sroiq.png"/>
          <p:cNvPicPr>
            <a:picLocks noChangeAspect="1"/>
          </p:cNvPicPr>
          <p:nvPr/>
        </p:nvPicPr>
        <p:blipFill>
          <a:blip r:embed="rId3"/>
          <a:stretch>
            <a:fillRect/>
          </a:stretch>
        </p:blipFill>
        <p:spPr>
          <a:xfrm>
            <a:off x="6603394" y="1767155"/>
            <a:ext cx="933450" cy="209550"/>
          </a:xfrm>
          <a:prstGeom prst="rect">
            <a:avLst/>
          </a:prstGeom>
        </p:spPr>
      </p:pic>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Open World Assumption (OWA)</a:t>
            </a:r>
            <a:endParaRPr lang="en-US" sz="3600" dirty="0"/>
          </a:p>
        </p:txBody>
      </p:sp>
      <p:sp>
        <p:nvSpPr>
          <p:cNvPr id="3" name="Content Placeholder 2"/>
          <p:cNvSpPr>
            <a:spLocks noGrp="1"/>
          </p:cNvSpPr>
          <p:nvPr>
            <p:ph idx="4294967295"/>
          </p:nvPr>
        </p:nvSpPr>
        <p:spPr>
          <a:xfrm>
            <a:off x="624114" y="1600200"/>
            <a:ext cx="8062686" cy="4525963"/>
          </a:xfrm>
        </p:spPr>
        <p:txBody>
          <a:bodyPr>
            <a:normAutofit/>
          </a:bodyPr>
          <a:lstStyle/>
          <a:p>
            <a:pPr lvl="0">
              <a:lnSpc>
                <a:spcPct val="105000"/>
              </a:lnSpc>
            </a:pPr>
            <a:r>
              <a:rPr lang="en-US" dirty="0" smtClean="0"/>
              <a:t>The view that we should not draw conclusions based on the assumption that the information available currently is all the information available. </a:t>
            </a:r>
          </a:p>
          <a:p>
            <a:pPr lvl="1">
              <a:lnSpc>
                <a:spcPct val="105000"/>
              </a:lnSpc>
              <a:spcBef>
                <a:spcPts val="600"/>
              </a:spcBef>
            </a:pPr>
            <a:r>
              <a:rPr lang="en-US" dirty="0" smtClean="0"/>
              <a:t>contrast with Closed World Assumption (CWA)</a:t>
            </a:r>
          </a:p>
          <a:p>
            <a:pPr lvl="2">
              <a:lnSpc>
                <a:spcPct val="105000"/>
              </a:lnSpc>
              <a:spcBef>
                <a:spcPts val="600"/>
              </a:spcBef>
            </a:pPr>
            <a:r>
              <a:rPr lang="en-US" dirty="0" smtClean="0"/>
              <a:t>Negation as failure	</a:t>
            </a:r>
          </a:p>
          <a:p>
            <a:pPr lvl="2">
              <a:lnSpc>
                <a:spcPct val="105000"/>
              </a:lnSpc>
              <a:spcBef>
                <a:spcPts val="600"/>
              </a:spcBef>
            </a:pPr>
            <a:r>
              <a:rPr lang="en-US" dirty="0" smtClean="0"/>
              <a:t>Non-monotonic</a:t>
            </a:r>
          </a:p>
          <a:p>
            <a:pPr>
              <a:lnSpc>
                <a:spcPct val="105000"/>
              </a:lnSpc>
            </a:pPr>
            <a:r>
              <a:rPr lang="en-US" dirty="0" smtClean="0"/>
              <a:t>OWA is truth preserving</a:t>
            </a:r>
          </a:p>
          <a:p>
            <a:pPr lvl="1">
              <a:lnSpc>
                <a:spcPct val="105000"/>
              </a:lnSpc>
              <a:spcBef>
                <a:spcPts val="600"/>
              </a:spcBef>
            </a:pPr>
            <a:r>
              <a:rPr lang="en-US" dirty="0" smtClean="0"/>
              <a:t>Adding new information does not falsify a previous conclusion</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Unique Name Assumption (UNA)</a:t>
            </a:r>
            <a:endParaRPr lang="en-US" sz="3600" dirty="0"/>
          </a:p>
        </p:txBody>
      </p:sp>
      <p:sp>
        <p:nvSpPr>
          <p:cNvPr id="3" name="Content Placeholder 2"/>
          <p:cNvSpPr>
            <a:spLocks noGrp="1"/>
          </p:cNvSpPr>
          <p:nvPr>
            <p:ph idx="4294967295"/>
          </p:nvPr>
        </p:nvSpPr>
        <p:spPr>
          <a:xfrm>
            <a:off x="457200" y="1600200"/>
            <a:ext cx="8229600" cy="4525963"/>
          </a:xfrm>
        </p:spPr>
        <p:txBody>
          <a:bodyPr>
            <a:normAutofit/>
          </a:bodyPr>
          <a:lstStyle/>
          <a:p>
            <a:pPr>
              <a:lnSpc>
                <a:spcPct val="105000"/>
              </a:lnSpc>
            </a:pPr>
            <a:r>
              <a:rPr lang="en-US" dirty="0" smtClean="0"/>
              <a:t>Different names always refer to different entities in the world. </a:t>
            </a:r>
          </a:p>
          <a:p>
            <a:pPr>
              <a:lnSpc>
                <a:spcPct val="105000"/>
              </a:lnSpc>
            </a:pPr>
            <a:r>
              <a:rPr lang="en-US" dirty="0" smtClean="0"/>
              <a:t>OWL does not make this assumption, but </a:t>
            </a:r>
          </a:p>
          <a:p>
            <a:pPr lvl="1">
              <a:lnSpc>
                <a:spcPct val="105000"/>
              </a:lnSpc>
              <a:spcBef>
                <a:spcPts val="600"/>
              </a:spcBef>
            </a:pPr>
            <a:r>
              <a:rPr lang="en-US" dirty="0" smtClean="0"/>
              <a:t>provides constructs to express whether two names denote the same or distinct entities</a:t>
            </a:r>
          </a:p>
          <a:p>
            <a:pPr lvl="2">
              <a:lnSpc>
                <a:spcPct val="105000"/>
              </a:lnSpc>
              <a:spcBef>
                <a:spcPts val="600"/>
              </a:spcBef>
            </a:pPr>
            <a:r>
              <a:rPr lang="en-US" dirty="0" err="1" smtClean="0"/>
              <a:t>owl:sameAs</a:t>
            </a:r>
            <a:endParaRPr lang="en-US" dirty="0" smtClean="0"/>
          </a:p>
          <a:p>
            <a:pPr lvl="2">
              <a:lnSpc>
                <a:spcPct val="105000"/>
              </a:lnSpc>
              <a:spcBef>
                <a:spcPts val="600"/>
              </a:spcBef>
            </a:pPr>
            <a:r>
              <a:rPr lang="en-US" dirty="0" err="1" smtClean="0"/>
              <a:t>owl:differentFrom</a:t>
            </a:r>
            <a:endParaRPr lang="en-US" dirty="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smtClean="0"/>
              <a:t>RDFS/OWL Overview</a:t>
            </a:r>
            <a:endParaRPr lang="en-US" sz="3600" dirty="0"/>
          </a:p>
        </p:txBody>
      </p:sp>
      <p:pic>
        <p:nvPicPr>
          <p:cNvPr id="4" name="Content Placeholder 3" descr="Screen shot 2011-09-11 at 4.04.05 PM.png"/>
          <p:cNvPicPr>
            <a:picLocks noGrp="1" noChangeAspect="1"/>
          </p:cNvPicPr>
          <p:nvPr>
            <p:ph sz="half" idx="4294967295"/>
          </p:nvPr>
        </p:nvPicPr>
        <p:blipFill>
          <a:blip r:embed="rId2"/>
          <a:srcRect t="-7576" b="-7576"/>
          <a:stretch>
            <a:fillRect/>
          </a:stretch>
        </p:blipFill>
        <p:spPr>
          <a:xfrm>
            <a:off x="457200" y="2017713"/>
            <a:ext cx="4038600" cy="4525962"/>
          </a:xfrm>
        </p:spPr>
      </p:pic>
      <p:sp>
        <p:nvSpPr>
          <p:cNvPr id="6" name="Content Placeholder 5"/>
          <p:cNvSpPr>
            <a:spLocks noGrp="1"/>
          </p:cNvSpPr>
          <p:nvPr>
            <p:ph sz="half" idx="4294967295"/>
          </p:nvPr>
        </p:nvSpPr>
        <p:spPr>
          <a:xfrm>
            <a:off x="5105400" y="1600200"/>
            <a:ext cx="3370943" cy="4525963"/>
          </a:xfrm>
        </p:spPr>
        <p:txBody>
          <a:bodyPr>
            <a:normAutofit fontScale="92500" lnSpcReduction="20000"/>
          </a:bodyPr>
          <a:lstStyle/>
          <a:p>
            <a:pPr>
              <a:lnSpc>
                <a:spcPct val="115000"/>
              </a:lnSpc>
            </a:pPr>
            <a:r>
              <a:rPr lang="en-US" sz="3000" dirty="0" smtClean="0"/>
              <a:t>Properties</a:t>
            </a:r>
          </a:p>
          <a:p>
            <a:pPr lvl="1">
              <a:lnSpc>
                <a:spcPct val="115000"/>
              </a:lnSpc>
              <a:spcBef>
                <a:spcPts val="600"/>
              </a:spcBef>
            </a:pPr>
            <a:r>
              <a:rPr lang="en-US" dirty="0" err="1" smtClean="0"/>
              <a:t>rdf:type</a:t>
            </a:r>
            <a:endParaRPr lang="en-US" dirty="0" smtClean="0"/>
          </a:p>
          <a:p>
            <a:pPr lvl="1">
              <a:lnSpc>
                <a:spcPct val="115000"/>
              </a:lnSpc>
              <a:spcBef>
                <a:spcPts val="600"/>
              </a:spcBef>
            </a:pPr>
            <a:r>
              <a:rPr lang="en-US" dirty="0" err="1" smtClean="0"/>
              <a:t>rdfs:subClassOf</a:t>
            </a:r>
            <a:endParaRPr lang="en-US" dirty="0" smtClean="0"/>
          </a:p>
          <a:p>
            <a:pPr lvl="1">
              <a:lnSpc>
                <a:spcPct val="115000"/>
              </a:lnSpc>
              <a:spcBef>
                <a:spcPts val="600"/>
              </a:spcBef>
            </a:pPr>
            <a:r>
              <a:rPr lang="en-US" dirty="0" err="1" smtClean="0"/>
              <a:t>rdfs:subPropertyOf</a:t>
            </a:r>
            <a:endParaRPr lang="en-US" dirty="0" smtClean="0"/>
          </a:p>
          <a:p>
            <a:pPr lvl="1">
              <a:lnSpc>
                <a:spcPct val="115000"/>
              </a:lnSpc>
              <a:spcBef>
                <a:spcPts val="600"/>
              </a:spcBef>
            </a:pPr>
            <a:r>
              <a:rPr lang="en-US" dirty="0" err="1" smtClean="0"/>
              <a:t>rdfs:domain</a:t>
            </a:r>
            <a:endParaRPr lang="en-US" dirty="0" smtClean="0"/>
          </a:p>
          <a:p>
            <a:pPr lvl="1">
              <a:lnSpc>
                <a:spcPct val="115000"/>
              </a:lnSpc>
              <a:spcBef>
                <a:spcPts val="600"/>
              </a:spcBef>
            </a:pPr>
            <a:r>
              <a:rPr lang="en-US" dirty="0" err="1" smtClean="0"/>
              <a:t>rdfs:range</a:t>
            </a:r>
            <a:endParaRPr lang="en-US" dirty="0" smtClean="0"/>
          </a:p>
          <a:p>
            <a:pPr lvl="1">
              <a:lnSpc>
                <a:spcPct val="115000"/>
              </a:lnSpc>
              <a:spcBef>
                <a:spcPts val="600"/>
              </a:spcBef>
            </a:pPr>
            <a:r>
              <a:rPr lang="en-US" dirty="0" smtClean="0"/>
              <a:t>owl:equivalentTo</a:t>
            </a:r>
          </a:p>
          <a:p>
            <a:pPr lvl="1">
              <a:lnSpc>
                <a:spcPct val="115000"/>
              </a:lnSpc>
              <a:spcBef>
                <a:spcPts val="600"/>
              </a:spcBef>
            </a:pPr>
            <a:r>
              <a:rPr lang="en-US" dirty="0" smtClean="0"/>
              <a:t>owl:disjointWith</a:t>
            </a:r>
          </a:p>
          <a:p>
            <a:pPr lvl="1">
              <a:lnSpc>
                <a:spcPct val="115000"/>
              </a:lnSpc>
              <a:spcBef>
                <a:spcPts val="600"/>
              </a:spcBef>
            </a:pPr>
            <a:r>
              <a:rPr lang="en-US" dirty="0" err="1" smtClean="0"/>
              <a:t>owl:intersectionOf</a:t>
            </a:r>
            <a:endParaRPr lang="en-US" dirty="0" smtClean="0"/>
          </a:p>
          <a:p>
            <a:pPr lvl="1">
              <a:lnSpc>
                <a:spcPct val="115000"/>
              </a:lnSpc>
              <a:spcBef>
                <a:spcPts val="600"/>
              </a:spcBef>
            </a:pPr>
            <a:r>
              <a:rPr lang="en-US" dirty="0" err="1" smtClean="0"/>
              <a:t>owl:unionOf</a:t>
            </a:r>
            <a:endParaRPr lang="en-US" dirty="0" smtClean="0"/>
          </a:p>
          <a:p>
            <a:pPr lvl="1">
              <a:lnSpc>
                <a:spcPct val="115000"/>
              </a:lnSpc>
              <a:spcBef>
                <a:spcPts val="600"/>
              </a:spcBef>
            </a:pPr>
            <a:r>
              <a:rPr lang="en-US" dirty="0" smtClean="0"/>
              <a:t>owl:complementOf</a:t>
            </a:r>
          </a:p>
          <a:p>
            <a:pPr lvl="1"/>
            <a:endParaRPr lang="en-US" dirty="0"/>
          </a:p>
        </p:txBody>
      </p:sp>
      <p:sp>
        <p:nvSpPr>
          <p:cNvPr id="7" name="Content Placeholder 5"/>
          <p:cNvSpPr txBox="1">
            <a:spLocks/>
          </p:cNvSpPr>
          <p:nvPr/>
        </p:nvSpPr>
        <p:spPr>
          <a:xfrm>
            <a:off x="457200" y="1600200"/>
            <a:ext cx="4038600" cy="4525963"/>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Narrow"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Classes</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Classes and Instances</a:t>
            </a:r>
            <a:endParaRPr lang="en-US" sz="3600" dirty="0"/>
          </a:p>
        </p:txBody>
      </p:sp>
      <p:sp>
        <p:nvSpPr>
          <p:cNvPr id="5" name="Content Placeholder 4"/>
          <p:cNvSpPr>
            <a:spLocks noGrp="1"/>
          </p:cNvSpPr>
          <p:nvPr>
            <p:ph idx="4294967295"/>
          </p:nvPr>
        </p:nvSpPr>
        <p:spPr>
          <a:xfrm>
            <a:off x="798286" y="1600200"/>
            <a:ext cx="7431314" cy="4525963"/>
          </a:xfrm>
        </p:spPr>
        <p:txBody>
          <a:bodyPr/>
          <a:lstStyle/>
          <a:p>
            <a:pPr>
              <a:lnSpc>
                <a:spcPct val="105000"/>
              </a:lnSpc>
            </a:pPr>
            <a:r>
              <a:rPr lang="en-US" dirty="0" smtClean="0"/>
              <a:t>Classes are used to group individuals that have something in common.</a:t>
            </a:r>
          </a:p>
          <a:p>
            <a:pPr lvl="1">
              <a:lnSpc>
                <a:spcPct val="105000"/>
              </a:lnSpc>
              <a:spcBef>
                <a:spcPts val="600"/>
              </a:spcBef>
            </a:pPr>
            <a:r>
              <a:rPr lang="en-US" dirty="0" smtClean="0"/>
              <a:t>:Mary a </a:t>
            </a:r>
            <a:r>
              <a:rPr lang="en-US" dirty="0" err="1" smtClean="0"/>
              <a:t>sl:Person</a:t>
            </a:r>
            <a:endParaRPr lang="en-US" dirty="0" smtClean="0"/>
          </a:p>
          <a:p>
            <a:pPr lvl="2">
              <a:lnSpc>
                <a:spcPct val="105000"/>
              </a:lnSpc>
              <a:spcBef>
                <a:spcPts val="600"/>
              </a:spcBef>
            </a:pPr>
            <a:r>
              <a:rPr lang="en-US" dirty="0" smtClean="0"/>
              <a:t>read: Mary is an instance of the class of all persons.</a:t>
            </a:r>
          </a:p>
          <a:p>
            <a:pPr lvl="1">
              <a:lnSpc>
                <a:spcPct val="105000"/>
              </a:lnSpc>
              <a:spcBef>
                <a:spcPts val="600"/>
              </a:spcBef>
            </a:pPr>
            <a:r>
              <a:rPr lang="en-US" dirty="0" smtClean="0"/>
              <a:t>:Mary a </a:t>
            </a:r>
            <a:r>
              <a:rPr lang="en-US" dirty="0" err="1" smtClean="0"/>
              <a:t>sl:Person</a:t>
            </a:r>
            <a:r>
              <a:rPr lang="en-US" dirty="0" smtClean="0"/>
              <a:t>; Mary a </a:t>
            </a:r>
            <a:r>
              <a:rPr lang="en-US" dirty="0" err="1" smtClean="0"/>
              <a:t>sl:Agent</a:t>
            </a:r>
            <a:endParaRPr lang="en-US" dirty="0" smtClean="0"/>
          </a:p>
          <a:p>
            <a:pPr>
              <a:lnSpc>
                <a:spcPct val="105000"/>
              </a:lnSpc>
            </a:pPr>
            <a:r>
              <a:rPr lang="en-US" dirty="0" smtClean="0"/>
              <a:t>Individuals are entities that don’t have instances.</a:t>
            </a:r>
            <a:endParaRPr 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Class Hierarchy</a:t>
            </a:r>
            <a:endParaRPr lang="en-US" sz="3600" dirty="0"/>
          </a:p>
        </p:txBody>
      </p:sp>
      <p:sp>
        <p:nvSpPr>
          <p:cNvPr id="4" name="Content Placeholder 3"/>
          <p:cNvSpPr>
            <a:spLocks noGrp="1"/>
          </p:cNvSpPr>
          <p:nvPr>
            <p:ph sz="half" idx="4294967295"/>
          </p:nvPr>
        </p:nvSpPr>
        <p:spPr>
          <a:xfrm>
            <a:off x="4186238" y="1600200"/>
            <a:ext cx="4500562" cy="4525963"/>
          </a:xfrm>
        </p:spPr>
        <p:txBody>
          <a:bodyPr/>
          <a:lstStyle/>
          <a:p>
            <a:pPr>
              <a:lnSpc>
                <a:spcPct val="105000"/>
              </a:lnSpc>
            </a:pPr>
            <a:r>
              <a:rPr lang="en-US" sz="2400" dirty="0" err="1" smtClean="0"/>
              <a:t>rdfs:subClassOf</a:t>
            </a:r>
            <a:r>
              <a:rPr lang="en-US" sz="2400" dirty="0" smtClean="0"/>
              <a:t> used to build the hierarchy</a:t>
            </a:r>
          </a:p>
          <a:p>
            <a:pPr>
              <a:lnSpc>
                <a:spcPct val="105000"/>
              </a:lnSpc>
            </a:pPr>
            <a:r>
              <a:rPr lang="en-US" sz="2400" dirty="0" smtClean="0"/>
              <a:t>A subclass of B definition</a:t>
            </a:r>
          </a:p>
          <a:p>
            <a:pPr lvl="1">
              <a:lnSpc>
                <a:spcPct val="105000"/>
              </a:lnSpc>
              <a:spcBef>
                <a:spcPts val="600"/>
              </a:spcBef>
            </a:pPr>
            <a:r>
              <a:rPr lang="en-US" dirty="0" smtClean="0"/>
              <a:t>Every instance of A is an instance of B.</a:t>
            </a:r>
          </a:p>
          <a:p>
            <a:pPr>
              <a:lnSpc>
                <a:spcPct val="105000"/>
              </a:lnSpc>
            </a:pPr>
            <a:r>
              <a:rPr lang="en-US" sz="2400" dirty="0" smtClean="0"/>
              <a:t>Inferred triples:</a:t>
            </a:r>
          </a:p>
          <a:p>
            <a:pPr lvl="1">
              <a:lnSpc>
                <a:spcPct val="105000"/>
              </a:lnSpc>
              <a:spcBef>
                <a:spcPts val="600"/>
              </a:spcBef>
            </a:pPr>
            <a:r>
              <a:rPr lang="en-US" dirty="0" err="1" smtClean="0">
                <a:solidFill>
                  <a:schemeClr val="tx2"/>
                </a:solidFill>
              </a:rPr>
              <a:t>ex:JohnSmith</a:t>
            </a:r>
            <a:r>
              <a:rPr lang="en-US" dirty="0" smtClean="0">
                <a:solidFill>
                  <a:schemeClr val="tx2"/>
                </a:solidFill>
              </a:rPr>
              <a:t> a </a:t>
            </a:r>
            <a:r>
              <a:rPr lang="en-US" dirty="0" err="1" smtClean="0">
                <a:solidFill>
                  <a:schemeClr val="tx2"/>
                </a:solidFill>
              </a:rPr>
              <a:t>sl:Animal</a:t>
            </a:r>
            <a:endParaRPr lang="en-US" dirty="0" smtClean="0">
              <a:solidFill>
                <a:schemeClr val="tx2"/>
              </a:solidFill>
            </a:endParaRPr>
          </a:p>
          <a:p>
            <a:pPr lvl="1">
              <a:lnSpc>
                <a:spcPct val="105000"/>
              </a:lnSpc>
              <a:spcBef>
                <a:spcPts val="600"/>
              </a:spcBef>
            </a:pPr>
            <a:r>
              <a:rPr lang="en-US" dirty="0" err="1" smtClean="0">
                <a:solidFill>
                  <a:schemeClr val="tx2"/>
                </a:solidFill>
              </a:rPr>
              <a:t>ex:JohnSmith</a:t>
            </a:r>
            <a:r>
              <a:rPr lang="en-US" dirty="0" smtClean="0">
                <a:solidFill>
                  <a:schemeClr val="tx2"/>
                </a:solidFill>
              </a:rPr>
              <a:t> a </a:t>
            </a:r>
            <a:r>
              <a:rPr lang="en-US" dirty="0" err="1" smtClean="0">
                <a:solidFill>
                  <a:schemeClr val="tx2"/>
                </a:solidFill>
              </a:rPr>
              <a:t>sl:LivingThing</a:t>
            </a:r>
            <a:endParaRPr lang="en-US" dirty="0">
              <a:solidFill>
                <a:schemeClr val="tx2"/>
              </a:solidFill>
            </a:endParaRPr>
          </a:p>
        </p:txBody>
      </p:sp>
      <p:pic>
        <p:nvPicPr>
          <p:cNvPr id="7" name="Content Placeholder 6" descr="Screen shot 2011-09-11 at 4.40.25 PM.png"/>
          <p:cNvPicPr>
            <a:picLocks noGrp="1" noChangeAspect="1"/>
          </p:cNvPicPr>
          <p:nvPr>
            <p:ph sz="half" idx="4294967295"/>
          </p:nvPr>
        </p:nvPicPr>
        <p:blipFill>
          <a:blip r:embed="rId2"/>
          <a:srcRect l="-21628" r="-21628"/>
          <a:stretch>
            <a:fillRect/>
          </a:stretch>
        </p:blipFill>
        <p:spPr>
          <a:xfrm>
            <a:off x="0" y="1600200"/>
            <a:ext cx="4038600" cy="4525963"/>
          </a:xfrm>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Class Axioms</a:t>
            </a:r>
            <a:endParaRPr lang="en-US" sz="3600" dirty="0"/>
          </a:p>
        </p:txBody>
      </p:sp>
      <p:sp>
        <p:nvSpPr>
          <p:cNvPr id="5" name="Content Placeholder 4"/>
          <p:cNvSpPr>
            <a:spLocks noGrp="1"/>
          </p:cNvSpPr>
          <p:nvPr>
            <p:ph idx="4294967295"/>
          </p:nvPr>
        </p:nvSpPr>
        <p:spPr>
          <a:xfrm>
            <a:off x="899886" y="1600200"/>
            <a:ext cx="7329714" cy="4525963"/>
          </a:xfrm>
        </p:spPr>
        <p:txBody>
          <a:bodyPr>
            <a:normAutofit/>
          </a:bodyPr>
          <a:lstStyle/>
          <a:p>
            <a:pPr>
              <a:lnSpc>
                <a:spcPct val="105000"/>
              </a:lnSpc>
            </a:pPr>
            <a:r>
              <a:rPr lang="en-US" dirty="0" err="1" smtClean="0"/>
              <a:t>owl:equivalentClass</a:t>
            </a:r>
            <a:endParaRPr lang="en-US" dirty="0" smtClean="0"/>
          </a:p>
          <a:p>
            <a:pPr lvl="1">
              <a:lnSpc>
                <a:spcPct val="105000"/>
              </a:lnSpc>
              <a:spcBef>
                <a:spcPts val="600"/>
              </a:spcBef>
            </a:pPr>
            <a:r>
              <a:rPr lang="en-US" dirty="0" smtClean="0"/>
              <a:t>Every instance of A is an instance of B and vice versa</a:t>
            </a:r>
          </a:p>
          <a:p>
            <a:pPr lvl="1">
              <a:lnSpc>
                <a:spcPct val="105000"/>
              </a:lnSpc>
              <a:spcBef>
                <a:spcPts val="600"/>
              </a:spcBef>
            </a:pPr>
            <a:r>
              <a:rPr lang="en-US" dirty="0" smtClean="0"/>
              <a:t>Example: </a:t>
            </a:r>
          </a:p>
          <a:p>
            <a:pPr lvl="2">
              <a:lnSpc>
                <a:spcPct val="105000"/>
              </a:lnSpc>
              <a:spcBef>
                <a:spcPts val="600"/>
              </a:spcBef>
            </a:pPr>
            <a:r>
              <a:rPr lang="en-US" dirty="0" smtClean="0"/>
              <a:t>Every equiangular triangle is a equilateral triangle, and vice versa.</a:t>
            </a:r>
          </a:p>
          <a:p>
            <a:pPr>
              <a:lnSpc>
                <a:spcPct val="105000"/>
              </a:lnSpc>
            </a:pPr>
            <a:r>
              <a:rPr lang="en-US" dirty="0" smtClean="0"/>
              <a:t>owl:disjointWith</a:t>
            </a:r>
          </a:p>
          <a:p>
            <a:pPr lvl="1">
              <a:lnSpc>
                <a:spcPct val="105000"/>
              </a:lnSpc>
              <a:spcBef>
                <a:spcPts val="600"/>
              </a:spcBef>
            </a:pPr>
            <a:r>
              <a:rPr lang="en-US" dirty="0" smtClean="0"/>
              <a:t>No instance of A is an instance of B</a:t>
            </a:r>
          </a:p>
          <a:p>
            <a:pPr lvl="1">
              <a:lnSpc>
                <a:spcPct val="105000"/>
              </a:lnSpc>
              <a:spcBef>
                <a:spcPts val="600"/>
              </a:spcBef>
            </a:pPr>
            <a:r>
              <a:rPr lang="en-US" dirty="0" smtClean="0"/>
              <a:t>Example: </a:t>
            </a:r>
          </a:p>
          <a:p>
            <a:pPr lvl="2">
              <a:lnSpc>
                <a:spcPct val="105000"/>
              </a:lnSpc>
              <a:spcBef>
                <a:spcPts val="600"/>
              </a:spcBef>
            </a:pPr>
            <a:r>
              <a:rPr lang="en-US" dirty="0" smtClean="0"/>
              <a:t>No mammal is a reptile.</a:t>
            </a:r>
          </a:p>
          <a:p>
            <a:pPr lvl="1"/>
            <a:endParaRPr lang="en-US" dirty="0" smtClean="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600" dirty="0" smtClean="0"/>
              <a:t>RDF Data Model</a:t>
            </a:r>
            <a:endParaRPr lang="en-US" sz="3600" dirty="0"/>
          </a:p>
        </p:txBody>
      </p:sp>
      <p:pic>
        <p:nvPicPr>
          <p:cNvPr id="7" name="Picture 6" descr="rdf.jpg"/>
          <p:cNvPicPr>
            <a:picLocks noChangeAspect="1"/>
          </p:cNvPicPr>
          <p:nvPr/>
        </p:nvPicPr>
        <p:blipFill>
          <a:blip r:embed="rId2"/>
          <a:stretch>
            <a:fillRect/>
          </a:stretch>
        </p:blipFill>
        <p:spPr>
          <a:xfrm>
            <a:off x="2766636" y="1903690"/>
            <a:ext cx="3257296" cy="3556000"/>
          </a:xfrm>
          <a:prstGeom prst="rect">
            <a:avLst/>
          </a:prstGeom>
        </p:spPr>
      </p:pic>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Property (aka Relations)</a:t>
            </a:r>
            <a:endParaRPr lang="en-US" sz="3600" dirty="0"/>
          </a:p>
        </p:txBody>
      </p:sp>
      <p:pic>
        <p:nvPicPr>
          <p:cNvPr id="5" name="Content Placeholder 4" descr="Screen shot 2011-09-11 at 5.34.03 PM.png"/>
          <p:cNvPicPr>
            <a:picLocks noGrp="1" noChangeAspect="1"/>
          </p:cNvPicPr>
          <p:nvPr>
            <p:ph sz="half" idx="4294967295"/>
          </p:nvPr>
        </p:nvPicPr>
        <p:blipFill>
          <a:blip r:embed="rId2"/>
          <a:srcRect t="-16356" b="-16356"/>
          <a:stretch>
            <a:fillRect/>
          </a:stretch>
        </p:blipFill>
        <p:spPr>
          <a:xfrm>
            <a:off x="420914" y="1600200"/>
            <a:ext cx="4038600" cy="4525963"/>
          </a:xfrm>
        </p:spPr>
      </p:pic>
      <p:sp>
        <p:nvSpPr>
          <p:cNvPr id="4" name="Content Placeholder 3"/>
          <p:cNvSpPr>
            <a:spLocks noGrp="1"/>
          </p:cNvSpPr>
          <p:nvPr>
            <p:ph sz="half" idx="4294967295"/>
          </p:nvPr>
        </p:nvSpPr>
        <p:spPr>
          <a:xfrm>
            <a:off x="4459514" y="1600200"/>
            <a:ext cx="4379686" cy="4525963"/>
          </a:xfrm>
        </p:spPr>
        <p:txBody>
          <a:bodyPr>
            <a:normAutofit lnSpcReduction="10000"/>
          </a:bodyPr>
          <a:lstStyle/>
          <a:p>
            <a:pPr>
              <a:lnSpc>
                <a:spcPct val="105000"/>
              </a:lnSpc>
            </a:pPr>
            <a:r>
              <a:rPr lang="en-US" dirty="0" smtClean="0"/>
              <a:t>Object Property</a:t>
            </a:r>
          </a:p>
          <a:p>
            <a:pPr lvl="1">
              <a:lnSpc>
                <a:spcPct val="105000"/>
              </a:lnSpc>
              <a:spcBef>
                <a:spcPts val="600"/>
              </a:spcBef>
            </a:pPr>
            <a:r>
              <a:rPr lang="en-US" dirty="0" smtClean="0"/>
              <a:t>has an </a:t>
            </a:r>
            <a:r>
              <a:rPr lang="en-US" dirty="0"/>
              <a:t>RDF URI reference or a blank node</a:t>
            </a:r>
            <a:r>
              <a:rPr lang="en-US" dirty="0" smtClean="0"/>
              <a:t> as its object</a:t>
            </a:r>
          </a:p>
          <a:p>
            <a:pPr>
              <a:lnSpc>
                <a:spcPct val="105000"/>
              </a:lnSpc>
            </a:pPr>
            <a:r>
              <a:rPr lang="en-US" dirty="0" smtClean="0"/>
              <a:t>Functional Property</a:t>
            </a:r>
          </a:p>
          <a:p>
            <a:pPr lvl="1">
              <a:lnSpc>
                <a:spcPct val="105000"/>
              </a:lnSpc>
              <a:spcBef>
                <a:spcPts val="600"/>
              </a:spcBef>
            </a:pPr>
            <a:r>
              <a:rPr lang="en-US" dirty="0" smtClean="0"/>
              <a:t>has only one value as object</a:t>
            </a:r>
          </a:p>
          <a:p>
            <a:pPr>
              <a:lnSpc>
                <a:spcPct val="105000"/>
              </a:lnSpc>
            </a:pPr>
            <a:r>
              <a:rPr lang="en-US" dirty="0" err="1" smtClean="0"/>
              <a:t>Datatype</a:t>
            </a:r>
            <a:r>
              <a:rPr lang="en-US" dirty="0" smtClean="0"/>
              <a:t> Property</a:t>
            </a:r>
          </a:p>
          <a:p>
            <a:pPr lvl="1">
              <a:lnSpc>
                <a:spcPct val="105000"/>
              </a:lnSpc>
              <a:spcBef>
                <a:spcPts val="600"/>
              </a:spcBef>
            </a:pPr>
            <a:r>
              <a:rPr lang="en-US" dirty="0" smtClean="0"/>
              <a:t>has data value as object</a:t>
            </a:r>
          </a:p>
          <a:p>
            <a:pPr>
              <a:lnSpc>
                <a:spcPct val="105000"/>
              </a:lnSpc>
            </a:pPr>
            <a:r>
              <a:rPr lang="en-US" dirty="0" smtClean="0"/>
              <a:t>Annotation Property</a:t>
            </a:r>
          </a:p>
          <a:p>
            <a:pPr lvl="1">
              <a:lnSpc>
                <a:spcPct val="105000"/>
              </a:lnSpc>
              <a:spcBef>
                <a:spcPts val="600"/>
              </a:spcBef>
            </a:pPr>
            <a:r>
              <a:rPr lang="en-US" dirty="0" smtClean="0"/>
              <a:t>has information not used for reasoning </a:t>
            </a:r>
          </a:p>
          <a:p>
            <a:pPr lvl="1"/>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smtClean="0"/>
              <a:t>Examples</a:t>
            </a:r>
            <a:endParaRPr lang="en-US" sz="3600" dirty="0"/>
          </a:p>
        </p:txBody>
      </p:sp>
      <p:sp>
        <p:nvSpPr>
          <p:cNvPr id="6" name="Content Placeholder 5"/>
          <p:cNvSpPr>
            <a:spLocks noGrp="1"/>
          </p:cNvSpPr>
          <p:nvPr>
            <p:ph idx="4294967295"/>
          </p:nvPr>
        </p:nvSpPr>
        <p:spPr>
          <a:xfrm>
            <a:off x="812800" y="1417638"/>
            <a:ext cx="7874000" cy="4986337"/>
          </a:xfrm>
        </p:spPr>
        <p:txBody>
          <a:bodyPr>
            <a:normAutofit/>
          </a:bodyPr>
          <a:lstStyle/>
          <a:p>
            <a:pPr>
              <a:lnSpc>
                <a:spcPct val="105000"/>
              </a:lnSpc>
            </a:pPr>
            <a:r>
              <a:rPr lang="en-US" dirty="0" smtClean="0"/>
              <a:t>Object property</a:t>
            </a:r>
          </a:p>
          <a:p>
            <a:pPr lvl="1">
              <a:lnSpc>
                <a:spcPct val="105000"/>
              </a:lnSpc>
              <a:spcBef>
                <a:spcPts val="600"/>
              </a:spcBef>
              <a:buNone/>
            </a:pPr>
            <a:r>
              <a:rPr lang="en-US" dirty="0" smtClean="0"/>
              <a:t>	:</a:t>
            </a:r>
            <a:r>
              <a:rPr lang="en-US" dirty="0" err="1" smtClean="0"/>
              <a:t>JaneSmith</a:t>
            </a:r>
            <a:r>
              <a:rPr lang="en-US" dirty="0" smtClean="0"/>
              <a:t> :</a:t>
            </a:r>
            <a:r>
              <a:rPr lang="en-US" dirty="0" err="1" smtClean="0"/>
              <a:t>parentOf</a:t>
            </a:r>
            <a:r>
              <a:rPr lang="en-US" dirty="0" smtClean="0"/>
              <a:t> :</a:t>
            </a:r>
            <a:r>
              <a:rPr lang="en-US" dirty="0" err="1" smtClean="0"/>
              <a:t>JohnSmith</a:t>
            </a:r>
            <a:r>
              <a:rPr lang="en-US" dirty="0" smtClean="0"/>
              <a:t> </a:t>
            </a:r>
          </a:p>
          <a:p>
            <a:pPr>
              <a:lnSpc>
                <a:spcPct val="105000"/>
              </a:lnSpc>
            </a:pPr>
            <a:r>
              <a:rPr lang="en-US" dirty="0" smtClean="0"/>
              <a:t> Functional Property</a:t>
            </a:r>
          </a:p>
          <a:p>
            <a:pPr lvl="1">
              <a:lnSpc>
                <a:spcPct val="105000"/>
              </a:lnSpc>
              <a:spcBef>
                <a:spcPts val="600"/>
              </a:spcBef>
              <a:buNone/>
            </a:pPr>
            <a:r>
              <a:rPr lang="en-US" dirty="0" smtClean="0"/>
              <a:t>	:</a:t>
            </a:r>
            <a:r>
              <a:rPr lang="en-US" dirty="0" err="1" smtClean="0"/>
              <a:t>JohnSmith</a:t>
            </a:r>
            <a:r>
              <a:rPr lang="en-US" dirty="0" smtClean="0"/>
              <a:t> :</a:t>
            </a:r>
            <a:r>
              <a:rPr lang="en-US" dirty="0" err="1" smtClean="0"/>
              <a:t>biologicalMother</a:t>
            </a:r>
            <a:r>
              <a:rPr lang="en-US" dirty="0" smtClean="0"/>
              <a:t> </a:t>
            </a:r>
            <a:r>
              <a:rPr lang="en-US" dirty="0" err="1" smtClean="0"/>
              <a:t>ex:JaneSmith</a:t>
            </a:r>
            <a:endParaRPr lang="en-US" dirty="0" smtClean="0"/>
          </a:p>
          <a:p>
            <a:pPr>
              <a:lnSpc>
                <a:spcPct val="105000"/>
              </a:lnSpc>
            </a:pPr>
            <a:r>
              <a:rPr lang="en-US" dirty="0" err="1" smtClean="0"/>
              <a:t>Datatype</a:t>
            </a:r>
            <a:r>
              <a:rPr lang="en-US" dirty="0" smtClean="0"/>
              <a:t> Property</a:t>
            </a:r>
          </a:p>
          <a:p>
            <a:pPr lvl="1">
              <a:lnSpc>
                <a:spcPct val="105000"/>
              </a:lnSpc>
              <a:spcBef>
                <a:spcPts val="600"/>
              </a:spcBef>
              <a:buNone/>
            </a:pPr>
            <a:r>
              <a:rPr lang="en-US" dirty="0" smtClean="0"/>
              <a:t>	:</a:t>
            </a:r>
            <a:r>
              <a:rPr lang="en-US" dirty="0" err="1" smtClean="0"/>
              <a:t>JohnSmith</a:t>
            </a:r>
            <a:r>
              <a:rPr lang="en-US" dirty="0" smtClean="0"/>
              <a:t> :</a:t>
            </a:r>
            <a:r>
              <a:rPr lang="en-US" dirty="0" err="1" smtClean="0"/>
              <a:t>dateOfBirth</a:t>
            </a:r>
            <a:r>
              <a:rPr lang="en-US" dirty="0" smtClean="0"/>
              <a:t> “1972-04-09”^^xsd:date.</a:t>
            </a:r>
          </a:p>
          <a:p>
            <a:pPr>
              <a:lnSpc>
                <a:spcPct val="105000"/>
              </a:lnSpc>
            </a:pPr>
            <a:r>
              <a:rPr lang="en-US" dirty="0" smtClean="0"/>
              <a:t>Annotation Property</a:t>
            </a:r>
          </a:p>
          <a:p>
            <a:pPr lvl="1">
              <a:lnSpc>
                <a:spcPct val="105000"/>
              </a:lnSpc>
              <a:spcBef>
                <a:spcPts val="600"/>
              </a:spcBef>
              <a:buNone/>
            </a:pPr>
            <a:r>
              <a:rPr lang="en-US" dirty="0" smtClean="0"/>
              <a:t>	:</a:t>
            </a:r>
            <a:r>
              <a:rPr lang="en-US" dirty="0" err="1" smtClean="0"/>
              <a:t>JohnSmith</a:t>
            </a:r>
            <a:r>
              <a:rPr lang="en-US" dirty="0" smtClean="0"/>
              <a:t> </a:t>
            </a:r>
            <a:r>
              <a:rPr lang="en-US" dirty="0" err="1" smtClean="0"/>
              <a:t>rdfs:label</a:t>
            </a:r>
            <a:r>
              <a:rPr lang="en-US" dirty="0" smtClean="0"/>
              <a:t> “John Smith” </a:t>
            </a:r>
          </a:p>
          <a:p>
            <a:pPr lvl="1">
              <a:buNone/>
            </a:pPr>
            <a:endParaRPr lang="en-US"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600" dirty="0" err="1"/>
              <a:t>rdfs:Datatype</a:t>
            </a:r>
            <a:endParaRPr lang="en-US" sz="3600" dirty="0"/>
          </a:p>
        </p:txBody>
      </p:sp>
      <p:pic>
        <p:nvPicPr>
          <p:cNvPr id="10" name="Content Placeholder 9" descr="Screen shot 2011-09-11 at 7.57.56 PM.png"/>
          <p:cNvPicPr>
            <a:picLocks noGrp="1" noChangeAspect="1"/>
          </p:cNvPicPr>
          <p:nvPr>
            <p:ph idx="4294967295"/>
          </p:nvPr>
        </p:nvPicPr>
        <p:blipFill>
          <a:blip r:embed="rId2"/>
          <a:srcRect t="-38639" b="-38639"/>
          <a:stretch>
            <a:fillRect/>
          </a:stretch>
        </p:blipFill>
        <p:spPr>
          <a:xfrm>
            <a:off x="457200" y="1407886"/>
            <a:ext cx="8229600" cy="4525963"/>
          </a:xfrm>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Domain and Range</a:t>
            </a:r>
            <a:endParaRPr lang="en-US" sz="3600" dirty="0"/>
          </a:p>
        </p:txBody>
      </p:sp>
      <p:sp>
        <p:nvSpPr>
          <p:cNvPr id="4" name="Content Placeholder 3"/>
          <p:cNvSpPr>
            <a:spLocks noGrp="1"/>
          </p:cNvSpPr>
          <p:nvPr>
            <p:ph idx="4294967295"/>
          </p:nvPr>
        </p:nvSpPr>
        <p:spPr>
          <a:xfrm>
            <a:off x="769256" y="1600200"/>
            <a:ext cx="7460343" cy="4525963"/>
          </a:xfrm>
        </p:spPr>
        <p:txBody>
          <a:bodyPr>
            <a:normAutofit/>
          </a:bodyPr>
          <a:lstStyle/>
          <a:p>
            <a:pPr>
              <a:lnSpc>
                <a:spcPct val="105000"/>
              </a:lnSpc>
            </a:pPr>
            <a:r>
              <a:rPr lang="en-US" sz="2400" dirty="0" err="1" smtClean="0"/>
              <a:t>rdfs:domain</a:t>
            </a:r>
            <a:r>
              <a:rPr lang="en-US" sz="2400" dirty="0" smtClean="0"/>
              <a:t> – determines the class membership of the subject of a triple</a:t>
            </a:r>
          </a:p>
          <a:p>
            <a:pPr lvl="1">
              <a:lnSpc>
                <a:spcPct val="105000"/>
              </a:lnSpc>
              <a:spcBef>
                <a:spcPts val="600"/>
              </a:spcBef>
            </a:pPr>
            <a:r>
              <a:rPr lang="en-US" sz="2400" dirty="0" smtClean="0"/>
              <a:t>The domain can never be a </a:t>
            </a:r>
            <a:r>
              <a:rPr lang="en-US" sz="2400" dirty="0" err="1" smtClean="0"/>
              <a:t>datatype</a:t>
            </a:r>
            <a:r>
              <a:rPr lang="en-US" sz="2400" dirty="0" smtClean="0"/>
              <a:t>.</a:t>
            </a:r>
          </a:p>
          <a:p>
            <a:pPr>
              <a:lnSpc>
                <a:spcPct val="105000"/>
              </a:lnSpc>
            </a:pPr>
            <a:r>
              <a:rPr lang="en-US" sz="2400" dirty="0" err="1" smtClean="0"/>
              <a:t>rdfs:range</a:t>
            </a:r>
            <a:r>
              <a:rPr lang="en-US" sz="2400" dirty="0" smtClean="0"/>
              <a:t> – determines the class membership of the object of a triple</a:t>
            </a:r>
          </a:p>
          <a:p>
            <a:pPr lvl="1">
              <a:lnSpc>
                <a:spcPct val="105000"/>
              </a:lnSpc>
              <a:spcBef>
                <a:spcPts val="600"/>
              </a:spcBef>
            </a:pPr>
            <a:r>
              <a:rPr lang="en-US" sz="2400" dirty="0" smtClean="0"/>
              <a:t>The range for object properties are only classes that have RDF URI references as instances</a:t>
            </a:r>
          </a:p>
          <a:p>
            <a:pPr lvl="1">
              <a:lnSpc>
                <a:spcPct val="105000"/>
              </a:lnSpc>
              <a:spcBef>
                <a:spcPts val="600"/>
              </a:spcBef>
            </a:pPr>
            <a:r>
              <a:rPr lang="en-US" sz="2400" dirty="0" smtClean="0"/>
              <a:t>The range for </a:t>
            </a:r>
            <a:r>
              <a:rPr lang="en-US" sz="2400" dirty="0" err="1" smtClean="0"/>
              <a:t>datatype</a:t>
            </a:r>
            <a:r>
              <a:rPr lang="en-US" sz="2400" dirty="0" smtClean="0"/>
              <a:t> properties are only classes that have data values as instances</a:t>
            </a:r>
          </a:p>
          <a:p>
            <a:pPr lvl="1">
              <a:lnSpc>
                <a:spcPct val="105000"/>
              </a:lnSpc>
              <a:spcBef>
                <a:spcPts val="600"/>
              </a:spcBef>
            </a:pPr>
            <a:r>
              <a:rPr lang="en-US" sz="2400" dirty="0" smtClean="0"/>
              <a:t>The range for functional properties can be either.</a:t>
            </a:r>
          </a:p>
          <a:p>
            <a:pPr lvl="1"/>
            <a:endParaRPr lang="en-US" sz="2400" dirty="0" smtClean="0"/>
          </a:p>
          <a:p>
            <a:pPr marL="342900" lvl="1" indent="-342900">
              <a:buFont typeface="Arial"/>
              <a:buChar char="•"/>
            </a:pPr>
            <a:endParaRPr lang="en-US" dirty="0" smtClean="0"/>
          </a:p>
          <a:p>
            <a:endParaRPr lang="en-US" dirty="0" smtClean="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Reasoning with Domain and Ranges</a:t>
            </a:r>
            <a:endParaRPr lang="en-US" sz="3600" dirty="0"/>
          </a:p>
        </p:txBody>
      </p:sp>
      <p:pic>
        <p:nvPicPr>
          <p:cNvPr id="7" name="Content Placeholder 6" descr="Screen shot 2011-09-11 at 7.08.18 PM.png"/>
          <p:cNvPicPr>
            <a:picLocks noGrp="1" noChangeAspect="1"/>
          </p:cNvPicPr>
          <p:nvPr>
            <p:ph idx="4294967295"/>
          </p:nvPr>
        </p:nvPicPr>
        <p:blipFill>
          <a:blip r:embed="rId2"/>
          <a:srcRect l="-6780" r="-6780"/>
          <a:stretch>
            <a:fillRect/>
          </a:stretch>
        </p:blipFill>
        <p:spPr>
          <a:xfrm>
            <a:off x="2781300" y="2803525"/>
            <a:ext cx="6362700" cy="3498850"/>
          </a:xfrm>
        </p:spPr>
      </p:pic>
      <p:sp>
        <p:nvSpPr>
          <p:cNvPr id="4" name="Content Placeholder 3"/>
          <p:cNvSpPr>
            <a:spLocks noGrp="1"/>
          </p:cNvSpPr>
          <p:nvPr>
            <p:ph sz="half" idx="4294967295"/>
          </p:nvPr>
        </p:nvSpPr>
        <p:spPr>
          <a:xfrm>
            <a:off x="457200" y="1374775"/>
            <a:ext cx="7540171" cy="1428750"/>
          </a:xfrm>
        </p:spPr>
        <p:txBody>
          <a:bodyPr>
            <a:normAutofit/>
          </a:bodyPr>
          <a:lstStyle/>
          <a:p>
            <a:r>
              <a:rPr lang="en-US" sz="2000" dirty="0" smtClean="0"/>
              <a:t>domain</a:t>
            </a:r>
          </a:p>
          <a:p>
            <a:pPr lvl="1"/>
            <a:r>
              <a:rPr lang="en-US" sz="2000" dirty="0" smtClean="0"/>
              <a:t>The subject is an instance of </a:t>
            </a:r>
            <a:r>
              <a:rPr lang="en-US" sz="2000" dirty="0" err="1" smtClean="0"/>
              <a:t>sl:Agent</a:t>
            </a:r>
            <a:endParaRPr lang="en-US" sz="2000" dirty="0" smtClean="0"/>
          </a:p>
          <a:p>
            <a:r>
              <a:rPr lang="en-US" sz="2000" dirty="0" smtClean="0"/>
              <a:t>range</a:t>
            </a:r>
          </a:p>
          <a:p>
            <a:pPr lvl="1"/>
            <a:r>
              <a:rPr lang="en-US" sz="2000" dirty="0" smtClean="0"/>
              <a:t>The object is an instance of sl:Event</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Reasoning with Domain and Ranges</a:t>
            </a:r>
            <a:endParaRPr lang="en-US" sz="3600" dirty="0"/>
          </a:p>
        </p:txBody>
      </p:sp>
      <p:pic>
        <p:nvPicPr>
          <p:cNvPr id="8" name="Content Placeholder 7" descr="Screen shot 2011-09-11 at 7.23.49 PM.png"/>
          <p:cNvPicPr>
            <a:picLocks noGrp="1" noChangeAspect="1"/>
          </p:cNvPicPr>
          <p:nvPr>
            <p:ph idx="4294967295"/>
          </p:nvPr>
        </p:nvPicPr>
        <p:blipFill>
          <a:blip r:embed="rId2"/>
          <a:srcRect l="-12643" r="-12643"/>
          <a:stretch>
            <a:fillRect/>
          </a:stretch>
        </p:blipFill>
        <p:spPr>
          <a:xfrm>
            <a:off x="914400" y="1600200"/>
            <a:ext cx="8229600" cy="4525963"/>
          </a:xfrm>
        </p:spPr>
      </p:pic>
      <p:cxnSp>
        <p:nvCxnSpPr>
          <p:cNvPr id="10" name="Straight Connector 9"/>
          <p:cNvCxnSpPr/>
          <p:nvPr/>
        </p:nvCxnSpPr>
        <p:spPr>
          <a:xfrm flipV="1">
            <a:off x="914400" y="4395137"/>
            <a:ext cx="7772400" cy="16711"/>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57200" y="3841336"/>
            <a:ext cx="1269903" cy="400110"/>
          </a:xfrm>
          <a:prstGeom prst="rect">
            <a:avLst/>
          </a:prstGeom>
          <a:noFill/>
        </p:spPr>
        <p:txBody>
          <a:bodyPr wrap="square" rtlCol="0">
            <a:spAutoFit/>
          </a:bodyPr>
          <a:lstStyle/>
          <a:p>
            <a:r>
              <a:rPr lang="en-US" sz="2000" dirty="0" smtClean="0"/>
              <a:t>Ontology</a:t>
            </a:r>
            <a:endParaRPr lang="en-US" sz="2000" dirty="0"/>
          </a:p>
        </p:txBody>
      </p:sp>
      <p:sp>
        <p:nvSpPr>
          <p:cNvPr id="12" name="TextBox 11"/>
          <p:cNvSpPr txBox="1"/>
          <p:nvPr/>
        </p:nvSpPr>
        <p:spPr>
          <a:xfrm>
            <a:off x="457200" y="4613229"/>
            <a:ext cx="1269903" cy="400110"/>
          </a:xfrm>
          <a:prstGeom prst="rect">
            <a:avLst/>
          </a:prstGeom>
          <a:noFill/>
        </p:spPr>
        <p:txBody>
          <a:bodyPr wrap="square" rtlCol="0">
            <a:spAutoFit/>
          </a:bodyPr>
          <a:lstStyle/>
          <a:p>
            <a:r>
              <a:rPr lang="en-US" sz="2000" dirty="0" smtClean="0"/>
              <a:t>Data</a:t>
            </a:r>
            <a:endParaRPr lang="en-US" sz="2000"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Reasoning with Domain and Ranges</a:t>
            </a:r>
            <a:endParaRPr lang="en-US" sz="3600" dirty="0"/>
          </a:p>
        </p:txBody>
      </p:sp>
      <p:pic>
        <p:nvPicPr>
          <p:cNvPr id="14" name="Picture 13" descr="Screen shot 2011-09-11 at 7.35.24 PM.png"/>
          <p:cNvPicPr>
            <a:picLocks noChangeAspect="1"/>
          </p:cNvPicPr>
          <p:nvPr/>
        </p:nvPicPr>
        <p:blipFill>
          <a:blip r:embed="rId2"/>
          <a:stretch>
            <a:fillRect/>
          </a:stretch>
        </p:blipFill>
        <p:spPr>
          <a:xfrm>
            <a:off x="2351461" y="2871483"/>
            <a:ext cx="4495800" cy="3200400"/>
          </a:xfrm>
          <a:prstGeom prst="rect">
            <a:avLst/>
          </a:prstGeom>
        </p:spPr>
      </p:pic>
      <p:sp>
        <p:nvSpPr>
          <p:cNvPr id="16" name="Rectangle 15"/>
          <p:cNvSpPr/>
          <p:nvPr/>
        </p:nvSpPr>
        <p:spPr>
          <a:xfrm>
            <a:off x="457200" y="1417638"/>
            <a:ext cx="3341800" cy="1200329"/>
          </a:xfrm>
          <a:prstGeom prst="rect">
            <a:avLst/>
          </a:prstGeom>
        </p:spPr>
        <p:txBody>
          <a:bodyPr wrap="square">
            <a:spAutoFit/>
          </a:bodyPr>
          <a:lstStyle/>
          <a:p>
            <a:r>
              <a:rPr lang="en-US" dirty="0" err="1"/>
              <a:t>ex:dateOfBirth</a:t>
            </a:r>
            <a:endParaRPr lang="en-US" dirty="0"/>
          </a:p>
          <a:p>
            <a:r>
              <a:rPr lang="en-US" dirty="0"/>
              <a:t>      a       </a:t>
            </a:r>
            <a:r>
              <a:rPr lang="en-US" dirty="0" err="1"/>
              <a:t>owl:DatatypeProperty</a:t>
            </a:r>
            <a:r>
              <a:rPr lang="en-US" dirty="0"/>
              <a:t> ;</a:t>
            </a:r>
          </a:p>
          <a:p>
            <a:r>
              <a:rPr lang="en-US" dirty="0"/>
              <a:t>      </a:t>
            </a:r>
            <a:r>
              <a:rPr lang="en-US" dirty="0" err="1"/>
              <a:t>rdfs:domain</a:t>
            </a:r>
            <a:r>
              <a:rPr lang="en-US" dirty="0"/>
              <a:t> sl:Person </a:t>
            </a:r>
            <a:r>
              <a:rPr lang="en-US" dirty="0" smtClean="0"/>
              <a:t>;</a:t>
            </a:r>
          </a:p>
          <a:p>
            <a:r>
              <a:rPr lang="en-US" dirty="0"/>
              <a:t>      </a:t>
            </a:r>
            <a:r>
              <a:rPr lang="en-US" dirty="0" err="1"/>
              <a:t>rdfs:range</a:t>
            </a:r>
            <a:r>
              <a:rPr lang="en-US" dirty="0"/>
              <a:t> </a:t>
            </a:r>
            <a:r>
              <a:rPr lang="en-US" dirty="0" err="1"/>
              <a:t>xsd:date</a:t>
            </a:r>
            <a:r>
              <a:rPr lang="en-US" dirty="0"/>
              <a:t> .</a:t>
            </a:r>
          </a:p>
        </p:txBody>
      </p:sp>
      <p:sp>
        <p:nvSpPr>
          <p:cNvPr id="17" name="Rectangle 16"/>
          <p:cNvSpPr/>
          <p:nvPr/>
        </p:nvSpPr>
        <p:spPr>
          <a:xfrm>
            <a:off x="4076700" y="1417638"/>
            <a:ext cx="4572000" cy="923330"/>
          </a:xfrm>
          <a:prstGeom prst="rect">
            <a:avLst/>
          </a:prstGeom>
        </p:spPr>
        <p:txBody>
          <a:bodyPr>
            <a:spAutoFit/>
          </a:bodyPr>
          <a:lstStyle/>
          <a:p>
            <a:r>
              <a:rPr lang="en-US" dirty="0" err="1"/>
              <a:t>ex:JohnSmith</a:t>
            </a:r>
            <a:endParaRPr lang="en-US" dirty="0"/>
          </a:p>
          <a:p>
            <a:r>
              <a:rPr lang="en-US" dirty="0"/>
              <a:t>      a       sl:Person </a:t>
            </a:r>
            <a:r>
              <a:rPr lang="en-US" dirty="0" smtClean="0"/>
              <a:t>;</a:t>
            </a:r>
          </a:p>
          <a:p>
            <a:r>
              <a:rPr lang="en-US" dirty="0" smtClean="0"/>
              <a:t>      </a:t>
            </a:r>
            <a:r>
              <a:rPr lang="en-US" dirty="0" err="1" smtClean="0"/>
              <a:t>ex:dateOfBirth</a:t>
            </a:r>
            <a:r>
              <a:rPr lang="en-US" dirty="0" smtClean="0"/>
              <a:t> "April 9, 1972"^^xsd:string .</a:t>
            </a:r>
            <a:endParaRPr lang="en-US" dirty="0"/>
          </a:p>
        </p:txBody>
      </p:sp>
      <p:sp>
        <p:nvSpPr>
          <p:cNvPr id="18" name="Oval 17"/>
          <p:cNvSpPr/>
          <p:nvPr/>
        </p:nvSpPr>
        <p:spPr>
          <a:xfrm>
            <a:off x="457200" y="2324256"/>
            <a:ext cx="2617256" cy="27699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Oval 18"/>
          <p:cNvSpPr/>
          <p:nvPr/>
        </p:nvSpPr>
        <p:spPr>
          <a:xfrm>
            <a:off x="4335706" y="1913561"/>
            <a:ext cx="4312993" cy="55399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Property Hierarchy</a:t>
            </a:r>
            <a:endParaRPr lang="en-US" sz="3600" dirty="0"/>
          </a:p>
        </p:txBody>
      </p:sp>
      <p:pic>
        <p:nvPicPr>
          <p:cNvPr id="5" name="Content Placeholder 4" descr="Screen shot 2011-09-11 at 5.02.25 PM.png"/>
          <p:cNvPicPr>
            <a:picLocks noGrp="1" noChangeAspect="1"/>
          </p:cNvPicPr>
          <p:nvPr>
            <p:ph sz="half" idx="4294967295"/>
          </p:nvPr>
        </p:nvPicPr>
        <p:blipFill>
          <a:blip r:embed="rId2"/>
          <a:srcRect l="-956" r="-956"/>
          <a:stretch>
            <a:fillRect/>
          </a:stretch>
        </p:blipFill>
        <p:spPr>
          <a:xfrm>
            <a:off x="0" y="1600200"/>
            <a:ext cx="4038600" cy="4525963"/>
          </a:xfrm>
        </p:spPr>
      </p:pic>
      <p:sp>
        <p:nvSpPr>
          <p:cNvPr id="4" name="Content Placeholder 3"/>
          <p:cNvSpPr>
            <a:spLocks noGrp="1"/>
          </p:cNvSpPr>
          <p:nvPr>
            <p:ph sz="half" idx="4294967295"/>
          </p:nvPr>
        </p:nvSpPr>
        <p:spPr>
          <a:xfrm>
            <a:off x="4953000" y="1600200"/>
            <a:ext cx="4191000" cy="4525963"/>
          </a:xfrm>
        </p:spPr>
        <p:txBody>
          <a:bodyPr>
            <a:normAutofit/>
          </a:bodyPr>
          <a:lstStyle/>
          <a:p>
            <a:r>
              <a:rPr lang="en-US" sz="2000" dirty="0" err="1" smtClean="0"/>
              <a:t>rdfs:subPropertyOf</a:t>
            </a:r>
            <a:r>
              <a:rPr lang="en-US" sz="2000" dirty="0" smtClean="0"/>
              <a:t> used to build the hierarchy</a:t>
            </a:r>
          </a:p>
          <a:p>
            <a:r>
              <a:rPr lang="en-US" sz="2000" dirty="0"/>
              <a:t>R</a:t>
            </a:r>
            <a:r>
              <a:rPr lang="en-US" sz="2000" dirty="0" smtClean="0"/>
              <a:t> </a:t>
            </a:r>
            <a:r>
              <a:rPr lang="en-US" sz="2000" dirty="0" err="1" smtClean="0"/>
              <a:t>subPropertyOf</a:t>
            </a:r>
            <a:r>
              <a:rPr lang="en-US" sz="2000" dirty="0" smtClean="0"/>
              <a:t> Q</a:t>
            </a:r>
          </a:p>
          <a:p>
            <a:pPr lvl="1"/>
            <a:r>
              <a:rPr lang="en-US" sz="2000" dirty="0" smtClean="0"/>
              <a:t>If </a:t>
            </a:r>
            <a:r>
              <a:rPr lang="en-US" sz="2000" dirty="0" err="1" smtClean="0"/>
              <a:t>R(x,y</a:t>
            </a:r>
            <a:r>
              <a:rPr lang="en-US" sz="2000" dirty="0" smtClean="0"/>
              <a:t>), then </a:t>
            </a:r>
            <a:r>
              <a:rPr lang="en-US" sz="2000" dirty="0" err="1" smtClean="0"/>
              <a:t>Q(x,y</a:t>
            </a:r>
            <a:r>
              <a:rPr lang="en-US" sz="2000" dirty="0" smtClean="0"/>
              <a:t>)</a:t>
            </a:r>
          </a:p>
          <a:p>
            <a:r>
              <a:rPr lang="en-US" sz="2000" dirty="0" smtClean="0"/>
              <a:t>Asserted triple:</a:t>
            </a:r>
          </a:p>
          <a:p>
            <a:pPr lvl="1"/>
            <a:r>
              <a:rPr lang="en-US" sz="2000" dirty="0" err="1" smtClean="0"/>
              <a:t>ex:JohnSmith</a:t>
            </a:r>
            <a:r>
              <a:rPr lang="en-US" sz="2000" dirty="0" smtClean="0"/>
              <a:t> </a:t>
            </a:r>
            <a:r>
              <a:rPr lang="en-US" sz="2000" dirty="0" err="1" smtClean="0"/>
              <a:t>slr:agentIn</a:t>
            </a:r>
            <a:r>
              <a:rPr lang="en-US" sz="2000" dirty="0" smtClean="0"/>
              <a:t> ex:obs1</a:t>
            </a:r>
          </a:p>
          <a:p>
            <a:r>
              <a:rPr lang="en-US" sz="2000" dirty="0" smtClean="0"/>
              <a:t>Inferred triples:</a:t>
            </a:r>
          </a:p>
          <a:p>
            <a:pPr lvl="1"/>
            <a:r>
              <a:rPr lang="en-US" sz="2000" dirty="0" err="1" smtClean="0">
                <a:solidFill>
                  <a:schemeClr val="tx2"/>
                </a:solidFill>
              </a:rPr>
              <a:t>ex:JohnSmith</a:t>
            </a:r>
            <a:r>
              <a:rPr lang="en-US" sz="2000" dirty="0" smtClean="0">
                <a:solidFill>
                  <a:schemeClr val="tx2"/>
                </a:solidFill>
              </a:rPr>
              <a:t> </a:t>
            </a:r>
            <a:r>
              <a:rPr lang="en-US" sz="2000" dirty="0" err="1" smtClean="0">
                <a:solidFill>
                  <a:schemeClr val="tx2"/>
                </a:solidFill>
              </a:rPr>
              <a:t>slr:involvedIn</a:t>
            </a:r>
            <a:r>
              <a:rPr lang="en-US" sz="2000" dirty="0" smtClean="0">
                <a:solidFill>
                  <a:schemeClr val="tx2"/>
                </a:solidFill>
              </a:rPr>
              <a:t> ex:obs1</a:t>
            </a:r>
          </a:p>
          <a:p>
            <a:pPr lvl="1"/>
            <a:r>
              <a:rPr lang="en-US" sz="2000" dirty="0" err="1" smtClean="0">
                <a:solidFill>
                  <a:schemeClr val="tx2"/>
                </a:solidFill>
              </a:rPr>
              <a:t>ex:JohnSmith</a:t>
            </a:r>
            <a:r>
              <a:rPr lang="en-US" sz="2000" dirty="0" smtClean="0">
                <a:solidFill>
                  <a:schemeClr val="tx2"/>
                </a:solidFill>
              </a:rPr>
              <a:t> </a:t>
            </a:r>
            <a:r>
              <a:rPr lang="en-US" sz="2000" dirty="0" err="1" smtClean="0">
                <a:solidFill>
                  <a:schemeClr val="tx2"/>
                </a:solidFill>
              </a:rPr>
              <a:t>slr:participatesIn</a:t>
            </a:r>
            <a:r>
              <a:rPr lang="en-US" sz="2000" dirty="0" smtClean="0">
                <a:solidFill>
                  <a:schemeClr val="tx2"/>
                </a:solidFill>
              </a:rPr>
              <a:t> ex:obs1</a:t>
            </a:r>
            <a:endParaRPr lang="en-US" sz="2000" dirty="0">
              <a:solidFill>
                <a:schemeClr val="tx2"/>
              </a:solidFill>
            </a:endParaRP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Complex Classes</a:t>
            </a:r>
            <a:endParaRPr lang="en-US" sz="3600" dirty="0"/>
          </a:p>
        </p:txBody>
      </p:sp>
      <p:sp>
        <p:nvSpPr>
          <p:cNvPr id="3" name="Content Placeholder 2"/>
          <p:cNvSpPr>
            <a:spLocks noGrp="1"/>
          </p:cNvSpPr>
          <p:nvPr>
            <p:ph idx="4294967295"/>
          </p:nvPr>
        </p:nvSpPr>
        <p:spPr>
          <a:xfrm>
            <a:off x="551543" y="1600200"/>
            <a:ext cx="8135257" cy="4525963"/>
          </a:xfrm>
        </p:spPr>
        <p:txBody>
          <a:bodyPr>
            <a:normAutofit lnSpcReduction="10000"/>
          </a:bodyPr>
          <a:lstStyle/>
          <a:p>
            <a:pPr>
              <a:lnSpc>
                <a:spcPct val="105000"/>
              </a:lnSpc>
            </a:pPr>
            <a:r>
              <a:rPr lang="en-US" dirty="0" smtClean="0"/>
              <a:t>OWL provides language elements for logical and, or, and not.</a:t>
            </a:r>
          </a:p>
          <a:p>
            <a:pPr>
              <a:lnSpc>
                <a:spcPct val="105000"/>
              </a:lnSpc>
            </a:pPr>
            <a:r>
              <a:rPr lang="en-US" dirty="0" smtClean="0"/>
              <a:t> OWL terms are borrowed from set theory: </a:t>
            </a:r>
            <a:r>
              <a:rPr lang="en-US" i="1" dirty="0" smtClean="0"/>
              <a:t>(class)intersection</a:t>
            </a:r>
            <a:r>
              <a:rPr lang="en-US" dirty="0" smtClean="0"/>
              <a:t>, </a:t>
            </a:r>
            <a:r>
              <a:rPr lang="en-US" i="1" dirty="0" smtClean="0"/>
              <a:t>union</a:t>
            </a:r>
            <a:r>
              <a:rPr lang="en-US" dirty="0" smtClean="0"/>
              <a:t> and </a:t>
            </a:r>
            <a:r>
              <a:rPr lang="en-US" i="1" dirty="0" smtClean="0"/>
              <a:t>complement</a:t>
            </a:r>
            <a:r>
              <a:rPr lang="en-US" dirty="0" smtClean="0"/>
              <a:t>.</a:t>
            </a:r>
          </a:p>
          <a:p>
            <a:pPr lvl="1">
              <a:lnSpc>
                <a:spcPct val="105000"/>
              </a:lnSpc>
              <a:spcBef>
                <a:spcPts val="600"/>
              </a:spcBef>
            </a:pPr>
            <a:r>
              <a:rPr lang="en-US" dirty="0" err="1" smtClean="0"/>
              <a:t>owl:intersectionOf</a:t>
            </a:r>
            <a:endParaRPr lang="en-US" dirty="0" smtClean="0"/>
          </a:p>
          <a:p>
            <a:pPr lvl="2">
              <a:lnSpc>
                <a:spcPct val="105000"/>
              </a:lnSpc>
              <a:spcBef>
                <a:spcPts val="600"/>
              </a:spcBef>
            </a:pPr>
            <a:r>
              <a:rPr lang="en-US" dirty="0" smtClean="0"/>
              <a:t>Mother equivalent to (Women </a:t>
            </a:r>
            <a:r>
              <a:rPr lang="en-US" b="1" dirty="0" smtClean="0"/>
              <a:t>and</a:t>
            </a:r>
            <a:r>
              <a:rPr lang="en-US" dirty="0" smtClean="0"/>
              <a:t> Parent)</a:t>
            </a:r>
          </a:p>
          <a:p>
            <a:pPr lvl="1">
              <a:lnSpc>
                <a:spcPct val="105000"/>
              </a:lnSpc>
              <a:spcBef>
                <a:spcPts val="600"/>
              </a:spcBef>
            </a:pPr>
            <a:r>
              <a:rPr lang="en-US" dirty="0" err="1" smtClean="0"/>
              <a:t>owl:unionOf</a:t>
            </a:r>
            <a:endParaRPr lang="en-US" dirty="0" smtClean="0"/>
          </a:p>
          <a:p>
            <a:pPr lvl="2">
              <a:lnSpc>
                <a:spcPct val="105000"/>
              </a:lnSpc>
              <a:spcBef>
                <a:spcPts val="600"/>
              </a:spcBef>
            </a:pPr>
            <a:r>
              <a:rPr lang="en-US" dirty="0" smtClean="0"/>
              <a:t>:Parent equivalent to (Mother </a:t>
            </a:r>
            <a:r>
              <a:rPr lang="en-US" b="1" dirty="0" smtClean="0"/>
              <a:t>or</a:t>
            </a:r>
            <a:r>
              <a:rPr lang="en-US" dirty="0" smtClean="0"/>
              <a:t> Father)</a:t>
            </a:r>
          </a:p>
          <a:p>
            <a:pPr lvl="1">
              <a:lnSpc>
                <a:spcPct val="105000"/>
              </a:lnSpc>
              <a:spcBef>
                <a:spcPts val="600"/>
              </a:spcBef>
            </a:pPr>
            <a:r>
              <a:rPr lang="en-US" dirty="0" err="1" smtClean="0"/>
              <a:t>owl:complementOf</a:t>
            </a:r>
            <a:endParaRPr lang="en-US" dirty="0" smtClean="0"/>
          </a:p>
          <a:p>
            <a:pPr lvl="2">
              <a:lnSpc>
                <a:spcPct val="105000"/>
              </a:lnSpc>
              <a:spcBef>
                <a:spcPts val="600"/>
              </a:spcBef>
            </a:pPr>
            <a:r>
              <a:rPr lang="en-US" dirty="0" err="1" smtClean="0"/>
              <a:t>ChildlessPerson</a:t>
            </a:r>
            <a:r>
              <a:rPr lang="en-US" dirty="0" smtClean="0"/>
              <a:t> equivalent to (Person </a:t>
            </a:r>
            <a:r>
              <a:rPr lang="en-US" b="1" dirty="0" smtClean="0"/>
              <a:t>and</a:t>
            </a:r>
            <a:r>
              <a:rPr lang="en-US" dirty="0" smtClean="0"/>
              <a:t>(</a:t>
            </a:r>
            <a:r>
              <a:rPr lang="en-US" b="1" dirty="0" smtClean="0"/>
              <a:t>not</a:t>
            </a:r>
            <a:r>
              <a:rPr lang="en-US" dirty="0" smtClean="0"/>
              <a:t> Parent))</a:t>
            </a:r>
          </a:p>
          <a:p>
            <a:pPr lvl="1"/>
            <a:endParaRPr 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Turtle Syntax</a:t>
            </a:r>
            <a:endParaRPr lang="en-US" sz="3600" dirty="0"/>
          </a:p>
        </p:txBody>
      </p:sp>
      <p:sp>
        <p:nvSpPr>
          <p:cNvPr id="4" name="Rectangle 3"/>
          <p:cNvSpPr/>
          <p:nvPr/>
        </p:nvSpPr>
        <p:spPr>
          <a:xfrm>
            <a:off x="433826" y="1628507"/>
            <a:ext cx="6086244" cy="1200329"/>
          </a:xfrm>
          <a:prstGeom prst="rect">
            <a:avLst/>
          </a:prstGeom>
        </p:spPr>
        <p:txBody>
          <a:bodyPr wrap="square">
            <a:spAutoFit/>
          </a:bodyPr>
          <a:lstStyle/>
          <a:p>
            <a:r>
              <a:rPr lang="en-US" dirty="0" smtClean="0"/>
              <a:t>:Mother  owl:equivalentClass  [</a:t>
            </a:r>
          </a:p>
          <a:p>
            <a:r>
              <a:rPr lang="en-US" dirty="0" smtClean="0"/>
              <a:t>   	</a:t>
            </a:r>
            <a:r>
              <a:rPr lang="en-US" dirty="0" err="1" smtClean="0"/>
              <a:t>rdf:type</a:t>
            </a:r>
            <a:r>
              <a:rPr lang="en-US" dirty="0" smtClean="0"/>
              <a:t>            </a:t>
            </a:r>
            <a:r>
              <a:rPr lang="en-US" dirty="0" err="1" smtClean="0"/>
              <a:t>owl:Class</a:t>
            </a:r>
            <a:r>
              <a:rPr lang="en-US" dirty="0" smtClean="0"/>
              <a:t> ;</a:t>
            </a:r>
          </a:p>
          <a:p>
            <a:r>
              <a:rPr lang="en-US" dirty="0" smtClean="0"/>
              <a:t>  	</a:t>
            </a:r>
            <a:r>
              <a:rPr lang="en-US" dirty="0" err="1" smtClean="0"/>
              <a:t>owl:intersectionOf</a:t>
            </a:r>
            <a:r>
              <a:rPr lang="en-US" dirty="0" smtClean="0"/>
              <a:t>  ( :Woman :Parent ) </a:t>
            </a:r>
          </a:p>
          <a:p>
            <a:r>
              <a:rPr lang="en-US" dirty="0" smtClean="0"/>
              <a:t> ] .</a:t>
            </a:r>
            <a:endParaRPr lang="en-US" dirty="0"/>
          </a:p>
        </p:txBody>
      </p:sp>
      <p:sp>
        <p:nvSpPr>
          <p:cNvPr id="5" name="Rectangle 4"/>
          <p:cNvSpPr/>
          <p:nvPr/>
        </p:nvSpPr>
        <p:spPr>
          <a:xfrm>
            <a:off x="457200" y="3228230"/>
            <a:ext cx="4346542" cy="1200329"/>
          </a:xfrm>
          <a:prstGeom prst="rect">
            <a:avLst/>
          </a:prstGeom>
        </p:spPr>
        <p:txBody>
          <a:bodyPr wrap="square">
            <a:spAutoFit/>
          </a:bodyPr>
          <a:lstStyle/>
          <a:p>
            <a:r>
              <a:rPr lang="en-US" dirty="0" smtClean="0"/>
              <a:t> :Parent  owl:equivalentClass  [</a:t>
            </a:r>
          </a:p>
          <a:p>
            <a:r>
              <a:rPr lang="en-US" dirty="0" smtClean="0"/>
              <a:t>   	</a:t>
            </a:r>
            <a:r>
              <a:rPr lang="en-US" dirty="0" err="1" smtClean="0"/>
              <a:t>rdf:type</a:t>
            </a:r>
            <a:r>
              <a:rPr lang="en-US" dirty="0" smtClean="0"/>
              <a:t>     </a:t>
            </a:r>
            <a:r>
              <a:rPr lang="en-US" dirty="0" err="1" smtClean="0"/>
              <a:t>owl:Class</a:t>
            </a:r>
            <a:r>
              <a:rPr lang="en-US" dirty="0" smtClean="0"/>
              <a:t> ;</a:t>
            </a:r>
          </a:p>
          <a:p>
            <a:r>
              <a:rPr lang="en-US" dirty="0" smtClean="0"/>
              <a:t>  	</a:t>
            </a:r>
            <a:r>
              <a:rPr lang="en-US" dirty="0" err="1" smtClean="0"/>
              <a:t>owl:unionOf</a:t>
            </a:r>
            <a:r>
              <a:rPr lang="en-US" dirty="0" smtClean="0"/>
              <a:t>  ( :Mother :Father )</a:t>
            </a:r>
          </a:p>
          <a:p>
            <a:r>
              <a:rPr lang="en-US" dirty="0" smtClean="0"/>
              <a:t> ] .</a:t>
            </a:r>
            <a:endParaRPr lang="en-US" dirty="0"/>
          </a:p>
        </p:txBody>
      </p:sp>
      <p:sp>
        <p:nvSpPr>
          <p:cNvPr id="6" name="Rectangle 5"/>
          <p:cNvSpPr/>
          <p:nvPr/>
        </p:nvSpPr>
        <p:spPr>
          <a:xfrm>
            <a:off x="433827" y="4629329"/>
            <a:ext cx="4346542" cy="1477328"/>
          </a:xfrm>
          <a:prstGeom prst="rect">
            <a:avLst/>
          </a:prstGeom>
        </p:spPr>
        <p:txBody>
          <a:bodyPr wrap="square">
            <a:spAutoFit/>
          </a:bodyPr>
          <a:lstStyle/>
          <a:p>
            <a:r>
              <a:rPr lang="en-US" dirty="0" smtClean="0"/>
              <a:t> :</a:t>
            </a:r>
            <a:r>
              <a:rPr lang="en-US" dirty="0" err="1" smtClean="0"/>
              <a:t>ChildlessPerson</a:t>
            </a:r>
            <a:r>
              <a:rPr lang="en-US" dirty="0" smtClean="0"/>
              <a:t>  owl:equivalentClass  [</a:t>
            </a:r>
          </a:p>
          <a:p>
            <a:r>
              <a:rPr lang="en-US" dirty="0" smtClean="0"/>
              <a:t>  	</a:t>
            </a:r>
            <a:r>
              <a:rPr lang="en-US" dirty="0" err="1" smtClean="0"/>
              <a:t>rdf:type</a:t>
            </a:r>
            <a:r>
              <a:rPr lang="en-US" dirty="0" smtClean="0"/>
              <a:t>            </a:t>
            </a:r>
            <a:r>
              <a:rPr lang="en-US" dirty="0" err="1" smtClean="0"/>
              <a:t>owl:Class</a:t>
            </a:r>
            <a:r>
              <a:rPr lang="en-US" dirty="0" smtClean="0"/>
              <a:t> ;</a:t>
            </a:r>
          </a:p>
          <a:p>
            <a:r>
              <a:rPr lang="en-US" dirty="0" smtClean="0"/>
              <a:t>  	</a:t>
            </a:r>
            <a:r>
              <a:rPr lang="en-US" dirty="0" err="1" smtClean="0"/>
              <a:t>owl:intersectionOf</a:t>
            </a:r>
            <a:r>
              <a:rPr lang="en-US" dirty="0" smtClean="0"/>
              <a:t>  ( :Person  			[ owl:complementOf  :Parent ] ) </a:t>
            </a:r>
          </a:p>
          <a:p>
            <a:r>
              <a:rPr lang="en-US" dirty="0" smtClean="0"/>
              <a:t> ] .</a:t>
            </a:r>
            <a:endParaRPr lang="en-US" dirty="0"/>
          </a:p>
        </p:txBody>
      </p:sp>
      <p:cxnSp>
        <p:nvCxnSpPr>
          <p:cNvPr id="8" name="Straight Connector 7"/>
          <p:cNvCxnSpPr/>
          <p:nvPr/>
        </p:nvCxnSpPr>
        <p:spPr>
          <a:xfrm>
            <a:off x="457200" y="2934682"/>
            <a:ext cx="8229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57200" y="4558765"/>
            <a:ext cx="8229600"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RDF </a:t>
            </a:r>
            <a:r>
              <a:rPr lang="en-US" sz="3600" dirty="0" smtClean="0"/>
              <a:t>Data Model</a:t>
            </a:r>
            <a:endParaRPr lang="en-US" sz="3600" dirty="0"/>
          </a:p>
        </p:txBody>
      </p:sp>
      <p:graphicFrame>
        <p:nvGraphicFramePr>
          <p:cNvPr id="4" name="Content Placeholder 3"/>
          <p:cNvGraphicFramePr>
            <a:graphicFrameLocks noGrp="1"/>
          </p:cNvGraphicFramePr>
          <p:nvPr>
            <p:ph sz="half" idx="4294967295"/>
          </p:nvPr>
        </p:nvGraphicFramePr>
        <p:xfrm>
          <a:off x="1016000" y="3541486"/>
          <a:ext cx="7279428" cy="1982700"/>
        </p:xfrm>
        <a:graphic>
          <a:graphicData uri="http://schemas.openxmlformats.org/drawingml/2006/table">
            <a:tbl>
              <a:tblPr firstRow="1" bandRow="1">
                <a:tableStyleId>{5C22544A-7EE6-4342-B048-85BDC9FD1C3A}</a:tableStyleId>
              </a:tblPr>
              <a:tblGrid>
                <a:gridCol w="1448731"/>
                <a:gridCol w="1055249"/>
                <a:gridCol w="1341418"/>
                <a:gridCol w="3434030"/>
              </a:tblGrid>
              <a:tr h="495675">
                <a:tc>
                  <a:txBody>
                    <a:bodyPr/>
                    <a:lstStyle/>
                    <a:p>
                      <a:endParaRPr lang="en-US" dirty="0"/>
                    </a:p>
                  </a:txBody>
                  <a:tcPr marL="44873" marR="44873"/>
                </a:tc>
                <a:tc>
                  <a:txBody>
                    <a:bodyPr/>
                    <a:lstStyle/>
                    <a:p>
                      <a:r>
                        <a:rPr lang="en-US" dirty="0" smtClean="0"/>
                        <a:t>Subject</a:t>
                      </a:r>
                      <a:endParaRPr lang="en-US" dirty="0"/>
                    </a:p>
                  </a:txBody>
                  <a:tcPr marL="44873" marR="44873"/>
                </a:tc>
                <a:tc>
                  <a:txBody>
                    <a:bodyPr/>
                    <a:lstStyle/>
                    <a:p>
                      <a:r>
                        <a:rPr lang="en-US" dirty="0" smtClean="0"/>
                        <a:t>Predicate</a:t>
                      </a:r>
                      <a:endParaRPr lang="en-US" dirty="0"/>
                    </a:p>
                  </a:txBody>
                  <a:tcPr marL="44873" marR="44873"/>
                </a:tc>
                <a:tc>
                  <a:txBody>
                    <a:bodyPr/>
                    <a:lstStyle/>
                    <a:p>
                      <a:r>
                        <a:rPr lang="en-US" dirty="0" smtClean="0"/>
                        <a:t>Object</a:t>
                      </a:r>
                      <a:endParaRPr lang="en-US" dirty="0"/>
                    </a:p>
                  </a:txBody>
                  <a:tcPr marL="44873" marR="44873"/>
                </a:tc>
              </a:tr>
              <a:tr h="495675">
                <a:tc>
                  <a:txBody>
                    <a:bodyPr/>
                    <a:lstStyle/>
                    <a:p>
                      <a:r>
                        <a:rPr lang="en-US" dirty="0" smtClean="0"/>
                        <a:t>Statement</a:t>
                      </a:r>
                      <a:r>
                        <a:rPr lang="en-US" baseline="0" dirty="0" smtClean="0"/>
                        <a:t> 1</a:t>
                      </a:r>
                      <a:endParaRPr lang="en-US" dirty="0"/>
                    </a:p>
                  </a:txBody>
                  <a:tcPr marL="44873" marR="44873"/>
                </a:tc>
                <a:tc>
                  <a:txBody>
                    <a:bodyPr/>
                    <a:lstStyle/>
                    <a:p>
                      <a:r>
                        <a:rPr lang="en-US" dirty="0" smtClean="0"/>
                        <a:t>p1</a:t>
                      </a:r>
                      <a:endParaRPr lang="en-US" dirty="0"/>
                    </a:p>
                  </a:txBody>
                  <a:tcPr marL="44873" marR="44873"/>
                </a:tc>
                <a:tc>
                  <a:txBody>
                    <a:bodyPr/>
                    <a:lstStyle/>
                    <a:p>
                      <a:r>
                        <a:rPr lang="en-US" dirty="0" smtClean="0"/>
                        <a:t>type</a:t>
                      </a:r>
                      <a:endParaRPr lang="en-US" dirty="0"/>
                    </a:p>
                  </a:txBody>
                  <a:tcPr marL="44873" marR="44873"/>
                </a:tc>
                <a:tc>
                  <a:txBody>
                    <a:bodyPr/>
                    <a:lstStyle/>
                    <a:p>
                      <a:r>
                        <a:rPr lang="en-US" dirty="0" smtClean="0"/>
                        <a:t>Person</a:t>
                      </a:r>
                      <a:endParaRPr lang="en-US" dirty="0"/>
                    </a:p>
                  </a:txBody>
                  <a:tcPr marL="44873" marR="44873"/>
                </a:tc>
              </a:tr>
              <a:tr h="495675">
                <a:tc>
                  <a:txBody>
                    <a:bodyPr/>
                    <a:lstStyle/>
                    <a:p>
                      <a:r>
                        <a:rPr lang="en-US" dirty="0" smtClean="0"/>
                        <a:t>Statement 2</a:t>
                      </a:r>
                      <a:endParaRPr lang="en-US" dirty="0"/>
                    </a:p>
                  </a:txBody>
                  <a:tcPr marL="44873" marR="44873"/>
                </a:tc>
                <a:tc>
                  <a:txBody>
                    <a:bodyPr/>
                    <a:lstStyle/>
                    <a:p>
                      <a:r>
                        <a:rPr lang="en-US" dirty="0" smtClean="0"/>
                        <a:t>p1 </a:t>
                      </a:r>
                      <a:endParaRPr lang="en-US" dirty="0"/>
                    </a:p>
                  </a:txBody>
                  <a:tcPr marL="44873" marR="44873"/>
                </a:tc>
                <a:tc>
                  <a:txBody>
                    <a:bodyPr/>
                    <a:lstStyle/>
                    <a:p>
                      <a:r>
                        <a:rPr lang="en-US" dirty="0" smtClean="0"/>
                        <a:t>name</a:t>
                      </a:r>
                      <a:endParaRPr lang="en-US" dirty="0"/>
                    </a:p>
                  </a:txBody>
                  <a:tcPr marL="44873" marR="44873"/>
                </a:tc>
                <a:tc>
                  <a:txBody>
                    <a:bodyPr/>
                    <a:lstStyle/>
                    <a:p>
                      <a:r>
                        <a:rPr lang="en-US" dirty="0" smtClean="0"/>
                        <a:t>John</a:t>
                      </a:r>
                      <a:r>
                        <a:rPr lang="en-US" baseline="0" dirty="0" smtClean="0"/>
                        <a:t> Smith</a:t>
                      </a:r>
                      <a:endParaRPr lang="en-US" dirty="0"/>
                    </a:p>
                  </a:txBody>
                  <a:tcPr marL="44873" marR="44873"/>
                </a:tc>
              </a:tr>
              <a:tr h="495675">
                <a:tc>
                  <a:txBody>
                    <a:bodyPr/>
                    <a:lstStyle/>
                    <a:p>
                      <a:r>
                        <a:rPr lang="en-US" dirty="0" smtClean="0"/>
                        <a:t>Statement 3</a:t>
                      </a:r>
                      <a:endParaRPr lang="en-US" dirty="0"/>
                    </a:p>
                  </a:txBody>
                  <a:tcPr marL="44873" marR="44873"/>
                </a:tc>
                <a:tc>
                  <a:txBody>
                    <a:bodyPr/>
                    <a:lstStyle/>
                    <a:p>
                      <a:r>
                        <a:rPr lang="en-US" dirty="0" smtClean="0"/>
                        <a:t>p1</a:t>
                      </a:r>
                      <a:endParaRPr lang="en-US" dirty="0"/>
                    </a:p>
                  </a:txBody>
                  <a:tcPr marL="44873" marR="44873"/>
                </a:tc>
                <a:tc>
                  <a:txBody>
                    <a:bodyPr/>
                    <a:lstStyle/>
                    <a:p>
                      <a:r>
                        <a:rPr lang="en-US" dirty="0" err="1" smtClean="0"/>
                        <a:t>mbox</a:t>
                      </a:r>
                      <a:endParaRPr lang="en-US" dirty="0"/>
                    </a:p>
                  </a:txBody>
                  <a:tcPr marL="44873" marR="44873"/>
                </a:tc>
                <a:tc>
                  <a:txBody>
                    <a:bodyPr/>
                    <a:lstStyle/>
                    <a:p>
                      <a:r>
                        <a:rPr lang="en-US" dirty="0" err="1" smtClean="0"/>
                        <a:t>jsmith@acme.com</a:t>
                      </a:r>
                      <a:endParaRPr lang="en-US" dirty="0"/>
                    </a:p>
                  </a:txBody>
                  <a:tcPr marL="44873" marR="44873"/>
                </a:tc>
              </a:tr>
            </a:tbl>
          </a:graphicData>
        </a:graphic>
      </p:graphicFrame>
      <p:sp>
        <p:nvSpPr>
          <p:cNvPr id="6" name="Content Placeholder 5"/>
          <p:cNvSpPr>
            <a:spLocks noGrp="1"/>
          </p:cNvSpPr>
          <p:nvPr>
            <p:ph sz="half" idx="4294967295"/>
          </p:nvPr>
        </p:nvSpPr>
        <p:spPr>
          <a:xfrm>
            <a:off x="1016000" y="1582057"/>
            <a:ext cx="7278688" cy="1663700"/>
          </a:xfrm>
        </p:spPr>
        <p:txBody>
          <a:bodyPr>
            <a:normAutofit/>
          </a:bodyPr>
          <a:lstStyle/>
          <a:p>
            <a:pPr lvl="0"/>
            <a:r>
              <a:rPr lang="en-US" sz="2400" dirty="0"/>
              <a:t>An RDF graph is a set of RDF </a:t>
            </a:r>
            <a:r>
              <a:rPr lang="en-US" sz="2400" dirty="0" smtClean="0"/>
              <a:t>triples</a:t>
            </a:r>
          </a:p>
          <a:p>
            <a:pPr lvl="1"/>
            <a:r>
              <a:rPr lang="en-US" sz="2000" dirty="0" smtClean="0"/>
              <a:t>Subject/Predicate/Object</a:t>
            </a:r>
          </a:p>
          <a:p>
            <a:pPr lvl="1"/>
            <a:r>
              <a:rPr lang="en-US" sz="2000" dirty="0" smtClean="0"/>
              <a:t>Triples are statements (i.e. they are true or false)</a:t>
            </a:r>
          </a:p>
          <a:p>
            <a:pPr lvl="1"/>
            <a:r>
              <a:rPr lang="en-US" sz="2000" dirty="0" smtClean="0"/>
              <a:t>The smallest graph is a single triple</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Equality and Inequality of Individuals</a:t>
            </a:r>
            <a:endParaRPr lang="en-US" sz="3600" dirty="0"/>
          </a:p>
        </p:txBody>
      </p:sp>
      <p:pic>
        <p:nvPicPr>
          <p:cNvPr id="6" name="Content Placeholder 5" descr="Screen shot 2011-09-12 at 8.30.12 PM.png"/>
          <p:cNvPicPr>
            <a:picLocks noGrp="1" noChangeAspect="1"/>
          </p:cNvPicPr>
          <p:nvPr>
            <p:ph sz="half" idx="4294967295"/>
          </p:nvPr>
        </p:nvPicPr>
        <p:blipFill>
          <a:blip r:embed="rId2"/>
          <a:srcRect t="-73728" b="-73728"/>
          <a:stretch>
            <a:fillRect/>
          </a:stretch>
        </p:blipFill>
        <p:spPr>
          <a:xfrm>
            <a:off x="1756229" y="1683657"/>
            <a:ext cx="5214257" cy="5843493"/>
          </a:xfrm>
        </p:spPr>
      </p:pic>
      <p:sp>
        <p:nvSpPr>
          <p:cNvPr id="5" name="Content Placeholder 4"/>
          <p:cNvSpPr>
            <a:spLocks noGrp="1"/>
          </p:cNvSpPr>
          <p:nvPr>
            <p:ph sz="half" idx="4294967295"/>
          </p:nvPr>
        </p:nvSpPr>
        <p:spPr>
          <a:xfrm>
            <a:off x="1219200" y="1436914"/>
            <a:ext cx="7082971" cy="1787525"/>
          </a:xfrm>
        </p:spPr>
        <p:txBody>
          <a:bodyPr>
            <a:normAutofit/>
          </a:bodyPr>
          <a:lstStyle/>
          <a:p>
            <a:pPr>
              <a:buNone/>
            </a:pPr>
            <a:r>
              <a:rPr lang="en-US" sz="1800" dirty="0" err="1" smtClean="0">
                <a:latin typeface="Monaco"/>
              </a:rPr>
              <a:t>ex:biologicalMother</a:t>
            </a:r>
            <a:endParaRPr lang="en-US" sz="1800" dirty="0" smtClean="0">
              <a:latin typeface="Monaco"/>
            </a:endParaRPr>
          </a:p>
          <a:p>
            <a:pPr>
              <a:buNone/>
            </a:pPr>
            <a:r>
              <a:rPr lang="en-US" sz="1800" dirty="0" smtClean="0">
                <a:latin typeface="Monaco"/>
              </a:rPr>
              <a:t>      	a       </a:t>
            </a:r>
            <a:r>
              <a:rPr lang="en-US" sz="1800" dirty="0" err="1" smtClean="0">
                <a:latin typeface="Monaco"/>
              </a:rPr>
              <a:t>owl:FunctionalProperty</a:t>
            </a:r>
            <a:r>
              <a:rPr lang="en-US" sz="1800" dirty="0" smtClean="0">
                <a:latin typeface="Monaco"/>
              </a:rPr>
              <a:t> , </a:t>
            </a:r>
            <a:r>
              <a:rPr lang="en-US" sz="1800" dirty="0" err="1" smtClean="0">
                <a:latin typeface="Monaco"/>
              </a:rPr>
              <a:t>owl:ObjectProperty</a:t>
            </a:r>
            <a:r>
              <a:rPr lang="en-US" sz="1800" dirty="0" smtClean="0">
                <a:latin typeface="Monaco"/>
              </a:rPr>
              <a:t> ;</a:t>
            </a:r>
          </a:p>
          <a:p>
            <a:pPr>
              <a:buNone/>
            </a:pPr>
            <a:r>
              <a:rPr lang="en-US" sz="1800" dirty="0" smtClean="0">
                <a:latin typeface="Monaco"/>
              </a:rPr>
              <a:t>			</a:t>
            </a:r>
            <a:r>
              <a:rPr lang="en-US" sz="1800" dirty="0" err="1" smtClean="0">
                <a:latin typeface="Monaco"/>
              </a:rPr>
              <a:t>rdfs:domain</a:t>
            </a:r>
            <a:r>
              <a:rPr lang="en-US" sz="1800" dirty="0" smtClean="0">
                <a:latin typeface="Monaco"/>
              </a:rPr>
              <a:t> </a:t>
            </a:r>
            <a:r>
              <a:rPr lang="en-US" sz="1800" dirty="0" err="1" smtClean="0">
                <a:latin typeface="Monaco"/>
              </a:rPr>
              <a:t>ex:Person</a:t>
            </a:r>
            <a:r>
              <a:rPr lang="en-US" sz="1800" dirty="0" smtClean="0">
                <a:latin typeface="Monaco"/>
              </a:rPr>
              <a:t> ;</a:t>
            </a:r>
          </a:p>
          <a:p>
            <a:pPr>
              <a:buNone/>
            </a:pPr>
            <a:r>
              <a:rPr lang="en-US" sz="1800" dirty="0" smtClean="0">
                <a:latin typeface="Monaco"/>
              </a:rPr>
              <a:t>			</a:t>
            </a:r>
            <a:r>
              <a:rPr lang="en-US" sz="1800" dirty="0" err="1" smtClean="0">
                <a:latin typeface="Monaco"/>
              </a:rPr>
              <a:t>rdfs:label</a:t>
            </a:r>
            <a:r>
              <a:rPr lang="en-US" sz="1800" dirty="0" smtClean="0">
                <a:latin typeface="Monaco"/>
              </a:rPr>
              <a:t> "biological </a:t>
            </a:r>
            <a:r>
              <a:rPr lang="en-US" sz="1800" dirty="0" err="1" smtClean="0">
                <a:latin typeface="Monaco"/>
              </a:rPr>
              <a:t>mother"^^xsd:string</a:t>
            </a:r>
            <a:r>
              <a:rPr lang="en-US" sz="1800" dirty="0" smtClean="0">
                <a:latin typeface="Monaco"/>
              </a:rPr>
              <a:t> ;</a:t>
            </a:r>
          </a:p>
          <a:p>
            <a:pPr>
              <a:buNone/>
            </a:pPr>
            <a:r>
              <a:rPr lang="en-US" sz="1800" dirty="0" smtClean="0">
                <a:latin typeface="Monaco"/>
              </a:rPr>
              <a:t>			</a:t>
            </a:r>
            <a:r>
              <a:rPr lang="en-US" sz="1800" dirty="0" err="1" smtClean="0">
                <a:latin typeface="Monaco"/>
              </a:rPr>
              <a:t>rdfs:range</a:t>
            </a:r>
            <a:r>
              <a:rPr lang="en-US" sz="1800" dirty="0" smtClean="0">
                <a:latin typeface="Monaco"/>
              </a:rPr>
              <a:t> </a:t>
            </a:r>
            <a:r>
              <a:rPr lang="en-US" sz="1800" dirty="0" err="1" smtClean="0">
                <a:latin typeface="Monaco"/>
              </a:rPr>
              <a:t>ex:Person</a:t>
            </a:r>
            <a:r>
              <a:rPr lang="en-US" sz="1800" dirty="0" smtClean="0">
                <a:latin typeface="Monaco"/>
              </a:rPr>
              <a:t> .</a:t>
            </a:r>
            <a:endParaRPr lang="en-US" sz="1800"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Equality and Inequality of Individuals</a:t>
            </a:r>
            <a:endParaRPr lang="en-US" sz="3600" dirty="0"/>
          </a:p>
        </p:txBody>
      </p:sp>
      <p:pic>
        <p:nvPicPr>
          <p:cNvPr id="9" name="Content Placeholder 8" descr="Screen shot 2011-09-12 at 8.40.24 PM.png"/>
          <p:cNvPicPr>
            <a:picLocks noGrp="1" noChangeAspect="1"/>
          </p:cNvPicPr>
          <p:nvPr>
            <p:ph sz="half" idx="4294967295"/>
          </p:nvPr>
        </p:nvPicPr>
        <p:blipFill>
          <a:blip r:embed="rId2"/>
          <a:stretch>
            <a:fillRect/>
          </a:stretch>
        </p:blipFill>
        <p:spPr>
          <a:xfrm>
            <a:off x="1219200" y="2059949"/>
            <a:ext cx="6284686" cy="4344968"/>
          </a:xfrm>
        </p:spPr>
      </p:pic>
      <p:sp>
        <p:nvSpPr>
          <p:cNvPr id="10" name="TextBox 9"/>
          <p:cNvSpPr txBox="1"/>
          <p:nvPr/>
        </p:nvSpPr>
        <p:spPr>
          <a:xfrm>
            <a:off x="508001" y="1417638"/>
            <a:ext cx="8396514" cy="461665"/>
          </a:xfrm>
          <a:prstGeom prst="rect">
            <a:avLst/>
          </a:prstGeom>
          <a:noFill/>
        </p:spPr>
        <p:txBody>
          <a:bodyPr wrap="square" rtlCol="0">
            <a:spAutoFit/>
          </a:bodyPr>
          <a:lstStyle/>
          <a:p>
            <a:r>
              <a:rPr lang="en-US" sz="2400" dirty="0" smtClean="0"/>
              <a:t>But what if we assert that </a:t>
            </a:r>
            <a:r>
              <a:rPr lang="en-US" sz="2400" dirty="0" err="1" smtClean="0"/>
              <a:t>JaneAnneSmith</a:t>
            </a:r>
            <a:r>
              <a:rPr lang="en-US" sz="2400" dirty="0" smtClean="0"/>
              <a:t> and </a:t>
            </a:r>
            <a:r>
              <a:rPr lang="en-US" sz="2400" dirty="0" err="1" smtClean="0"/>
              <a:t>JaneSmith</a:t>
            </a:r>
            <a:r>
              <a:rPr lang="en-US" sz="2400" dirty="0" smtClean="0"/>
              <a:t> are different?</a:t>
            </a:r>
            <a:endParaRPr lang="en-US" sz="2400"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smtClean="0"/>
              <a:t>Modeling with OWL (continued)</a:t>
            </a:r>
            <a:endParaRPr lang="en-US" sz="4400" dirty="0"/>
          </a:p>
        </p:txBody>
      </p:sp>
      <p:sp>
        <p:nvSpPr>
          <p:cNvPr id="3" name="Subtitle 2"/>
          <p:cNvSpPr>
            <a:spLocks noGrp="1"/>
          </p:cNvSpPr>
          <p:nvPr>
            <p:ph type="subTitle" idx="1"/>
          </p:nvPr>
        </p:nvSpPr>
        <p:spPr>
          <a:xfrm>
            <a:off x="1371600" y="3995530"/>
            <a:ext cx="6587656" cy="1673750"/>
          </a:xfrm>
        </p:spPr>
        <p:txBody>
          <a:bodyPr/>
          <a:lstStyle/>
          <a:p>
            <a:r>
              <a:rPr lang="en-US" sz="3200" dirty="0" smtClean="0"/>
              <a:t>Basics</a:t>
            </a:r>
          </a:p>
          <a:p>
            <a:endParaRPr lang="en-US" sz="3200" dirty="0" smtClean="0"/>
          </a:p>
          <a:p>
            <a:r>
              <a:rPr lang="en-US" sz="3200" dirty="0" smtClean="0">
                <a:solidFill>
                  <a:schemeClr val="tx2"/>
                </a:solidFill>
              </a:rPr>
              <a:t>Day 2</a:t>
            </a:r>
          </a:p>
          <a:p>
            <a:endParaRPr lang="en-US" sz="3600"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Property Restrictions</a:t>
            </a:r>
            <a:endParaRPr lang="en-US" sz="3600" dirty="0"/>
          </a:p>
        </p:txBody>
      </p:sp>
      <p:sp>
        <p:nvSpPr>
          <p:cNvPr id="3" name="Content Placeholder 2"/>
          <p:cNvSpPr>
            <a:spLocks noGrp="1"/>
          </p:cNvSpPr>
          <p:nvPr>
            <p:ph idx="4294967295"/>
          </p:nvPr>
        </p:nvSpPr>
        <p:spPr>
          <a:xfrm>
            <a:off x="522514" y="1393371"/>
            <a:ext cx="8164286" cy="4525963"/>
          </a:xfrm>
        </p:spPr>
        <p:txBody>
          <a:bodyPr>
            <a:normAutofit fontScale="85000" lnSpcReduction="10000"/>
          </a:bodyPr>
          <a:lstStyle/>
          <a:p>
            <a:pPr>
              <a:lnSpc>
                <a:spcPct val="115000"/>
              </a:lnSpc>
            </a:pPr>
            <a:r>
              <a:rPr lang="en-US" dirty="0" smtClean="0"/>
              <a:t>A property restriction describes an anonymous class of individuals that satisfy the restriction</a:t>
            </a:r>
          </a:p>
          <a:p>
            <a:pPr>
              <a:lnSpc>
                <a:spcPct val="115000"/>
              </a:lnSpc>
            </a:pPr>
            <a:r>
              <a:rPr lang="en-US" dirty="0"/>
              <a:t>T</a:t>
            </a:r>
            <a:r>
              <a:rPr lang="en-US" dirty="0" smtClean="0"/>
              <a:t>wo kinds of property restrictions</a:t>
            </a:r>
          </a:p>
          <a:p>
            <a:pPr lvl="1">
              <a:lnSpc>
                <a:spcPct val="115000"/>
              </a:lnSpc>
              <a:spcBef>
                <a:spcPts val="600"/>
              </a:spcBef>
            </a:pPr>
            <a:r>
              <a:rPr lang="en-US" dirty="0"/>
              <a:t>V</a:t>
            </a:r>
            <a:r>
              <a:rPr lang="en-US" dirty="0" smtClean="0"/>
              <a:t>alue constraints</a:t>
            </a:r>
          </a:p>
          <a:p>
            <a:pPr lvl="2">
              <a:lnSpc>
                <a:spcPct val="115000"/>
              </a:lnSpc>
              <a:spcBef>
                <a:spcPts val="600"/>
              </a:spcBef>
            </a:pPr>
            <a:r>
              <a:rPr lang="en-US" dirty="0" smtClean="0"/>
              <a:t>constraints on the range of the property when applied to </a:t>
            </a:r>
            <a:r>
              <a:rPr lang="en-US" dirty="0"/>
              <a:t>a</a:t>
            </a:r>
            <a:r>
              <a:rPr lang="en-US" dirty="0" smtClean="0"/>
              <a:t> class description</a:t>
            </a:r>
          </a:p>
          <a:p>
            <a:pPr lvl="1">
              <a:lnSpc>
                <a:spcPct val="115000"/>
              </a:lnSpc>
              <a:spcBef>
                <a:spcPts val="600"/>
              </a:spcBef>
            </a:pPr>
            <a:r>
              <a:rPr lang="en-US" dirty="0"/>
              <a:t>C</a:t>
            </a:r>
            <a:r>
              <a:rPr lang="en-US" dirty="0" smtClean="0"/>
              <a:t>ardinality constraints</a:t>
            </a:r>
          </a:p>
          <a:p>
            <a:pPr lvl="2">
              <a:lnSpc>
                <a:spcPct val="115000"/>
              </a:lnSpc>
              <a:spcBef>
                <a:spcPts val="600"/>
              </a:spcBef>
            </a:pPr>
            <a:r>
              <a:rPr lang="en-US" dirty="0" smtClean="0"/>
              <a:t>constraints on the number of values a property can take, in the context of this particular class description. </a:t>
            </a:r>
          </a:p>
          <a:p>
            <a:pPr>
              <a:lnSpc>
                <a:spcPct val="115000"/>
              </a:lnSpc>
            </a:pPr>
            <a:r>
              <a:rPr lang="en-US" dirty="0" smtClean="0"/>
              <a:t>Uses</a:t>
            </a:r>
          </a:p>
          <a:p>
            <a:pPr lvl="1">
              <a:lnSpc>
                <a:spcPct val="115000"/>
              </a:lnSpc>
              <a:spcBef>
                <a:spcPts val="600"/>
              </a:spcBef>
            </a:pPr>
            <a:r>
              <a:rPr lang="en-US" dirty="0"/>
              <a:t>D</a:t>
            </a:r>
            <a:r>
              <a:rPr lang="en-US" dirty="0" smtClean="0"/>
              <a:t>efined classes</a:t>
            </a:r>
          </a:p>
          <a:p>
            <a:pPr lvl="1">
              <a:lnSpc>
                <a:spcPct val="115000"/>
              </a:lnSpc>
              <a:spcBef>
                <a:spcPts val="600"/>
              </a:spcBef>
            </a:pPr>
            <a:r>
              <a:rPr lang="en-US" dirty="0"/>
              <a:t>L</a:t>
            </a:r>
            <a:r>
              <a:rPr lang="en-US" dirty="0" smtClean="0"/>
              <a:t>ocal restrictions</a:t>
            </a:r>
          </a:p>
          <a:p>
            <a:endParaRPr lang="en-US"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SomeValuesFrom</a:t>
            </a:r>
            <a:endParaRPr lang="en-US" sz="3600" dirty="0"/>
          </a:p>
        </p:txBody>
      </p:sp>
      <p:sp>
        <p:nvSpPr>
          <p:cNvPr id="3" name="Content Placeholder 2"/>
          <p:cNvSpPr>
            <a:spLocks noGrp="1"/>
          </p:cNvSpPr>
          <p:nvPr>
            <p:ph idx="4294967295"/>
          </p:nvPr>
        </p:nvSpPr>
        <p:spPr>
          <a:xfrm>
            <a:off x="701633" y="1600200"/>
            <a:ext cx="8229600" cy="1377950"/>
          </a:xfrm>
        </p:spPr>
        <p:txBody>
          <a:bodyPr/>
          <a:lstStyle/>
          <a:p>
            <a:r>
              <a:rPr lang="en-US" dirty="0" smtClean="0"/>
              <a:t>Example (Parent)</a:t>
            </a:r>
          </a:p>
          <a:p>
            <a:pPr lvl="1"/>
            <a:r>
              <a:rPr lang="en-US" dirty="0" smtClean="0"/>
              <a:t>Every parent has at least one (some) child</a:t>
            </a:r>
          </a:p>
        </p:txBody>
      </p:sp>
      <p:sp>
        <p:nvSpPr>
          <p:cNvPr id="4" name="Rectangle 3"/>
          <p:cNvSpPr/>
          <p:nvPr/>
        </p:nvSpPr>
        <p:spPr>
          <a:xfrm>
            <a:off x="457200" y="3255634"/>
            <a:ext cx="4265875" cy="2031325"/>
          </a:xfrm>
          <a:prstGeom prst="rect">
            <a:avLst/>
          </a:prstGeom>
        </p:spPr>
        <p:txBody>
          <a:bodyPr wrap="square">
            <a:spAutoFit/>
          </a:bodyPr>
          <a:lstStyle/>
          <a:p>
            <a:r>
              <a:rPr lang="en-US" dirty="0" err="1"/>
              <a:t>ex:Parent</a:t>
            </a:r>
            <a:endParaRPr lang="en-US" dirty="0"/>
          </a:p>
          <a:p>
            <a:r>
              <a:rPr lang="en-US" dirty="0"/>
              <a:t>      a       </a:t>
            </a:r>
            <a:r>
              <a:rPr lang="en-US" dirty="0" err="1"/>
              <a:t>owl:Class</a:t>
            </a:r>
            <a:r>
              <a:rPr lang="en-US" dirty="0"/>
              <a:t> </a:t>
            </a:r>
            <a:r>
              <a:rPr lang="en-US" dirty="0" smtClean="0"/>
              <a:t>;</a:t>
            </a:r>
          </a:p>
          <a:p>
            <a:r>
              <a:rPr lang="en-US" dirty="0"/>
              <a:t>      owl:equivalentClass</a:t>
            </a:r>
          </a:p>
          <a:p>
            <a:r>
              <a:rPr lang="en-US" dirty="0"/>
              <a:t>              [ a       </a:t>
            </a:r>
            <a:r>
              <a:rPr lang="en-US" dirty="0" err="1"/>
              <a:t>owl:Restriction</a:t>
            </a:r>
            <a:r>
              <a:rPr lang="en-US" dirty="0"/>
              <a:t> ;</a:t>
            </a:r>
          </a:p>
          <a:p>
            <a:r>
              <a:rPr lang="en-US" dirty="0"/>
              <a:t>                </a:t>
            </a:r>
            <a:r>
              <a:rPr lang="en-US" dirty="0" err="1"/>
              <a:t>owl:onProperty</a:t>
            </a:r>
            <a:r>
              <a:rPr lang="en-US" dirty="0"/>
              <a:t> </a:t>
            </a:r>
            <a:r>
              <a:rPr lang="en-US" dirty="0" err="1"/>
              <a:t>ex:hasChild</a:t>
            </a:r>
            <a:r>
              <a:rPr lang="en-US" dirty="0"/>
              <a:t> ;</a:t>
            </a:r>
          </a:p>
          <a:p>
            <a:r>
              <a:rPr lang="en-US" dirty="0"/>
              <a:t>                </a:t>
            </a:r>
            <a:r>
              <a:rPr lang="en-US" dirty="0" err="1"/>
              <a:t>owl:someValuesFrom</a:t>
            </a:r>
            <a:r>
              <a:rPr lang="en-US" dirty="0"/>
              <a:t> </a:t>
            </a:r>
            <a:r>
              <a:rPr lang="en-US" dirty="0" err="1"/>
              <a:t>ex:Person</a:t>
            </a:r>
            <a:endParaRPr lang="en-US" dirty="0"/>
          </a:p>
          <a:p>
            <a:r>
              <a:rPr lang="en-US" dirty="0"/>
              <a:t>              ] .</a:t>
            </a:r>
          </a:p>
        </p:txBody>
      </p:sp>
      <p:pic>
        <p:nvPicPr>
          <p:cNvPr id="5" name="Picture 4" descr="Screen shot 2011-09-13 at 8.04.14 PM.png"/>
          <p:cNvPicPr>
            <a:picLocks noChangeAspect="1"/>
          </p:cNvPicPr>
          <p:nvPr/>
        </p:nvPicPr>
        <p:blipFill>
          <a:blip r:embed="rId2"/>
          <a:stretch>
            <a:fillRect/>
          </a:stretch>
        </p:blipFill>
        <p:spPr>
          <a:xfrm>
            <a:off x="4383315" y="3255634"/>
            <a:ext cx="4391074" cy="1830964"/>
          </a:xfrm>
          <a:prstGeom prst="rect">
            <a:avLst/>
          </a:prstGeom>
          <a:effectLst>
            <a:outerShdw blurRad="50800" dist="38100" dir="2700000" algn="tl" rotWithShape="0">
              <a:srgbClr val="000000">
                <a:alpha val="43000"/>
              </a:srgbClr>
            </a:outerShdw>
          </a:effectLst>
        </p:spPr>
      </p:pic>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SomeValuesFrom</a:t>
            </a:r>
            <a:endParaRPr lang="en-US" sz="3600" dirty="0"/>
          </a:p>
        </p:txBody>
      </p:sp>
      <p:sp>
        <p:nvSpPr>
          <p:cNvPr id="3" name="Content Placeholder 2"/>
          <p:cNvSpPr>
            <a:spLocks noGrp="1"/>
          </p:cNvSpPr>
          <p:nvPr>
            <p:ph idx="4294967295"/>
          </p:nvPr>
        </p:nvSpPr>
        <p:spPr>
          <a:xfrm>
            <a:off x="457200" y="1509806"/>
            <a:ext cx="8229600" cy="1377950"/>
          </a:xfrm>
        </p:spPr>
        <p:txBody>
          <a:bodyPr>
            <a:normAutofit/>
          </a:bodyPr>
          <a:lstStyle/>
          <a:p>
            <a:r>
              <a:rPr lang="en-US" dirty="0" smtClean="0"/>
              <a:t>Example (Mother)</a:t>
            </a:r>
          </a:p>
          <a:p>
            <a:pPr lvl="1"/>
            <a:r>
              <a:rPr lang="en-US" dirty="0" smtClean="0"/>
              <a:t>Every mother is a female who has at least one (some) child</a:t>
            </a:r>
          </a:p>
        </p:txBody>
      </p:sp>
      <p:sp>
        <p:nvSpPr>
          <p:cNvPr id="4" name="Rectangle 3"/>
          <p:cNvSpPr/>
          <p:nvPr/>
        </p:nvSpPr>
        <p:spPr>
          <a:xfrm>
            <a:off x="457200" y="3795806"/>
            <a:ext cx="6710557" cy="2585323"/>
          </a:xfrm>
          <a:prstGeom prst="rect">
            <a:avLst/>
          </a:prstGeom>
        </p:spPr>
        <p:txBody>
          <a:bodyPr wrap="square">
            <a:spAutoFit/>
          </a:bodyPr>
          <a:lstStyle/>
          <a:p>
            <a:r>
              <a:rPr lang="en-US" dirty="0" err="1"/>
              <a:t>ex:Mother</a:t>
            </a:r>
            <a:endParaRPr lang="en-US" dirty="0"/>
          </a:p>
          <a:p>
            <a:r>
              <a:rPr lang="en-US" dirty="0"/>
              <a:t>      a       </a:t>
            </a:r>
            <a:r>
              <a:rPr lang="en-US" dirty="0" err="1"/>
              <a:t>owl:Class</a:t>
            </a:r>
            <a:r>
              <a:rPr lang="en-US" dirty="0"/>
              <a:t> </a:t>
            </a:r>
            <a:r>
              <a:rPr lang="en-US" dirty="0" smtClean="0"/>
              <a:t>;</a:t>
            </a:r>
          </a:p>
          <a:p>
            <a:r>
              <a:rPr lang="en-US" dirty="0"/>
              <a:t>      owl:equivalentClass</a:t>
            </a:r>
          </a:p>
          <a:p>
            <a:r>
              <a:rPr lang="en-US" dirty="0"/>
              <a:t>              [ a       </a:t>
            </a:r>
            <a:r>
              <a:rPr lang="en-US" dirty="0" err="1"/>
              <a:t>owl:Class</a:t>
            </a:r>
            <a:r>
              <a:rPr lang="en-US" dirty="0"/>
              <a:t> ;</a:t>
            </a:r>
          </a:p>
          <a:p>
            <a:r>
              <a:rPr lang="en-US" dirty="0"/>
              <a:t>                </a:t>
            </a:r>
            <a:r>
              <a:rPr lang="en-US" dirty="0" err="1"/>
              <a:t>owl:intersectionOf</a:t>
            </a:r>
            <a:r>
              <a:rPr lang="en-US" dirty="0"/>
              <a:t> (</a:t>
            </a:r>
            <a:r>
              <a:rPr lang="en-US" dirty="0" err="1"/>
              <a:t>ex:FemalePerson</a:t>
            </a:r>
            <a:r>
              <a:rPr lang="en-US" dirty="0"/>
              <a:t> [ a       </a:t>
            </a:r>
            <a:r>
              <a:rPr lang="en-US" dirty="0" err="1"/>
              <a:t>owl:Restriction</a:t>
            </a:r>
            <a:r>
              <a:rPr lang="en-US" dirty="0"/>
              <a:t> ;</a:t>
            </a:r>
          </a:p>
          <a:p>
            <a:r>
              <a:rPr lang="en-US" dirty="0"/>
              <a:t>                            </a:t>
            </a:r>
            <a:r>
              <a:rPr lang="en-US" dirty="0" err="1"/>
              <a:t>owl:onProperty</a:t>
            </a:r>
            <a:r>
              <a:rPr lang="en-US" dirty="0"/>
              <a:t> </a:t>
            </a:r>
            <a:r>
              <a:rPr lang="en-US" dirty="0" err="1"/>
              <a:t>ex:hasChild</a:t>
            </a:r>
            <a:r>
              <a:rPr lang="en-US" dirty="0"/>
              <a:t> ;</a:t>
            </a:r>
          </a:p>
          <a:p>
            <a:r>
              <a:rPr lang="en-US" dirty="0"/>
              <a:t>                            </a:t>
            </a:r>
            <a:r>
              <a:rPr lang="en-US" dirty="0" err="1"/>
              <a:t>owl:someValuesFrom</a:t>
            </a:r>
            <a:r>
              <a:rPr lang="en-US" dirty="0"/>
              <a:t> </a:t>
            </a:r>
            <a:r>
              <a:rPr lang="en-US" dirty="0" err="1"/>
              <a:t>ex:Person</a:t>
            </a:r>
            <a:endParaRPr lang="en-US" dirty="0"/>
          </a:p>
          <a:p>
            <a:r>
              <a:rPr lang="en-US" dirty="0"/>
              <a:t>                          ])</a:t>
            </a:r>
          </a:p>
          <a:p>
            <a:r>
              <a:rPr lang="en-US" dirty="0"/>
              <a:t>              ] .</a:t>
            </a:r>
          </a:p>
        </p:txBody>
      </p:sp>
      <p:pic>
        <p:nvPicPr>
          <p:cNvPr id="5" name="Picture 4" descr="Screen shot 2011-09-13 at 8.10.00 PM.png"/>
          <p:cNvPicPr>
            <a:picLocks noChangeAspect="1"/>
          </p:cNvPicPr>
          <p:nvPr/>
        </p:nvPicPr>
        <p:blipFill>
          <a:blip r:embed="rId2"/>
          <a:stretch>
            <a:fillRect/>
          </a:stretch>
        </p:blipFill>
        <p:spPr>
          <a:xfrm>
            <a:off x="3570257" y="2670629"/>
            <a:ext cx="4301057" cy="2033227"/>
          </a:xfrm>
          <a:prstGeom prst="rect">
            <a:avLst/>
          </a:prstGeom>
          <a:effectLst>
            <a:outerShdw blurRad="50800" dist="38100" dir="2700000" algn="tl" rotWithShape="0">
              <a:srgbClr val="000000">
                <a:alpha val="43000"/>
              </a:srgbClr>
            </a:outerShdw>
          </a:effectLst>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Some Inferences</a:t>
            </a:r>
            <a:endParaRPr lang="en-US" sz="3600" dirty="0"/>
          </a:p>
        </p:txBody>
      </p:sp>
      <p:pic>
        <p:nvPicPr>
          <p:cNvPr id="6" name="Content Placeholder 5" descr="Screen shot 2011-09-13 at 8.22.37 PM.png"/>
          <p:cNvPicPr>
            <a:picLocks noGrp="1" noChangeAspect="1"/>
          </p:cNvPicPr>
          <p:nvPr>
            <p:ph idx="4294967295"/>
          </p:nvPr>
        </p:nvPicPr>
        <p:blipFill>
          <a:blip r:embed="rId2"/>
          <a:srcRect l="-7138" r="-7138"/>
          <a:stretch>
            <a:fillRect/>
          </a:stretch>
        </p:blipFill>
        <p:spPr>
          <a:xfrm>
            <a:off x="457200" y="1600200"/>
            <a:ext cx="8229600" cy="4525963"/>
          </a:xfrm>
          <a:effectLst>
            <a:outerShdw blurRad="50800" dist="38100" dir="2700000" algn="tl" rotWithShape="0">
              <a:srgbClr val="000000">
                <a:alpha val="43000"/>
              </a:srgbClr>
            </a:outerShdw>
          </a:effectLst>
        </p:spPr>
      </p:pic>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AllValuesFrom</a:t>
            </a:r>
            <a:endParaRPr lang="en-US" sz="3600" dirty="0"/>
          </a:p>
        </p:txBody>
      </p:sp>
      <p:sp>
        <p:nvSpPr>
          <p:cNvPr id="3" name="Content Placeholder 2"/>
          <p:cNvSpPr>
            <a:spLocks noGrp="1"/>
          </p:cNvSpPr>
          <p:nvPr>
            <p:ph idx="4294967295"/>
          </p:nvPr>
        </p:nvSpPr>
        <p:spPr>
          <a:xfrm>
            <a:off x="457200" y="1600200"/>
            <a:ext cx="8229600" cy="2400300"/>
          </a:xfrm>
        </p:spPr>
        <p:txBody>
          <a:bodyPr/>
          <a:lstStyle/>
          <a:p>
            <a:r>
              <a:rPr lang="en-US" dirty="0" smtClean="0"/>
              <a:t>Another property restriction, called universal quantification is used to describe a class of individuals for which all related individuals must be instances of a given class. </a:t>
            </a:r>
            <a:endParaRPr lang="en-US" dirty="0"/>
          </a:p>
        </p:txBody>
      </p:sp>
      <p:pic>
        <p:nvPicPr>
          <p:cNvPr id="4" name="Picture 3" descr="Screen shot 2011-09-13 at 9.40.48 PM.png"/>
          <p:cNvPicPr>
            <a:picLocks noChangeAspect="1"/>
          </p:cNvPicPr>
          <p:nvPr/>
        </p:nvPicPr>
        <p:blipFill>
          <a:blip r:embed="rId2"/>
          <a:stretch>
            <a:fillRect/>
          </a:stretch>
        </p:blipFill>
        <p:spPr>
          <a:xfrm>
            <a:off x="1423558" y="3410858"/>
            <a:ext cx="5956715" cy="2561008"/>
          </a:xfrm>
          <a:prstGeom prst="rect">
            <a:avLst/>
          </a:prstGeom>
          <a:effectLst>
            <a:outerShdw blurRad="50800" dist="38100" dir="2700000" algn="tl" rotWithShape="0">
              <a:srgbClr val="000000">
                <a:alpha val="43000"/>
              </a:srgbClr>
            </a:outerShdw>
          </a:effectLst>
        </p:spPr>
      </p:pic>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AllValuesFrom</a:t>
            </a:r>
            <a:endParaRPr lang="en-US" sz="3600" dirty="0"/>
          </a:p>
        </p:txBody>
      </p:sp>
      <p:sp>
        <p:nvSpPr>
          <p:cNvPr id="5" name="Content Placeholder 4"/>
          <p:cNvSpPr>
            <a:spLocks noGrp="1"/>
          </p:cNvSpPr>
          <p:nvPr>
            <p:ph sz="half" idx="4294967295"/>
          </p:nvPr>
        </p:nvSpPr>
        <p:spPr>
          <a:xfrm>
            <a:off x="5311775" y="1814513"/>
            <a:ext cx="3375025" cy="2478087"/>
          </a:xfrm>
        </p:spPr>
        <p:txBody>
          <a:bodyPr/>
          <a:lstStyle/>
          <a:p>
            <a:pPr>
              <a:lnSpc>
                <a:spcPct val="105000"/>
              </a:lnSpc>
            </a:pPr>
            <a:r>
              <a:rPr lang="en-US" dirty="0" smtClean="0"/>
              <a:t>Local Restriction on property</a:t>
            </a:r>
          </a:p>
          <a:p>
            <a:pPr>
              <a:lnSpc>
                <a:spcPct val="105000"/>
              </a:lnSpc>
            </a:pPr>
            <a:r>
              <a:rPr lang="en-US" dirty="0" smtClean="0"/>
              <a:t>Domain and Range global restriction </a:t>
            </a:r>
          </a:p>
          <a:p>
            <a:pPr lvl="1">
              <a:lnSpc>
                <a:spcPct val="105000"/>
              </a:lnSpc>
              <a:spcBef>
                <a:spcPts val="600"/>
              </a:spcBef>
            </a:pPr>
            <a:r>
              <a:rPr lang="en-US" dirty="0" smtClean="0"/>
              <a:t>can be too broad</a:t>
            </a:r>
          </a:p>
        </p:txBody>
      </p:sp>
      <p:pic>
        <p:nvPicPr>
          <p:cNvPr id="8" name="Picture 7" descr="Screen shot 2011-09-13 at 9.40.48 PM.png"/>
          <p:cNvPicPr>
            <a:picLocks noChangeAspect="1"/>
          </p:cNvPicPr>
          <p:nvPr/>
        </p:nvPicPr>
        <p:blipFill>
          <a:blip r:embed="rId2"/>
          <a:stretch>
            <a:fillRect/>
          </a:stretch>
        </p:blipFill>
        <p:spPr>
          <a:xfrm>
            <a:off x="457200" y="1814862"/>
            <a:ext cx="4585970" cy="1971675"/>
          </a:xfrm>
          <a:prstGeom prst="rect">
            <a:avLst/>
          </a:prstGeom>
          <a:effectLst>
            <a:outerShdw blurRad="50800" dist="38100" dir="2700000" algn="tl" rotWithShape="0">
              <a:srgbClr val="000000">
                <a:alpha val="43000"/>
              </a:srgbClr>
            </a:outerShdw>
          </a:effectLst>
        </p:spPr>
      </p:pic>
      <p:sp>
        <p:nvSpPr>
          <p:cNvPr id="9" name="TextBox 8"/>
          <p:cNvSpPr txBox="1"/>
          <p:nvPr/>
        </p:nvSpPr>
        <p:spPr>
          <a:xfrm>
            <a:off x="457200" y="4293239"/>
            <a:ext cx="5313776" cy="1477328"/>
          </a:xfrm>
          <a:prstGeom prst="rect">
            <a:avLst/>
          </a:prstGeom>
          <a:noFill/>
        </p:spPr>
        <p:txBody>
          <a:bodyPr wrap="square" rtlCol="0">
            <a:spAutoFit/>
          </a:bodyPr>
          <a:lstStyle/>
          <a:p>
            <a:r>
              <a:rPr lang="en-US" dirty="0" smtClean="0"/>
              <a:t>FORALL ?</a:t>
            </a:r>
            <a:r>
              <a:rPr lang="en-US" dirty="0" err="1" smtClean="0"/>
              <a:t>x</a:t>
            </a:r>
            <a:r>
              <a:rPr lang="en-US" dirty="0" smtClean="0"/>
              <a:t> ?</a:t>
            </a:r>
            <a:r>
              <a:rPr lang="en-US" dirty="0" err="1" smtClean="0"/>
              <a:t>y</a:t>
            </a:r>
            <a:r>
              <a:rPr lang="en-US" dirty="0" smtClean="0"/>
              <a:t> </a:t>
            </a:r>
          </a:p>
          <a:p>
            <a:r>
              <a:rPr lang="en-US" dirty="0" smtClean="0"/>
              <a:t>IF </a:t>
            </a:r>
          </a:p>
          <a:p>
            <a:r>
              <a:rPr lang="en-US" dirty="0"/>
              <a:t>	</a:t>
            </a:r>
            <a:r>
              <a:rPr lang="en-US" dirty="0" smtClean="0"/>
              <a:t>(Person ?</a:t>
            </a:r>
            <a:r>
              <a:rPr lang="en-US" dirty="0" err="1" smtClean="0"/>
              <a:t>x</a:t>
            </a:r>
            <a:r>
              <a:rPr lang="en-US" dirty="0" smtClean="0"/>
              <a:t>) AND (</a:t>
            </a:r>
            <a:r>
              <a:rPr lang="en-US" dirty="0" err="1" smtClean="0"/>
              <a:t>hasDaughter</a:t>
            </a:r>
            <a:r>
              <a:rPr lang="en-US" dirty="0" smtClean="0"/>
              <a:t> ?</a:t>
            </a:r>
            <a:r>
              <a:rPr lang="en-US" dirty="0" err="1" smtClean="0"/>
              <a:t>x</a:t>
            </a:r>
            <a:r>
              <a:rPr lang="en-US" dirty="0" smtClean="0"/>
              <a:t> ?</a:t>
            </a:r>
            <a:r>
              <a:rPr lang="en-US" dirty="0" err="1" smtClean="0"/>
              <a:t>y</a:t>
            </a:r>
            <a:r>
              <a:rPr lang="en-US" dirty="0" smtClean="0"/>
              <a:t>)</a:t>
            </a:r>
          </a:p>
          <a:p>
            <a:r>
              <a:rPr lang="en-US" dirty="0" smtClean="0"/>
              <a:t>THEN</a:t>
            </a:r>
          </a:p>
          <a:p>
            <a:r>
              <a:rPr lang="en-US" dirty="0"/>
              <a:t>	</a:t>
            </a:r>
            <a:r>
              <a:rPr lang="en-US" dirty="0" smtClean="0"/>
              <a:t>(</a:t>
            </a:r>
            <a:r>
              <a:rPr lang="en-US" dirty="0" err="1" smtClean="0"/>
              <a:t>FemalePerson</a:t>
            </a:r>
            <a:r>
              <a:rPr lang="en-US" dirty="0" smtClean="0"/>
              <a:t> ?</a:t>
            </a:r>
            <a:r>
              <a:rPr lang="en-US" dirty="0" err="1" smtClean="0"/>
              <a:t>y</a:t>
            </a:r>
            <a:r>
              <a:rPr lang="en-US" dirty="0" smtClean="0"/>
              <a:t>)</a:t>
            </a:r>
            <a:endParaRPr lang="en-US"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H</a:t>
            </a:r>
            <a:r>
              <a:rPr lang="en-US" sz="3600" dirty="0" err="1" smtClean="0"/>
              <a:t>asValue</a:t>
            </a:r>
            <a:endParaRPr lang="en-US" sz="3600" dirty="0"/>
          </a:p>
        </p:txBody>
      </p:sp>
      <p:pic>
        <p:nvPicPr>
          <p:cNvPr id="4" name="Content Placeholder 3" descr="Screen shot 2011-09-13 at 10.16.29 PM.png"/>
          <p:cNvPicPr>
            <a:picLocks noGrp="1" noChangeAspect="1"/>
          </p:cNvPicPr>
          <p:nvPr>
            <p:ph idx="4294967295"/>
          </p:nvPr>
        </p:nvPicPr>
        <p:blipFill>
          <a:blip r:embed="rId2"/>
          <a:srcRect l="-5392" r="-5392"/>
          <a:stretch>
            <a:fillRect/>
          </a:stretch>
        </p:blipFill>
        <p:spPr>
          <a:xfrm>
            <a:off x="0" y="1600200"/>
            <a:ext cx="8229600" cy="4525963"/>
          </a:xfrm>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RDF Graph Data </a:t>
            </a:r>
            <a:r>
              <a:rPr lang="en-US" sz="3600" dirty="0" smtClean="0"/>
              <a:t>Model</a:t>
            </a:r>
            <a:endParaRPr lang="en-US" sz="3600" dirty="0"/>
          </a:p>
        </p:txBody>
      </p:sp>
      <p:sp>
        <p:nvSpPr>
          <p:cNvPr id="5" name="Content Placeholder 4"/>
          <p:cNvSpPr>
            <a:spLocks noGrp="1"/>
          </p:cNvSpPr>
          <p:nvPr>
            <p:ph sz="half" idx="4294967295"/>
          </p:nvPr>
        </p:nvSpPr>
        <p:spPr>
          <a:xfrm>
            <a:off x="5105400" y="2609850"/>
            <a:ext cx="4038600" cy="1568450"/>
          </a:xfrm>
        </p:spPr>
        <p:txBody>
          <a:bodyPr/>
          <a:lstStyle/>
          <a:p>
            <a:pPr marL="342900" lvl="1" indent="-342900">
              <a:buFont typeface="Arial"/>
              <a:buChar char="•"/>
            </a:pPr>
            <a:r>
              <a:rPr lang="en-US" dirty="0"/>
              <a:t>Subject and objects are “nodes” and predicates are “arcs”</a:t>
            </a:r>
            <a:r>
              <a:rPr lang="en-US" dirty="0" smtClean="0"/>
              <a:t>.</a:t>
            </a:r>
            <a:endParaRPr lang="en-US" dirty="0"/>
          </a:p>
        </p:txBody>
      </p:sp>
      <p:sp>
        <p:nvSpPr>
          <p:cNvPr id="8" name="Oval 7"/>
          <p:cNvSpPr/>
          <p:nvPr/>
        </p:nvSpPr>
        <p:spPr>
          <a:xfrm>
            <a:off x="2525057" y="3511176"/>
            <a:ext cx="1553883"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p1</a:t>
            </a:r>
            <a:endParaRPr lang="en-US" dirty="0"/>
          </a:p>
        </p:txBody>
      </p:sp>
      <p:sp>
        <p:nvSpPr>
          <p:cNvPr id="9" name="Oval 8"/>
          <p:cNvSpPr/>
          <p:nvPr/>
        </p:nvSpPr>
        <p:spPr>
          <a:xfrm>
            <a:off x="1538939" y="2147046"/>
            <a:ext cx="1972236"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Perso</a:t>
            </a:r>
            <a:r>
              <a:rPr lang="en-US" dirty="0"/>
              <a:t>n</a:t>
            </a:r>
          </a:p>
        </p:txBody>
      </p:sp>
      <p:sp>
        <p:nvSpPr>
          <p:cNvPr id="10" name="Oval 9"/>
          <p:cNvSpPr/>
          <p:nvPr/>
        </p:nvSpPr>
        <p:spPr>
          <a:xfrm>
            <a:off x="457200" y="4574988"/>
            <a:ext cx="1972236"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John Smith</a:t>
            </a:r>
            <a:endParaRPr lang="en-US" dirty="0"/>
          </a:p>
        </p:txBody>
      </p:sp>
      <p:sp>
        <p:nvSpPr>
          <p:cNvPr id="11" name="Oval 10"/>
          <p:cNvSpPr/>
          <p:nvPr/>
        </p:nvSpPr>
        <p:spPr>
          <a:xfrm>
            <a:off x="2943410" y="5501342"/>
            <a:ext cx="2928471"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jsmith@acme.com</a:t>
            </a:r>
            <a:endParaRPr lang="en-US" dirty="0"/>
          </a:p>
        </p:txBody>
      </p:sp>
      <p:cxnSp>
        <p:nvCxnSpPr>
          <p:cNvPr id="13" name="Straight Arrow Connector 12"/>
          <p:cNvCxnSpPr>
            <a:stCxn id="8" idx="4"/>
            <a:endCxn id="10" idx="0"/>
          </p:cNvCxnSpPr>
          <p:nvPr/>
        </p:nvCxnSpPr>
        <p:spPr>
          <a:xfrm rot="5400000">
            <a:off x="2072342" y="3345330"/>
            <a:ext cx="600635" cy="18586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0"/>
            <a:endCxn id="9" idx="4"/>
          </p:cNvCxnSpPr>
          <p:nvPr/>
        </p:nvCxnSpPr>
        <p:spPr>
          <a:xfrm rot="16200000" flipV="1">
            <a:off x="2463052" y="2672229"/>
            <a:ext cx="900953" cy="776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8" idx="4"/>
            <a:endCxn id="11" idx="0"/>
          </p:cNvCxnSpPr>
          <p:nvPr/>
        </p:nvCxnSpPr>
        <p:spPr>
          <a:xfrm rot="16200000" flipH="1">
            <a:off x="3091328" y="4185023"/>
            <a:ext cx="1526989" cy="11056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804458" y="2822993"/>
            <a:ext cx="1060823" cy="369332"/>
          </a:xfrm>
          <a:prstGeom prst="rect">
            <a:avLst/>
          </a:prstGeom>
          <a:noFill/>
        </p:spPr>
        <p:txBody>
          <a:bodyPr wrap="square" rtlCol="0">
            <a:spAutoFit/>
          </a:bodyPr>
          <a:lstStyle/>
          <a:p>
            <a:pPr algn="ctr"/>
            <a:r>
              <a:rPr lang="en-US" dirty="0" smtClean="0"/>
              <a:t>type</a:t>
            </a:r>
            <a:endParaRPr lang="en-US" dirty="0"/>
          </a:p>
        </p:txBody>
      </p:sp>
      <p:sp>
        <p:nvSpPr>
          <p:cNvPr id="31" name="TextBox 30"/>
          <p:cNvSpPr txBox="1"/>
          <p:nvPr/>
        </p:nvSpPr>
        <p:spPr>
          <a:xfrm>
            <a:off x="1538939" y="3914587"/>
            <a:ext cx="1060823" cy="369332"/>
          </a:xfrm>
          <a:prstGeom prst="rect">
            <a:avLst/>
          </a:prstGeom>
          <a:noFill/>
        </p:spPr>
        <p:txBody>
          <a:bodyPr wrap="square" rtlCol="0">
            <a:spAutoFit/>
          </a:bodyPr>
          <a:lstStyle/>
          <a:p>
            <a:pPr algn="ctr"/>
            <a:r>
              <a:rPr lang="en-US" dirty="0" smtClean="0"/>
              <a:t>name</a:t>
            </a:r>
            <a:endParaRPr lang="en-US" dirty="0"/>
          </a:p>
        </p:txBody>
      </p:sp>
      <p:sp>
        <p:nvSpPr>
          <p:cNvPr id="32" name="TextBox 31"/>
          <p:cNvSpPr txBox="1"/>
          <p:nvPr/>
        </p:nvSpPr>
        <p:spPr>
          <a:xfrm>
            <a:off x="3626225" y="4365814"/>
            <a:ext cx="1060823" cy="369332"/>
          </a:xfrm>
          <a:prstGeom prst="rect">
            <a:avLst/>
          </a:prstGeom>
          <a:noFill/>
        </p:spPr>
        <p:txBody>
          <a:bodyPr wrap="square" rtlCol="0">
            <a:spAutoFit/>
          </a:bodyPr>
          <a:lstStyle/>
          <a:p>
            <a:pPr algn="ctr"/>
            <a:r>
              <a:rPr lang="en-US" dirty="0" err="1" smtClean="0"/>
              <a:t>mbox</a:t>
            </a:r>
            <a:endParaRPr lang="en-US" dirty="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Cardinality Restrictions</a:t>
            </a:r>
            <a:endParaRPr lang="en-US" sz="3600" dirty="0"/>
          </a:p>
        </p:txBody>
      </p:sp>
      <p:sp>
        <p:nvSpPr>
          <p:cNvPr id="3" name="Content Placeholder 2"/>
          <p:cNvSpPr>
            <a:spLocks noGrp="1"/>
          </p:cNvSpPr>
          <p:nvPr>
            <p:ph idx="4294967295"/>
          </p:nvPr>
        </p:nvSpPr>
        <p:spPr>
          <a:xfrm>
            <a:off x="798286" y="1600200"/>
            <a:ext cx="7888514" cy="4525963"/>
          </a:xfrm>
        </p:spPr>
        <p:txBody>
          <a:bodyPr>
            <a:normAutofit/>
          </a:bodyPr>
          <a:lstStyle/>
          <a:p>
            <a:pPr>
              <a:lnSpc>
                <a:spcPct val="105000"/>
              </a:lnSpc>
            </a:pPr>
            <a:r>
              <a:rPr lang="en-US" dirty="0" err="1" smtClean="0"/>
              <a:t>maxCardinality</a:t>
            </a:r>
            <a:endParaRPr lang="en-US" dirty="0" smtClean="0"/>
          </a:p>
          <a:p>
            <a:pPr lvl="1">
              <a:lnSpc>
                <a:spcPct val="105000"/>
              </a:lnSpc>
              <a:spcBef>
                <a:spcPts val="600"/>
              </a:spcBef>
            </a:pPr>
            <a:r>
              <a:rPr lang="en-US" dirty="0" smtClean="0"/>
              <a:t>The class of individuals that have at most two female children</a:t>
            </a:r>
          </a:p>
          <a:p>
            <a:pPr lvl="1">
              <a:lnSpc>
                <a:spcPct val="105000"/>
              </a:lnSpc>
              <a:spcBef>
                <a:spcPts val="600"/>
              </a:spcBef>
            </a:pPr>
            <a:r>
              <a:rPr lang="en-US" dirty="0" err="1" smtClean="0"/>
              <a:t>hasDaughter</a:t>
            </a:r>
            <a:r>
              <a:rPr lang="en-US" dirty="0" smtClean="0"/>
              <a:t> max 2 </a:t>
            </a:r>
            <a:r>
              <a:rPr lang="en-US" dirty="0" err="1" smtClean="0"/>
              <a:t>femalePerson</a:t>
            </a:r>
            <a:endParaRPr lang="en-US" dirty="0" smtClean="0"/>
          </a:p>
          <a:p>
            <a:pPr>
              <a:lnSpc>
                <a:spcPct val="105000"/>
              </a:lnSpc>
            </a:pPr>
            <a:r>
              <a:rPr lang="en-US" dirty="0" err="1" smtClean="0"/>
              <a:t>minCardinality</a:t>
            </a:r>
            <a:endParaRPr lang="en-US" dirty="0" smtClean="0"/>
          </a:p>
          <a:p>
            <a:pPr lvl="1">
              <a:lnSpc>
                <a:spcPct val="105000"/>
              </a:lnSpc>
              <a:spcBef>
                <a:spcPts val="600"/>
              </a:spcBef>
            </a:pPr>
            <a:r>
              <a:rPr lang="en-US" dirty="0" smtClean="0"/>
              <a:t>The class of individuals that have at most two female children</a:t>
            </a:r>
          </a:p>
          <a:p>
            <a:pPr lvl="1">
              <a:lnSpc>
                <a:spcPct val="105000"/>
              </a:lnSpc>
              <a:spcBef>
                <a:spcPts val="600"/>
              </a:spcBef>
            </a:pPr>
            <a:r>
              <a:rPr lang="en-US" dirty="0" err="1" smtClean="0"/>
              <a:t>hasDaughter</a:t>
            </a:r>
            <a:r>
              <a:rPr lang="en-US" dirty="0" smtClean="0"/>
              <a:t> min 2 </a:t>
            </a:r>
            <a:r>
              <a:rPr lang="en-US" dirty="0" err="1" smtClean="0"/>
              <a:t>femalePerson</a:t>
            </a:r>
            <a:endParaRPr lang="en-US" dirty="0" smtClean="0"/>
          </a:p>
          <a:p>
            <a:pPr>
              <a:lnSpc>
                <a:spcPct val="105000"/>
              </a:lnSpc>
            </a:pPr>
            <a:r>
              <a:rPr lang="en-US" dirty="0" err="1" smtClean="0"/>
              <a:t>exactCardinality</a:t>
            </a:r>
            <a:endParaRPr lang="en-US" dirty="0" smtClean="0"/>
          </a:p>
          <a:p>
            <a:pPr lvl="1">
              <a:lnSpc>
                <a:spcPct val="105000"/>
              </a:lnSpc>
              <a:spcBef>
                <a:spcPts val="600"/>
              </a:spcBef>
            </a:pPr>
            <a:r>
              <a:rPr lang="en-US" dirty="0" smtClean="0"/>
              <a:t>The class of individuals that have exactly two female children</a:t>
            </a:r>
          </a:p>
          <a:p>
            <a:pPr lvl="1">
              <a:lnSpc>
                <a:spcPct val="105000"/>
              </a:lnSpc>
              <a:spcBef>
                <a:spcPts val="600"/>
              </a:spcBef>
            </a:pPr>
            <a:r>
              <a:rPr lang="en-US" dirty="0" err="1" smtClean="0"/>
              <a:t>hasDaughter</a:t>
            </a:r>
            <a:r>
              <a:rPr lang="en-US" dirty="0" smtClean="0"/>
              <a:t> exactly 2 </a:t>
            </a:r>
            <a:r>
              <a:rPr lang="en-US" dirty="0" err="1" smtClean="0"/>
              <a:t>femalePerson</a:t>
            </a:r>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Property Characteristics</a:t>
            </a:r>
            <a:endParaRPr lang="en-US" sz="3600" dirty="0"/>
          </a:p>
        </p:txBody>
      </p:sp>
      <p:sp>
        <p:nvSpPr>
          <p:cNvPr id="5" name="Content Placeholder 4"/>
          <p:cNvSpPr>
            <a:spLocks noGrp="1"/>
          </p:cNvSpPr>
          <p:nvPr>
            <p:ph idx="4294967295"/>
          </p:nvPr>
        </p:nvSpPr>
        <p:spPr>
          <a:xfrm>
            <a:off x="783770" y="1335314"/>
            <a:ext cx="7903030" cy="4790849"/>
          </a:xfrm>
        </p:spPr>
        <p:txBody>
          <a:bodyPr>
            <a:normAutofit fontScale="85000" lnSpcReduction="20000"/>
          </a:bodyPr>
          <a:lstStyle/>
          <a:p>
            <a:pPr>
              <a:lnSpc>
                <a:spcPct val="115000"/>
              </a:lnSpc>
            </a:pPr>
            <a:r>
              <a:rPr lang="en-US" dirty="0" smtClean="0"/>
              <a:t>Inverse property </a:t>
            </a:r>
          </a:p>
          <a:p>
            <a:pPr lvl="1">
              <a:lnSpc>
                <a:spcPct val="115000"/>
              </a:lnSpc>
              <a:spcBef>
                <a:spcPts val="600"/>
              </a:spcBef>
            </a:pPr>
            <a:r>
              <a:rPr lang="en-US" dirty="0" smtClean="0"/>
              <a:t> ?</a:t>
            </a:r>
            <a:r>
              <a:rPr lang="en-US" dirty="0" err="1" smtClean="0"/>
              <a:t>x</a:t>
            </a:r>
            <a:r>
              <a:rPr lang="en-US" dirty="0" smtClean="0"/>
              <a:t> </a:t>
            </a:r>
            <a:r>
              <a:rPr lang="en-US" dirty="0" err="1" smtClean="0"/>
              <a:t>hasParent</a:t>
            </a:r>
            <a:r>
              <a:rPr lang="en-US" dirty="0" smtClean="0"/>
              <a:t> ?</a:t>
            </a:r>
            <a:r>
              <a:rPr lang="en-US" dirty="0" err="1" smtClean="0"/>
              <a:t>y</a:t>
            </a:r>
            <a:r>
              <a:rPr lang="en-US" dirty="0" smtClean="0"/>
              <a:t> =&gt; ?</a:t>
            </a:r>
            <a:r>
              <a:rPr lang="en-US" dirty="0" err="1" smtClean="0"/>
              <a:t>y</a:t>
            </a:r>
            <a:r>
              <a:rPr lang="en-US" dirty="0" smtClean="0"/>
              <a:t> </a:t>
            </a:r>
            <a:r>
              <a:rPr lang="en-US" dirty="0" err="1" smtClean="0"/>
              <a:t>hasChild</a:t>
            </a:r>
            <a:r>
              <a:rPr lang="en-US" dirty="0" smtClean="0"/>
              <a:t> ?</a:t>
            </a:r>
            <a:r>
              <a:rPr lang="en-US" dirty="0" err="1" smtClean="0"/>
              <a:t>x</a:t>
            </a:r>
            <a:endParaRPr lang="en-US" dirty="0" smtClean="0"/>
          </a:p>
          <a:p>
            <a:pPr>
              <a:lnSpc>
                <a:spcPct val="115000"/>
              </a:lnSpc>
            </a:pPr>
            <a:r>
              <a:rPr lang="en-US" dirty="0" smtClean="0"/>
              <a:t>Symmetric property </a:t>
            </a:r>
          </a:p>
          <a:p>
            <a:pPr lvl="1">
              <a:lnSpc>
                <a:spcPct val="115000"/>
              </a:lnSpc>
              <a:spcBef>
                <a:spcPts val="600"/>
              </a:spcBef>
            </a:pPr>
            <a:r>
              <a:rPr lang="en-US" dirty="0" smtClean="0"/>
              <a:t>?</a:t>
            </a:r>
            <a:r>
              <a:rPr lang="en-US" dirty="0" err="1" smtClean="0"/>
              <a:t>x</a:t>
            </a:r>
            <a:r>
              <a:rPr lang="en-US" dirty="0" smtClean="0"/>
              <a:t> </a:t>
            </a:r>
            <a:r>
              <a:rPr lang="en-US" dirty="0" err="1" smtClean="0"/>
              <a:t>hasSpouse</a:t>
            </a:r>
            <a:r>
              <a:rPr lang="en-US" dirty="0" smtClean="0"/>
              <a:t> ?</a:t>
            </a:r>
            <a:r>
              <a:rPr lang="en-US" dirty="0" err="1" smtClean="0"/>
              <a:t>y</a:t>
            </a:r>
            <a:r>
              <a:rPr lang="en-US" dirty="0" smtClean="0"/>
              <a:t> =&gt; ?</a:t>
            </a:r>
            <a:r>
              <a:rPr lang="en-US" dirty="0" err="1" smtClean="0"/>
              <a:t>y</a:t>
            </a:r>
            <a:r>
              <a:rPr lang="en-US" dirty="0" smtClean="0"/>
              <a:t> </a:t>
            </a:r>
            <a:r>
              <a:rPr lang="en-US" dirty="0" err="1" smtClean="0"/>
              <a:t>hasSpouse</a:t>
            </a:r>
            <a:r>
              <a:rPr lang="en-US" dirty="0" smtClean="0"/>
              <a:t> ?</a:t>
            </a:r>
            <a:r>
              <a:rPr lang="en-US" dirty="0" err="1" smtClean="0"/>
              <a:t>x</a:t>
            </a:r>
            <a:endParaRPr lang="en-US" dirty="0" smtClean="0"/>
          </a:p>
          <a:p>
            <a:pPr>
              <a:lnSpc>
                <a:spcPct val="115000"/>
              </a:lnSpc>
            </a:pPr>
            <a:r>
              <a:rPr lang="en-US" dirty="0" smtClean="0"/>
              <a:t>Asymmetric property</a:t>
            </a:r>
          </a:p>
          <a:p>
            <a:pPr lvl="1">
              <a:lnSpc>
                <a:spcPct val="115000"/>
              </a:lnSpc>
              <a:spcBef>
                <a:spcPts val="600"/>
              </a:spcBef>
            </a:pPr>
            <a:r>
              <a:rPr lang="en-US" dirty="0" smtClean="0"/>
              <a:t>?</a:t>
            </a:r>
            <a:r>
              <a:rPr lang="en-US" dirty="0" err="1" smtClean="0"/>
              <a:t>x</a:t>
            </a:r>
            <a:r>
              <a:rPr lang="en-US" dirty="0" smtClean="0"/>
              <a:t> </a:t>
            </a:r>
            <a:r>
              <a:rPr lang="en-US" dirty="0" err="1" smtClean="0"/>
              <a:t>hasChild</a:t>
            </a:r>
            <a:r>
              <a:rPr lang="en-US" dirty="0" smtClean="0"/>
              <a:t> ?</a:t>
            </a:r>
            <a:r>
              <a:rPr lang="en-US" dirty="0" err="1" smtClean="0"/>
              <a:t>y</a:t>
            </a:r>
            <a:r>
              <a:rPr lang="en-US" dirty="0" smtClean="0"/>
              <a:t> =&gt; not (?</a:t>
            </a:r>
            <a:r>
              <a:rPr lang="en-US" dirty="0" err="1" smtClean="0"/>
              <a:t>y</a:t>
            </a:r>
            <a:r>
              <a:rPr lang="en-US" dirty="0" smtClean="0"/>
              <a:t> </a:t>
            </a:r>
            <a:r>
              <a:rPr lang="en-US" dirty="0" err="1" smtClean="0"/>
              <a:t>hasChild</a:t>
            </a:r>
            <a:r>
              <a:rPr lang="en-US" dirty="0" smtClean="0"/>
              <a:t> ?</a:t>
            </a:r>
            <a:r>
              <a:rPr lang="en-US" dirty="0" err="1" smtClean="0"/>
              <a:t>x</a:t>
            </a:r>
            <a:r>
              <a:rPr lang="en-US" dirty="0" smtClean="0"/>
              <a:t>)</a:t>
            </a:r>
          </a:p>
          <a:p>
            <a:pPr>
              <a:lnSpc>
                <a:spcPct val="115000"/>
              </a:lnSpc>
            </a:pPr>
            <a:r>
              <a:rPr lang="en-US" dirty="0" smtClean="0"/>
              <a:t>Disjoint property</a:t>
            </a:r>
          </a:p>
          <a:p>
            <a:pPr lvl="1">
              <a:lnSpc>
                <a:spcPct val="115000"/>
              </a:lnSpc>
              <a:spcBef>
                <a:spcPts val="600"/>
              </a:spcBef>
            </a:pPr>
            <a:r>
              <a:rPr lang="en-US" dirty="0" smtClean="0"/>
              <a:t>?</a:t>
            </a:r>
            <a:r>
              <a:rPr lang="en-US" dirty="0" err="1" smtClean="0"/>
              <a:t>x</a:t>
            </a:r>
            <a:r>
              <a:rPr lang="en-US" dirty="0" smtClean="0"/>
              <a:t> </a:t>
            </a:r>
            <a:r>
              <a:rPr lang="en-US" dirty="0" err="1" smtClean="0"/>
              <a:t>hasParent</a:t>
            </a:r>
            <a:r>
              <a:rPr lang="en-US" dirty="0" smtClean="0"/>
              <a:t> ?</a:t>
            </a:r>
            <a:r>
              <a:rPr lang="en-US" dirty="0" err="1" smtClean="0"/>
              <a:t>y</a:t>
            </a:r>
            <a:r>
              <a:rPr lang="en-US" dirty="0" smtClean="0"/>
              <a:t> =&gt; not (?</a:t>
            </a:r>
            <a:r>
              <a:rPr lang="en-US" dirty="0" err="1" smtClean="0"/>
              <a:t>x</a:t>
            </a:r>
            <a:r>
              <a:rPr lang="en-US" dirty="0" smtClean="0"/>
              <a:t> </a:t>
            </a:r>
            <a:r>
              <a:rPr lang="en-US" dirty="0" err="1" smtClean="0"/>
              <a:t>hasSpouse</a:t>
            </a:r>
            <a:r>
              <a:rPr lang="en-US" dirty="0" smtClean="0"/>
              <a:t> ?</a:t>
            </a:r>
            <a:r>
              <a:rPr lang="en-US" dirty="0" err="1" smtClean="0"/>
              <a:t>y</a:t>
            </a:r>
            <a:r>
              <a:rPr lang="en-US" dirty="0" smtClean="0"/>
              <a:t>)</a:t>
            </a:r>
          </a:p>
          <a:p>
            <a:pPr>
              <a:lnSpc>
                <a:spcPct val="115000"/>
              </a:lnSpc>
            </a:pPr>
            <a:r>
              <a:rPr lang="en-US" dirty="0" smtClean="0"/>
              <a:t>Reflexive property</a:t>
            </a:r>
          </a:p>
          <a:p>
            <a:pPr lvl="1">
              <a:lnSpc>
                <a:spcPct val="115000"/>
              </a:lnSpc>
              <a:spcBef>
                <a:spcPts val="600"/>
              </a:spcBef>
            </a:pPr>
            <a:r>
              <a:rPr lang="en-US" dirty="0" smtClean="0"/>
              <a:t>?</a:t>
            </a:r>
            <a:r>
              <a:rPr lang="en-US" dirty="0" err="1" smtClean="0"/>
              <a:t>x</a:t>
            </a:r>
            <a:r>
              <a:rPr lang="en-US" dirty="0" smtClean="0"/>
              <a:t> </a:t>
            </a:r>
            <a:r>
              <a:rPr lang="en-US" dirty="0" err="1" smtClean="0"/>
              <a:t>hasRelative</a:t>
            </a:r>
            <a:r>
              <a:rPr lang="en-US" dirty="0" smtClean="0"/>
              <a:t> ?</a:t>
            </a:r>
            <a:r>
              <a:rPr lang="en-US" dirty="0" err="1" smtClean="0"/>
              <a:t>x</a:t>
            </a:r>
            <a:endParaRPr lang="en-US" dirty="0" smtClean="0"/>
          </a:p>
          <a:p>
            <a:pPr>
              <a:lnSpc>
                <a:spcPct val="115000"/>
              </a:lnSpc>
            </a:pPr>
            <a:r>
              <a:rPr lang="en-US" dirty="0" err="1" smtClean="0"/>
              <a:t>Irreflexive</a:t>
            </a:r>
            <a:r>
              <a:rPr lang="en-US" dirty="0" smtClean="0"/>
              <a:t> property </a:t>
            </a:r>
          </a:p>
          <a:p>
            <a:pPr lvl="1">
              <a:lnSpc>
                <a:spcPct val="115000"/>
              </a:lnSpc>
              <a:spcBef>
                <a:spcPts val="600"/>
              </a:spcBef>
            </a:pPr>
            <a:r>
              <a:rPr lang="en-US" dirty="0" smtClean="0"/>
              <a:t>not (?</a:t>
            </a:r>
            <a:r>
              <a:rPr lang="en-US" dirty="0" err="1" smtClean="0"/>
              <a:t>x</a:t>
            </a:r>
            <a:r>
              <a:rPr lang="en-US" dirty="0" smtClean="0"/>
              <a:t> </a:t>
            </a:r>
            <a:r>
              <a:rPr lang="en-US" dirty="0" err="1" smtClean="0"/>
              <a:t>hasParent</a:t>
            </a:r>
            <a:r>
              <a:rPr lang="en-US" dirty="0" smtClean="0"/>
              <a:t> ?</a:t>
            </a:r>
            <a:r>
              <a:rPr lang="en-US" dirty="0" err="1" smtClean="0"/>
              <a:t>x</a:t>
            </a:r>
            <a:r>
              <a:rPr lang="en-US" dirty="0" smtClean="0"/>
              <a:t>)</a:t>
            </a: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Property Characteristics</a:t>
            </a:r>
            <a:endParaRPr lang="en-US" sz="3600" dirty="0"/>
          </a:p>
        </p:txBody>
      </p:sp>
      <p:sp>
        <p:nvSpPr>
          <p:cNvPr id="3" name="Content Placeholder 2"/>
          <p:cNvSpPr>
            <a:spLocks noGrp="1"/>
          </p:cNvSpPr>
          <p:nvPr>
            <p:ph idx="4294967295"/>
          </p:nvPr>
        </p:nvSpPr>
        <p:spPr>
          <a:xfrm>
            <a:off x="696686" y="1320800"/>
            <a:ext cx="7460343" cy="5065486"/>
          </a:xfrm>
        </p:spPr>
        <p:txBody>
          <a:bodyPr>
            <a:normAutofit fontScale="92500" lnSpcReduction="20000"/>
          </a:bodyPr>
          <a:lstStyle/>
          <a:p>
            <a:pPr>
              <a:lnSpc>
                <a:spcPct val="115000"/>
              </a:lnSpc>
            </a:pPr>
            <a:r>
              <a:rPr lang="en-US" dirty="0" smtClean="0"/>
              <a:t>Functional property</a:t>
            </a:r>
          </a:p>
          <a:p>
            <a:pPr lvl="1">
              <a:lnSpc>
                <a:spcPct val="115000"/>
              </a:lnSpc>
              <a:spcBef>
                <a:spcPts val="600"/>
              </a:spcBef>
            </a:pPr>
            <a:r>
              <a:rPr lang="en-US" dirty="0" smtClean="0"/>
              <a:t>?</a:t>
            </a:r>
            <a:r>
              <a:rPr lang="en-US" dirty="0" err="1" smtClean="0"/>
              <a:t>x</a:t>
            </a:r>
            <a:r>
              <a:rPr lang="en-US" dirty="0" smtClean="0"/>
              <a:t> </a:t>
            </a:r>
            <a:r>
              <a:rPr lang="en-US" dirty="0" err="1" smtClean="0"/>
              <a:t>biologicalMother</a:t>
            </a:r>
            <a:r>
              <a:rPr lang="en-US" dirty="0" smtClean="0"/>
              <a:t> ?</a:t>
            </a:r>
            <a:r>
              <a:rPr lang="en-US" dirty="0" err="1" smtClean="0"/>
              <a:t>y</a:t>
            </a:r>
            <a:endParaRPr lang="en-US" dirty="0" smtClean="0"/>
          </a:p>
          <a:p>
            <a:pPr lvl="1">
              <a:lnSpc>
                <a:spcPct val="115000"/>
              </a:lnSpc>
              <a:spcBef>
                <a:spcPts val="600"/>
              </a:spcBef>
            </a:pPr>
            <a:r>
              <a:rPr lang="en-US" dirty="0" smtClean="0"/>
              <a:t>?</a:t>
            </a:r>
            <a:r>
              <a:rPr lang="en-US" dirty="0" err="1" smtClean="0"/>
              <a:t>x</a:t>
            </a:r>
            <a:r>
              <a:rPr lang="en-US" dirty="0" smtClean="0"/>
              <a:t> </a:t>
            </a:r>
            <a:r>
              <a:rPr lang="en-US" dirty="0" err="1" smtClean="0"/>
              <a:t>biologicalMother</a:t>
            </a:r>
            <a:r>
              <a:rPr lang="en-US" dirty="0" smtClean="0"/>
              <a:t> ?</a:t>
            </a:r>
            <a:r>
              <a:rPr lang="en-US" dirty="0" err="1" smtClean="0"/>
              <a:t>z</a:t>
            </a:r>
            <a:endParaRPr lang="en-US" dirty="0" smtClean="0"/>
          </a:p>
          <a:p>
            <a:pPr lvl="1">
              <a:lnSpc>
                <a:spcPct val="115000"/>
              </a:lnSpc>
              <a:spcBef>
                <a:spcPts val="600"/>
              </a:spcBef>
            </a:pPr>
            <a:r>
              <a:rPr lang="en-US" dirty="0" smtClean="0"/>
              <a:t>?</a:t>
            </a:r>
            <a:r>
              <a:rPr lang="en-US" dirty="0" err="1" smtClean="0"/>
              <a:t>y</a:t>
            </a:r>
            <a:r>
              <a:rPr lang="en-US" dirty="0" smtClean="0"/>
              <a:t> </a:t>
            </a:r>
            <a:r>
              <a:rPr lang="en-US" dirty="0" err="1" smtClean="0"/>
              <a:t>sameAs</a:t>
            </a:r>
            <a:r>
              <a:rPr lang="en-US" dirty="0" smtClean="0"/>
              <a:t> ?</a:t>
            </a:r>
            <a:r>
              <a:rPr lang="en-US" dirty="0" err="1" smtClean="0"/>
              <a:t>z</a:t>
            </a:r>
            <a:endParaRPr lang="en-US" dirty="0" smtClean="0"/>
          </a:p>
          <a:p>
            <a:pPr>
              <a:lnSpc>
                <a:spcPct val="115000"/>
              </a:lnSpc>
            </a:pPr>
            <a:r>
              <a:rPr lang="en-US" dirty="0" smtClean="0"/>
              <a:t>Inverse Functional property</a:t>
            </a:r>
          </a:p>
          <a:p>
            <a:pPr lvl="1">
              <a:lnSpc>
                <a:spcPct val="115000"/>
              </a:lnSpc>
              <a:spcBef>
                <a:spcPts val="600"/>
              </a:spcBef>
            </a:pPr>
            <a:r>
              <a:rPr lang="en-US" dirty="0" smtClean="0"/>
              <a:t>?</a:t>
            </a:r>
            <a:r>
              <a:rPr lang="en-US" dirty="0" err="1" smtClean="0"/>
              <a:t>x</a:t>
            </a:r>
            <a:r>
              <a:rPr lang="en-US" dirty="0" smtClean="0"/>
              <a:t> </a:t>
            </a:r>
            <a:r>
              <a:rPr lang="en-US" dirty="0" err="1" smtClean="0"/>
              <a:t>socialSecurityNumber</a:t>
            </a:r>
            <a:r>
              <a:rPr lang="en-US" dirty="0" smtClean="0"/>
              <a:t> ?</a:t>
            </a:r>
            <a:r>
              <a:rPr lang="en-US" dirty="0" err="1" smtClean="0"/>
              <a:t>y</a:t>
            </a:r>
            <a:endParaRPr lang="en-US" dirty="0" smtClean="0"/>
          </a:p>
          <a:p>
            <a:pPr lvl="1">
              <a:lnSpc>
                <a:spcPct val="115000"/>
              </a:lnSpc>
              <a:spcBef>
                <a:spcPts val="600"/>
              </a:spcBef>
            </a:pPr>
            <a:r>
              <a:rPr lang="en-US" dirty="0" smtClean="0"/>
              <a:t>?</a:t>
            </a:r>
            <a:r>
              <a:rPr lang="en-US" dirty="0" err="1" smtClean="0"/>
              <a:t>z</a:t>
            </a:r>
            <a:r>
              <a:rPr lang="en-US" dirty="0" smtClean="0"/>
              <a:t> </a:t>
            </a:r>
            <a:r>
              <a:rPr lang="en-US" dirty="0" err="1" smtClean="0"/>
              <a:t>socialSecurityNumber</a:t>
            </a:r>
            <a:r>
              <a:rPr lang="en-US" dirty="0" smtClean="0"/>
              <a:t> ?</a:t>
            </a:r>
            <a:r>
              <a:rPr lang="en-US" dirty="0" err="1" smtClean="0"/>
              <a:t>y</a:t>
            </a:r>
            <a:endParaRPr lang="en-US" dirty="0" smtClean="0"/>
          </a:p>
          <a:p>
            <a:pPr lvl="1">
              <a:lnSpc>
                <a:spcPct val="115000"/>
              </a:lnSpc>
              <a:spcBef>
                <a:spcPts val="600"/>
              </a:spcBef>
            </a:pPr>
            <a:r>
              <a:rPr lang="en-US" dirty="0" smtClean="0"/>
              <a:t>?</a:t>
            </a:r>
            <a:r>
              <a:rPr lang="en-US" dirty="0" err="1" smtClean="0"/>
              <a:t>z</a:t>
            </a:r>
            <a:r>
              <a:rPr lang="en-US" dirty="0" smtClean="0"/>
              <a:t> </a:t>
            </a:r>
            <a:r>
              <a:rPr lang="en-US" dirty="0" err="1" smtClean="0"/>
              <a:t>sameAs</a:t>
            </a:r>
            <a:r>
              <a:rPr lang="en-US" dirty="0" smtClean="0"/>
              <a:t> ?</a:t>
            </a:r>
            <a:r>
              <a:rPr lang="en-US" dirty="0" err="1"/>
              <a:t>x</a:t>
            </a:r>
            <a:endParaRPr lang="en-US" dirty="0" smtClean="0"/>
          </a:p>
          <a:p>
            <a:pPr>
              <a:lnSpc>
                <a:spcPct val="115000"/>
              </a:lnSpc>
            </a:pPr>
            <a:r>
              <a:rPr lang="en-US" dirty="0" smtClean="0"/>
              <a:t>Transitive property</a:t>
            </a:r>
          </a:p>
          <a:p>
            <a:pPr lvl="1">
              <a:lnSpc>
                <a:spcPct val="115000"/>
              </a:lnSpc>
              <a:spcBef>
                <a:spcPts val="600"/>
              </a:spcBef>
            </a:pPr>
            <a:r>
              <a:rPr lang="en-US" dirty="0" smtClean="0"/>
              <a:t>?</a:t>
            </a:r>
            <a:r>
              <a:rPr lang="en-US" dirty="0" err="1" smtClean="0"/>
              <a:t>x</a:t>
            </a:r>
            <a:r>
              <a:rPr lang="en-US" dirty="0" smtClean="0"/>
              <a:t> part of ?</a:t>
            </a:r>
            <a:r>
              <a:rPr lang="en-US" dirty="0" err="1" smtClean="0"/>
              <a:t>y</a:t>
            </a:r>
            <a:endParaRPr lang="en-US" dirty="0" smtClean="0"/>
          </a:p>
          <a:p>
            <a:pPr lvl="1">
              <a:lnSpc>
                <a:spcPct val="115000"/>
              </a:lnSpc>
              <a:spcBef>
                <a:spcPts val="600"/>
              </a:spcBef>
            </a:pPr>
            <a:r>
              <a:rPr lang="en-US" dirty="0" smtClean="0"/>
              <a:t>?</a:t>
            </a:r>
            <a:r>
              <a:rPr lang="en-US" dirty="0" err="1" smtClean="0"/>
              <a:t>y</a:t>
            </a:r>
            <a:r>
              <a:rPr lang="en-US" dirty="0" smtClean="0"/>
              <a:t> part of ?</a:t>
            </a:r>
            <a:r>
              <a:rPr lang="en-US" dirty="0" err="1" smtClean="0"/>
              <a:t>z</a:t>
            </a:r>
            <a:endParaRPr lang="en-US" dirty="0" smtClean="0"/>
          </a:p>
          <a:p>
            <a:pPr lvl="1">
              <a:lnSpc>
                <a:spcPct val="115000"/>
              </a:lnSpc>
              <a:spcBef>
                <a:spcPts val="600"/>
              </a:spcBef>
            </a:pPr>
            <a:r>
              <a:rPr lang="en-US" dirty="0" smtClean="0"/>
              <a:t>?</a:t>
            </a:r>
            <a:r>
              <a:rPr lang="en-US" dirty="0" err="1" smtClean="0"/>
              <a:t>x</a:t>
            </a:r>
            <a:r>
              <a:rPr lang="en-US" dirty="0" smtClean="0"/>
              <a:t> part of ?</a:t>
            </a:r>
            <a:r>
              <a:rPr lang="en-US" dirty="0" err="1" smtClean="0"/>
              <a:t>z</a:t>
            </a:r>
            <a:endParaRPr lang="en-US" dirty="0" smtClean="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Property Chains and Keys</a:t>
            </a:r>
            <a:endParaRPr lang="en-US" sz="3600" dirty="0"/>
          </a:p>
        </p:txBody>
      </p:sp>
      <p:sp>
        <p:nvSpPr>
          <p:cNvPr id="3" name="Content Placeholder 2"/>
          <p:cNvSpPr>
            <a:spLocks noGrp="1"/>
          </p:cNvSpPr>
          <p:nvPr>
            <p:ph idx="4294967295"/>
          </p:nvPr>
        </p:nvSpPr>
        <p:spPr>
          <a:xfrm>
            <a:off x="638628" y="1600200"/>
            <a:ext cx="8048172" cy="4525963"/>
          </a:xfrm>
        </p:spPr>
        <p:txBody>
          <a:bodyPr/>
          <a:lstStyle/>
          <a:p>
            <a:pPr>
              <a:lnSpc>
                <a:spcPct val="105000"/>
              </a:lnSpc>
            </a:pPr>
            <a:r>
              <a:rPr lang="en-US" dirty="0" smtClean="0"/>
              <a:t>Property Chain (uncle of rule)</a:t>
            </a:r>
          </a:p>
          <a:p>
            <a:pPr lvl="1">
              <a:lnSpc>
                <a:spcPct val="105000"/>
              </a:lnSpc>
              <a:spcBef>
                <a:spcPts val="600"/>
              </a:spcBef>
            </a:pPr>
            <a:r>
              <a:rPr lang="en-US" dirty="0" smtClean="0"/>
              <a:t>:</a:t>
            </a:r>
            <a:r>
              <a:rPr lang="en-US" dirty="0" err="1" smtClean="0"/>
              <a:t>uncleOf</a:t>
            </a:r>
            <a:r>
              <a:rPr lang="en-US" dirty="0" smtClean="0"/>
              <a:t>  </a:t>
            </a:r>
            <a:r>
              <a:rPr lang="en-US" dirty="0" err="1" smtClean="0"/>
              <a:t>owl:propertyChainAxiom</a:t>
            </a:r>
            <a:r>
              <a:rPr lang="en-US" dirty="0" smtClean="0"/>
              <a:t>  ( :</a:t>
            </a:r>
            <a:r>
              <a:rPr lang="en-US" dirty="0" err="1" smtClean="0"/>
              <a:t>brotherOf</a:t>
            </a:r>
            <a:r>
              <a:rPr lang="en-US" dirty="0" smtClean="0"/>
              <a:t>  :</a:t>
            </a:r>
            <a:r>
              <a:rPr lang="en-US" dirty="0" err="1" smtClean="0"/>
              <a:t>parentOf</a:t>
            </a:r>
            <a:r>
              <a:rPr lang="en-US" dirty="0" smtClean="0"/>
              <a:t> ) .</a:t>
            </a:r>
          </a:p>
          <a:p>
            <a:pPr>
              <a:lnSpc>
                <a:spcPct val="105000"/>
              </a:lnSpc>
            </a:pPr>
            <a:r>
              <a:rPr lang="en-US" dirty="0" smtClean="0"/>
              <a:t>Keys</a:t>
            </a:r>
          </a:p>
          <a:p>
            <a:pPr lvl="1">
              <a:lnSpc>
                <a:spcPct val="105000"/>
              </a:lnSpc>
              <a:spcBef>
                <a:spcPts val="600"/>
              </a:spcBef>
            </a:pPr>
            <a:r>
              <a:rPr lang="en-US" dirty="0" smtClean="0"/>
              <a:t>:Person </a:t>
            </a:r>
            <a:r>
              <a:rPr lang="en-US" dirty="0" err="1" smtClean="0"/>
              <a:t>owl:hasKey</a:t>
            </a:r>
            <a:r>
              <a:rPr lang="en-US" dirty="0" smtClean="0"/>
              <a:t> ( :name :</a:t>
            </a:r>
            <a:r>
              <a:rPr lang="en-US" dirty="0" err="1" smtClean="0"/>
              <a:t>dateOfBirth</a:t>
            </a:r>
            <a:r>
              <a:rPr lang="en-US" dirty="0" smtClean="0"/>
              <a:t>  ) .</a:t>
            </a:r>
            <a:endParaRPr lang="en-US" dirty="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 Advanced Use of </a:t>
            </a:r>
            <a:r>
              <a:rPr lang="en-US" sz="3600" dirty="0" err="1" smtClean="0"/>
              <a:t>Datatypes</a:t>
            </a:r>
            <a:endParaRPr lang="en-US" sz="3600" dirty="0"/>
          </a:p>
        </p:txBody>
      </p:sp>
      <p:sp>
        <p:nvSpPr>
          <p:cNvPr id="5" name="Rectangle 4"/>
          <p:cNvSpPr/>
          <p:nvPr/>
        </p:nvSpPr>
        <p:spPr>
          <a:xfrm>
            <a:off x="1448732" y="2274838"/>
            <a:ext cx="6987602" cy="3046988"/>
          </a:xfrm>
          <a:prstGeom prst="rect">
            <a:avLst/>
          </a:prstGeom>
        </p:spPr>
        <p:txBody>
          <a:bodyPr wrap="square">
            <a:spAutoFit/>
          </a:bodyPr>
          <a:lstStyle/>
          <a:p>
            <a:r>
              <a:rPr lang="en-US" sz="2400" dirty="0" smtClean="0"/>
              <a:t>:</a:t>
            </a:r>
            <a:r>
              <a:rPr lang="en-US" sz="2400" dirty="0" err="1" smtClean="0"/>
              <a:t>personAge</a:t>
            </a:r>
            <a:r>
              <a:rPr lang="en-US" sz="2400" dirty="0" smtClean="0"/>
              <a:t>  owl:equivalentClass</a:t>
            </a:r>
          </a:p>
          <a:p>
            <a:r>
              <a:rPr lang="en-US" sz="2400" dirty="0" smtClean="0"/>
              <a:t>  [ </a:t>
            </a:r>
            <a:r>
              <a:rPr lang="en-US" sz="2400" dirty="0" err="1" smtClean="0"/>
              <a:t>rdf:type</a:t>
            </a:r>
            <a:r>
              <a:rPr lang="en-US" sz="2400" dirty="0" smtClean="0"/>
              <a:t>  </a:t>
            </a:r>
            <a:r>
              <a:rPr lang="en-US" sz="2400" dirty="0" err="1" smtClean="0"/>
              <a:t>rdfs:Datatype</a:t>
            </a:r>
            <a:r>
              <a:rPr lang="en-US" sz="2400" dirty="0" smtClean="0"/>
              <a:t>;</a:t>
            </a:r>
          </a:p>
          <a:p>
            <a:r>
              <a:rPr lang="en-US" sz="2400" dirty="0" smtClean="0"/>
              <a:t>    </a:t>
            </a:r>
            <a:r>
              <a:rPr lang="en-US" sz="2400" dirty="0" err="1" smtClean="0"/>
              <a:t>owl:onDatatype</a:t>
            </a:r>
            <a:r>
              <a:rPr lang="en-US" sz="2400" dirty="0" smtClean="0"/>
              <a:t>  </a:t>
            </a:r>
            <a:r>
              <a:rPr lang="en-US" sz="2400" dirty="0" err="1" smtClean="0"/>
              <a:t>xsd:integer</a:t>
            </a:r>
            <a:r>
              <a:rPr lang="en-US" sz="2400" dirty="0" smtClean="0"/>
              <a:t>;</a:t>
            </a:r>
          </a:p>
          <a:p>
            <a:r>
              <a:rPr lang="en-US" sz="2400" dirty="0" smtClean="0"/>
              <a:t>    </a:t>
            </a:r>
            <a:r>
              <a:rPr lang="en-US" sz="2400" dirty="0" err="1" smtClean="0"/>
              <a:t>owl:withRestrictions</a:t>
            </a:r>
            <a:r>
              <a:rPr lang="en-US" sz="2400" dirty="0" smtClean="0"/>
              <a:t> (</a:t>
            </a:r>
          </a:p>
          <a:p>
            <a:r>
              <a:rPr lang="en-US" sz="2400" dirty="0" smtClean="0"/>
              <a:t>       [ </a:t>
            </a:r>
            <a:r>
              <a:rPr lang="en-US" sz="2400" dirty="0" err="1" smtClean="0"/>
              <a:t>xsd:minInclusive</a:t>
            </a:r>
            <a:r>
              <a:rPr lang="en-US" sz="2400" dirty="0" smtClean="0"/>
              <a:t>  "0"^^xsd:integer ]</a:t>
            </a:r>
          </a:p>
          <a:p>
            <a:r>
              <a:rPr lang="en-US" sz="2400" dirty="0" smtClean="0"/>
              <a:t>       [ </a:t>
            </a:r>
            <a:r>
              <a:rPr lang="en-US" sz="2400" dirty="0" err="1" smtClean="0"/>
              <a:t>xsd:maxInclusive</a:t>
            </a:r>
            <a:r>
              <a:rPr lang="en-US" sz="2400" dirty="0" smtClean="0"/>
              <a:t>  "150"^^xsd:integer ] </a:t>
            </a:r>
          </a:p>
          <a:p>
            <a:r>
              <a:rPr lang="en-US" sz="2400" dirty="0" smtClean="0"/>
              <a:t>    )</a:t>
            </a:r>
          </a:p>
          <a:p>
            <a:r>
              <a:rPr lang="en-US" sz="2400" dirty="0" smtClean="0"/>
              <a:t>  ] .</a:t>
            </a:r>
            <a:endParaRPr lang="en-US" sz="2400"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3600" dirty="0" smtClean="0"/>
              <a:t>Advanced Use of </a:t>
            </a:r>
            <a:r>
              <a:rPr lang="en-US" sz="3600" dirty="0" err="1" smtClean="0"/>
              <a:t>Datatypes</a:t>
            </a:r>
            <a:endParaRPr lang="en-US" dirty="0"/>
          </a:p>
        </p:txBody>
      </p:sp>
      <p:sp>
        <p:nvSpPr>
          <p:cNvPr id="5" name="Rectangle 4"/>
          <p:cNvSpPr/>
          <p:nvPr/>
        </p:nvSpPr>
        <p:spPr>
          <a:xfrm>
            <a:off x="1448732" y="2274838"/>
            <a:ext cx="6707090" cy="3046988"/>
          </a:xfrm>
          <a:prstGeom prst="rect">
            <a:avLst/>
          </a:prstGeom>
        </p:spPr>
        <p:txBody>
          <a:bodyPr wrap="square">
            <a:spAutoFit/>
          </a:bodyPr>
          <a:lstStyle/>
          <a:p>
            <a:r>
              <a:rPr lang="en-US" sz="2400" dirty="0" smtClean="0"/>
              <a:t>:</a:t>
            </a:r>
            <a:r>
              <a:rPr lang="en-US" sz="2400" dirty="0" err="1" smtClean="0"/>
              <a:t>personAge</a:t>
            </a:r>
            <a:r>
              <a:rPr lang="en-US" sz="2400" dirty="0" smtClean="0"/>
              <a:t>  owl:equivalentClass</a:t>
            </a:r>
          </a:p>
          <a:p>
            <a:r>
              <a:rPr lang="en-US" sz="2400" dirty="0" smtClean="0"/>
              <a:t>  [ </a:t>
            </a:r>
            <a:r>
              <a:rPr lang="en-US" sz="2400" dirty="0" err="1" smtClean="0"/>
              <a:t>rdf:type</a:t>
            </a:r>
            <a:r>
              <a:rPr lang="en-US" sz="2400" dirty="0" smtClean="0"/>
              <a:t>  </a:t>
            </a:r>
            <a:r>
              <a:rPr lang="en-US" sz="2400" dirty="0" err="1" smtClean="0"/>
              <a:t>rdfs:Datatype</a:t>
            </a:r>
            <a:r>
              <a:rPr lang="en-US" sz="2400" dirty="0" smtClean="0"/>
              <a:t>;</a:t>
            </a:r>
          </a:p>
          <a:p>
            <a:r>
              <a:rPr lang="en-US" sz="2400" dirty="0" smtClean="0"/>
              <a:t>    </a:t>
            </a:r>
            <a:r>
              <a:rPr lang="en-US" sz="2400" dirty="0" err="1" smtClean="0"/>
              <a:t>owl:onDatatype</a:t>
            </a:r>
            <a:r>
              <a:rPr lang="en-US" sz="2400" dirty="0" smtClean="0"/>
              <a:t>  </a:t>
            </a:r>
            <a:r>
              <a:rPr lang="en-US" sz="2400" dirty="0" err="1" smtClean="0"/>
              <a:t>xsd:integer</a:t>
            </a:r>
            <a:r>
              <a:rPr lang="en-US" sz="2400" dirty="0" smtClean="0"/>
              <a:t>;</a:t>
            </a:r>
          </a:p>
          <a:p>
            <a:r>
              <a:rPr lang="en-US" sz="2400" dirty="0" smtClean="0"/>
              <a:t>    </a:t>
            </a:r>
            <a:r>
              <a:rPr lang="en-US" sz="2400" dirty="0" err="1" smtClean="0"/>
              <a:t>owl:withRestrictions</a:t>
            </a:r>
            <a:r>
              <a:rPr lang="en-US" sz="2400" dirty="0" smtClean="0"/>
              <a:t> (</a:t>
            </a:r>
          </a:p>
          <a:p>
            <a:r>
              <a:rPr lang="en-US" sz="2400" dirty="0" smtClean="0"/>
              <a:t>       [ </a:t>
            </a:r>
            <a:r>
              <a:rPr lang="en-US" sz="2400" dirty="0" err="1" smtClean="0"/>
              <a:t>xsd:minInclusive</a:t>
            </a:r>
            <a:r>
              <a:rPr lang="en-US" sz="2400" dirty="0" smtClean="0"/>
              <a:t>  "0"^^xsd:integer ]</a:t>
            </a:r>
          </a:p>
          <a:p>
            <a:r>
              <a:rPr lang="en-US" sz="2400" dirty="0" smtClean="0"/>
              <a:t>       [ </a:t>
            </a:r>
            <a:r>
              <a:rPr lang="en-US" sz="2400" dirty="0" err="1" smtClean="0"/>
              <a:t>xsd:maxInclusive</a:t>
            </a:r>
            <a:r>
              <a:rPr lang="en-US" sz="2400" dirty="0" smtClean="0"/>
              <a:t>  "150"^^xsd:integer ] </a:t>
            </a:r>
          </a:p>
          <a:p>
            <a:r>
              <a:rPr lang="en-US" sz="2400" dirty="0" smtClean="0"/>
              <a:t>    )</a:t>
            </a:r>
          </a:p>
          <a:p>
            <a:r>
              <a:rPr lang="en-US" sz="2400" dirty="0" smtClean="0"/>
              <a:t>  ] .</a:t>
            </a:r>
            <a:endParaRPr lang="en-US" sz="2400"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Which OWL?</a:t>
            </a:r>
            <a:endParaRPr lang="en-US" sz="3600" dirty="0"/>
          </a:p>
        </p:txBody>
      </p:sp>
      <p:sp>
        <p:nvSpPr>
          <p:cNvPr id="3" name="Content Placeholder 2"/>
          <p:cNvSpPr>
            <a:spLocks noGrp="1"/>
          </p:cNvSpPr>
          <p:nvPr>
            <p:ph idx="4294967295"/>
          </p:nvPr>
        </p:nvSpPr>
        <p:spPr>
          <a:xfrm>
            <a:off x="1509486" y="1600200"/>
            <a:ext cx="6720114" cy="4525963"/>
          </a:xfrm>
        </p:spPr>
        <p:txBody>
          <a:bodyPr/>
          <a:lstStyle/>
          <a:p>
            <a:pPr>
              <a:lnSpc>
                <a:spcPct val="105000"/>
              </a:lnSpc>
            </a:pPr>
            <a:r>
              <a:rPr lang="en-US" dirty="0" smtClean="0"/>
              <a:t>OWL 2 DL / Full</a:t>
            </a:r>
          </a:p>
          <a:p>
            <a:pPr>
              <a:lnSpc>
                <a:spcPct val="105000"/>
              </a:lnSpc>
            </a:pPr>
            <a:r>
              <a:rPr lang="en-US" dirty="0" smtClean="0"/>
              <a:t>OWL 2 Profiles</a:t>
            </a:r>
          </a:p>
          <a:p>
            <a:pPr lvl="1">
              <a:lnSpc>
                <a:spcPct val="105000"/>
              </a:lnSpc>
              <a:spcBef>
                <a:spcPts val="600"/>
              </a:spcBef>
            </a:pPr>
            <a:r>
              <a:rPr lang="en-US" dirty="0" smtClean="0"/>
              <a:t>OWL 2 EL</a:t>
            </a:r>
          </a:p>
          <a:p>
            <a:pPr lvl="1">
              <a:lnSpc>
                <a:spcPct val="105000"/>
              </a:lnSpc>
              <a:spcBef>
                <a:spcPts val="600"/>
              </a:spcBef>
            </a:pPr>
            <a:r>
              <a:rPr lang="en-US" dirty="0" smtClean="0"/>
              <a:t>OWL 2 QL</a:t>
            </a:r>
          </a:p>
          <a:p>
            <a:pPr lvl="1">
              <a:lnSpc>
                <a:spcPct val="105000"/>
              </a:lnSpc>
              <a:spcBef>
                <a:spcPts val="600"/>
              </a:spcBef>
            </a:pPr>
            <a:r>
              <a:rPr lang="en-US" dirty="0" smtClean="0"/>
              <a:t>OWL 2 RL</a:t>
            </a:r>
            <a:endParaRPr lang="en-US" dirty="0"/>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References</a:t>
            </a:r>
            <a:endParaRPr lang="en-US" sz="3600" dirty="0"/>
          </a:p>
        </p:txBody>
      </p:sp>
      <p:sp>
        <p:nvSpPr>
          <p:cNvPr id="3" name="Content Placeholder 2"/>
          <p:cNvSpPr>
            <a:spLocks noGrp="1"/>
          </p:cNvSpPr>
          <p:nvPr>
            <p:ph idx="4294967295"/>
          </p:nvPr>
        </p:nvSpPr>
        <p:spPr>
          <a:xfrm>
            <a:off x="1219200" y="1600201"/>
            <a:ext cx="7010400" cy="2971800"/>
          </a:xfrm>
        </p:spPr>
        <p:txBody>
          <a:bodyPr/>
          <a:lstStyle/>
          <a:p>
            <a:r>
              <a:rPr lang="en-US" dirty="0" smtClean="0"/>
              <a:t>OWL 2 Web Ontology Language Primer</a:t>
            </a:r>
            <a:endParaRPr lang="en-US" dirty="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57714"/>
            <a:ext cx="7772400" cy="1314450"/>
          </a:xfrm>
        </p:spPr>
        <p:txBody>
          <a:bodyPr/>
          <a:lstStyle/>
          <a:p>
            <a:r>
              <a:rPr lang="en-US" sz="4400" dirty="0" smtClean="0"/>
              <a:t>Rule Languages</a:t>
            </a:r>
            <a:endParaRPr lang="en-US" sz="4400" dirty="0"/>
          </a:p>
        </p:txBody>
      </p:sp>
      <p:sp>
        <p:nvSpPr>
          <p:cNvPr id="3" name="Subtitle 2"/>
          <p:cNvSpPr>
            <a:spLocks noGrp="1"/>
          </p:cNvSpPr>
          <p:nvPr>
            <p:ph type="subTitle" idx="1"/>
          </p:nvPr>
        </p:nvSpPr>
        <p:spPr>
          <a:xfrm>
            <a:off x="1371600" y="3995530"/>
            <a:ext cx="6587656" cy="1673750"/>
          </a:xfrm>
        </p:spPr>
        <p:txBody>
          <a:bodyPr/>
          <a:lstStyle/>
          <a:p>
            <a:r>
              <a:rPr lang="en-US" sz="3200" dirty="0" smtClean="0"/>
              <a:t>Basics</a:t>
            </a:r>
          </a:p>
          <a:p>
            <a:endParaRPr lang="en-US" sz="3200" dirty="0" smtClean="0"/>
          </a:p>
          <a:p>
            <a:r>
              <a:rPr lang="en-US" sz="3200" dirty="0" smtClean="0">
                <a:solidFill>
                  <a:schemeClr val="tx2"/>
                </a:solidFill>
              </a:rPr>
              <a:t>Day 2</a:t>
            </a:r>
          </a:p>
          <a:p>
            <a:endParaRPr lang="en-US" sz="3600" dirty="0"/>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Example Rule Languages</a:t>
            </a:r>
            <a:endParaRPr lang="en-US" sz="3600" dirty="0"/>
          </a:p>
        </p:txBody>
      </p:sp>
      <p:sp>
        <p:nvSpPr>
          <p:cNvPr id="3" name="Content Placeholder 2"/>
          <p:cNvSpPr>
            <a:spLocks noGrp="1"/>
          </p:cNvSpPr>
          <p:nvPr>
            <p:ph idx="4294967295"/>
          </p:nvPr>
        </p:nvSpPr>
        <p:spPr>
          <a:xfrm>
            <a:off x="624114" y="1600200"/>
            <a:ext cx="7605486" cy="4525963"/>
          </a:xfrm>
        </p:spPr>
        <p:txBody>
          <a:bodyPr/>
          <a:lstStyle/>
          <a:p>
            <a:pPr>
              <a:lnSpc>
                <a:spcPct val="105000"/>
              </a:lnSpc>
            </a:pPr>
            <a:r>
              <a:rPr lang="en-US" b="1" dirty="0" smtClean="0"/>
              <a:t>Common </a:t>
            </a:r>
            <a:r>
              <a:rPr lang="en-US" b="1" dirty="0"/>
              <a:t>Logic Interchange Format (CLIF</a:t>
            </a:r>
            <a:r>
              <a:rPr lang="en-US" b="1" dirty="0" smtClean="0"/>
              <a:t>)</a:t>
            </a:r>
          </a:p>
          <a:p>
            <a:pPr>
              <a:lnSpc>
                <a:spcPct val="105000"/>
              </a:lnSpc>
            </a:pPr>
            <a:r>
              <a:rPr lang="en-US" b="1" dirty="0" smtClean="0"/>
              <a:t>Rule Interchange Format</a:t>
            </a:r>
          </a:p>
          <a:p>
            <a:pPr>
              <a:lnSpc>
                <a:spcPct val="105000"/>
              </a:lnSpc>
            </a:pPr>
            <a:r>
              <a:rPr lang="en-US" b="1" dirty="0" smtClean="0"/>
              <a:t>Semantic Web Rule Language (SWRL)</a:t>
            </a:r>
          </a:p>
          <a:p>
            <a:pPr>
              <a:lnSpc>
                <a:spcPct val="105000"/>
              </a:lnSpc>
            </a:pPr>
            <a:r>
              <a:rPr lang="en-US" b="1" dirty="0" smtClean="0"/>
              <a:t>SPARQL Inference Notation (SPIN)</a:t>
            </a:r>
          </a:p>
          <a:p>
            <a:pPr>
              <a:lnSpc>
                <a:spcPct val="105000"/>
              </a:lnSpc>
            </a:pPr>
            <a:r>
              <a:rPr lang="en-US" b="1" dirty="0" smtClean="0"/>
              <a:t>F-logic (frame logic)</a:t>
            </a:r>
          </a:p>
          <a:p>
            <a:pPr>
              <a:lnSpc>
                <a:spcPct val="105000"/>
              </a:lnSpc>
            </a:pPr>
            <a:r>
              <a:rPr lang="en-US" b="1" dirty="0" smtClean="0"/>
              <a:t>Description Logic</a:t>
            </a:r>
          </a:p>
          <a:p>
            <a:pPr lvl="1">
              <a:lnSpc>
                <a:spcPct val="105000"/>
              </a:lnSpc>
              <a:spcBef>
                <a:spcPts val="600"/>
              </a:spcBef>
            </a:pPr>
            <a:r>
              <a:rPr lang="en-US" b="1" dirty="0" smtClean="0"/>
              <a:t>OWL 2 DL</a:t>
            </a:r>
          </a:p>
          <a:p>
            <a:pPr lvl="1"/>
            <a:endParaRPr lang="en-US" b="1" dirty="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Anatomy of a </a:t>
            </a:r>
            <a:r>
              <a:rPr lang="en-US" sz="3600" dirty="0" smtClean="0"/>
              <a:t>URI</a:t>
            </a:r>
            <a:endParaRPr lang="en-US" sz="3600" dirty="0"/>
          </a:p>
        </p:txBody>
      </p:sp>
      <p:sp>
        <p:nvSpPr>
          <p:cNvPr id="5" name="Content Placeholder 4"/>
          <p:cNvSpPr>
            <a:spLocks noGrp="1"/>
          </p:cNvSpPr>
          <p:nvPr>
            <p:ph idx="4294967295"/>
          </p:nvPr>
        </p:nvSpPr>
        <p:spPr>
          <a:xfrm>
            <a:off x="493486" y="1600200"/>
            <a:ext cx="8193314" cy="4525963"/>
          </a:xfrm>
        </p:spPr>
        <p:txBody>
          <a:bodyPr>
            <a:normAutofit fontScale="92500" lnSpcReduction="10000"/>
          </a:bodyPr>
          <a:lstStyle/>
          <a:p>
            <a:pPr>
              <a:lnSpc>
                <a:spcPct val="105000"/>
              </a:lnSpc>
            </a:pPr>
            <a:r>
              <a:rPr lang="en-US" dirty="0" smtClean="0"/>
              <a:t>Uniform Resource Identifier (URI)</a:t>
            </a:r>
          </a:p>
          <a:p>
            <a:pPr lvl="1">
              <a:lnSpc>
                <a:spcPct val="105000"/>
              </a:lnSpc>
              <a:spcBef>
                <a:spcPts val="600"/>
              </a:spcBef>
            </a:pPr>
            <a:r>
              <a:rPr lang="en-US" dirty="0" smtClean="0"/>
              <a:t>Fully qualified</a:t>
            </a:r>
          </a:p>
          <a:p>
            <a:pPr lvl="2">
              <a:lnSpc>
                <a:spcPct val="105000"/>
              </a:lnSpc>
              <a:spcBef>
                <a:spcPts val="600"/>
              </a:spcBef>
            </a:pPr>
            <a:r>
              <a:rPr lang="en-US" dirty="0" smtClean="0"/>
              <a:t>&lt;http</a:t>
            </a:r>
            <a:r>
              <a:rPr lang="en-US" dirty="0"/>
              <a:t>:/</a:t>
            </a:r>
            <a:r>
              <a:rPr lang="en-US" dirty="0" smtClean="0"/>
              <a:t>/xmlns.com/foaf/0.1/Person&gt;</a:t>
            </a:r>
          </a:p>
          <a:p>
            <a:pPr lvl="1">
              <a:lnSpc>
                <a:spcPct val="105000"/>
              </a:lnSpc>
              <a:spcBef>
                <a:spcPts val="600"/>
              </a:spcBef>
            </a:pPr>
            <a:r>
              <a:rPr lang="en-US" dirty="0" smtClean="0"/>
              <a:t>Namespace</a:t>
            </a:r>
          </a:p>
          <a:p>
            <a:pPr lvl="2">
              <a:lnSpc>
                <a:spcPct val="105000"/>
              </a:lnSpc>
              <a:spcBef>
                <a:spcPts val="600"/>
              </a:spcBef>
            </a:pPr>
            <a:r>
              <a:rPr lang="en-US" dirty="0" smtClean="0">
                <a:hlinkClick r:id="rId2"/>
              </a:rPr>
              <a:t>http://xmlns.com/foaf/0.1/</a:t>
            </a:r>
            <a:endParaRPr lang="en-US" dirty="0" smtClean="0"/>
          </a:p>
          <a:p>
            <a:pPr lvl="2">
              <a:lnSpc>
                <a:spcPct val="105000"/>
              </a:lnSpc>
              <a:spcBef>
                <a:spcPts val="600"/>
              </a:spcBef>
            </a:pPr>
            <a:r>
              <a:rPr lang="en-US" dirty="0" smtClean="0"/>
              <a:t>should end with “#” or “/”</a:t>
            </a:r>
          </a:p>
          <a:p>
            <a:pPr lvl="1">
              <a:lnSpc>
                <a:spcPct val="105000"/>
              </a:lnSpc>
              <a:spcBef>
                <a:spcPts val="600"/>
              </a:spcBef>
            </a:pPr>
            <a:r>
              <a:rPr lang="en-US" dirty="0" smtClean="0"/>
              <a:t>Local name</a:t>
            </a:r>
          </a:p>
          <a:p>
            <a:pPr lvl="2">
              <a:lnSpc>
                <a:spcPct val="105000"/>
              </a:lnSpc>
              <a:spcBef>
                <a:spcPts val="600"/>
              </a:spcBef>
            </a:pPr>
            <a:r>
              <a:rPr lang="en-US" dirty="0" smtClean="0"/>
              <a:t>Person</a:t>
            </a:r>
          </a:p>
          <a:p>
            <a:pPr lvl="1">
              <a:lnSpc>
                <a:spcPct val="105000"/>
              </a:lnSpc>
              <a:spcBef>
                <a:spcPts val="600"/>
              </a:spcBef>
            </a:pPr>
            <a:r>
              <a:rPr lang="en-US" dirty="0" err="1" smtClean="0"/>
              <a:t>qname</a:t>
            </a:r>
            <a:endParaRPr lang="en-US" dirty="0" smtClean="0"/>
          </a:p>
          <a:p>
            <a:pPr lvl="2">
              <a:lnSpc>
                <a:spcPct val="105000"/>
              </a:lnSpc>
              <a:spcBef>
                <a:spcPts val="600"/>
              </a:spcBef>
            </a:pPr>
            <a:r>
              <a:rPr lang="en-US" dirty="0" err="1" smtClean="0"/>
              <a:t>foaf:Person</a:t>
            </a:r>
            <a:endParaRPr lang="en-US" dirty="0" smtClean="0"/>
          </a:p>
          <a:p>
            <a:pPr lvl="2">
              <a:lnSpc>
                <a:spcPct val="105000"/>
              </a:lnSpc>
              <a:spcBef>
                <a:spcPts val="600"/>
              </a:spcBef>
            </a:pPr>
            <a:r>
              <a:rPr lang="en-US" dirty="0"/>
              <a:t>@prefix </a:t>
            </a:r>
            <a:r>
              <a:rPr lang="en-US" dirty="0" err="1"/>
              <a:t>foaf</a:t>
            </a:r>
            <a:r>
              <a:rPr lang="en-US" dirty="0"/>
              <a:t>: &lt;http://xmlns.com/foaf/0.1/&gt; </a:t>
            </a:r>
            <a:endParaRPr lang="en-US" dirty="0" smtClean="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Rules Interchange Format (RIF)</a:t>
            </a:r>
            <a:endParaRPr lang="en-US" sz="3600" dirty="0"/>
          </a:p>
        </p:txBody>
      </p:sp>
      <p:sp>
        <p:nvSpPr>
          <p:cNvPr id="3" name="Content Placeholder 2"/>
          <p:cNvSpPr>
            <a:spLocks noGrp="1"/>
          </p:cNvSpPr>
          <p:nvPr>
            <p:ph idx="4294967295"/>
          </p:nvPr>
        </p:nvSpPr>
        <p:spPr>
          <a:xfrm>
            <a:off x="609600" y="1248229"/>
            <a:ext cx="8077200" cy="5319486"/>
          </a:xfrm>
        </p:spPr>
        <p:txBody>
          <a:bodyPr>
            <a:normAutofit fontScale="77500" lnSpcReduction="20000"/>
          </a:bodyPr>
          <a:lstStyle/>
          <a:p>
            <a:pPr>
              <a:lnSpc>
                <a:spcPct val="115000"/>
              </a:lnSpc>
            </a:pPr>
            <a:r>
              <a:rPr lang="en-US" dirty="0" smtClean="0"/>
              <a:t>Purpose:</a:t>
            </a:r>
          </a:p>
          <a:p>
            <a:pPr lvl="1">
              <a:lnSpc>
                <a:spcPct val="115000"/>
              </a:lnSpc>
              <a:spcBef>
                <a:spcPts val="600"/>
              </a:spcBef>
            </a:pPr>
            <a:r>
              <a:rPr lang="en-US" dirty="0" smtClean="0"/>
              <a:t>Map different rule languages to and from appropriate RIF dialects in truth-preserving ways to enable rule sets and data to be communicated between systems</a:t>
            </a:r>
          </a:p>
          <a:p>
            <a:pPr>
              <a:lnSpc>
                <a:spcPct val="115000"/>
              </a:lnSpc>
            </a:pPr>
            <a:r>
              <a:rPr lang="en-US" dirty="0" smtClean="0"/>
              <a:t>Dialects of RIF</a:t>
            </a:r>
          </a:p>
          <a:p>
            <a:pPr lvl="1">
              <a:lnSpc>
                <a:spcPct val="115000"/>
              </a:lnSpc>
              <a:spcBef>
                <a:spcPts val="600"/>
              </a:spcBef>
            </a:pPr>
            <a:r>
              <a:rPr lang="en-US" dirty="0" smtClean="0"/>
              <a:t>RIF Basic Logic Dialect (BLD)</a:t>
            </a:r>
          </a:p>
          <a:p>
            <a:pPr lvl="2">
              <a:lnSpc>
                <a:spcPct val="115000"/>
              </a:lnSpc>
              <a:spcBef>
                <a:spcPts val="600"/>
              </a:spcBef>
            </a:pPr>
            <a:r>
              <a:rPr lang="en-US" dirty="0" smtClean="0"/>
              <a:t>Corresponds to Horn logic with various syntactic and semantic extensions</a:t>
            </a:r>
          </a:p>
          <a:p>
            <a:pPr lvl="1">
              <a:lnSpc>
                <a:spcPct val="115000"/>
              </a:lnSpc>
              <a:spcBef>
                <a:spcPts val="600"/>
              </a:spcBef>
            </a:pPr>
            <a:r>
              <a:rPr lang="en-US" dirty="0" smtClean="0"/>
              <a:t>RIF Production Rule Dialect (PRD)</a:t>
            </a:r>
          </a:p>
          <a:p>
            <a:pPr lvl="2">
              <a:lnSpc>
                <a:spcPct val="115000"/>
              </a:lnSpc>
              <a:spcBef>
                <a:spcPts val="600"/>
              </a:spcBef>
            </a:pPr>
            <a:r>
              <a:rPr lang="en-US" dirty="0" smtClean="0"/>
              <a:t>Captures the main aspects various production rule systems such as Jess or </a:t>
            </a:r>
            <a:r>
              <a:rPr lang="en-US" dirty="0" err="1" smtClean="0"/>
              <a:t>Jrules</a:t>
            </a:r>
            <a:endParaRPr lang="en-US" dirty="0" smtClean="0"/>
          </a:p>
          <a:p>
            <a:pPr lvl="1">
              <a:lnSpc>
                <a:spcPct val="115000"/>
              </a:lnSpc>
              <a:spcBef>
                <a:spcPts val="600"/>
              </a:spcBef>
            </a:pPr>
            <a:r>
              <a:rPr lang="en-US" dirty="0" smtClean="0"/>
              <a:t>RIF-Core</a:t>
            </a:r>
          </a:p>
          <a:p>
            <a:pPr lvl="2">
              <a:lnSpc>
                <a:spcPct val="115000"/>
              </a:lnSpc>
              <a:spcBef>
                <a:spcPts val="600"/>
              </a:spcBef>
            </a:pPr>
            <a:r>
              <a:rPr lang="en-US" dirty="0" smtClean="0"/>
              <a:t>A subset of RIF-BLD and RIF-PRD that enables limited rule exchange between logic rule dialects and production rules</a:t>
            </a:r>
          </a:p>
          <a:p>
            <a:pPr>
              <a:lnSpc>
                <a:spcPct val="115000"/>
              </a:lnSpc>
            </a:pPr>
            <a:r>
              <a:rPr lang="en-US" dirty="0" smtClean="0"/>
              <a:t>RIF Interoperates with RDF, RDFS and OWL</a:t>
            </a:r>
          </a:p>
          <a:p>
            <a:pPr lvl="1">
              <a:lnSpc>
                <a:spcPct val="115000"/>
              </a:lnSpc>
              <a:spcBef>
                <a:spcPts val="600"/>
              </a:spcBef>
            </a:pPr>
            <a:r>
              <a:rPr lang="en-US" dirty="0" smtClean="0"/>
              <a:t>Uses its frame syntax to communicate with RDF/OWL</a:t>
            </a:r>
            <a:endParaRPr lang="en-US" dirty="0"/>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Uncle Rule in RIF BLD</a:t>
            </a:r>
            <a:endParaRPr lang="en-US" sz="3600" dirty="0"/>
          </a:p>
        </p:txBody>
      </p:sp>
      <p:sp>
        <p:nvSpPr>
          <p:cNvPr id="7" name="TextBox 6"/>
          <p:cNvSpPr txBox="1"/>
          <p:nvPr/>
        </p:nvSpPr>
        <p:spPr>
          <a:xfrm>
            <a:off x="1520370" y="1930400"/>
            <a:ext cx="5961807" cy="3416320"/>
          </a:xfrm>
          <a:prstGeom prst="rect">
            <a:avLst/>
          </a:prstGeom>
          <a:noFill/>
          <a:ln>
            <a:noFill/>
          </a:ln>
          <a:effectLst>
            <a:outerShdw blurRad="50800" dist="50800" dir="5400000" algn="ctr" rotWithShape="0">
              <a:schemeClr val="bg1"/>
            </a:outerShdw>
          </a:effectLst>
        </p:spPr>
        <p:txBody>
          <a:bodyPr wrap="square" rtlCol="0">
            <a:spAutoFit/>
          </a:bodyPr>
          <a:lstStyle/>
          <a:p>
            <a:r>
              <a:rPr lang="es-ES" dirty="0" err="1" smtClean="0"/>
              <a:t>Document</a:t>
            </a:r>
            <a:r>
              <a:rPr lang="es-ES" dirty="0" smtClean="0"/>
              <a:t> (</a:t>
            </a:r>
          </a:p>
          <a:p>
            <a:pPr lvl="1"/>
            <a:r>
              <a:rPr lang="es-ES" dirty="0" smtClean="0"/>
              <a:t>Base(&lt;http://example.com/family#&gt;)</a:t>
            </a:r>
          </a:p>
          <a:p>
            <a:pPr lvl="1"/>
            <a:r>
              <a:rPr lang="es-ES" dirty="0" err="1" smtClean="0"/>
              <a:t>Prefix</a:t>
            </a:r>
            <a:r>
              <a:rPr lang="es-ES" dirty="0" smtClean="0"/>
              <a:t>(ex &lt;http://example.com/family#&gt;)</a:t>
            </a:r>
          </a:p>
          <a:p>
            <a:pPr lvl="1"/>
            <a:endParaRPr lang="es-ES" dirty="0" smtClean="0"/>
          </a:p>
          <a:p>
            <a:pPr lvl="1"/>
            <a:r>
              <a:rPr lang="es-ES" dirty="0" err="1" smtClean="0"/>
              <a:t>Group</a:t>
            </a:r>
            <a:r>
              <a:rPr lang="es-ES" dirty="0" smtClean="0"/>
              <a:t>(</a:t>
            </a:r>
          </a:p>
          <a:p>
            <a:r>
              <a:rPr lang="es-ES" dirty="0" smtClean="0"/>
              <a:t>	</a:t>
            </a:r>
            <a:r>
              <a:rPr lang="es-ES" dirty="0" err="1" smtClean="0"/>
              <a:t>Forall</a:t>
            </a:r>
            <a:r>
              <a:rPr lang="es-ES" dirty="0" smtClean="0"/>
              <a:t> ?x ?y ?z (</a:t>
            </a:r>
          </a:p>
          <a:p>
            <a:r>
              <a:rPr lang="es-ES" dirty="0" smtClean="0"/>
              <a:t>		</a:t>
            </a:r>
            <a:r>
              <a:rPr lang="es-ES" dirty="0" err="1" smtClean="0"/>
              <a:t>ex:uncleOf</a:t>
            </a:r>
            <a:r>
              <a:rPr lang="es-ES" dirty="0" smtClean="0"/>
              <a:t>(?z ?x) :- </a:t>
            </a:r>
          </a:p>
          <a:p>
            <a:pPr lvl="1"/>
            <a:r>
              <a:rPr lang="es-ES" dirty="0" smtClean="0"/>
              <a:t>		And ( </a:t>
            </a:r>
            <a:r>
              <a:rPr lang="es-ES" dirty="0" err="1" smtClean="0"/>
              <a:t>ex:childOf</a:t>
            </a:r>
            <a:r>
              <a:rPr lang="es-ES" dirty="0" smtClean="0"/>
              <a:t>(?x ?y) </a:t>
            </a:r>
          </a:p>
          <a:p>
            <a:pPr lvl="5"/>
            <a:r>
              <a:rPr lang="es-ES" dirty="0" err="1" smtClean="0"/>
              <a:t>ex:brotherOf</a:t>
            </a:r>
            <a:r>
              <a:rPr lang="es-ES" dirty="0" smtClean="0"/>
              <a:t>(?z ?y) )</a:t>
            </a:r>
          </a:p>
          <a:p>
            <a:r>
              <a:rPr lang="es-ES" dirty="0" smtClean="0"/>
              <a:t>		)</a:t>
            </a:r>
          </a:p>
          <a:p>
            <a:r>
              <a:rPr lang="es-ES" dirty="0" smtClean="0"/>
              <a:t>	)</a:t>
            </a:r>
          </a:p>
          <a:p>
            <a:r>
              <a:rPr lang="es-ES" dirty="0" smtClean="0"/>
              <a:t>)</a:t>
            </a: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Example</a:t>
            </a:r>
            <a:endParaRPr lang="en-US" sz="3600" dirty="0"/>
          </a:p>
        </p:txBody>
      </p:sp>
      <p:sp>
        <p:nvSpPr>
          <p:cNvPr id="4" name="TextBox 3"/>
          <p:cNvSpPr txBox="1"/>
          <p:nvPr/>
        </p:nvSpPr>
        <p:spPr>
          <a:xfrm>
            <a:off x="304800" y="1219200"/>
            <a:ext cx="8382000" cy="4832092"/>
          </a:xfrm>
          <a:prstGeom prst="rect">
            <a:avLst/>
          </a:prstGeom>
          <a:noFill/>
        </p:spPr>
        <p:txBody>
          <a:bodyPr wrap="square" rtlCol="0">
            <a:spAutoFit/>
          </a:bodyPr>
          <a:lstStyle/>
          <a:p>
            <a:r>
              <a:rPr lang="en-US" sz="1400" dirty="0" smtClean="0"/>
              <a:t>Document( </a:t>
            </a:r>
          </a:p>
          <a:p>
            <a:pPr lvl="1"/>
            <a:r>
              <a:rPr lang="en-US" sz="1400" dirty="0" smtClean="0"/>
              <a:t>Base(&lt;http://example.com/people#&gt;) </a:t>
            </a:r>
          </a:p>
          <a:p>
            <a:pPr lvl="1"/>
            <a:r>
              <a:rPr lang="en-US" sz="1400" dirty="0" smtClean="0"/>
              <a:t>Prefix(</a:t>
            </a:r>
            <a:r>
              <a:rPr lang="en-US" sz="1400" dirty="0" err="1" smtClean="0"/>
              <a:t>cpt</a:t>
            </a:r>
            <a:r>
              <a:rPr lang="en-US" sz="1400" dirty="0" smtClean="0"/>
              <a:t> &lt;http://example.com/concepts#&gt;) </a:t>
            </a:r>
          </a:p>
          <a:p>
            <a:pPr lvl="1"/>
            <a:r>
              <a:rPr lang="en-US" sz="1400" dirty="0" smtClean="0"/>
              <a:t>Prefix(</a:t>
            </a:r>
            <a:r>
              <a:rPr lang="en-US" sz="1400" dirty="0" err="1" smtClean="0"/>
              <a:t>func</a:t>
            </a:r>
            <a:r>
              <a:rPr lang="en-US" sz="1400" dirty="0" smtClean="0"/>
              <a:t> &lt;http://www.w3.org/2007/rif-builtin-function#&gt;) </a:t>
            </a:r>
          </a:p>
          <a:p>
            <a:pPr lvl="1"/>
            <a:r>
              <a:rPr lang="en-US" sz="1400" dirty="0" smtClean="0"/>
              <a:t>Prefix(</a:t>
            </a:r>
            <a:r>
              <a:rPr lang="en-US" sz="1400" dirty="0" err="1" smtClean="0"/>
              <a:t>pred</a:t>
            </a:r>
            <a:r>
              <a:rPr lang="en-US" sz="1400" dirty="0" smtClean="0"/>
              <a:t> &lt;http://www.w3.org/2007/rif-builtin-predicate#&gt;) </a:t>
            </a:r>
          </a:p>
          <a:p>
            <a:pPr lvl="1"/>
            <a:r>
              <a:rPr lang="en-US" sz="1400" dirty="0" smtClean="0"/>
              <a:t>Prefix(</a:t>
            </a:r>
            <a:r>
              <a:rPr lang="en-US" sz="1400" dirty="0" err="1" smtClean="0"/>
              <a:t>xs</a:t>
            </a:r>
            <a:r>
              <a:rPr lang="en-US" sz="1400" dirty="0" smtClean="0"/>
              <a:t> &lt;http://www.w3.org/2001/XMLSchema#&gt;) </a:t>
            </a:r>
          </a:p>
          <a:p>
            <a:pPr lvl="1"/>
            <a:endParaRPr lang="en-US" sz="1400" dirty="0" smtClean="0"/>
          </a:p>
          <a:p>
            <a:pPr lvl="1"/>
            <a:r>
              <a:rPr lang="en-US" sz="1400" dirty="0" smtClean="0"/>
              <a:t>Group </a:t>
            </a:r>
          </a:p>
          <a:p>
            <a:pPr lvl="1"/>
            <a:r>
              <a:rPr lang="en-US" sz="1400" dirty="0" smtClean="0"/>
              <a:t>( </a:t>
            </a:r>
          </a:p>
          <a:p>
            <a:pPr lvl="2"/>
            <a:r>
              <a:rPr lang="en-US" sz="1400" dirty="0" err="1" smtClean="0"/>
              <a:t>Forall</a:t>
            </a:r>
            <a:r>
              <a:rPr lang="en-US" sz="1400" dirty="0" smtClean="0"/>
              <a:t> ?item ?manager ?</a:t>
            </a:r>
            <a:r>
              <a:rPr lang="en-US" sz="1400" dirty="0" err="1" smtClean="0"/>
              <a:t>deliverydate</a:t>
            </a:r>
            <a:r>
              <a:rPr lang="en-US" sz="1400" dirty="0" smtClean="0"/>
              <a:t> ?</a:t>
            </a:r>
            <a:r>
              <a:rPr lang="en-US" sz="1400" dirty="0" err="1" smtClean="0"/>
              <a:t>scheduledate</a:t>
            </a:r>
            <a:r>
              <a:rPr lang="en-US" sz="1400" dirty="0" smtClean="0"/>
              <a:t> ?</a:t>
            </a:r>
            <a:r>
              <a:rPr lang="en-US" sz="1400" dirty="0" err="1" smtClean="0"/>
              <a:t>diffduration</a:t>
            </a:r>
            <a:r>
              <a:rPr lang="en-US" sz="1400" dirty="0" smtClean="0"/>
              <a:t> ?</a:t>
            </a:r>
            <a:r>
              <a:rPr lang="en-US" sz="1400" dirty="0" err="1" smtClean="0"/>
              <a:t>diffdays</a:t>
            </a:r>
            <a:r>
              <a:rPr lang="en-US" sz="1400" dirty="0" smtClean="0"/>
              <a:t> ( </a:t>
            </a:r>
          </a:p>
          <a:p>
            <a:pPr lvl="3"/>
            <a:r>
              <a:rPr lang="en-US" sz="1400" dirty="0" err="1" smtClean="0"/>
              <a:t>cpt:reject</a:t>
            </a:r>
            <a:r>
              <a:rPr lang="en-US" sz="1400" dirty="0" smtClean="0"/>
              <a:t> (?warehouse  ?item) :- </a:t>
            </a:r>
          </a:p>
          <a:p>
            <a:pPr lvl="4"/>
            <a:r>
              <a:rPr lang="en-US" sz="1400" dirty="0" smtClean="0"/>
              <a:t>And (</a:t>
            </a:r>
          </a:p>
          <a:p>
            <a:pPr lvl="5"/>
            <a:r>
              <a:rPr lang="en-US" sz="1400" dirty="0" err="1" smtClean="0"/>
              <a:t>cpt:perishable</a:t>
            </a:r>
            <a:r>
              <a:rPr lang="en-US" sz="1400" dirty="0" smtClean="0"/>
              <a:t>(?item) </a:t>
            </a:r>
          </a:p>
          <a:p>
            <a:pPr lvl="5"/>
            <a:r>
              <a:rPr lang="en-US" sz="1400" dirty="0" err="1" smtClean="0"/>
              <a:t>cpt:warehouse</a:t>
            </a:r>
            <a:r>
              <a:rPr lang="en-US" sz="1400" dirty="0" smtClean="0"/>
              <a:t>(?warehouse)</a:t>
            </a:r>
          </a:p>
          <a:p>
            <a:pPr lvl="5"/>
            <a:r>
              <a:rPr lang="en-US" sz="1400" dirty="0" err="1" smtClean="0"/>
              <a:t>cpt:delivered</a:t>
            </a:r>
            <a:r>
              <a:rPr lang="en-US" sz="1400" dirty="0" smtClean="0"/>
              <a:t>(?item ?</a:t>
            </a:r>
            <a:r>
              <a:rPr lang="en-US" sz="1400" dirty="0" err="1" smtClean="0"/>
              <a:t>deliverydate</a:t>
            </a:r>
            <a:r>
              <a:rPr lang="en-US" sz="1400" dirty="0" smtClean="0"/>
              <a:t> ?warehouse) </a:t>
            </a:r>
          </a:p>
          <a:p>
            <a:pPr lvl="5"/>
            <a:r>
              <a:rPr lang="en-US" sz="1400" dirty="0" err="1" smtClean="0"/>
              <a:t>cpt:scheduled</a:t>
            </a:r>
            <a:r>
              <a:rPr lang="en-US" sz="1400" dirty="0" smtClean="0"/>
              <a:t>(?item ?</a:t>
            </a:r>
            <a:r>
              <a:rPr lang="en-US" sz="1400" dirty="0" err="1" smtClean="0"/>
              <a:t>scheduledate</a:t>
            </a:r>
            <a:r>
              <a:rPr lang="en-US" sz="1400" dirty="0" smtClean="0"/>
              <a:t>)  </a:t>
            </a:r>
          </a:p>
          <a:p>
            <a:pPr lvl="5"/>
            <a:r>
              <a:rPr lang="en-US" sz="1400" dirty="0" smtClean="0"/>
              <a:t>?</a:t>
            </a:r>
            <a:r>
              <a:rPr lang="en-US" sz="1400" dirty="0" err="1" smtClean="0"/>
              <a:t>diffduration</a:t>
            </a:r>
            <a:r>
              <a:rPr lang="en-US" sz="1400" dirty="0" smtClean="0"/>
              <a:t> = External(</a:t>
            </a:r>
            <a:r>
              <a:rPr lang="en-US" sz="1400" dirty="0" err="1" smtClean="0"/>
              <a:t>func:subtract-dateTimes</a:t>
            </a:r>
            <a:r>
              <a:rPr lang="en-US" sz="1400" dirty="0" smtClean="0"/>
              <a:t>(?</a:t>
            </a:r>
            <a:r>
              <a:rPr lang="en-US" sz="1400" dirty="0" err="1" smtClean="0"/>
              <a:t>deliverydate</a:t>
            </a:r>
            <a:r>
              <a:rPr lang="en-US" sz="1400" dirty="0" smtClean="0"/>
              <a:t> ?</a:t>
            </a:r>
            <a:r>
              <a:rPr lang="en-US" sz="1400" dirty="0" err="1" smtClean="0"/>
              <a:t>scheduledate</a:t>
            </a:r>
            <a:r>
              <a:rPr lang="en-US" sz="1400" dirty="0" smtClean="0"/>
              <a:t>))  </a:t>
            </a:r>
          </a:p>
          <a:p>
            <a:pPr lvl="5"/>
            <a:r>
              <a:rPr lang="en-US" sz="1400" dirty="0" smtClean="0"/>
              <a:t>?</a:t>
            </a:r>
            <a:r>
              <a:rPr lang="en-US" sz="1400" dirty="0" err="1" smtClean="0"/>
              <a:t>diffdays</a:t>
            </a:r>
            <a:r>
              <a:rPr lang="en-US" sz="1400" dirty="0" smtClean="0"/>
              <a:t> = External(</a:t>
            </a:r>
            <a:r>
              <a:rPr lang="en-US" sz="1400" dirty="0" err="1" smtClean="0"/>
              <a:t>func:days</a:t>
            </a:r>
            <a:r>
              <a:rPr lang="en-US" sz="1400" dirty="0" smtClean="0"/>
              <a:t>-from-duration(?</a:t>
            </a:r>
            <a:r>
              <a:rPr lang="en-US" sz="1400" dirty="0" err="1" smtClean="0"/>
              <a:t>diffduration</a:t>
            </a:r>
            <a:r>
              <a:rPr lang="en-US" sz="1400" dirty="0" smtClean="0"/>
              <a:t>)) </a:t>
            </a:r>
          </a:p>
          <a:p>
            <a:pPr lvl="5"/>
            <a:r>
              <a:rPr lang="en-US" sz="1400" dirty="0" smtClean="0"/>
              <a:t>External(</a:t>
            </a:r>
            <a:r>
              <a:rPr lang="en-US" sz="1400" dirty="0" err="1" smtClean="0"/>
              <a:t>pred:numeric</a:t>
            </a:r>
            <a:r>
              <a:rPr lang="en-US" sz="1400" dirty="0" smtClean="0"/>
              <a:t>-greater-than(?</a:t>
            </a:r>
            <a:r>
              <a:rPr lang="en-US" sz="1400" dirty="0" err="1" smtClean="0"/>
              <a:t>diffdays</a:t>
            </a:r>
            <a:r>
              <a:rPr lang="en-US" sz="1400" dirty="0" smtClean="0"/>
              <a:t> 10))</a:t>
            </a:r>
          </a:p>
          <a:p>
            <a:pPr lvl="4"/>
            <a:r>
              <a:rPr lang="en-US" sz="1400" dirty="0" smtClean="0"/>
              <a:t>)</a:t>
            </a:r>
          </a:p>
          <a:p>
            <a:pPr lvl="3"/>
            <a:r>
              <a:rPr lang="en-US" sz="1400" dirty="0" smtClean="0"/>
              <a:t>) </a:t>
            </a:r>
          </a:p>
          <a:p>
            <a:pPr lvl="2"/>
            <a:r>
              <a:rPr lang="en-US" sz="1400" dirty="0" smtClean="0"/>
              <a:t>)</a:t>
            </a:r>
            <a:endParaRPr lang="en-US" sz="1400" dirty="0"/>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SWRL</a:t>
            </a:r>
            <a:endParaRPr lang="en-US" sz="3600" dirty="0"/>
          </a:p>
        </p:txBody>
      </p:sp>
      <p:sp>
        <p:nvSpPr>
          <p:cNvPr id="3" name="Content Placeholder 2"/>
          <p:cNvSpPr>
            <a:spLocks noGrp="1"/>
          </p:cNvSpPr>
          <p:nvPr>
            <p:ph idx="4294967295"/>
          </p:nvPr>
        </p:nvSpPr>
        <p:spPr>
          <a:xfrm>
            <a:off x="522514" y="1600200"/>
            <a:ext cx="8164286" cy="4525963"/>
          </a:xfrm>
        </p:spPr>
        <p:txBody>
          <a:bodyPr/>
          <a:lstStyle/>
          <a:p>
            <a:pPr>
              <a:lnSpc>
                <a:spcPct val="105000"/>
              </a:lnSpc>
            </a:pPr>
            <a:r>
              <a:rPr lang="en-US" dirty="0" smtClean="0"/>
              <a:t>SWRL is a proposal for a Semantic Web rules-language</a:t>
            </a:r>
          </a:p>
          <a:p>
            <a:pPr>
              <a:lnSpc>
                <a:spcPct val="105000"/>
              </a:lnSpc>
            </a:pPr>
            <a:r>
              <a:rPr lang="en-US" dirty="0" smtClean="0"/>
              <a:t>Combination of OWL and Rule Markup Language</a:t>
            </a:r>
          </a:p>
          <a:p>
            <a:pPr>
              <a:lnSpc>
                <a:spcPct val="105000"/>
              </a:lnSpc>
            </a:pPr>
            <a:r>
              <a:rPr lang="en-US" dirty="0" smtClean="0"/>
              <a:t>SWRL has the full expressivity of OWL DL, but not decidable</a:t>
            </a: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smtClean="0"/>
              <a:t>Uncle Rule</a:t>
            </a:r>
            <a:endParaRPr lang="en-US" sz="3600" dirty="0"/>
          </a:p>
        </p:txBody>
      </p:sp>
      <p:sp>
        <p:nvSpPr>
          <p:cNvPr id="19457" name="Rectangle 1"/>
          <p:cNvSpPr>
            <a:spLocks noChangeArrowheads="1"/>
          </p:cNvSpPr>
          <p:nvPr/>
        </p:nvSpPr>
        <p:spPr bwMode="auto">
          <a:xfrm>
            <a:off x="533400" y="1492479"/>
            <a:ext cx="8305800" cy="4185761"/>
          </a:xfrm>
          <a:prstGeom prst="rect">
            <a:avLst/>
          </a:prstGeom>
          <a:solidFill>
            <a:srgbClr val="FFFFFF"/>
          </a:solidFill>
          <a:ln w="9525">
            <a:noFill/>
            <a:miter lim="800000"/>
            <a:headEnd/>
            <a:tailEnd/>
          </a:ln>
          <a:effectLst/>
        </p:spPr>
        <p:txBody>
          <a:bodyPr vert="horz" wrap="square" lIns="31740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ruleml:imp</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a:t>
            </a:r>
          </a:p>
          <a:p>
            <a:pPr lvl="1" fontAlgn="base">
              <a:spcBef>
                <a:spcPct val="0"/>
              </a:spcBef>
              <a:spcAft>
                <a:spcPct val="0"/>
              </a:spcAf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ruleml:_rlab</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ruleml:href</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="#example1"/&gt; </a:t>
            </a:r>
          </a:p>
          <a:p>
            <a:pPr lvl="1" fontAlgn="base">
              <a:spcBef>
                <a:spcPct val="0"/>
              </a:spcBef>
              <a:spcAft>
                <a:spcPct val="0"/>
              </a:spcAf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ruleml:_body</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a:t>
            </a:r>
          </a:p>
          <a:p>
            <a:pPr lvl="2" fontAlgn="base">
              <a:spcBef>
                <a:spcPct val="0"/>
              </a:spcBef>
              <a:spcAft>
                <a:spcPct val="0"/>
              </a:spcAf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swrlx:individualPropertyAtom</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swrlx:property</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hasParent</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ruleml:var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&gt;x1&lt;/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ruleml:var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a:t>
            </a:r>
          </a:p>
          <a:p>
            <a:pPr lvl="1" fontAlgn="base">
              <a:spcBef>
                <a:spcPct val="0"/>
              </a:spcBef>
              <a:spcAft>
                <a:spcPct val="0"/>
              </a:spcAf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ruleml:var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&gt;x2&lt;/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ruleml:var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a:t>
            </a:r>
          </a:p>
          <a:p>
            <a:pPr lvl="1" fontAlgn="base">
              <a:spcBef>
                <a:spcPct val="0"/>
              </a:spcBef>
              <a:spcAft>
                <a:spcPct val="0"/>
              </a:spcAf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swrlx:individualPropertyAtom</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swrlx:individualPropertyAtomswrlx:property</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hasBrother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a:t>
            </a:r>
          </a:p>
          <a:p>
            <a:pPr lvl="1" fontAlgn="base">
              <a:spcBef>
                <a:spcPct val="0"/>
              </a:spcBef>
              <a:spcAft>
                <a:spcPct val="0"/>
              </a:spcAf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ruleml:var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&gt;x2&lt;/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ruleml:var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a:t>
            </a:r>
          </a:p>
          <a:p>
            <a:pPr lvl="1" fontAlgn="base">
              <a:spcBef>
                <a:spcPct val="0"/>
              </a:spcBef>
              <a:spcAft>
                <a:spcPct val="0"/>
              </a:spcAf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ruleml:var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&gt;x3&lt;/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ruleml:var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a:t>
            </a:r>
          </a:p>
          <a:p>
            <a:pPr lvl="1" fontAlgn="base">
              <a:spcBef>
                <a:spcPct val="0"/>
              </a:spcBef>
              <a:spcAft>
                <a:spcPct val="0"/>
              </a:spcAf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swrlx:individualPropertyAtom</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a:t>
            </a:r>
          </a:p>
          <a:p>
            <a:pPr lvl="1" fontAlgn="base">
              <a:spcBef>
                <a:spcPct val="0"/>
              </a:spcBef>
              <a:spcAft>
                <a:spcPct val="0"/>
              </a:spcAf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ruleml:_body</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a:t>
            </a:r>
          </a:p>
          <a:p>
            <a:pPr lvl="1" fontAlgn="base">
              <a:spcBef>
                <a:spcPct val="0"/>
              </a:spcBef>
              <a:spcAft>
                <a:spcPct val="0"/>
              </a:spcAf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ruleml:_head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a:t>
            </a:r>
          </a:p>
          <a:p>
            <a:pPr lvl="1" fontAlgn="base">
              <a:spcBef>
                <a:spcPct val="0"/>
              </a:spcBef>
              <a:spcAft>
                <a:spcPct val="0"/>
              </a:spcAf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swrlx:individualPropertyAtom</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swrlx:property</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hasUncle</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ruleml:var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&gt;x1&lt;/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ruleml:var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a:t>
            </a:r>
          </a:p>
          <a:p>
            <a:pPr lvl="1" fontAlgn="base">
              <a:spcBef>
                <a:spcPct val="0"/>
              </a:spcBef>
              <a:spcAft>
                <a:spcPct val="0"/>
              </a:spcAf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	&lt;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ruleml:var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&gt;x3&lt;/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ruleml:var</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a:t>
            </a:r>
          </a:p>
          <a:p>
            <a:pPr lvl="1" fontAlgn="base">
              <a:spcBef>
                <a:spcPct val="0"/>
              </a:spcBef>
              <a:spcAft>
                <a:spcPct val="0"/>
              </a:spcAf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swrlx:individualPropertyAtom</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a:t>
            </a:r>
          </a:p>
          <a:p>
            <a:pPr lvl="1" fontAlgn="base">
              <a:spcBef>
                <a:spcPct val="0"/>
              </a:spcBef>
              <a:spcAft>
                <a:spcPct val="0"/>
              </a:spcAf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ruleml:_head</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&lt;/</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ruleml:imp</a:t>
            </a: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&gt;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SWRL Built-Ins (Examples)</a:t>
            </a:r>
            <a:endParaRPr lang="en-US" sz="3600" dirty="0"/>
          </a:p>
        </p:txBody>
      </p:sp>
      <p:sp>
        <p:nvSpPr>
          <p:cNvPr id="4" name="Content Placeholder 3"/>
          <p:cNvSpPr>
            <a:spLocks noGrp="1"/>
          </p:cNvSpPr>
          <p:nvPr>
            <p:ph idx="4294967295"/>
          </p:nvPr>
        </p:nvSpPr>
        <p:spPr>
          <a:xfrm>
            <a:off x="943428" y="1600200"/>
            <a:ext cx="7743371" cy="4525963"/>
          </a:xfrm>
        </p:spPr>
        <p:txBody>
          <a:bodyPr/>
          <a:lstStyle/>
          <a:p>
            <a:pPr>
              <a:lnSpc>
                <a:spcPct val="105000"/>
              </a:lnSpc>
            </a:pPr>
            <a:r>
              <a:rPr lang="en-US" dirty="0" err="1" smtClean="0"/>
              <a:t>swrlb:lessThan</a:t>
            </a:r>
            <a:endParaRPr lang="en-US" dirty="0" smtClean="0"/>
          </a:p>
          <a:p>
            <a:pPr>
              <a:lnSpc>
                <a:spcPct val="105000"/>
              </a:lnSpc>
            </a:pPr>
            <a:r>
              <a:rPr lang="en-US" dirty="0" err="1" smtClean="0"/>
              <a:t>swrlb:add</a:t>
            </a:r>
            <a:endParaRPr lang="en-US" dirty="0" smtClean="0"/>
          </a:p>
          <a:p>
            <a:pPr>
              <a:lnSpc>
                <a:spcPct val="105000"/>
              </a:lnSpc>
            </a:pPr>
            <a:r>
              <a:rPr lang="en-US" dirty="0" err="1" smtClean="0"/>
              <a:t>swrlb:stringConcat</a:t>
            </a:r>
            <a:endParaRPr lang="en-US" dirty="0" smtClean="0"/>
          </a:p>
          <a:p>
            <a:pPr>
              <a:lnSpc>
                <a:spcPct val="105000"/>
              </a:lnSpc>
            </a:pPr>
            <a:r>
              <a:rPr lang="en-US" dirty="0" err="1" smtClean="0"/>
              <a:t>swrlb:addDayTimeDurations</a:t>
            </a:r>
            <a:endParaRPr lang="en-US" dirty="0" smtClean="0"/>
          </a:p>
          <a:p>
            <a:pPr>
              <a:lnSpc>
                <a:spcPct val="105000"/>
              </a:lnSpc>
            </a:pPr>
            <a:r>
              <a:rPr lang="en-US" dirty="0" err="1" smtClean="0"/>
              <a:t>swrlb:resolveURI</a:t>
            </a:r>
            <a:endParaRPr lang="en-US" dirty="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600" dirty="0"/>
              <a:t>How to query and </a:t>
            </a:r>
            <a:r>
              <a:rPr lang="en-US" sz="3600" dirty="0" smtClean="0"/>
              <a:t>manipulate</a:t>
            </a:r>
            <a:br>
              <a:rPr lang="en-US" sz="3600" dirty="0" smtClean="0"/>
            </a:br>
            <a:r>
              <a:rPr lang="en-US" sz="3600" dirty="0" smtClean="0"/>
              <a:t>RDF </a:t>
            </a:r>
            <a:r>
              <a:rPr lang="en-US" sz="3600" dirty="0"/>
              <a:t>data: </a:t>
            </a:r>
            <a:r>
              <a:rPr lang="en-US" sz="3600" dirty="0" smtClean="0"/>
              <a:t/>
            </a:r>
            <a:br>
              <a:rPr lang="en-US" sz="3600" dirty="0" smtClean="0"/>
            </a:br>
            <a:r>
              <a:rPr lang="en-US" sz="3600" dirty="0" smtClean="0"/>
              <a:t>An </a:t>
            </a:r>
            <a:r>
              <a:rPr lang="en-US" sz="3600" dirty="0"/>
              <a:t>overview of SPARQL 1.1 </a:t>
            </a:r>
          </a:p>
        </p:txBody>
      </p:sp>
      <p:sp>
        <p:nvSpPr>
          <p:cNvPr id="4" name="TextBox 3"/>
          <p:cNvSpPr txBox="1"/>
          <p:nvPr/>
        </p:nvSpPr>
        <p:spPr>
          <a:xfrm>
            <a:off x="1135703" y="5438745"/>
            <a:ext cx="6814686" cy="400110"/>
          </a:xfrm>
          <a:prstGeom prst="rect">
            <a:avLst/>
          </a:prstGeom>
          <a:noFill/>
        </p:spPr>
        <p:txBody>
          <a:bodyPr wrap="none" rtlCol="0">
            <a:spAutoFit/>
          </a:bodyPr>
          <a:lstStyle/>
          <a:p>
            <a:pPr algn="ctr"/>
            <a:r>
              <a:rPr lang="en-US" sz="2000" b="1" dirty="0" smtClean="0">
                <a:solidFill>
                  <a:srgbClr val="FF0000"/>
                </a:solidFill>
              </a:rPr>
              <a:t>Draft Status – Some amount of clean up and extension to be done.</a:t>
            </a:r>
            <a:endParaRPr lang="en-US" sz="2000" b="1" dirty="0">
              <a:solidFill>
                <a:srgbClr val="FF0000"/>
              </a:solidFill>
            </a:endParaRPr>
          </a:p>
        </p:txBody>
      </p:sp>
      <p:sp>
        <p:nvSpPr>
          <p:cNvPr id="5" name="Subtitle 2"/>
          <p:cNvSpPr txBox="1">
            <a:spLocks/>
          </p:cNvSpPr>
          <p:nvPr/>
        </p:nvSpPr>
        <p:spPr bwMode="auto">
          <a:xfrm>
            <a:off x="1362733" y="3888188"/>
            <a:ext cx="6587656" cy="167375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457200" rtl="0" eaLnBrk="0" fontAlgn="base" latinLnBrk="0" hangingPunct="0">
              <a:lnSpc>
                <a:spcPct val="90000"/>
              </a:lnSpc>
              <a:spcBef>
                <a:spcPts val="600"/>
              </a:spcBef>
              <a:spcAft>
                <a:spcPct val="0"/>
              </a:spcAft>
              <a:buClrTx/>
              <a:buSzPct val="91000"/>
              <a:buFont typeface="Lucida Grande" pitchFamily="-106" charset="0"/>
              <a:buNone/>
              <a:tabLst/>
              <a:defRPr/>
            </a:pPr>
            <a:r>
              <a:rPr kumimoji="0" lang="en-US" sz="3200" b="0" i="0" u="none" strike="noStrike" kern="0" cap="none" spc="0" normalizeH="0" baseline="0" noProof="0" dirty="0" smtClean="0">
                <a:ln>
                  <a:noFill/>
                </a:ln>
                <a:solidFill>
                  <a:srgbClr val="002F5F"/>
                </a:solidFill>
                <a:effectLst/>
                <a:uLnTx/>
                <a:uFillTx/>
                <a:latin typeface="+mn-lt"/>
                <a:ea typeface="MS PGothic" pitchFamily="34" charset="-128"/>
                <a:cs typeface="MS PGothic"/>
              </a:rPr>
              <a:t>Basics</a:t>
            </a:r>
          </a:p>
          <a:p>
            <a:pPr marL="0" marR="0" lvl="0" indent="0" algn="ctr" defTabSz="457200" rtl="0" eaLnBrk="0" fontAlgn="base" latinLnBrk="0" hangingPunct="0">
              <a:lnSpc>
                <a:spcPct val="90000"/>
              </a:lnSpc>
              <a:spcBef>
                <a:spcPts val="600"/>
              </a:spcBef>
              <a:spcAft>
                <a:spcPct val="0"/>
              </a:spcAft>
              <a:buClrTx/>
              <a:buSzPct val="91000"/>
              <a:buFont typeface="Lucida Grande" pitchFamily="-106" charset="0"/>
              <a:buNone/>
              <a:tabLst/>
              <a:defRPr/>
            </a:pPr>
            <a:endParaRPr kumimoji="0" lang="en-US" sz="3200" b="0" i="0" u="none" strike="noStrike" kern="0" cap="none" spc="0" normalizeH="0" baseline="0" noProof="0" dirty="0" smtClean="0">
              <a:ln>
                <a:noFill/>
              </a:ln>
              <a:solidFill>
                <a:srgbClr val="002F5F"/>
              </a:solidFill>
              <a:effectLst/>
              <a:uLnTx/>
              <a:uFillTx/>
              <a:latin typeface="+mn-lt"/>
              <a:ea typeface="MS PGothic" pitchFamily="34" charset="-128"/>
              <a:cs typeface="MS PGothic"/>
            </a:endParaRPr>
          </a:p>
          <a:p>
            <a:pPr marL="0" marR="0" lvl="0" indent="0" algn="ctr" defTabSz="457200" rtl="0" eaLnBrk="0" fontAlgn="base" latinLnBrk="0" hangingPunct="0">
              <a:lnSpc>
                <a:spcPct val="90000"/>
              </a:lnSpc>
              <a:spcBef>
                <a:spcPts val="600"/>
              </a:spcBef>
              <a:spcAft>
                <a:spcPct val="0"/>
              </a:spcAft>
              <a:buClrTx/>
              <a:buSzPct val="91000"/>
              <a:buFont typeface="Lucida Grande" pitchFamily="-106" charset="0"/>
              <a:buNone/>
              <a:tabLst/>
              <a:defRPr/>
            </a:pPr>
            <a:r>
              <a:rPr kumimoji="0" lang="en-US" sz="3200" b="0" i="0" u="none" strike="noStrike" kern="0" cap="none" spc="0" normalizeH="0" baseline="0" noProof="0" dirty="0" smtClean="0">
                <a:ln>
                  <a:noFill/>
                </a:ln>
                <a:solidFill>
                  <a:schemeClr val="tx2"/>
                </a:solidFill>
                <a:effectLst/>
                <a:uLnTx/>
                <a:uFillTx/>
                <a:latin typeface="+mn-lt"/>
                <a:ea typeface="MS PGothic" pitchFamily="34" charset="-128"/>
                <a:cs typeface="MS PGothic"/>
              </a:rPr>
              <a:t>Day 2</a:t>
            </a:r>
          </a:p>
          <a:p>
            <a:pPr marL="0" marR="0" lvl="0" indent="0" algn="ctr" defTabSz="457200" rtl="0" eaLnBrk="0" fontAlgn="base" latinLnBrk="0" hangingPunct="0">
              <a:lnSpc>
                <a:spcPct val="90000"/>
              </a:lnSpc>
              <a:spcBef>
                <a:spcPts val="600"/>
              </a:spcBef>
              <a:spcAft>
                <a:spcPct val="0"/>
              </a:spcAft>
              <a:buClrTx/>
              <a:buSzPct val="91000"/>
              <a:buFont typeface="Lucida Grande" pitchFamily="-106" charset="0"/>
              <a:buNone/>
              <a:tabLst/>
              <a:defRPr/>
            </a:pPr>
            <a:endParaRPr kumimoji="0" lang="en-US" sz="3600" b="0" i="0" u="none" strike="noStrike" kern="0" cap="none" spc="0" normalizeH="0" baseline="0" noProof="0" dirty="0">
              <a:ln>
                <a:noFill/>
              </a:ln>
              <a:solidFill>
                <a:srgbClr val="002F5F"/>
              </a:solidFill>
              <a:effectLst/>
              <a:uLnTx/>
              <a:uFillTx/>
              <a:latin typeface="+mn-lt"/>
              <a:ea typeface="MS PGothic" pitchFamily="34" charset="-128"/>
              <a:cs typeface="MS PGothic"/>
            </a:endParaRP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Overview</a:t>
            </a:r>
            <a:endParaRPr lang="en-US" sz="3600" dirty="0"/>
          </a:p>
        </p:txBody>
      </p:sp>
      <p:sp>
        <p:nvSpPr>
          <p:cNvPr id="3" name="Content Placeholder 2"/>
          <p:cNvSpPr>
            <a:spLocks noGrp="1"/>
          </p:cNvSpPr>
          <p:nvPr>
            <p:ph idx="4294967295"/>
          </p:nvPr>
        </p:nvSpPr>
        <p:spPr>
          <a:xfrm>
            <a:off x="1219200" y="1600200"/>
            <a:ext cx="7010400" cy="4525963"/>
          </a:xfrm>
        </p:spPr>
        <p:txBody>
          <a:bodyPr/>
          <a:lstStyle/>
          <a:p>
            <a:pPr lvl="0">
              <a:lnSpc>
                <a:spcPct val="105000"/>
              </a:lnSpc>
            </a:pPr>
            <a:r>
              <a:rPr lang="en-US" dirty="0" smtClean="0"/>
              <a:t>Querying Tables </a:t>
            </a:r>
            <a:r>
              <a:rPr lang="en-US" dirty="0" err="1" smtClean="0"/>
              <a:t>vs</a:t>
            </a:r>
            <a:r>
              <a:rPr lang="en-US" dirty="0" smtClean="0"/>
              <a:t> Graphs</a:t>
            </a:r>
          </a:p>
          <a:p>
            <a:pPr lvl="0">
              <a:lnSpc>
                <a:spcPct val="105000"/>
              </a:lnSpc>
            </a:pPr>
            <a:r>
              <a:rPr lang="en-US" dirty="0" smtClean="0"/>
              <a:t>Parts </a:t>
            </a:r>
            <a:r>
              <a:rPr lang="en-US" dirty="0"/>
              <a:t>of a SPARQL query</a:t>
            </a:r>
          </a:p>
          <a:p>
            <a:pPr lvl="0">
              <a:lnSpc>
                <a:spcPct val="105000"/>
              </a:lnSpc>
            </a:pPr>
            <a:r>
              <a:rPr lang="en-US" dirty="0"/>
              <a:t>SPARQL endpoints</a:t>
            </a:r>
          </a:p>
          <a:p>
            <a:pPr lvl="0">
              <a:lnSpc>
                <a:spcPct val="105000"/>
              </a:lnSpc>
            </a:pPr>
            <a:r>
              <a:rPr lang="en-US" dirty="0"/>
              <a:t>SPARQL CRUD </a:t>
            </a:r>
            <a:r>
              <a:rPr lang="en-US" dirty="0" smtClean="0"/>
              <a:t>operations</a:t>
            </a:r>
            <a:endParaRPr lang="en-US" dirty="0"/>
          </a:p>
        </p:txBody>
      </p:sp>
    </p:spTree>
    <p:extLst>
      <p:ext uri="{BB962C8B-B14F-4D97-AF65-F5344CB8AC3E}">
        <p14:creationId xmlns="" xmlns:p14="http://schemas.microsoft.com/office/powerpoint/2010/main" xmlns:mv="urn:schemas-microsoft-com:mac:vml" xmlns:mc="http://schemas.openxmlformats.org/markup-compatibility/2006" val="1669941656"/>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2689225"/>
            <a:ext cx="8686800" cy="1624013"/>
          </a:xfrm>
        </p:spPr>
        <p:txBody>
          <a:bodyPr>
            <a:noAutofit/>
          </a:bodyPr>
          <a:lstStyle/>
          <a:p>
            <a:pPr marL="0" lvl="0" indent="0">
              <a:buNone/>
            </a:pPr>
            <a:r>
              <a:rPr lang="en-US" sz="6200" dirty="0"/>
              <a:t>Querying Tables </a:t>
            </a:r>
            <a:r>
              <a:rPr lang="en-US" sz="6200" dirty="0" err="1"/>
              <a:t>vs</a:t>
            </a:r>
            <a:r>
              <a:rPr lang="en-US" sz="6200" dirty="0"/>
              <a:t> Graphs</a:t>
            </a:r>
          </a:p>
        </p:txBody>
      </p:sp>
    </p:spTree>
    <p:extLst>
      <p:ext uri="{BB962C8B-B14F-4D97-AF65-F5344CB8AC3E}">
        <p14:creationId xmlns="" xmlns:p14="http://schemas.microsoft.com/office/powerpoint/2010/main" xmlns:mv="urn:schemas-microsoft-com:mac:vml" xmlns:mc="http://schemas.openxmlformats.org/markup-compatibility/2006" val="3614028342"/>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Basic SQL Pattern</a:t>
            </a:r>
            <a:endParaRPr lang="en-US" sz="3600" dirty="0"/>
          </a:p>
        </p:txBody>
      </p:sp>
      <p:graphicFrame>
        <p:nvGraphicFramePr>
          <p:cNvPr id="6" name="Content Placeholder 4"/>
          <p:cNvGraphicFramePr>
            <a:graphicFrameLocks noGrp="1"/>
          </p:cNvGraphicFramePr>
          <p:nvPr>
            <p:ph idx="4294967295"/>
            <p:extLst>
              <p:ext uri="{D42A27DB-BD31-4B8C-83A1-F6EECF244321}">
                <p14:modId xmlns="" xmlns:p14="http://schemas.microsoft.com/office/powerpoint/2010/main" xmlns:mv="urn:schemas-microsoft-com:mac:vml" xmlns:mc="http://schemas.openxmlformats.org/markup-compatibility/2006" val="2005379932"/>
              </p:ext>
            </p:extLst>
          </p:nvPr>
        </p:nvGraphicFramePr>
        <p:xfrm>
          <a:off x="776508" y="2903538"/>
          <a:ext cx="7745758" cy="2595880"/>
        </p:xfrm>
        <a:graphic>
          <a:graphicData uri="http://schemas.openxmlformats.org/drawingml/2006/table">
            <a:tbl>
              <a:tblPr firstRow="1" bandRow="1">
                <a:tableStyleId>{5C22544A-7EE6-4342-B048-85BDC9FD1C3A}</a:tableStyleId>
              </a:tblPr>
              <a:tblGrid>
                <a:gridCol w="1344958"/>
                <a:gridCol w="1378857"/>
                <a:gridCol w="1364343"/>
                <a:gridCol w="1828800"/>
                <a:gridCol w="1828800"/>
              </a:tblGrid>
              <a:tr h="370840">
                <a:tc>
                  <a:txBody>
                    <a:bodyPr/>
                    <a:lstStyle/>
                    <a:p>
                      <a:r>
                        <a:rPr lang="en-US" dirty="0" err="1" smtClean="0"/>
                        <a:t>empl_num</a:t>
                      </a:r>
                      <a:endParaRPr lang="en-US" dirty="0"/>
                    </a:p>
                  </a:txBody>
                  <a:tcPr/>
                </a:tc>
                <a:tc>
                  <a:txBody>
                    <a:bodyPr/>
                    <a:lstStyle/>
                    <a:p>
                      <a:r>
                        <a:rPr lang="en-US" dirty="0" err="1" smtClean="0"/>
                        <a:t>first_name</a:t>
                      </a:r>
                      <a:endParaRPr lang="en-US" dirty="0"/>
                    </a:p>
                  </a:txBody>
                  <a:tcPr/>
                </a:tc>
                <a:tc>
                  <a:txBody>
                    <a:bodyPr/>
                    <a:lstStyle/>
                    <a:p>
                      <a:r>
                        <a:rPr lang="en-US" dirty="0" err="1" smtClean="0"/>
                        <a:t>last</a:t>
                      </a:r>
                      <a:r>
                        <a:rPr lang="en-US" baseline="0" dirty="0" err="1" smtClean="0"/>
                        <a:t>_name</a:t>
                      </a:r>
                      <a:endParaRPr lang="en-US" dirty="0"/>
                    </a:p>
                  </a:txBody>
                  <a:tcPr/>
                </a:tc>
                <a:tc>
                  <a:txBody>
                    <a:bodyPr/>
                    <a:lstStyle/>
                    <a:p>
                      <a:r>
                        <a:rPr lang="en-US" dirty="0" smtClean="0"/>
                        <a:t>position</a:t>
                      </a:r>
                      <a:endParaRPr lang="en-US" dirty="0"/>
                    </a:p>
                  </a:txBody>
                  <a:tcPr/>
                </a:tc>
                <a:tc>
                  <a:txBody>
                    <a:bodyPr/>
                    <a:lstStyle/>
                    <a:p>
                      <a:r>
                        <a:rPr lang="en-US" dirty="0" err="1" smtClean="0"/>
                        <a:t>reports_to</a:t>
                      </a:r>
                      <a:endParaRPr lang="en-US" dirty="0"/>
                    </a:p>
                  </a:txBody>
                  <a:tcPr/>
                </a:tc>
              </a:tr>
              <a:tr h="370840">
                <a:tc>
                  <a:txBody>
                    <a:bodyPr/>
                    <a:lstStyle/>
                    <a:p>
                      <a:r>
                        <a:rPr lang="en-US" dirty="0" smtClean="0"/>
                        <a:t>1234</a:t>
                      </a:r>
                      <a:endParaRPr lang="en-US" dirty="0"/>
                    </a:p>
                  </a:txBody>
                  <a:tcPr/>
                </a:tc>
                <a:tc>
                  <a:txBody>
                    <a:bodyPr/>
                    <a:lstStyle/>
                    <a:p>
                      <a:r>
                        <a:rPr lang="en-US" dirty="0" smtClean="0"/>
                        <a:t>John</a:t>
                      </a:r>
                      <a:endParaRPr lang="en-US" dirty="0"/>
                    </a:p>
                  </a:txBody>
                  <a:tcPr/>
                </a:tc>
                <a:tc>
                  <a:txBody>
                    <a:bodyPr/>
                    <a:lstStyle/>
                    <a:p>
                      <a:r>
                        <a:rPr lang="en-US" dirty="0" smtClean="0"/>
                        <a:t>Doe</a:t>
                      </a:r>
                      <a:endParaRPr lang="en-US" dirty="0"/>
                    </a:p>
                  </a:txBody>
                  <a:tcPr/>
                </a:tc>
                <a:tc>
                  <a:txBody>
                    <a:bodyPr/>
                    <a:lstStyle/>
                    <a:p>
                      <a:r>
                        <a:rPr lang="en-US" dirty="0" smtClean="0"/>
                        <a:t>Engineer 4</a:t>
                      </a:r>
                      <a:endParaRPr lang="en-US" dirty="0"/>
                    </a:p>
                  </a:txBody>
                  <a:tcPr/>
                </a:tc>
                <a:tc>
                  <a:txBody>
                    <a:bodyPr/>
                    <a:lstStyle/>
                    <a:p>
                      <a:r>
                        <a:rPr lang="en-US" dirty="0" smtClean="0"/>
                        <a:t>Sam Smith</a:t>
                      </a:r>
                      <a:endParaRPr lang="en-US" dirty="0"/>
                    </a:p>
                  </a:txBody>
                  <a:tcPr/>
                </a:tc>
              </a:tr>
              <a:tr h="370840">
                <a:tc>
                  <a:txBody>
                    <a:bodyPr/>
                    <a:lstStyle/>
                    <a:p>
                      <a:r>
                        <a:rPr lang="en-US" dirty="0" smtClean="0"/>
                        <a:t>1235</a:t>
                      </a:r>
                      <a:endParaRPr lang="en-US" dirty="0"/>
                    </a:p>
                  </a:txBody>
                  <a:tcPr/>
                </a:tc>
                <a:tc>
                  <a:txBody>
                    <a:bodyPr/>
                    <a:lstStyle/>
                    <a:p>
                      <a:r>
                        <a:rPr lang="en-US" dirty="0" smtClean="0"/>
                        <a:t>Susan</a:t>
                      </a:r>
                      <a:endParaRPr lang="en-US" dirty="0"/>
                    </a:p>
                  </a:txBody>
                  <a:tcPr/>
                </a:tc>
                <a:tc>
                  <a:txBody>
                    <a:bodyPr/>
                    <a:lstStyle/>
                    <a:p>
                      <a:r>
                        <a:rPr lang="en-US" dirty="0" smtClean="0"/>
                        <a:t>Arnolds</a:t>
                      </a:r>
                      <a:endParaRPr lang="en-US" dirty="0"/>
                    </a:p>
                  </a:txBody>
                  <a:tcPr/>
                </a:tc>
                <a:tc>
                  <a:txBody>
                    <a:bodyPr/>
                    <a:lstStyle/>
                    <a:p>
                      <a:r>
                        <a:rPr lang="en-US" dirty="0" smtClean="0"/>
                        <a:t>Accountant 2</a:t>
                      </a:r>
                      <a:endParaRPr lang="en-US" dirty="0"/>
                    </a:p>
                  </a:txBody>
                  <a:tcPr/>
                </a:tc>
                <a:tc>
                  <a:txBody>
                    <a:bodyPr/>
                    <a:lstStyle/>
                    <a:p>
                      <a:r>
                        <a:rPr lang="en-US" dirty="0" smtClean="0"/>
                        <a:t>Sam Smith</a:t>
                      </a:r>
                      <a:endParaRPr lang="en-US" dirty="0"/>
                    </a:p>
                  </a:txBody>
                  <a:tcPr/>
                </a:tc>
              </a:tr>
              <a:tr h="370840">
                <a:tc>
                  <a:txBody>
                    <a:bodyPr/>
                    <a:lstStyle/>
                    <a:p>
                      <a:r>
                        <a:rPr lang="en-US" dirty="0" smtClean="0"/>
                        <a:t>1236</a:t>
                      </a:r>
                      <a:endParaRPr lang="en-US" dirty="0"/>
                    </a:p>
                  </a:txBody>
                  <a:tcPr/>
                </a:tc>
                <a:tc>
                  <a:txBody>
                    <a:bodyPr/>
                    <a:lstStyle/>
                    <a:p>
                      <a:r>
                        <a:rPr lang="en-US" dirty="0" smtClean="0"/>
                        <a:t>Maya</a:t>
                      </a:r>
                      <a:endParaRPr lang="en-US" dirty="0"/>
                    </a:p>
                  </a:txBody>
                  <a:tcPr/>
                </a:tc>
                <a:tc>
                  <a:txBody>
                    <a:bodyPr/>
                    <a:lstStyle/>
                    <a:p>
                      <a:r>
                        <a:rPr lang="en-US" dirty="0" smtClean="0"/>
                        <a:t>Kennedy</a:t>
                      </a:r>
                      <a:endParaRPr lang="en-US" dirty="0"/>
                    </a:p>
                  </a:txBody>
                  <a:tcPr/>
                </a:tc>
                <a:tc>
                  <a:txBody>
                    <a:bodyPr/>
                    <a:lstStyle/>
                    <a:p>
                      <a:r>
                        <a:rPr lang="en-US" dirty="0" smtClean="0"/>
                        <a:t>Management 1</a:t>
                      </a:r>
                      <a:endParaRPr lang="en-US" dirty="0"/>
                    </a:p>
                  </a:txBody>
                  <a:tcPr/>
                </a:tc>
                <a:tc>
                  <a:txBody>
                    <a:bodyPr/>
                    <a:lstStyle/>
                    <a:p>
                      <a:r>
                        <a:rPr lang="en-US" dirty="0" smtClean="0"/>
                        <a:t>Alice Sanders</a:t>
                      </a:r>
                      <a:endParaRPr lang="en-US" dirty="0"/>
                    </a:p>
                  </a:txBody>
                  <a:tcPr/>
                </a:tc>
              </a:tr>
              <a:tr h="370840">
                <a:tc>
                  <a:txBody>
                    <a:bodyPr/>
                    <a:lstStyle/>
                    <a:p>
                      <a:r>
                        <a:rPr lang="en-US" dirty="0" smtClean="0"/>
                        <a:t>1237</a:t>
                      </a:r>
                      <a:endParaRPr lang="en-US" dirty="0"/>
                    </a:p>
                  </a:txBody>
                  <a:tcPr/>
                </a:tc>
                <a:tc>
                  <a:txBody>
                    <a:bodyPr/>
                    <a:lstStyle/>
                    <a:p>
                      <a:r>
                        <a:rPr lang="en-US" dirty="0" smtClean="0"/>
                        <a:t>Cathleen</a:t>
                      </a:r>
                      <a:endParaRPr lang="en-US" dirty="0"/>
                    </a:p>
                  </a:txBody>
                  <a:tcPr/>
                </a:tc>
                <a:tc>
                  <a:txBody>
                    <a:bodyPr/>
                    <a:lstStyle/>
                    <a:p>
                      <a:r>
                        <a:rPr lang="en-US" dirty="0" smtClean="0"/>
                        <a:t>Davis</a:t>
                      </a:r>
                      <a:endParaRPr lang="en-US" dirty="0"/>
                    </a:p>
                  </a:txBody>
                  <a:tcPr/>
                </a:tc>
                <a:tc>
                  <a:txBody>
                    <a:bodyPr/>
                    <a:lstStyle/>
                    <a:p>
                      <a:r>
                        <a:rPr lang="en-US" dirty="0" smtClean="0"/>
                        <a:t>Administrator</a:t>
                      </a:r>
                      <a:r>
                        <a:rPr lang="en-US" baseline="0" dirty="0" smtClean="0"/>
                        <a:t> 3</a:t>
                      </a:r>
                      <a:endParaRPr lang="en-US" dirty="0"/>
                    </a:p>
                  </a:txBody>
                  <a:tcPr/>
                </a:tc>
                <a:tc>
                  <a:txBody>
                    <a:bodyPr/>
                    <a:lstStyle/>
                    <a:p>
                      <a:r>
                        <a:rPr lang="en-US" dirty="0" smtClean="0"/>
                        <a:t>David Newman</a:t>
                      </a:r>
                      <a:endParaRPr lang="en-US" dirty="0"/>
                    </a:p>
                  </a:txBody>
                  <a:tcPr/>
                </a:tc>
              </a:tr>
              <a:tr h="370840">
                <a:tc>
                  <a:txBody>
                    <a:bodyPr/>
                    <a:lstStyle/>
                    <a:p>
                      <a:r>
                        <a:rPr lang="en-US" dirty="0" smtClean="0"/>
                        <a:t>1238</a:t>
                      </a:r>
                      <a:endParaRPr lang="en-US" dirty="0"/>
                    </a:p>
                  </a:txBody>
                  <a:tcPr/>
                </a:tc>
                <a:tc>
                  <a:txBody>
                    <a:bodyPr/>
                    <a:lstStyle/>
                    <a:p>
                      <a:r>
                        <a:rPr lang="en-US" dirty="0" smtClean="0"/>
                        <a:t>Wilma</a:t>
                      </a:r>
                      <a:endParaRPr lang="en-US" dirty="0"/>
                    </a:p>
                  </a:txBody>
                  <a:tcPr/>
                </a:tc>
                <a:tc>
                  <a:txBody>
                    <a:bodyPr/>
                    <a:lstStyle/>
                    <a:p>
                      <a:r>
                        <a:rPr lang="en-US" dirty="0" smtClean="0"/>
                        <a:t>Goldstein</a:t>
                      </a:r>
                      <a:endParaRPr lang="en-US" dirty="0"/>
                    </a:p>
                  </a:txBody>
                  <a:tcPr/>
                </a:tc>
                <a:tc>
                  <a:txBody>
                    <a:bodyPr/>
                    <a:lstStyle/>
                    <a:p>
                      <a:r>
                        <a:rPr lang="en-US" dirty="0" smtClean="0"/>
                        <a:t>Maintenance 2</a:t>
                      </a:r>
                      <a:endParaRPr lang="en-US" dirty="0"/>
                    </a:p>
                  </a:txBody>
                  <a:tcPr/>
                </a:tc>
                <a:tc>
                  <a:txBody>
                    <a:bodyPr/>
                    <a:lstStyle/>
                    <a:p>
                      <a:r>
                        <a:rPr lang="en-US" dirty="0" smtClean="0"/>
                        <a:t>Alice Sanders</a:t>
                      </a:r>
                    </a:p>
                  </a:txBody>
                  <a:tcPr/>
                </a:tc>
              </a:tr>
              <a:tr h="370840">
                <a:tc>
                  <a:txBody>
                    <a:bodyPr/>
                    <a:lstStyle/>
                    <a:p>
                      <a:r>
                        <a:rPr lang="en-US" dirty="0" smtClean="0"/>
                        <a:t>1239</a:t>
                      </a:r>
                      <a:endParaRPr lang="en-US" dirty="0"/>
                    </a:p>
                  </a:txBody>
                  <a:tcPr/>
                </a:tc>
                <a:tc>
                  <a:txBody>
                    <a:bodyPr/>
                    <a:lstStyle/>
                    <a:p>
                      <a:r>
                        <a:rPr lang="en-US" dirty="0" smtClean="0"/>
                        <a:t>Alex</a:t>
                      </a:r>
                      <a:endParaRPr lang="en-US" dirty="0"/>
                    </a:p>
                  </a:txBody>
                  <a:tcPr/>
                </a:tc>
                <a:tc>
                  <a:txBody>
                    <a:bodyPr/>
                    <a:lstStyle/>
                    <a:p>
                      <a:r>
                        <a:rPr lang="en-US" dirty="0" smtClean="0"/>
                        <a:t>Smith</a:t>
                      </a:r>
                      <a:endParaRPr lang="en-US" dirty="0"/>
                    </a:p>
                  </a:txBody>
                  <a:tcPr/>
                </a:tc>
                <a:tc>
                  <a:txBody>
                    <a:bodyPr/>
                    <a:lstStyle/>
                    <a:p>
                      <a:r>
                        <a:rPr lang="en-US" dirty="0" smtClean="0"/>
                        <a:t>Admin</a:t>
                      </a:r>
                      <a:r>
                        <a:rPr lang="en-US" baseline="0" dirty="0" smtClean="0"/>
                        <a:t> Assistant</a:t>
                      </a:r>
                      <a:endParaRPr lang="en-US" dirty="0"/>
                    </a:p>
                  </a:txBody>
                  <a:tcPr/>
                </a:tc>
                <a:tc>
                  <a:txBody>
                    <a:bodyPr/>
                    <a:lstStyle/>
                    <a:p>
                      <a:r>
                        <a:rPr lang="en-US" dirty="0" smtClean="0"/>
                        <a:t>David</a:t>
                      </a:r>
                      <a:r>
                        <a:rPr lang="en-US" baseline="0" dirty="0" smtClean="0"/>
                        <a:t> Newman</a:t>
                      </a:r>
                      <a:endParaRPr lang="en-US" dirty="0" smtClean="0"/>
                    </a:p>
                  </a:txBody>
                  <a:tcPr/>
                </a:tc>
              </a:tr>
            </a:tbl>
          </a:graphicData>
        </a:graphic>
      </p:graphicFrame>
      <p:sp>
        <p:nvSpPr>
          <p:cNvPr id="3" name="TextBox 2"/>
          <p:cNvSpPr txBox="1"/>
          <p:nvPr/>
        </p:nvSpPr>
        <p:spPr>
          <a:xfrm>
            <a:off x="776508" y="1951629"/>
            <a:ext cx="5899564" cy="584775"/>
          </a:xfrm>
          <a:prstGeom prst="rect">
            <a:avLst/>
          </a:prstGeom>
          <a:noFill/>
        </p:spPr>
        <p:txBody>
          <a:bodyPr wrap="none" rtlCol="0">
            <a:spAutoFit/>
          </a:bodyPr>
          <a:lstStyle/>
          <a:p>
            <a:r>
              <a:rPr lang="en-US" sz="3200" b="1" dirty="0" smtClean="0">
                <a:latin typeface="+mj-lt"/>
              </a:rPr>
              <a:t>The “employees” Relational Table</a:t>
            </a:r>
            <a:endParaRPr lang="en-US" sz="3200" b="1" dirty="0">
              <a:latin typeface="+mj-lt"/>
            </a:endParaRPr>
          </a:p>
        </p:txBody>
      </p:sp>
    </p:spTree>
    <p:extLst>
      <p:ext uri="{BB962C8B-B14F-4D97-AF65-F5344CB8AC3E}">
        <p14:creationId xmlns="" xmlns:p14="http://schemas.microsoft.com/office/powerpoint/2010/main" xmlns:mv="urn:schemas-microsoft-com:mac:vml" xmlns:mc="http://schemas.openxmlformats.org/markup-compatibility/2006" val="759396929"/>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Anatomy of a URI</a:t>
            </a:r>
            <a:endParaRPr lang="en-US" sz="3600" dirty="0"/>
          </a:p>
        </p:txBody>
      </p:sp>
      <p:sp>
        <p:nvSpPr>
          <p:cNvPr id="5" name="Content Placeholder 4"/>
          <p:cNvSpPr>
            <a:spLocks noGrp="1"/>
          </p:cNvSpPr>
          <p:nvPr>
            <p:ph sz="half" idx="4294967295"/>
          </p:nvPr>
        </p:nvSpPr>
        <p:spPr>
          <a:xfrm>
            <a:off x="4828001" y="3056221"/>
            <a:ext cx="3856037" cy="1198562"/>
          </a:xfrm>
          <a:solidFill>
            <a:schemeClr val="bg2"/>
          </a:solidFill>
          <a:effectLst/>
        </p:spPr>
        <p:txBody>
          <a:bodyPr>
            <a:normAutofit/>
          </a:bodyPr>
          <a:lstStyle/>
          <a:p>
            <a:pPr>
              <a:buNone/>
            </a:pPr>
            <a:r>
              <a:rPr lang="en-US" dirty="0" smtClean="0"/>
              <a:t>“Cool </a:t>
            </a:r>
            <a:r>
              <a:rPr lang="en-US" dirty="0" err="1" smtClean="0"/>
              <a:t>URIs</a:t>
            </a:r>
            <a:r>
              <a:rPr lang="en-US" dirty="0" smtClean="0"/>
              <a:t> don’t change” </a:t>
            </a:r>
          </a:p>
          <a:p>
            <a:pPr lvl="1" algn="r">
              <a:buNone/>
            </a:pPr>
            <a:r>
              <a:rPr lang="en-US" dirty="0" smtClean="0"/>
              <a:t>– Tim Berners-Lee</a:t>
            </a:r>
          </a:p>
        </p:txBody>
      </p:sp>
      <p:sp>
        <p:nvSpPr>
          <p:cNvPr id="8" name="Oval 7"/>
          <p:cNvSpPr/>
          <p:nvPr/>
        </p:nvSpPr>
        <p:spPr>
          <a:xfrm>
            <a:off x="2525057" y="3974353"/>
            <a:ext cx="1553883"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ex:p1</a:t>
            </a:r>
            <a:endParaRPr lang="en-US" dirty="0"/>
          </a:p>
        </p:txBody>
      </p:sp>
      <p:sp>
        <p:nvSpPr>
          <p:cNvPr id="9" name="Oval 8"/>
          <p:cNvSpPr/>
          <p:nvPr/>
        </p:nvSpPr>
        <p:spPr>
          <a:xfrm>
            <a:off x="1538939" y="2822993"/>
            <a:ext cx="1972236"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foaf:Person</a:t>
            </a:r>
            <a:endParaRPr lang="en-US" dirty="0"/>
          </a:p>
        </p:txBody>
      </p:sp>
      <p:sp>
        <p:nvSpPr>
          <p:cNvPr id="10" name="Oval 9"/>
          <p:cNvSpPr/>
          <p:nvPr/>
        </p:nvSpPr>
        <p:spPr>
          <a:xfrm>
            <a:off x="777711" y="4966734"/>
            <a:ext cx="1972236"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“John Smith”</a:t>
            </a:r>
            <a:endParaRPr lang="en-US" dirty="0"/>
          </a:p>
        </p:txBody>
      </p:sp>
      <p:sp>
        <p:nvSpPr>
          <p:cNvPr id="11" name="Oval 10"/>
          <p:cNvSpPr/>
          <p:nvPr/>
        </p:nvSpPr>
        <p:spPr>
          <a:xfrm>
            <a:off x="2429436" y="5732929"/>
            <a:ext cx="4326584" cy="4631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&lt;mailto</a:t>
            </a:r>
            <a:r>
              <a:rPr lang="en-US" dirty="0" smtClean="0"/>
              <a:t> </a:t>
            </a:r>
            <a:r>
              <a:rPr lang="en-US" dirty="0" err="1" smtClean="0"/>
              <a:t>jsmith@acme.com</a:t>
            </a:r>
            <a:r>
              <a:rPr lang="en-US" dirty="0" smtClean="0"/>
              <a:t>&gt;</a:t>
            </a:r>
            <a:endParaRPr lang="en-US" dirty="0"/>
          </a:p>
        </p:txBody>
      </p:sp>
      <p:cxnSp>
        <p:nvCxnSpPr>
          <p:cNvPr id="13" name="Straight Arrow Connector 12"/>
          <p:cNvCxnSpPr>
            <a:stCxn id="8" idx="4"/>
            <a:endCxn id="10" idx="0"/>
          </p:cNvCxnSpPr>
          <p:nvPr/>
        </p:nvCxnSpPr>
        <p:spPr>
          <a:xfrm rot="5400000">
            <a:off x="2268312" y="3933047"/>
            <a:ext cx="529204" cy="15381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0"/>
            <a:endCxn id="9" idx="4"/>
          </p:cNvCxnSpPr>
          <p:nvPr/>
        </p:nvCxnSpPr>
        <p:spPr>
          <a:xfrm rot="16200000" flipV="1">
            <a:off x="2569437" y="3241791"/>
            <a:ext cx="688183" cy="776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8" idx="4"/>
            <a:endCxn id="11" idx="0"/>
          </p:cNvCxnSpPr>
          <p:nvPr/>
        </p:nvCxnSpPr>
        <p:spPr>
          <a:xfrm rot="16200000" flipH="1">
            <a:off x="3299664" y="4439864"/>
            <a:ext cx="1295399" cy="129072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876002" y="3286170"/>
            <a:ext cx="1060823" cy="369332"/>
          </a:xfrm>
          <a:prstGeom prst="rect">
            <a:avLst/>
          </a:prstGeom>
          <a:noFill/>
        </p:spPr>
        <p:txBody>
          <a:bodyPr wrap="square" rtlCol="0">
            <a:spAutoFit/>
          </a:bodyPr>
          <a:lstStyle/>
          <a:p>
            <a:pPr algn="ctr"/>
            <a:r>
              <a:rPr lang="en-US" dirty="0" err="1" smtClean="0"/>
              <a:t>rdf:type</a:t>
            </a:r>
            <a:endParaRPr lang="en-US" dirty="0"/>
          </a:p>
        </p:txBody>
      </p:sp>
      <p:sp>
        <p:nvSpPr>
          <p:cNvPr id="31" name="TextBox 30"/>
          <p:cNvSpPr txBox="1"/>
          <p:nvPr/>
        </p:nvSpPr>
        <p:spPr>
          <a:xfrm>
            <a:off x="1318117" y="4377764"/>
            <a:ext cx="1156443" cy="369332"/>
          </a:xfrm>
          <a:prstGeom prst="rect">
            <a:avLst/>
          </a:prstGeom>
          <a:noFill/>
        </p:spPr>
        <p:txBody>
          <a:bodyPr wrap="square" rtlCol="0">
            <a:spAutoFit/>
          </a:bodyPr>
          <a:lstStyle/>
          <a:p>
            <a:pPr algn="ctr"/>
            <a:r>
              <a:rPr lang="en-US" dirty="0" err="1" smtClean="0"/>
              <a:t>foaf:name</a:t>
            </a:r>
            <a:endParaRPr lang="en-US" dirty="0"/>
          </a:p>
        </p:txBody>
      </p:sp>
      <p:sp>
        <p:nvSpPr>
          <p:cNvPr id="32" name="TextBox 31"/>
          <p:cNvSpPr txBox="1"/>
          <p:nvPr/>
        </p:nvSpPr>
        <p:spPr>
          <a:xfrm>
            <a:off x="3733541" y="4828991"/>
            <a:ext cx="1328079" cy="369332"/>
          </a:xfrm>
          <a:prstGeom prst="rect">
            <a:avLst/>
          </a:prstGeom>
          <a:noFill/>
        </p:spPr>
        <p:txBody>
          <a:bodyPr wrap="square" rtlCol="0">
            <a:spAutoFit/>
          </a:bodyPr>
          <a:lstStyle/>
          <a:p>
            <a:pPr algn="ctr"/>
            <a:r>
              <a:rPr lang="en-US" dirty="0" err="1" smtClean="0"/>
              <a:t>foaf:mbox</a:t>
            </a:r>
            <a:endParaRPr lang="en-US" dirty="0"/>
          </a:p>
        </p:txBody>
      </p:sp>
      <p:sp>
        <p:nvSpPr>
          <p:cNvPr id="14" name="Rectangle 13"/>
          <p:cNvSpPr/>
          <p:nvPr/>
        </p:nvSpPr>
        <p:spPr>
          <a:xfrm>
            <a:off x="293057" y="1875934"/>
            <a:ext cx="5165889" cy="646331"/>
          </a:xfrm>
          <a:prstGeom prst="rect">
            <a:avLst/>
          </a:prstGeom>
        </p:spPr>
        <p:txBody>
          <a:bodyPr wrap="square">
            <a:spAutoFit/>
          </a:bodyPr>
          <a:lstStyle/>
          <a:p>
            <a:r>
              <a:rPr lang="en-US" dirty="0" smtClean="0"/>
              <a:t>@prefix </a:t>
            </a:r>
            <a:r>
              <a:rPr lang="en-US" dirty="0" err="1" smtClean="0"/>
              <a:t>foaf</a:t>
            </a:r>
            <a:r>
              <a:rPr lang="en-US" dirty="0" smtClean="0"/>
              <a:t>: &lt;http://xmlns.com/foaf/0.1/&gt;</a:t>
            </a:r>
          </a:p>
          <a:p>
            <a:r>
              <a:rPr lang="en-US" dirty="0" smtClean="0"/>
              <a:t> @prefix ex: &lt;http://www.example.com/example#&gt;</a:t>
            </a:r>
          </a:p>
        </p:txBody>
      </p: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Basic SQL Pattern</a:t>
            </a:r>
            <a:endParaRPr lang="en-US" sz="3600" dirty="0"/>
          </a:p>
        </p:txBody>
      </p:sp>
      <p:sp>
        <p:nvSpPr>
          <p:cNvPr id="5" name="Content Placeholder 4"/>
          <p:cNvSpPr>
            <a:spLocks noGrp="1"/>
          </p:cNvSpPr>
          <p:nvPr>
            <p:ph idx="4294967295"/>
          </p:nvPr>
        </p:nvSpPr>
        <p:spPr>
          <a:xfrm>
            <a:off x="1219200" y="1600200"/>
            <a:ext cx="7010399" cy="4525963"/>
          </a:xfrm>
        </p:spPr>
        <p:txBody>
          <a:bodyPr/>
          <a:lstStyle/>
          <a:p>
            <a:pPr marL="0" indent="0">
              <a:lnSpc>
                <a:spcPct val="105000"/>
              </a:lnSpc>
              <a:buNone/>
            </a:pPr>
            <a:r>
              <a:rPr lang="en-US" dirty="0" smtClean="0"/>
              <a:t>SELECT *</a:t>
            </a:r>
          </a:p>
          <a:p>
            <a:pPr marL="0" indent="0">
              <a:lnSpc>
                <a:spcPct val="105000"/>
              </a:lnSpc>
              <a:buNone/>
            </a:pPr>
            <a:r>
              <a:rPr lang="en-US" dirty="0" smtClean="0"/>
              <a:t>FROM </a:t>
            </a:r>
            <a:r>
              <a:rPr lang="en-US" dirty="0"/>
              <a:t>employees</a:t>
            </a:r>
          </a:p>
          <a:p>
            <a:pPr marL="0" indent="0">
              <a:lnSpc>
                <a:spcPct val="105000"/>
              </a:lnSpc>
              <a:buNone/>
            </a:pPr>
            <a:r>
              <a:rPr lang="en-US" dirty="0" smtClean="0"/>
              <a:t>WHERE </a:t>
            </a:r>
            <a:r>
              <a:rPr lang="en-US" dirty="0" err="1" smtClean="0"/>
              <a:t>last_name</a:t>
            </a:r>
            <a:r>
              <a:rPr lang="en-US" dirty="0" smtClean="0"/>
              <a:t>  </a:t>
            </a:r>
            <a:r>
              <a:rPr lang="en-US" dirty="0"/>
              <a:t>LIKE </a:t>
            </a:r>
            <a:r>
              <a:rPr lang="en-US" b="1" dirty="0">
                <a:latin typeface="Courier New" pitchFamily="49" charset="0"/>
                <a:cs typeface="Courier New" pitchFamily="49" charset="0"/>
              </a:rPr>
              <a:t>’</a:t>
            </a:r>
            <a:r>
              <a:rPr lang="en-US" dirty="0" smtClean="0"/>
              <a:t>S%</a:t>
            </a:r>
            <a:r>
              <a:rPr lang="en-US" b="1" dirty="0">
                <a:latin typeface="Courier New" pitchFamily="49" charset="0"/>
                <a:cs typeface="Courier New" pitchFamily="49" charset="0"/>
              </a:rPr>
              <a:t>’</a:t>
            </a:r>
            <a:r>
              <a:rPr lang="en-US" dirty="0" smtClean="0"/>
              <a:t> ;</a:t>
            </a:r>
            <a:endParaRPr lang="en-US" dirty="0"/>
          </a:p>
        </p:txBody>
      </p:sp>
    </p:spTree>
    <p:extLst>
      <p:ext uri="{BB962C8B-B14F-4D97-AF65-F5344CB8AC3E}">
        <p14:creationId xmlns="" xmlns:p14="http://schemas.microsoft.com/office/powerpoint/2010/main" xmlns:mv="urn:schemas-microsoft-com:mac:vml" xmlns:mc="http://schemas.openxmlformats.org/markup-compatibility/2006" val="2602781584"/>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Basic SQL Pattern</a:t>
            </a:r>
            <a:endParaRPr lang="en-US" sz="3600" dirty="0"/>
          </a:p>
        </p:txBody>
      </p:sp>
      <p:graphicFrame>
        <p:nvGraphicFramePr>
          <p:cNvPr id="6" name="Content Placeholder 4"/>
          <p:cNvGraphicFramePr>
            <a:graphicFrameLocks noGrp="1"/>
          </p:cNvGraphicFramePr>
          <p:nvPr>
            <p:ph idx="4294967295"/>
            <p:extLst>
              <p:ext uri="{D42A27DB-BD31-4B8C-83A1-F6EECF244321}">
                <p14:modId xmlns="" xmlns:p14="http://schemas.microsoft.com/office/powerpoint/2010/main" xmlns:mv="urn:schemas-microsoft-com:mac:vml" xmlns:mc="http://schemas.openxmlformats.org/markup-compatibility/2006" val="3089931889"/>
              </p:ext>
            </p:extLst>
          </p:nvPr>
        </p:nvGraphicFramePr>
        <p:xfrm>
          <a:off x="842762" y="3297238"/>
          <a:ext cx="7745758" cy="2595880"/>
        </p:xfrm>
        <a:graphic>
          <a:graphicData uri="http://schemas.openxmlformats.org/drawingml/2006/table">
            <a:tbl>
              <a:tblPr firstRow="1" bandRow="1">
                <a:tableStyleId>{5C22544A-7EE6-4342-B048-85BDC9FD1C3A}</a:tableStyleId>
              </a:tblPr>
              <a:tblGrid>
                <a:gridCol w="1344958"/>
                <a:gridCol w="1378857"/>
                <a:gridCol w="1364343"/>
                <a:gridCol w="1828800"/>
                <a:gridCol w="1828800"/>
              </a:tblGrid>
              <a:tr h="370840">
                <a:tc>
                  <a:txBody>
                    <a:bodyPr/>
                    <a:lstStyle/>
                    <a:p>
                      <a:r>
                        <a:rPr lang="en-US" dirty="0" err="1" smtClean="0"/>
                        <a:t>empl_num</a:t>
                      </a:r>
                      <a:endParaRPr lang="en-US" dirty="0"/>
                    </a:p>
                  </a:txBody>
                  <a:tcPr/>
                </a:tc>
                <a:tc>
                  <a:txBody>
                    <a:bodyPr/>
                    <a:lstStyle/>
                    <a:p>
                      <a:r>
                        <a:rPr lang="en-US" dirty="0" err="1" smtClean="0"/>
                        <a:t>first_name</a:t>
                      </a:r>
                      <a:endParaRPr lang="en-US" dirty="0"/>
                    </a:p>
                  </a:txBody>
                  <a:tcPr/>
                </a:tc>
                <a:tc>
                  <a:txBody>
                    <a:bodyPr/>
                    <a:lstStyle/>
                    <a:p>
                      <a:r>
                        <a:rPr lang="en-US" dirty="0" err="1" smtClean="0"/>
                        <a:t>last</a:t>
                      </a:r>
                      <a:r>
                        <a:rPr lang="en-US" baseline="0" dirty="0" err="1" smtClean="0"/>
                        <a:t>_name</a:t>
                      </a:r>
                      <a:endParaRPr lang="en-US" dirty="0"/>
                    </a:p>
                  </a:txBody>
                  <a:tcPr/>
                </a:tc>
                <a:tc>
                  <a:txBody>
                    <a:bodyPr/>
                    <a:lstStyle/>
                    <a:p>
                      <a:r>
                        <a:rPr lang="en-US" dirty="0" smtClean="0"/>
                        <a:t>position</a:t>
                      </a:r>
                      <a:endParaRPr lang="en-US" dirty="0"/>
                    </a:p>
                  </a:txBody>
                  <a:tcPr/>
                </a:tc>
                <a:tc>
                  <a:txBody>
                    <a:bodyPr/>
                    <a:lstStyle/>
                    <a:p>
                      <a:r>
                        <a:rPr lang="en-US" dirty="0" err="1" smtClean="0"/>
                        <a:t>reports_to</a:t>
                      </a:r>
                      <a:endParaRPr lang="en-US" dirty="0"/>
                    </a:p>
                  </a:txBody>
                  <a:tcPr/>
                </a:tc>
              </a:tr>
              <a:tr h="370840">
                <a:tc>
                  <a:txBody>
                    <a:bodyPr/>
                    <a:lstStyle/>
                    <a:p>
                      <a:r>
                        <a:rPr lang="en-US" dirty="0" smtClean="0"/>
                        <a:t>1234</a:t>
                      </a:r>
                      <a:endParaRPr lang="en-US" dirty="0"/>
                    </a:p>
                  </a:txBody>
                  <a:tcPr/>
                </a:tc>
                <a:tc>
                  <a:txBody>
                    <a:bodyPr/>
                    <a:lstStyle/>
                    <a:p>
                      <a:r>
                        <a:rPr lang="en-US" dirty="0" smtClean="0"/>
                        <a:t>John</a:t>
                      </a:r>
                      <a:endParaRPr lang="en-US" dirty="0"/>
                    </a:p>
                  </a:txBody>
                  <a:tcPr/>
                </a:tc>
                <a:tc>
                  <a:txBody>
                    <a:bodyPr/>
                    <a:lstStyle/>
                    <a:p>
                      <a:r>
                        <a:rPr lang="en-US" dirty="0" smtClean="0"/>
                        <a:t>Doe</a:t>
                      </a:r>
                      <a:endParaRPr lang="en-US" dirty="0"/>
                    </a:p>
                  </a:txBody>
                  <a:tcPr/>
                </a:tc>
                <a:tc>
                  <a:txBody>
                    <a:bodyPr/>
                    <a:lstStyle/>
                    <a:p>
                      <a:r>
                        <a:rPr lang="en-US" dirty="0" smtClean="0"/>
                        <a:t>Engineer 4</a:t>
                      </a:r>
                      <a:endParaRPr lang="en-US" dirty="0"/>
                    </a:p>
                  </a:txBody>
                  <a:tcPr/>
                </a:tc>
                <a:tc>
                  <a:txBody>
                    <a:bodyPr/>
                    <a:lstStyle/>
                    <a:p>
                      <a:r>
                        <a:rPr lang="en-US" dirty="0" smtClean="0"/>
                        <a:t>Sam Smith</a:t>
                      </a:r>
                      <a:endParaRPr lang="en-US" dirty="0"/>
                    </a:p>
                  </a:txBody>
                  <a:tcPr/>
                </a:tc>
              </a:tr>
              <a:tr h="370840">
                <a:tc>
                  <a:txBody>
                    <a:bodyPr/>
                    <a:lstStyle/>
                    <a:p>
                      <a:r>
                        <a:rPr lang="en-US" dirty="0" smtClean="0"/>
                        <a:t>1235</a:t>
                      </a:r>
                      <a:endParaRPr lang="en-US" dirty="0"/>
                    </a:p>
                  </a:txBody>
                  <a:tcPr/>
                </a:tc>
                <a:tc>
                  <a:txBody>
                    <a:bodyPr/>
                    <a:lstStyle/>
                    <a:p>
                      <a:r>
                        <a:rPr lang="en-US" dirty="0" smtClean="0"/>
                        <a:t>Susan</a:t>
                      </a:r>
                      <a:endParaRPr lang="en-US" dirty="0"/>
                    </a:p>
                  </a:txBody>
                  <a:tcPr/>
                </a:tc>
                <a:tc>
                  <a:txBody>
                    <a:bodyPr/>
                    <a:lstStyle/>
                    <a:p>
                      <a:r>
                        <a:rPr lang="en-US" dirty="0" smtClean="0"/>
                        <a:t>Arnolds</a:t>
                      </a:r>
                      <a:endParaRPr lang="en-US" dirty="0"/>
                    </a:p>
                  </a:txBody>
                  <a:tcPr/>
                </a:tc>
                <a:tc>
                  <a:txBody>
                    <a:bodyPr/>
                    <a:lstStyle/>
                    <a:p>
                      <a:r>
                        <a:rPr lang="en-US" dirty="0" smtClean="0"/>
                        <a:t>Accountant 2</a:t>
                      </a:r>
                      <a:endParaRPr lang="en-US" dirty="0"/>
                    </a:p>
                  </a:txBody>
                  <a:tcPr/>
                </a:tc>
                <a:tc>
                  <a:txBody>
                    <a:bodyPr/>
                    <a:lstStyle/>
                    <a:p>
                      <a:r>
                        <a:rPr lang="en-US" dirty="0" smtClean="0"/>
                        <a:t>Sam Smith</a:t>
                      </a:r>
                      <a:endParaRPr lang="en-US" dirty="0"/>
                    </a:p>
                  </a:txBody>
                  <a:tcPr/>
                </a:tc>
              </a:tr>
              <a:tr h="370840">
                <a:tc>
                  <a:txBody>
                    <a:bodyPr/>
                    <a:lstStyle/>
                    <a:p>
                      <a:r>
                        <a:rPr lang="en-US" dirty="0" smtClean="0"/>
                        <a:t>1236</a:t>
                      </a:r>
                      <a:endParaRPr lang="en-US" dirty="0"/>
                    </a:p>
                  </a:txBody>
                  <a:tcPr/>
                </a:tc>
                <a:tc>
                  <a:txBody>
                    <a:bodyPr/>
                    <a:lstStyle/>
                    <a:p>
                      <a:r>
                        <a:rPr lang="en-US" dirty="0" smtClean="0"/>
                        <a:t>Maya</a:t>
                      </a:r>
                      <a:endParaRPr lang="en-US" dirty="0"/>
                    </a:p>
                  </a:txBody>
                  <a:tcPr/>
                </a:tc>
                <a:tc>
                  <a:txBody>
                    <a:bodyPr/>
                    <a:lstStyle/>
                    <a:p>
                      <a:r>
                        <a:rPr lang="en-US" dirty="0" smtClean="0"/>
                        <a:t>Kennedy</a:t>
                      </a:r>
                      <a:endParaRPr lang="en-US" dirty="0"/>
                    </a:p>
                  </a:txBody>
                  <a:tcPr/>
                </a:tc>
                <a:tc>
                  <a:txBody>
                    <a:bodyPr/>
                    <a:lstStyle/>
                    <a:p>
                      <a:r>
                        <a:rPr lang="en-US" dirty="0" smtClean="0"/>
                        <a:t>Management 1</a:t>
                      </a:r>
                      <a:endParaRPr lang="en-US" dirty="0"/>
                    </a:p>
                  </a:txBody>
                  <a:tcPr/>
                </a:tc>
                <a:tc>
                  <a:txBody>
                    <a:bodyPr/>
                    <a:lstStyle/>
                    <a:p>
                      <a:r>
                        <a:rPr lang="en-US" dirty="0" smtClean="0"/>
                        <a:t>Alice Sanders</a:t>
                      </a:r>
                      <a:endParaRPr lang="en-US" dirty="0"/>
                    </a:p>
                  </a:txBody>
                  <a:tcPr/>
                </a:tc>
              </a:tr>
              <a:tr h="370840">
                <a:tc>
                  <a:txBody>
                    <a:bodyPr/>
                    <a:lstStyle/>
                    <a:p>
                      <a:r>
                        <a:rPr lang="en-US" dirty="0" smtClean="0"/>
                        <a:t>1237</a:t>
                      </a:r>
                      <a:endParaRPr lang="en-US" dirty="0"/>
                    </a:p>
                  </a:txBody>
                  <a:tcPr/>
                </a:tc>
                <a:tc>
                  <a:txBody>
                    <a:bodyPr/>
                    <a:lstStyle/>
                    <a:p>
                      <a:r>
                        <a:rPr lang="en-US" dirty="0" smtClean="0"/>
                        <a:t>Cathleen</a:t>
                      </a:r>
                      <a:endParaRPr lang="en-US" dirty="0"/>
                    </a:p>
                  </a:txBody>
                  <a:tcPr/>
                </a:tc>
                <a:tc>
                  <a:txBody>
                    <a:bodyPr/>
                    <a:lstStyle/>
                    <a:p>
                      <a:r>
                        <a:rPr lang="en-US" dirty="0" smtClean="0"/>
                        <a:t>Davis</a:t>
                      </a:r>
                      <a:endParaRPr lang="en-US" dirty="0"/>
                    </a:p>
                  </a:txBody>
                  <a:tcPr/>
                </a:tc>
                <a:tc>
                  <a:txBody>
                    <a:bodyPr/>
                    <a:lstStyle/>
                    <a:p>
                      <a:r>
                        <a:rPr lang="en-US" dirty="0" smtClean="0"/>
                        <a:t>Administrator</a:t>
                      </a:r>
                      <a:r>
                        <a:rPr lang="en-US" baseline="0" dirty="0" smtClean="0"/>
                        <a:t> 3</a:t>
                      </a:r>
                      <a:endParaRPr lang="en-US" dirty="0"/>
                    </a:p>
                  </a:txBody>
                  <a:tcPr/>
                </a:tc>
                <a:tc>
                  <a:txBody>
                    <a:bodyPr/>
                    <a:lstStyle/>
                    <a:p>
                      <a:r>
                        <a:rPr lang="en-US" dirty="0" smtClean="0"/>
                        <a:t>David Newman</a:t>
                      </a:r>
                      <a:endParaRPr lang="en-US" dirty="0"/>
                    </a:p>
                  </a:txBody>
                  <a:tcPr/>
                </a:tc>
              </a:tr>
              <a:tr h="370840">
                <a:tc>
                  <a:txBody>
                    <a:bodyPr/>
                    <a:lstStyle/>
                    <a:p>
                      <a:r>
                        <a:rPr lang="en-US" dirty="0" smtClean="0"/>
                        <a:t>1238</a:t>
                      </a:r>
                      <a:endParaRPr lang="en-US" dirty="0"/>
                    </a:p>
                  </a:txBody>
                  <a:tcPr/>
                </a:tc>
                <a:tc>
                  <a:txBody>
                    <a:bodyPr/>
                    <a:lstStyle/>
                    <a:p>
                      <a:r>
                        <a:rPr lang="en-US" dirty="0" smtClean="0"/>
                        <a:t>Wilma</a:t>
                      </a:r>
                      <a:endParaRPr lang="en-US" dirty="0"/>
                    </a:p>
                  </a:txBody>
                  <a:tcPr/>
                </a:tc>
                <a:tc>
                  <a:txBody>
                    <a:bodyPr/>
                    <a:lstStyle/>
                    <a:p>
                      <a:r>
                        <a:rPr lang="en-US" dirty="0" smtClean="0"/>
                        <a:t>Goldstein</a:t>
                      </a:r>
                      <a:endParaRPr lang="en-US" dirty="0"/>
                    </a:p>
                  </a:txBody>
                  <a:tcPr/>
                </a:tc>
                <a:tc>
                  <a:txBody>
                    <a:bodyPr/>
                    <a:lstStyle/>
                    <a:p>
                      <a:r>
                        <a:rPr lang="en-US" dirty="0" smtClean="0"/>
                        <a:t>Maintenance 2</a:t>
                      </a:r>
                      <a:endParaRPr lang="en-US" dirty="0"/>
                    </a:p>
                  </a:txBody>
                  <a:tcPr/>
                </a:tc>
                <a:tc>
                  <a:txBody>
                    <a:bodyPr/>
                    <a:lstStyle/>
                    <a:p>
                      <a:r>
                        <a:rPr lang="en-US" dirty="0" smtClean="0"/>
                        <a:t>Alice Sanders</a:t>
                      </a:r>
                    </a:p>
                  </a:txBody>
                  <a:tcPr/>
                </a:tc>
              </a:tr>
              <a:tr h="370840">
                <a:tc>
                  <a:txBody>
                    <a:bodyPr/>
                    <a:lstStyle/>
                    <a:p>
                      <a:r>
                        <a:rPr lang="en-US" dirty="0" smtClean="0"/>
                        <a:t>1239</a:t>
                      </a:r>
                      <a:endParaRPr lang="en-US" dirty="0"/>
                    </a:p>
                  </a:txBody>
                  <a:tcPr/>
                </a:tc>
                <a:tc>
                  <a:txBody>
                    <a:bodyPr/>
                    <a:lstStyle/>
                    <a:p>
                      <a:r>
                        <a:rPr lang="en-US" dirty="0" smtClean="0"/>
                        <a:t>Alex</a:t>
                      </a:r>
                      <a:endParaRPr lang="en-US" dirty="0"/>
                    </a:p>
                  </a:txBody>
                  <a:tcPr/>
                </a:tc>
                <a:tc>
                  <a:txBody>
                    <a:bodyPr/>
                    <a:lstStyle/>
                    <a:p>
                      <a:r>
                        <a:rPr lang="en-US" dirty="0" smtClean="0"/>
                        <a:t>Smith</a:t>
                      </a:r>
                      <a:endParaRPr lang="en-US" dirty="0"/>
                    </a:p>
                  </a:txBody>
                  <a:tcPr/>
                </a:tc>
                <a:tc>
                  <a:txBody>
                    <a:bodyPr/>
                    <a:lstStyle/>
                    <a:p>
                      <a:r>
                        <a:rPr lang="en-US" dirty="0" smtClean="0"/>
                        <a:t>Admin</a:t>
                      </a:r>
                      <a:r>
                        <a:rPr lang="en-US" baseline="0" dirty="0" smtClean="0"/>
                        <a:t> Assistant</a:t>
                      </a:r>
                      <a:endParaRPr lang="en-US" dirty="0"/>
                    </a:p>
                  </a:txBody>
                  <a:tcPr/>
                </a:tc>
                <a:tc>
                  <a:txBody>
                    <a:bodyPr/>
                    <a:lstStyle/>
                    <a:p>
                      <a:r>
                        <a:rPr lang="en-US" dirty="0" smtClean="0"/>
                        <a:t>David</a:t>
                      </a:r>
                      <a:r>
                        <a:rPr lang="en-US" baseline="0" dirty="0" smtClean="0"/>
                        <a:t> Newman</a:t>
                      </a:r>
                      <a:endParaRPr lang="en-US" dirty="0" smtClean="0"/>
                    </a:p>
                  </a:txBody>
                  <a:tcPr/>
                </a:tc>
              </a:tr>
            </a:tbl>
          </a:graphicData>
        </a:graphic>
      </p:graphicFrame>
      <p:sp>
        <p:nvSpPr>
          <p:cNvPr id="3" name="TextBox 2"/>
          <p:cNvSpPr txBox="1"/>
          <p:nvPr/>
        </p:nvSpPr>
        <p:spPr>
          <a:xfrm>
            <a:off x="776508" y="1730905"/>
            <a:ext cx="5899564" cy="584775"/>
          </a:xfrm>
          <a:prstGeom prst="rect">
            <a:avLst/>
          </a:prstGeom>
          <a:noFill/>
        </p:spPr>
        <p:txBody>
          <a:bodyPr wrap="none" rtlCol="0">
            <a:spAutoFit/>
          </a:bodyPr>
          <a:lstStyle/>
          <a:p>
            <a:r>
              <a:rPr lang="en-US" sz="3200" b="1" dirty="0" smtClean="0">
                <a:latin typeface="+mj-lt"/>
              </a:rPr>
              <a:t>The “employees” Relational Table</a:t>
            </a:r>
            <a:endParaRPr lang="en-US" sz="3200" b="1" dirty="0">
              <a:latin typeface="+mj-lt"/>
            </a:endParaRPr>
          </a:p>
        </p:txBody>
      </p:sp>
      <p:sp>
        <p:nvSpPr>
          <p:cNvPr id="11" name="Rectangle 10"/>
          <p:cNvSpPr/>
          <p:nvPr/>
        </p:nvSpPr>
        <p:spPr>
          <a:xfrm>
            <a:off x="638355" y="3654935"/>
            <a:ext cx="8048445" cy="36576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38355" y="4773493"/>
            <a:ext cx="8048445" cy="36576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709440" y="2632835"/>
            <a:ext cx="7879080" cy="400110"/>
          </a:xfrm>
          <a:prstGeom prst="rect">
            <a:avLst/>
          </a:prstGeom>
          <a:noFill/>
        </p:spPr>
        <p:txBody>
          <a:bodyPr wrap="none" rtlCol="0">
            <a:spAutoFit/>
          </a:bodyPr>
          <a:lstStyle/>
          <a:p>
            <a:r>
              <a:rPr lang="en-US" sz="2000" b="1" dirty="0" smtClean="0">
                <a:latin typeface="Courier New" pitchFamily="49" charset="0"/>
                <a:cs typeface="Courier New" pitchFamily="49" charset="0"/>
              </a:rPr>
              <a:t>SELECT * FROM employees WHERE </a:t>
            </a:r>
            <a:r>
              <a:rPr lang="en-US" sz="2000" b="1" dirty="0" err="1" smtClean="0">
                <a:latin typeface="Courier New" pitchFamily="49" charset="0"/>
                <a:cs typeface="Courier New" pitchFamily="49" charset="0"/>
              </a:rPr>
              <a:t>last_name</a:t>
            </a:r>
            <a:r>
              <a:rPr lang="en-US" sz="2000" b="1" dirty="0" smtClean="0">
                <a:latin typeface="Courier New" pitchFamily="49" charset="0"/>
                <a:cs typeface="Courier New" pitchFamily="49" charset="0"/>
              </a:rPr>
              <a:t> LIKE </a:t>
            </a:r>
            <a:r>
              <a:rPr lang="en-US" sz="2000" b="1" dirty="0">
                <a:latin typeface="Courier New" pitchFamily="49" charset="0"/>
                <a:cs typeface="Courier New" pitchFamily="49" charset="0"/>
              </a:rPr>
              <a:t>’</a:t>
            </a:r>
            <a:r>
              <a:rPr lang="en-US" sz="2000" b="1" dirty="0" smtClean="0">
                <a:latin typeface="Courier New" pitchFamily="49" charset="0"/>
                <a:cs typeface="Courier New" pitchFamily="49" charset="0"/>
              </a:rPr>
              <a:t>S%’;</a:t>
            </a:r>
            <a:endParaRPr lang="en-US" sz="2000" b="1" dirty="0">
              <a:latin typeface="Courier New" pitchFamily="49" charset="0"/>
              <a:cs typeface="Courier New" pitchFamily="49" charset="0"/>
            </a:endParaRPr>
          </a:p>
        </p:txBody>
      </p:sp>
    </p:spTree>
    <p:extLst>
      <p:ext uri="{BB962C8B-B14F-4D97-AF65-F5344CB8AC3E}">
        <p14:creationId xmlns="" xmlns:p14="http://schemas.microsoft.com/office/powerpoint/2010/main" xmlns:mv="urn:schemas-microsoft-com:mac:vml" xmlns:mc="http://schemas.openxmlformats.org/markup-compatibility/2006" val="408140641"/>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Basic SQL Pattern</a:t>
            </a:r>
            <a:endParaRPr lang="en-US" sz="3600" dirty="0"/>
          </a:p>
        </p:txBody>
      </p:sp>
      <p:sp>
        <p:nvSpPr>
          <p:cNvPr id="5" name="Content Placeholder 4"/>
          <p:cNvSpPr>
            <a:spLocks noGrp="1"/>
          </p:cNvSpPr>
          <p:nvPr>
            <p:ph idx="4294967295"/>
          </p:nvPr>
        </p:nvSpPr>
        <p:spPr>
          <a:xfrm>
            <a:off x="914400" y="1600200"/>
            <a:ext cx="7315200" cy="4525963"/>
          </a:xfrm>
        </p:spPr>
        <p:txBody>
          <a:bodyPr/>
          <a:lstStyle/>
          <a:p>
            <a:pPr marL="0" indent="0">
              <a:lnSpc>
                <a:spcPct val="105000"/>
              </a:lnSpc>
              <a:buNone/>
            </a:pPr>
            <a:r>
              <a:rPr lang="en-US" dirty="0" smtClean="0"/>
              <a:t>SELECT </a:t>
            </a:r>
            <a:r>
              <a:rPr lang="en-US" dirty="0" err="1" smtClean="0"/>
              <a:t>empl_num</a:t>
            </a:r>
            <a:r>
              <a:rPr lang="en-US" dirty="0" smtClean="0"/>
              <a:t>, </a:t>
            </a:r>
            <a:r>
              <a:rPr lang="en-US" dirty="0"/>
              <a:t>position, </a:t>
            </a:r>
            <a:r>
              <a:rPr lang="en-US" dirty="0" err="1"/>
              <a:t>reports_to</a:t>
            </a:r>
            <a:r>
              <a:rPr lang="en-US" dirty="0"/>
              <a:t> </a:t>
            </a:r>
            <a:endParaRPr lang="en-US" dirty="0" smtClean="0"/>
          </a:p>
          <a:p>
            <a:pPr marL="0" indent="0">
              <a:lnSpc>
                <a:spcPct val="105000"/>
              </a:lnSpc>
              <a:buNone/>
            </a:pPr>
            <a:r>
              <a:rPr lang="en-US" dirty="0" smtClean="0"/>
              <a:t>FROM </a:t>
            </a:r>
            <a:r>
              <a:rPr lang="en-US" dirty="0"/>
              <a:t>employees</a:t>
            </a:r>
          </a:p>
          <a:p>
            <a:pPr marL="0" indent="0">
              <a:lnSpc>
                <a:spcPct val="105000"/>
              </a:lnSpc>
              <a:buNone/>
            </a:pPr>
            <a:r>
              <a:rPr lang="en-US" dirty="0" smtClean="0"/>
              <a:t>WHERE </a:t>
            </a:r>
            <a:r>
              <a:rPr lang="en-US" dirty="0" err="1" smtClean="0"/>
              <a:t>last_name</a:t>
            </a:r>
            <a:r>
              <a:rPr lang="en-US" dirty="0" smtClean="0"/>
              <a:t> LIKE </a:t>
            </a:r>
            <a:r>
              <a:rPr lang="en-US" b="1" dirty="0">
                <a:latin typeface="Courier New" pitchFamily="49" charset="0"/>
                <a:cs typeface="Courier New" pitchFamily="49" charset="0"/>
              </a:rPr>
              <a:t>’</a:t>
            </a:r>
            <a:r>
              <a:rPr lang="en-US" dirty="0" smtClean="0"/>
              <a:t>S%</a:t>
            </a:r>
            <a:r>
              <a:rPr lang="en-US" b="1" dirty="0">
                <a:latin typeface="Courier New" pitchFamily="49" charset="0"/>
                <a:cs typeface="Courier New" pitchFamily="49" charset="0"/>
              </a:rPr>
              <a:t>’</a:t>
            </a:r>
            <a:r>
              <a:rPr lang="en-US" dirty="0" smtClean="0"/>
              <a:t> ;</a:t>
            </a:r>
            <a:endParaRPr lang="en-US" dirty="0"/>
          </a:p>
        </p:txBody>
      </p:sp>
    </p:spTree>
    <p:extLst>
      <p:ext uri="{BB962C8B-B14F-4D97-AF65-F5344CB8AC3E}">
        <p14:creationId xmlns="" xmlns:p14="http://schemas.microsoft.com/office/powerpoint/2010/main" xmlns:mv="urn:schemas-microsoft-com:mac:vml" xmlns:mc="http://schemas.openxmlformats.org/markup-compatibility/2006" val="4178040119"/>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Basic SQL Pattern</a:t>
            </a:r>
            <a:endParaRPr lang="en-US" sz="3600" dirty="0"/>
          </a:p>
        </p:txBody>
      </p:sp>
      <p:graphicFrame>
        <p:nvGraphicFramePr>
          <p:cNvPr id="6" name="Content Placeholder 4"/>
          <p:cNvGraphicFramePr>
            <a:graphicFrameLocks noGrp="1"/>
          </p:cNvGraphicFramePr>
          <p:nvPr>
            <p:ph idx="4294967295"/>
            <p:extLst>
              <p:ext uri="{D42A27DB-BD31-4B8C-83A1-F6EECF244321}">
                <p14:modId xmlns="" xmlns:p14="http://schemas.microsoft.com/office/powerpoint/2010/main" xmlns:mv="urn:schemas-microsoft-com:mac:vml" xmlns:mc="http://schemas.openxmlformats.org/markup-compatibility/2006" val="4259318600"/>
              </p:ext>
            </p:extLst>
          </p:nvPr>
        </p:nvGraphicFramePr>
        <p:xfrm>
          <a:off x="803157" y="3376015"/>
          <a:ext cx="7745758" cy="2595880"/>
        </p:xfrm>
        <a:graphic>
          <a:graphicData uri="http://schemas.openxmlformats.org/drawingml/2006/table">
            <a:tbl>
              <a:tblPr firstRow="1" bandRow="1">
                <a:tableStyleId>{5C22544A-7EE6-4342-B048-85BDC9FD1C3A}</a:tableStyleId>
              </a:tblPr>
              <a:tblGrid>
                <a:gridCol w="1344958"/>
                <a:gridCol w="1378857"/>
                <a:gridCol w="1364343"/>
                <a:gridCol w="1828800"/>
                <a:gridCol w="1828800"/>
              </a:tblGrid>
              <a:tr h="370840">
                <a:tc>
                  <a:txBody>
                    <a:bodyPr/>
                    <a:lstStyle/>
                    <a:p>
                      <a:r>
                        <a:rPr lang="en-US" dirty="0" err="1" smtClean="0"/>
                        <a:t>empl_num</a:t>
                      </a:r>
                      <a:endParaRPr lang="en-US" dirty="0"/>
                    </a:p>
                  </a:txBody>
                  <a:tcPr/>
                </a:tc>
                <a:tc>
                  <a:txBody>
                    <a:bodyPr/>
                    <a:lstStyle/>
                    <a:p>
                      <a:r>
                        <a:rPr lang="en-US" dirty="0" err="1" smtClean="0"/>
                        <a:t>first_name</a:t>
                      </a:r>
                      <a:endParaRPr lang="en-US" dirty="0"/>
                    </a:p>
                  </a:txBody>
                  <a:tcPr/>
                </a:tc>
                <a:tc>
                  <a:txBody>
                    <a:bodyPr/>
                    <a:lstStyle/>
                    <a:p>
                      <a:r>
                        <a:rPr lang="en-US" dirty="0" err="1" smtClean="0"/>
                        <a:t>last</a:t>
                      </a:r>
                      <a:r>
                        <a:rPr lang="en-US" baseline="0" dirty="0" err="1" smtClean="0"/>
                        <a:t>_name</a:t>
                      </a:r>
                      <a:endParaRPr lang="en-US" dirty="0"/>
                    </a:p>
                  </a:txBody>
                  <a:tcPr/>
                </a:tc>
                <a:tc>
                  <a:txBody>
                    <a:bodyPr/>
                    <a:lstStyle/>
                    <a:p>
                      <a:r>
                        <a:rPr lang="en-US" dirty="0" smtClean="0"/>
                        <a:t>position</a:t>
                      </a:r>
                      <a:endParaRPr lang="en-US" dirty="0"/>
                    </a:p>
                  </a:txBody>
                  <a:tcPr/>
                </a:tc>
                <a:tc>
                  <a:txBody>
                    <a:bodyPr/>
                    <a:lstStyle/>
                    <a:p>
                      <a:r>
                        <a:rPr lang="en-US" dirty="0" err="1" smtClean="0"/>
                        <a:t>reports_to</a:t>
                      </a:r>
                      <a:endParaRPr lang="en-US" dirty="0"/>
                    </a:p>
                  </a:txBody>
                  <a:tcPr/>
                </a:tc>
              </a:tr>
              <a:tr h="370840">
                <a:tc>
                  <a:txBody>
                    <a:bodyPr/>
                    <a:lstStyle/>
                    <a:p>
                      <a:r>
                        <a:rPr lang="en-US" dirty="0" smtClean="0"/>
                        <a:t>1234</a:t>
                      </a:r>
                      <a:endParaRPr lang="en-US" dirty="0"/>
                    </a:p>
                  </a:txBody>
                  <a:tcPr/>
                </a:tc>
                <a:tc>
                  <a:txBody>
                    <a:bodyPr/>
                    <a:lstStyle/>
                    <a:p>
                      <a:r>
                        <a:rPr lang="en-US" dirty="0" smtClean="0"/>
                        <a:t>John</a:t>
                      </a:r>
                      <a:endParaRPr lang="en-US" dirty="0"/>
                    </a:p>
                  </a:txBody>
                  <a:tcPr/>
                </a:tc>
                <a:tc>
                  <a:txBody>
                    <a:bodyPr/>
                    <a:lstStyle/>
                    <a:p>
                      <a:r>
                        <a:rPr lang="en-US" dirty="0" smtClean="0"/>
                        <a:t>Doe</a:t>
                      </a:r>
                      <a:endParaRPr lang="en-US" dirty="0"/>
                    </a:p>
                  </a:txBody>
                  <a:tcPr/>
                </a:tc>
                <a:tc>
                  <a:txBody>
                    <a:bodyPr/>
                    <a:lstStyle/>
                    <a:p>
                      <a:r>
                        <a:rPr lang="en-US" dirty="0" smtClean="0"/>
                        <a:t>Engineer 4</a:t>
                      </a:r>
                      <a:endParaRPr lang="en-US" dirty="0"/>
                    </a:p>
                  </a:txBody>
                  <a:tcPr/>
                </a:tc>
                <a:tc>
                  <a:txBody>
                    <a:bodyPr/>
                    <a:lstStyle/>
                    <a:p>
                      <a:r>
                        <a:rPr lang="en-US" dirty="0" smtClean="0"/>
                        <a:t>Sam Smith</a:t>
                      </a:r>
                      <a:endParaRPr lang="en-US" dirty="0"/>
                    </a:p>
                  </a:txBody>
                  <a:tcPr/>
                </a:tc>
              </a:tr>
              <a:tr h="370840">
                <a:tc>
                  <a:txBody>
                    <a:bodyPr/>
                    <a:lstStyle/>
                    <a:p>
                      <a:r>
                        <a:rPr lang="en-US" dirty="0" smtClean="0"/>
                        <a:t>1235</a:t>
                      </a:r>
                      <a:endParaRPr lang="en-US" dirty="0"/>
                    </a:p>
                  </a:txBody>
                  <a:tcPr/>
                </a:tc>
                <a:tc>
                  <a:txBody>
                    <a:bodyPr/>
                    <a:lstStyle/>
                    <a:p>
                      <a:r>
                        <a:rPr lang="en-US" dirty="0" smtClean="0"/>
                        <a:t>Susan</a:t>
                      </a:r>
                      <a:endParaRPr lang="en-US" dirty="0"/>
                    </a:p>
                  </a:txBody>
                  <a:tcPr/>
                </a:tc>
                <a:tc>
                  <a:txBody>
                    <a:bodyPr/>
                    <a:lstStyle/>
                    <a:p>
                      <a:r>
                        <a:rPr lang="en-US" dirty="0" smtClean="0"/>
                        <a:t>Arnolds</a:t>
                      </a:r>
                      <a:endParaRPr lang="en-US" dirty="0"/>
                    </a:p>
                  </a:txBody>
                  <a:tcPr/>
                </a:tc>
                <a:tc>
                  <a:txBody>
                    <a:bodyPr/>
                    <a:lstStyle/>
                    <a:p>
                      <a:r>
                        <a:rPr lang="en-US" dirty="0" smtClean="0"/>
                        <a:t>Accountant 2</a:t>
                      </a:r>
                      <a:endParaRPr lang="en-US" dirty="0"/>
                    </a:p>
                  </a:txBody>
                  <a:tcPr/>
                </a:tc>
                <a:tc>
                  <a:txBody>
                    <a:bodyPr/>
                    <a:lstStyle/>
                    <a:p>
                      <a:r>
                        <a:rPr lang="en-US" dirty="0" smtClean="0"/>
                        <a:t>Sam Smith</a:t>
                      </a:r>
                      <a:endParaRPr lang="en-US" dirty="0"/>
                    </a:p>
                  </a:txBody>
                  <a:tcPr/>
                </a:tc>
              </a:tr>
              <a:tr h="370840">
                <a:tc>
                  <a:txBody>
                    <a:bodyPr/>
                    <a:lstStyle/>
                    <a:p>
                      <a:r>
                        <a:rPr lang="en-US" dirty="0" smtClean="0"/>
                        <a:t>1236</a:t>
                      </a:r>
                      <a:endParaRPr lang="en-US" dirty="0"/>
                    </a:p>
                  </a:txBody>
                  <a:tcPr/>
                </a:tc>
                <a:tc>
                  <a:txBody>
                    <a:bodyPr/>
                    <a:lstStyle/>
                    <a:p>
                      <a:r>
                        <a:rPr lang="en-US" dirty="0" smtClean="0"/>
                        <a:t>Maya</a:t>
                      </a:r>
                      <a:endParaRPr lang="en-US" dirty="0"/>
                    </a:p>
                  </a:txBody>
                  <a:tcPr/>
                </a:tc>
                <a:tc>
                  <a:txBody>
                    <a:bodyPr/>
                    <a:lstStyle/>
                    <a:p>
                      <a:r>
                        <a:rPr lang="en-US" dirty="0" smtClean="0"/>
                        <a:t>Kennedy</a:t>
                      </a:r>
                      <a:endParaRPr lang="en-US" dirty="0"/>
                    </a:p>
                  </a:txBody>
                  <a:tcPr/>
                </a:tc>
                <a:tc>
                  <a:txBody>
                    <a:bodyPr/>
                    <a:lstStyle/>
                    <a:p>
                      <a:r>
                        <a:rPr lang="en-US" dirty="0" smtClean="0"/>
                        <a:t>Management 1</a:t>
                      </a:r>
                      <a:endParaRPr lang="en-US" dirty="0"/>
                    </a:p>
                  </a:txBody>
                  <a:tcPr/>
                </a:tc>
                <a:tc>
                  <a:txBody>
                    <a:bodyPr/>
                    <a:lstStyle/>
                    <a:p>
                      <a:r>
                        <a:rPr lang="en-US" dirty="0" smtClean="0"/>
                        <a:t>Alice Sanders</a:t>
                      </a:r>
                      <a:endParaRPr lang="en-US" dirty="0"/>
                    </a:p>
                  </a:txBody>
                  <a:tcPr/>
                </a:tc>
              </a:tr>
              <a:tr h="370840">
                <a:tc>
                  <a:txBody>
                    <a:bodyPr/>
                    <a:lstStyle/>
                    <a:p>
                      <a:r>
                        <a:rPr lang="en-US" dirty="0" smtClean="0"/>
                        <a:t>1237</a:t>
                      </a:r>
                      <a:endParaRPr lang="en-US" dirty="0"/>
                    </a:p>
                  </a:txBody>
                  <a:tcPr/>
                </a:tc>
                <a:tc>
                  <a:txBody>
                    <a:bodyPr/>
                    <a:lstStyle/>
                    <a:p>
                      <a:r>
                        <a:rPr lang="en-US" dirty="0" smtClean="0"/>
                        <a:t>Cathleen</a:t>
                      </a:r>
                      <a:endParaRPr lang="en-US" dirty="0"/>
                    </a:p>
                  </a:txBody>
                  <a:tcPr/>
                </a:tc>
                <a:tc>
                  <a:txBody>
                    <a:bodyPr/>
                    <a:lstStyle/>
                    <a:p>
                      <a:r>
                        <a:rPr lang="en-US" dirty="0" smtClean="0"/>
                        <a:t>Davis</a:t>
                      </a:r>
                      <a:endParaRPr lang="en-US" dirty="0"/>
                    </a:p>
                  </a:txBody>
                  <a:tcPr/>
                </a:tc>
                <a:tc>
                  <a:txBody>
                    <a:bodyPr/>
                    <a:lstStyle/>
                    <a:p>
                      <a:r>
                        <a:rPr lang="en-US" dirty="0" smtClean="0"/>
                        <a:t>Administrator</a:t>
                      </a:r>
                      <a:r>
                        <a:rPr lang="en-US" baseline="0" dirty="0" smtClean="0"/>
                        <a:t> 3</a:t>
                      </a:r>
                      <a:endParaRPr lang="en-US" dirty="0"/>
                    </a:p>
                  </a:txBody>
                  <a:tcPr/>
                </a:tc>
                <a:tc>
                  <a:txBody>
                    <a:bodyPr/>
                    <a:lstStyle/>
                    <a:p>
                      <a:r>
                        <a:rPr lang="en-US" dirty="0" smtClean="0"/>
                        <a:t>David Newman</a:t>
                      </a:r>
                      <a:endParaRPr lang="en-US" dirty="0"/>
                    </a:p>
                  </a:txBody>
                  <a:tcPr/>
                </a:tc>
              </a:tr>
              <a:tr h="370840">
                <a:tc>
                  <a:txBody>
                    <a:bodyPr/>
                    <a:lstStyle/>
                    <a:p>
                      <a:r>
                        <a:rPr lang="en-US" dirty="0" smtClean="0"/>
                        <a:t>1238</a:t>
                      </a:r>
                      <a:endParaRPr lang="en-US" dirty="0"/>
                    </a:p>
                  </a:txBody>
                  <a:tcPr/>
                </a:tc>
                <a:tc>
                  <a:txBody>
                    <a:bodyPr/>
                    <a:lstStyle/>
                    <a:p>
                      <a:r>
                        <a:rPr lang="en-US" dirty="0" smtClean="0"/>
                        <a:t>Wilma</a:t>
                      </a:r>
                      <a:endParaRPr lang="en-US" dirty="0"/>
                    </a:p>
                  </a:txBody>
                  <a:tcPr/>
                </a:tc>
                <a:tc>
                  <a:txBody>
                    <a:bodyPr/>
                    <a:lstStyle/>
                    <a:p>
                      <a:r>
                        <a:rPr lang="en-US" dirty="0" smtClean="0"/>
                        <a:t>Goldstein</a:t>
                      </a:r>
                      <a:endParaRPr lang="en-US" dirty="0"/>
                    </a:p>
                  </a:txBody>
                  <a:tcPr/>
                </a:tc>
                <a:tc>
                  <a:txBody>
                    <a:bodyPr/>
                    <a:lstStyle/>
                    <a:p>
                      <a:r>
                        <a:rPr lang="en-US" dirty="0" smtClean="0"/>
                        <a:t>Maintenance 2</a:t>
                      </a:r>
                      <a:endParaRPr lang="en-US" dirty="0"/>
                    </a:p>
                  </a:txBody>
                  <a:tcPr/>
                </a:tc>
                <a:tc>
                  <a:txBody>
                    <a:bodyPr/>
                    <a:lstStyle/>
                    <a:p>
                      <a:r>
                        <a:rPr lang="en-US" dirty="0" smtClean="0"/>
                        <a:t>Alice Sanders</a:t>
                      </a:r>
                    </a:p>
                  </a:txBody>
                  <a:tcPr/>
                </a:tc>
              </a:tr>
              <a:tr h="370840">
                <a:tc>
                  <a:txBody>
                    <a:bodyPr/>
                    <a:lstStyle/>
                    <a:p>
                      <a:r>
                        <a:rPr lang="en-US" dirty="0" smtClean="0"/>
                        <a:t>1239</a:t>
                      </a:r>
                      <a:endParaRPr lang="en-US" dirty="0"/>
                    </a:p>
                  </a:txBody>
                  <a:tcPr/>
                </a:tc>
                <a:tc>
                  <a:txBody>
                    <a:bodyPr/>
                    <a:lstStyle/>
                    <a:p>
                      <a:r>
                        <a:rPr lang="en-US" dirty="0" smtClean="0"/>
                        <a:t>Alex</a:t>
                      </a:r>
                      <a:endParaRPr lang="en-US" dirty="0"/>
                    </a:p>
                  </a:txBody>
                  <a:tcPr/>
                </a:tc>
                <a:tc>
                  <a:txBody>
                    <a:bodyPr/>
                    <a:lstStyle/>
                    <a:p>
                      <a:r>
                        <a:rPr lang="en-US" dirty="0" smtClean="0"/>
                        <a:t>Smith</a:t>
                      </a:r>
                      <a:endParaRPr lang="en-US" dirty="0"/>
                    </a:p>
                  </a:txBody>
                  <a:tcPr/>
                </a:tc>
                <a:tc>
                  <a:txBody>
                    <a:bodyPr/>
                    <a:lstStyle/>
                    <a:p>
                      <a:r>
                        <a:rPr lang="en-US" dirty="0" smtClean="0"/>
                        <a:t>Admin</a:t>
                      </a:r>
                      <a:r>
                        <a:rPr lang="en-US" baseline="0" dirty="0" smtClean="0"/>
                        <a:t> Assistant</a:t>
                      </a:r>
                      <a:endParaRPr lang="en-US" dirty="0"/>
                    </a:p>
                  </a:txBody>
                  <a:tcPr/>
                </a:tc>
                <a:tc>
                  <a:txBody>
                    <a:bodyPr/>
                    <a:lstStyle/>
                    <a:p>
                      <a:r>
                        <a:rPr lang="en-US" dirty="0" smtClean="0"/>
                        <a:t>David</a:t>
                      </a:r>
                      <a:r>
                        <a:rPr lang="en-US" baseline="0" dirty="0" smtClean="0"/>
                        <a:t> Newman</a:t>
                      </a:r>
                      <a:endParaRPr lang="en-US" dirty="0" smtClean="0"/>
                    </a:p>
                  </a:txBody>
                  <a:tcPr/>
                </a:tc>
              </a:tr>
            </a:tbl>
          </a:graphicData>
        </a:graphic>
      </p:graphicFrame>
      <p:sp>
        <p:nvSpPr>
          <p:cNvPr id="4" name="Rectangle 3"/>
          <p:cNvSpPr/>
          <p:nvPr/>
        </p:nvSpPr>
        <p:spPr>
          <a:xfrm>
            <a:off x="6705100" y="3376015"/>
            <a:ext cx="1828800" cy="262771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905830" y="3376015"/>
            <a:ext cx="1676126" cy="262771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03157" y="3376015"/>
            <a:ext cx="1330443" cy="262771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776508" y="1730905"/>
            <a:ext cx="5899564" cy="584775"/>
          </a:xfrm>
          <a:prstGeom prst="rect">
            <a:avLst/>
          </a:prstGeom>
          <a:noFill/>
        </p:spPr>
        <p:txBody>
          <a:bodyPr wrap="none" rtlCol="0">
            <a:spAutoFit/>
          </a:bodyPr>
          <a:lstStyle/>
          <a:p>
            <a:r>
              <a:rPr lang="en-US" sz="3200" b="1" dirty="0" smtClean="0">
                <a:latin typeface="+mj-lt"/>
              </a:rPr>
              <a:t>The “employees” Relational Table</a:t>
            </a:r>
            <a:endParaRPr lang="en-US" sz="3200" b="1" dirty="0">
              <a:latin typeface="+mj-lt"/>
            </a:endParaRPr>
          </a:p>
        </p:txBody>
      </p:sp>
      <p:sp>
        <p:nvSpPr>
          <p:cNvPr id="14" name="TextBox 13"/>
          <p:cNvSpPr txBox="1"/>
          <p:nvPr/>
        </p:nvSpPr>
        <p:spPr>
          <a:xfrm>
            <a:off x="709440" y="2459409"/>
            <a:ext cx="6494085" cy="707886"/>
          </a:xfrm>
          <a:prstGeom prst="rect">
            <a:avLst/>
          </a:prstGeom>
          <a:noFill/>
        </p:spPr>
        <p:txBody>
          <a:bodyPr wrap="none" rtlCol="0">
            <a:spAutoFit/>
          </a:bodyPr>
          <a:lstStyle/>
          <a:p>
            <a:r>
              <a:rPr lang="en-US" sz="2000" b="1" dirty="0" smtClean="0">
                <a:latin typeface="Courier New" pitchFamily="49" charset="0"/>
                <a:cs typeface="Courier New" pitchFamily="49" charset="0"/>
              </a:rPr>
              <a:t>SELECT </a:t>
            </a:r>
            <a:r>
              <a:rPr lang="en-US" sz="2000" b="1" dirty="0" err="1" smtClean="0">
                <a:latin typeface="Courier New" pitchFamily="49" charset="0"/>
                <a:cs typeface="Courier New" pitchFamily="49" charset="0"/>
              </a:rPr>
              <a:t>empl_num</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first_name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last_name</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smtClean="0">
                <a:latin typeface="Courier New" pitchFamily="49" charset="0"/>
                <a:cs typeface="Courier New" pitchFamily="49" charset="0"/>
              </a:rPr>
              <a:t>FROM employees WHERE </a:t>
            </a:r>
            <a:r>
              <a:rPr lang="en-US" sz="2000" b="1" dirty="0" err="1" smtClean="0">
                <a:latin typeface="Courier New" pitchFamily="49" charset="0"/>
                <a:cs typeface="Courier New" pitchFamily="49" charset="0"/>
              </a:rPr>
              <a:t>last_name</a:t>
            </a:r>
            <a:r>
              <a:rPr lang="en-US" sz="2000" b="1" dirty="0" smtClean="0">
                <a:latin typeface="Courier New" pitchFamily="49" charset="0"/>
                <a:cs typeface="Courier New" pitchFamily="49" charset="0"/>
              </a:rPr>
              <a:t> LIKE </a:t>
            </a:r>
            <a:r>
              <a:rPr lang="en-US" sz="2000" b="1" dirty="0">
                <a:latin typeface="Courier New" pitchFamily="49" charset="0"/>
                <a:cs typeface="Courier New" pitchFamily="49" charset="0"/>
              </a:rPr>
              <a:t>’</a:t>
            </a:r>
            <a:r>
              <a:rPr lang="en-US" sz="2000" b="1" dirty="0" smtClean="0">
                <a:latin typeface="Courier New" pitchFamily="49" charset="0"/>
                <a:cs typeface="Courier New" pitchFamily="49" charset="0"/>
              </a:rPr>
              <a:t>S%’;</a:t>
            </a:r>
            <a:endParaRPr lang="en-US" sz="2000" b="1" dirty="0">
              <a:latin typeface="Courier New" pitchFamily="49" charset="0"/>
              <a:cs typeface="Courier New" pitchFamily="49" charset="0"/>
            </a:endParaRPr>
          </a:p>
        </p:txBody>
      </p:sp>
      <p:cxnSp>
        <p:nvCxnSpPr>
          <p:cNvPr id="7" name="Straight Connector 6"/>
          <p:cNvCxnSpPr/>
          <p:nvPr/>
        </p:nvCxnSpPr>
        <p:spPr>
          <a:xfrm flipH="1">
            <a:off x="1867551" y="2813352"/>
            <a:ext cx="471440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xmlns:mv="urn:schemas-microsoft-com:mac:vml" xmlns:mc="http://schemas.openxmlformats.org/markup-compatibility/2006" val="1710725873"/>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Basic SQL Pattern</a:t>
            </a:r>
            <a:endParaRPr lang="en-US" sz="3600" dirty="0"/>
          </a:p>
        </p:txBody>
      </p:sp>
      <p:graphicFrame>
        <p:nvGraphicFramePr>
          <p:cNvPr id="6" name="Content Placeholder 4"/>
          <p:cNvGraphicFramePr>
            <a:graphicFrameLocks noGrp="1"/>
          </p:cNvGraphicFramePr>
          <p:nvPr>
            <p:ph idx="4294967295"/>
            <p:extLst>
              <p:ext uri="{D42A27DB-BD31-4B8C-83A1-F6EECF244321}">
                <p14:modId xmlns="" xmlns:p14="http://schemas.microsoft.com/office/powerpoint/2010/main" xmlns:mv="urn:schemas-microsoft-com:mac:vml" xmlns:mc="http://schemas.openxmlformats.org/markup-compatibility/2006" val="3489011378"/>
              </p:ext>
            </p:extLst>
          </p:nvPr>
        </p:nvGraphicFramePr>
        <p:xfrm>
          <a:off x="776508" y="3376015"/>
          <a:ext cx="7745758" cy="2595880"/>
        </p:xfrm>
        <a:graphic>
          <a:graphicData uri="http://schemas.openxmlformats.org/drawingml/2006/table">
            <a:tbl>
              <a:tblPr firstRow="1" bandRow="1">
                <a:tableStyleId>{5C22544A-7EE6-4342-B048-85BDC9FD1C3A}</a:tableStyleId>
              </a:tblPr>
              <a:tblGrid>
                <a:gridCol w="1344958"/>
                <a:gridCol w="1378857"/>
                <a:gridCol w="1364343"/>
                <a:gridCol w="1828800"/>
                <a:gridCol w="1828800"/>
              </a:tblGrid>
              <a:tr h="370840">
                <a:tc>
                  <a:txBody>
                    <a:bodyPr/>
                    <a:lstStyle/>
                    <a:p>
                      <a:r>
                        <a:rPr lang="en-US" dirty="0" err="1" smtClean="0"/>
                        <a:t>empl_num</a:t>
                      </a:r>
                      <a:endParaRPr lang="en-US" dirty="0"/>
                    </a:p>
                  </a:txBody>
                  <a:tcPr/>
                </a:tc>
                <a:tc>
                  <a:txBody>
                    <a:bodyPr/>
                    <a:lstStyle/>
                    <a:p>
                      <a:r>
                        <a:rPr lang="en-US" dirty="0" err="1" smtClean="0"/>
                        <a:t>first_name</a:t>
                      </a:r>
                      <a:endParaRPr lang="en-US" dirty="0"/>
                    </a:p>
                  </a:txBody>
                  <a:tcPr/>
                </a:tc>
                <a:tc>
                  <a:txBody>
                    <a:bodyPr/>
                    <a:lstStyle/>
                    <a:p>
                      <a:r>
                        <a:rPr lang="en-US" dirty="0" err="1" smtClean="0"/>
                        <a:t>last</a:t>
                      </a:r>
                      <a:r>
                        <a:rPr lang="en-US" baseline="0" dirty="0" err="1" smtClean="0"/>
                        <a:t>_name</a:t>
                      </a:r>
                      <a:endParaRPr lang="en-US" dirty="0"/>
                    </a:p>
                  </a:txBody>
                  <a:tcPr/>
                </a:tc>
                <a:tc>
                  <a:txBody>
                    <a:bodyPr/>
                    <a:lstStyle/>
                    <a:p>
                      <a:r>
                        <a:rPr lang="en-US" dirty="0" smtClean="0"/>
                        <a:t>position</a:t>
                      </a:r>
                      <a:endParaRPr lang="en-US" dirty="0"/>
                    </a:p>
                  </a:txBody>
                  <a:tcPr/>
                </a:tc>
                <a:tc>
                  <a:txBody>
                    <a:bodyPr/>
                    <a:lstStyle/>
                    <a:p>
                      <a:r>
                        <a:rPr lang="en-US" dirty="0" err="1" smtClean="0"/>
                        <a:t>reports_to</a:t>
                      </a:r>
                      <a:endParaRPr lang="en-US" dirty="0"/>
                    </a:p>
                  </a:txBody>
                  <a:tcPr/>
                </a:tc>
              </a:tr>
              <a:tr h="370840">
                <a:tc>
                  <a:txBody>
                    <a:bodyPr/>
                    <a:lstStyle/>
                    <a:p>
                      <a:r>
                        <a:rPr lang="en-US" dirty="0" smtClean="0"/>
                        <a:t>1234</a:t>
                      </a:r>
                      <a:endParaRPr lang="en-US" dirty="0"/>
                    </a:p>
                  </a:txBody>
                  <a:tcPr/>
                </a:tc>
                <a:tc>
                  <a:txBody>
                    <a:bodyPr/>
                    <a:lstStyle/>
                    <a:p>
                      <a:r>
                        <a:rPr lang="en-US" dirty="0" smtClean="0"/>
                        <a:t>John</a:t>
                      </a:r>
                      <a:endParaRPr lang="en-US" dirty="0"/>
                    </a:p>
                  </a:txBody>
                  <a:tcPr/>
                </a:tc>
                <a:tc>
                  <a:txBody>
                    <a:bodyPr/>
                    <a:lstStyle/>
                    <a:p>
                      <a:r>
                        <a:rPr lang="en-US" dirty="0" smtClean="0"/>
                        <a:t>Doe</a:t>
                      </a:r>
                      <a:endParaRPr lang="en-US" dirty="0"/>
                    </a:p>
                  </a:txBody>
                  <a:tcPr/>
                </a:tc>
                <a:tc>
                  <a:txBody>
                    <a:bodyPr/>
                    <a:lstStyle/>
                    <a:p>
                      <a:r>
                        <a:rPr lang="en-US" dirty="0" smtClean="0"/>
                        <a:t>Engineer 4</a:t>
                      </a:r>
                      <a:endParaRPr lang="en-US" dirty="0"/>
                    </a:p>
                  </a:txBody>
                  <a:tcPr/>
                </a:tc>
                <a:tc>
                  <a:txBody>
                    <a:bodyPr/>
                    <a:lstStyle/>
                    <a:p>
                      <a:r>
                        <a:rPr lang="en-US" dirty="0" smtClean="0"/>
                        <a:t>Sam Smith</a:t>
                      </a:r>
                      <a:endParaRPr lang="en-US" dirty="0"/>
                    </a:p>
                  </a:txBody>
                  <a:tcPr/>
                </a:tc>
              </a:tr>
              <a:tr h="370840">
                <a:tc>
                  <a:txBody>
                    <a:bodyPr/>
                    <a:lstStyle/>
                    <a:p>
                      <a:r>
                        <a:rPr lang="en-US" dirty="0" smtClean="0"/>
                        <a:t>1235</a:t>
                      </a:r>
                      <a:endParaRPr lang="en-US" dirty="0"/>
                    </a:p>
                  </a:txBody>
                  <a:tcPr/>
                </a:tc>
                <a:tc>
                  <a:txBody>
                    <a:bodyPr/>
                    <a:lstStyle/>
                    <a:p>
                      <a:r>
                        <a:rPr lang="en-US" dirty="0" smtClean="0"/>
                        <a:t>Susan</a:t>
                      </a:r>
                      <a:endParaRPr lang="en-US" dirty="0"/>
                    </a:p>
                  </a:txBody>
                  <a:tcPr/>
                </a:tc>
                <a:tc>
                  <a:txBody>
                    <a:bodyPr/>
                    <a:lstStyle/>
                    <a:p>
                      <a:r>
                        <a:rPr lang="en-US" dirty="0" smtClean="0"/>
                        <a:t>Arnolds</a:t>
                      </a:r>
                      <a:endParaRPr lang="en-US" dirty="0"/>
                    </a:p>
                  </a:txBody>
                  <a:tcPr/>
                </a:tc>
                <a:tc>
                  <a:txBody>
                    <a:bodyPr/>
                    <a:lstStyle/>
                    <a:p>
                      <a:r>
                        <a:rPr lang="en-US" dirty="0" smtClean="0"/>
                        <a:t>Accountant 2</a:t>
                      </a:r>
                      <a:endParaRPr lang="en-US" dirty="0"/>
                    </a:p>
                  </a:txBody>
                  <a:tcPr/>
                </a:tc>
                <a:tc>
                  <a:txBody>
                    <a:bodyPr/>
                    <a:lstStyle/>
                    <a:p>
                      <a:r>
                        <a:rPr lang="en-US" dirty="0" smtClean="0"/>
                        <a:t>Sam Smith</a:t>
                      </a:r>
                      <a:endParaRPr lang="en-US" dirty="0"/>
                    </a:p>
                  </a:txBody>
                  <a:tcPr/>
                </a:tc>
              </a:tr>
              <a:tr h="370840">
                <a:tc>
                  <a:txBody>
                    <a:bodyPr/>
                    <a:lstStyle/>
                    <a:p>
                      <a:r>
                        <a:rPr lang="en-US" dirty="0" smtClean="0"/>
                        <a:t>1236</a:t>
                      </a:r>
                      <a:endParaRPr lang="en-US" dirty="0"/>
                    </a:p>
                  </a:txBody>
                  <a:tcPr/>
                </a:tc>
                <a:tc>
                  <a:txBody>
                    <a:bodyPr/>
                    <a:lstStyle/>
                    <a:p>
                      <a:r>
                        <a:rPr lang="en-US" dirty="0" smtClean="0"/>
                        <a:t>Maya</a:t>
                      </a:r>
                      <a:endParaRPr lang="en-US" dirty="0"/>
                    </a:p>
                  </a:txBody>
                  <a:tcPr/>
                </a:tc>
                <a:tc>
                  <a:txBody>
                    <a:bodyPr/>
                    <a:lstStyle/>
                    <a:p>
                      <a:r>
                        <a:rPr lang="en-US" dirty="0" smtClean="0"/>
                        <a:t>Kennedy</a:t>
                      </a:r>
                      <a:endParaRPr lang="en-US" dirty="0"/>
                    </a:p>
                  </a:txBody>
                  <a:tcPr/>
                </a:tc>
                <a:tc>
                  <a:txBody>
                    <a:bodyPr/>
                    <a:lstStyle/>
                    <a:p>
                      <a:r>
                        <a:rPr lang="en-US" dirty="0" smtClean="0"/>
                        <a:t>Management 1</a:t>
                      </a:r>
                      <a:endParaRPr lang="en-US" dirty="0"/>
                    </a:p>
                  </a:txBody>
                  <a:tcPr/>
                </a:tc>
                <a:tc>
                  <a:txBody>
                    <a:bodyPr/>
                    <a:lstStyle/>
                    <a:p>
                      <a:r>
                        <a:rPr lang="en-US" dirty="0" smtClean="0"/>
                        <a:t>Alice Sanders</a:t>
                      </a:r>
                      <a:endParaRPr lang="en-US" dirty="0"/>
                    </a:p>
                  </a:txBody>
                  <a:tcPr/>
                </a:tc>
              </a:tr>
              <a:tr h="370840">
                <a:tc>
                  <a:txBody>
                    <a:bodyPr/>
                    <a:lstStyle/>
                    <a:p>
                      <a:r>
                        <a:rPr lang="en-US" dirty="0" smtClean="0"/>
                        <a:t>1237</a:t>
                      </a:r>
                      <a:endParaRPr lang="en-US" dirty="0"/>
                    </a:p>
                  </a:txBody>
                  <a:tcPr/>
                </a:tc>
                <a:tc>
                  <a:txBody>
                    <a:bodyPr/>
                    <a:lstStyle/>
                    <a:p>
                      <a:r>
                        <a:rPr lang="en-US" dirty="0" smtClean="0"/>
                        <a:t>Cathleen</a:t>
                      </a:r>
                      <a:endParaRPr lang="en-US" dirty="0"/>
                    </a:p>
                  </a:txBody>
                  <a:tcPr/>
                </a:tc>
                <a:tc>
                  <a:txBody>
                    <a:bodyPr/>
                    <a:lstStyle/>
                    <a:p>
                      <a:r>
                        <a:rPr lang="en-US" dirty="0" smtClean="0"/>
                        <a:t>Davis</a:t>
                      </a:r>
                      <a:endParaRPr lang="en-US" dirty="0"/>
                    </a:p>
                  </a:txBody>
                  <a:tcPr/>
                </a:tc>
                <a:tc>
                  <a:txBody>
                    <a:bodyPr/>
                    <a:lstStyle/>
                    <a:p>
                      <a:r>
                        <a:rPr lang="en-US" dirty="0" smtClean="0"/>
                        <a:t>Administrator</a:t>
                      </a:r>
                      <a:r>
                        <a:rPr lang="en-US" baseline="0" dirty="0" smtClean="0"/>
                        <a:t> 3</a:t>
                      </a:r>
                      <a:endParaRPr lang="en-US" dirty="0"/>
                    </a:p>
                  </a:txBody>
                  <a:tcPr/>
                </a:tc>
                <a:tc>
                  <a:txBody>
                    <a:bodyPr/>
                    <a:lstStyle/>
                    <a:p>
                      <a:r>
                        <a:rPr lang="en-US" dirty="0" smtClean="0"/>
                        <a:t>David Newman</a:t>
                      </a:r>
                      <a:endParaRPr lang="en-US" dirty="0"/>
                    </a:p>
                  </a:txBody>
                  <a:tcPr/>
                </a:tc>
              </a:tr>
              <a:tr h="370840">
                <a:tc>
                  <a:txBody>
                    <a:bodyPr/>
                    <a:lstStyle/>
                    <a:p>
                      <a:r>
                        <a:rPr lang="en-US" dirty="0" smtClean="0"/>
                        <a:t>1238</a:t>
                      </a:r>
                      <a:endParaRPr lang="en-US" dirty="0"/>
                    </a:p>
                  </a:txBody>
                  <a:tcPr/>
                </a:tc>
                <a:tc>
                  <a:txBody>
                    <a:bodyPr/>
                    <a:lstStyle/>
                    <a:p>
                      <a:r>
                        <a:rPr lang="en-US" dirty="0" smtClean="0"/>
                        <a:t>Wilma</a:t>
                      </a:r>
                      <a:endParaRPr lang="en-US" dirty="0"/>
                    </a:p>
                  </a:txBody>
                  <a:tcPr/>
                </a:tc>
                <a:tc>
                  <a:txBody>
                    <a:bodyPr/>
                    <a:lstStyle/>
                    <a:p>
                      <a:r>
                        <a:rPr lang="en-US" dirty="0" smtClean="0"/>
                        <a:t>Goldstein</a:t>
                      </a:r>
                      <a:endParaRPr lang="en-US" dirty="0"/>
                    </a:p>
                  </a:txBody>
                  <a:tcPr/>
                </a:tc>
                <a:tc>
                  <a:txBody>
                    <a:bodyPr/>
                    <a:lstStyle/>
                    <a:p>
                      <a:r>
                        <a:rPr lang="en-US" dirty="0" smtClean="0"/>
                        <a:t>Maintenance 2</a:t>
                      </a:r>
                      <a:endParaRPr lang="en-US" dirty="0"/>
                    </a:p>
                  </a:txBody>
                  <a:tcPr/>
                </a:tc>
                <a:tc>
                  <a:txBody>
                    <a:bodyPr/>
                    <a:lstStyle/>
                    <a:p>
                      <a:r>
                        <a:rPr lang="en-US" dirty="0" smtClean="0"/>
                        <a:t>Alice Sanders</a:t>
                      </a:r>
                    </a:p>
                  </a:txBody>
                  <a:tcPr/>
                </a:tc>
              </a:tr>
              <a:tr h="370840">
                <a:tc>
                  <a:txBody>
                    <a:bodyPr/>
                    <a:lstStyle/>
                    <a:p>
                      <a:r>
                        <a:rPr lang="en-US" dirty="0" smtClean="0"/>
                        <a:t>1239</a:t>
                      </a:r>
                      <a:endParaRPr lang="en-US" dirty="0"/>
                    </a:p>
                  </a:txBody>
                  <a:tcPr/>
                </a:tc>
                <a:tc>
                  <a:txBody>
                    <a:bodyPr/>
                    <a:lstStyle/>
                    <a:p>
                      <a:r>
                        <a:rPr lang="en-US" dirty="0" smtClean="0"/>
                        <a:t>Alex</a:t>
                      </a:r>
                      <a:endParaRPr lang="en-US" dirty="0"/>
                    </a:p>
                  </a:txBody>
                  <a:tcPr/>
                </a:tc>
                <a:tc>
                  <a:txBody>
                    <a:bodyPr/>
                    <a:lstStyle/>
                    <a:p>
                      <a:r>
                        <a:rPr lang="en-US" dirty="0" smtClean="0"/>
                        <a:t>Smith</a:t>
                      </a:r>
                      <a:endParaRPr lang="en-US" dirty="0"/>
                    </a:p>
                  </a:txBody>
                  <a:tcPr/>
                </a:tc>
                <a:tc>
                  <a:txBody>
                    <a:bodyPr/>
                    <a:lstStyle/>
                    <a:p>
                      <a:r>
                        <a:rPr lang="en-US" dirty="0" smtClean="0"/>
                        <a:t>Admin</a:t>
                      </a:r>
                      <a:r>
                        <a:rPr lang="en-US" baseline="0" dirty="0" smtClean="0"/>
                        <a:t> Assistant</a:t>
                      </a:r>
                      <a:endParaRPr lang="en-US" dirty="0"/>
                    </a:p>
                  </a:txBody>
                  <a:tcPr/>
                </a:tc>
                <a:tc>
                  <a:txBody>
                    <a:bodyPr/>
                    <a:lstStyle/>
                    <a:p>
                      <a:r>
                        <a:rPr lang="en-US" dirty="0" smtClean="0"/>
                        <a:t>David</a:t>
                      </a:r>
                      <a:r>
                        <a:rPr lang="en-US" baseline="0" dirty="0" smtClean="0"/>
                        <a:t> Newman</a:t>
                      </a:r>
                      <a:endParaRPr lang="en-US" dirty="0" smtClean="0"/>
                    </a:p>
                  </a:txBody>
                  <a:tcPr/>
                </a:tc>
              </a:tr>
            </a:tbl>
          </a:graphicData>
        </a:graphic>
      </p:graphicFrame>
      <p:sp>
        <p:nvSpPr>
          <p:cNvPr id="4" name="Rectangle 3"/>
          <p:cNvSpPr/>
          <p:nvPr/>
        </p:nvSpPr>
        <p:spPr>
          <a:xfrm>
            <a:off x="6705100" y="3376015"/>
            <a:ext cx="1828800" cy="262771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905830" y="3376015"/>
            <a:ext cx="1676126" cy="262771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803157" y="3376015"/>
            <a:ext cx="1330443" cy="262771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638355" y="3765297"/>
            <a:ext cx="8048445" cy="36576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638355" y="4883855"/>
            <a:ext cx="8048445" cy="36576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776508" y="1730905"/>
            <a:ext cx="5899564" cy="584775"/>
          </a:xfrm>
          <a:prstGeom prst="rect">
            <a:avLst/>
          </a:prstGeom>
          <a:noFill/>
        </p:spPr>
        <p:txBody>
          <a:bodyPr wrap="none" rtlCol="0">
            <a:spAutoFit/>
          </a:bodyPr>
          <a:lstStyle/>
          <a:p>
            <a:r>
              <a:rPr lang="en-US" sz="3200" b="1" dirty="0" smtClean="0">
                <a:latin typeface="+mj-lt"/>
              </a:rPr>
              <a:t>The “employees” Relational Table</a:t>
            </a:r>
            <a:endParaRPr lang="en-US" sz="3200" b="1" dirty="0">
              <a:latin typeface="+mj-lt"/>
            </a:endParaRPr>
          </a:p>
        </p:txBody>
      </p:sp>
      <p:sp>
        <p:nvSpPr>
          <p:cNvPr id="14" name="TextBox 13"/>
          <p:cNvSpPr txBox="1"/>
          <p:nvPr/>
        </p:nvSpPr>
        <p:spPr>
          <a:xfrm>
            <a:off x="709440" y="2459409"/>
            <a:ext cx="6494085" cy="707886"/>
          </a:xfrm>
          <a:prstGeom prst="rect">
            <a:avLst/>
          </a:prstGeom>
          <a:noFill/>
        </p:spPr>
        <p:txBody>
          <a:bodyPr wrap="none" rtlCol="0">
            <a:spAutoFit/>
          </a:bodyPr>
          <a:lstStyle/>
          <a:p>
            <a:r>
              <a:rPr lang="en-US" sz="2000" b="1" dirty="0" smtClean="0">
                <a:latin typeface="Courier New" pitchFamily="49" charset="0"/>
                <a:cs typeface="Courier New" pitchFamily="49" charset="0"/>
              </a:rPr>
              <a:t>SELECT </a:t>
            </a:r>
            <a:r>
              <a:rPr lang="en-US" sz="2000" b="1" dirty="0" err="1" smtClean="0">
                <a:latin typeface="Courier New" pitchFamily="49" charset="0"/>
                <a:cs typeface="Courier New" pitchFamily="49" charset="0"/>
              </a:rPr>
              <a:t>empl_num</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first_name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last_name</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smtClean="0">
                <a:latin typeface="Courier New" pitchFamily="49" charset="0"/>
                <a:cs typeface="Courier New" pitchFamily="49" charset="0"/>
              </a:rPr>
              <a:t>FROM employees WHERE </a:t>
            </a:r>
            <a:r>
              <a:rPr lang="en-US" sz="2000" b="1" dirty="0" err="1" smtClean="0">
                <a:latin typeface="Courier New" pitchFamily="49" charset="0"/>
                <a:cs typeface="Courier New" pitchFamily="49" charset="0"/>
              </a:rPr>
              <a:t>last_name</a:t>
            </a:r>
            <a:r>
              <a:rPr lang="en-US" sz="2000" b="1" dirty="0" smtClean="0">
                <a:latin typeface="Courier New" pitchFamily="49" charset="0"/>
                <a:cs typeface="Courier New" pitchFamily="49" charset="0"/>
              </a:rPr>
              <a:t> LIKE </a:t>
            </a:r>
            <a:r>
              <a:rPr lang="en-US" sz="2000" b="1" dirty="0">
                <a:latin typeface="Courier New" pitchFamily="49" charset="0"/>
                <a:cs typeface="Courier New" pitchFamily="49" charset="0"/>
              </a:rPr>
              <a:t>’</a:t>
            </a:r>
            <a:r>
              <a:rPr lang="en-US" sz="2000" b="1" dirty="0" smtClean="0">
                <a:latin typeface="Courier New" pitchFamily="49" charset="0"/>
                <a:cs typeface="Courier New" pitchFamily="49" charset="0"/>
              </a:rPr>
              <a:t>S%’;</a:t>
            </a:r>
            <a:endParaRPr lang="en-US" sz="2000" b="1" dirty="0">
              <a:latin typeface="Courier New" pitchFamily="49" charset="0"/>
              <a:cs typeface="Courier New" pitchFamily="49" charset="0"/>
            </a:endParaRPr>
          </a:p>
        </p:txBody>
      </p:sp>
      <p:cxnSp>
        <p:nvCxnSpPr>
          <p:cNvPr id="15" name="Straight Connector 14"/>
          <p:cNvCxnSpPr/>
          <p:nvPr/>
        </p:nvCxnSpPr>
        <p:spPr>
          <a:xfrm flipH="1">
            <a:off x="1867551" y="2813352"/>
            <a:ext cx="471440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flipH="1">
            <a:off x="4083269" y="3107646"/>
            <a:ext cx="276145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xmlns:mv="urn:schemas-microsoft-com:mac:vml" xmlns:mc="http://schemas.openxmlformats.org/markup-compatibility/2006" val="3119093111"/>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Basic SQL Pattern</a:t>
            </a:r>
            <a:endParaRPr lang="en-US" sz="3600" dirty="0"/>
          </a:p>
        </p:txBody>
      </p:sp>
      <p:graphicFrame>
        <p:nvGraphicFramePr>
          <p:cNvPr id="6" name="Content Placeholder 4"/>
          <p:cNvGraphicFramePr>
            <a:graphicFrameLocks noGrp="1"/>
          </p:cNvGraphicFramePr>
          <p:nvPr>
            <p:ph idx="4294967295"/>
            <p:extLst>
              <p:ext uri="{D42A27DB-BD31-4B8C-83A1-F6EECF244321}">
                <p14:modId xmlns="" xmlns:p14="http://schemas.microsoft.com/office/powerpoint/2010/main" xmlns:mv="urn:schemas-microsoft-com:mac:vml" xmlns:mc="http://schemas.openxmlformats.org/markup-compatibility/2006" val="1541418999"/>
              </p:ext>
            </p:extLst>
          </p:nvPr>
        </p:nvGraphicFramePr>
        <p:xfrm>
          <a:off x="776507" y="3408363"/>
          <a:ext cx="7745758" cy="2595880"/>
        </p:xfrm>
        <a:graphic>
          <a:graphicData uri="http://schemas.openxmlformats.org/drawingml/2006/table">
            <a:tbl>
              <a:tblPr firstRow="1" bandRow="1">
                <a:tableStyleId>{5C22544A-7EE6-4342-B048-85BDC9FD1C3A}</a:tableStyleId>
              </a:tblPr>
              <a:tblGrid>
                <a:gridCol w="1344958"/>
                <a:gridCol w="1378857"/>
                <a:gridCol w="1364343"/>
                <a:gridCol w="1828800"/>
                <a:gridCol w="1828800"/>
              </a:tblGrid>
              <a:tr h="370840">
                <a:tc>
                  <a:txBody>
                    <a:bodyPr/>
                    <a:lstStyle/>
                    <a:p>
                      <a:r>
                        <a:rPr lang="en-US" dirty="0" err="1" smtClean="0"/>
                        <a:t>empl_num</a:t>
                      </a:r>
                      <a:endParaRPr lang="en-US" dirty="0"/>
                    </a:p>
                  </a:txBody>
                  <a:tcPr/>
                </a:tc>
                <a:tc>
                  <a:txBody>
                    <a:bodyPr/>
                    <a:lstStyle/>
                    <a:p>
                      <a:r>
                        <a:rPr lang="en-US" dirty="0" err="1" smtClean="0"/>
                        <a:t>first_name</a:t>
                      </a:r>
                      <a:endParaRPr lang="en-US" dirty="0"/>
                    </a:p>
                  </a:txBody>
                  <a:tcPr/>
                </a:tc>
                <a:tc>
                  <a:txBody>
                    <a:bodyPr/>
                    <a:lstStyle/>
                    <a:p>
                      <a:r>
                        <a:rPr lang="en-US" dirty="0" err="1" smtClean="0"/>
                        <a:t>last</a:t>
                      </a:r>
                      <a:r>
                        <a:rPr lang="en-US" baseline="0" dirty="0" err="1" smtClean="0"/>
                        <a:t>_name</a:t>
                      </a:r>
                      <a:endParaRPr lang="en-US" dirty="0"/>
                    </a:p>
                  </a:txBody>
                  <a:tcPr/>
                </a:tc>
                <a:tc>
                  <a:txBody>
                    <a:bodyPr/>
                    <a:lstStyle/>
                    <a:p>
                      <a:r>
                        <a:rPr lang="en-US" dirty="0" smtClean="0"/>
                        <a:t>position</a:t>
                      </a:r>
                      <a:endParaRPr lang="en-US" dirty="0"/>
                    </a:p>
                  </a:txBody>
                  <a:tcPr/>
                </a:tc>
                <a:tc>
                  <a:txBody>
                    <a:bodyPr/>
                    <a:lstStyle/>
                    <a:p>
                      <a:r>
                        <a:rPr lang="en-US" dirty="0" err="1" smtClean="0"/>
                        <a:t>reports_to</a:t>
                      </a:r>
                      <a:endParaRPr lang="en-US" dirty="0"/>
                    </a:p>
                  </a:txBody>
                  <a:tcPr/>
                </a:tc>
              </a:tr>
              <a:tr h="370840">
                <a:tc>
                  <a:txBody>
                    <a:bodyPr/>
                    <a:lstStyle/>
                    <a:p>
                      <a:r>
                        <a:rPr lang="en-US" dirty="0" smtClean="0"/>
                        <a:t>1234</a:t>
                      </a:r>
                      <a:endParaRPr lang="en-US" dirty="0"/>
                    </a:p>
                  </a:txBody>
                  <a:tcPr/>
                </a:tc>
                <a:tc>
                  <a:txBody>
                    <a:bodyPr/>
                    <a:lstStyle/>
                    <a:p>
                      <a:r>
                        <a:rPr lang="en-US" dirty="0" smtClean="0"/>
                        <a:t>John</a:t>
                      </a:r>
                      <a:endParaRPr lang="en-US" dirty="0"/>
                    </a:p>
                  </a:txBody>
                  <a:tcPr/>
                </a:tc>
                <a:tc>
                  <a:txBody>
                    <a:bodyPr/>
                    <a:lstStyle/>
                    <a:p>
                      <a:r>
                        <a:rPr lang="en-US" dirty="0" smtClean="0"/>
                        <a:t>Doe</a:t>
                      </a:r>
                      <a:endParaRPr lang="en-US" dirty="0"/>
                    </a:p>
                  </a:txBody>
                  <a:tcPr/>
                </a:tc>
                <a:tc>
                  <a:txBody>
                    <a:bodyPr/>
                    <a:lstStyle/>
                    <a:p>
                      <a:r>
                        <a:rPr lang="en-US" dirty="0" smtClean="0"/>
                        <a:t>Engineer 4</a:t>
                      </a:r>
                      <a:endParaRPr lang="en-US" dirty="0"/>
                    </a:p>
                  </a:txBody>
                  <a:tcPr/>
                </a:tc>
                <a:tc>
                  <a:txBody>
                    <a:bodyPr/>
                    <a:lstStyle/>
                    <a:p>
                      <a:r>
                        <a:rPr lang="en-US" dirty="0" smtClean="0"/>
                        <a:t>Sam Smith</a:t>
                      </a:r>
                      <a:endParaRPr lang="en-US" dirty="0"/>
                    </a:p>
                  </a:txBody>
                  <a:tcPr/>
                </a:tc>
              </a:tr>
              <a:tr h="370840">
                <a:tc>
                  <a:txBody>
                    <a:bodyPr/>
                    <a:lstStyle/>
                    <a:p>
                      <a:r>
                        <a:rPr lang="en-US" dirty="0" smtClean="0"/>
                        <a:t>1235</a:t>
                      </a:r>
                      <a:endParaRPr lang="en-US" dirty="0"/>
                    </a:p>
                  </a:txBody>
                  <a:tcPr/>
                </a:tc>
                <a:tc>
                  <a:txBody>
                    <a:bodyPr/>
                    <a:lstStyle/>
                    <a:p>
                      <a:r>
                        <a:rPr lang="en-US" dirty="0" smtClean="0"/>
                        <a:t>Susan</a:t>
                      </a:r>
                      <a:endParaRPr lang="en-US" dirty="0"/>
                    </a:p>
                  </a:txBody>
                  <a:tcPr/>
                </a:tc>
                <a:tc>
                  <a:txBody>
                    <a:bodyPr/>
                    <a:lstStyle/>
                    <a:p>
                      <a:r>
                        <a:rPr lang="en-US" dirty="0" smtClean="0"/>
                        <a:t>Arnolds</a:t>
                      </a:r>
                      <a:endParaRPr lang="en-US" dirty="0"/>
                    </a:p>
                  </a:txBody>
                  <a:tcPr/>
                </a:tc>
                <a:tc>
                  <a:txBody>
                    <a:bodyPr/>
                    <a:lstStyle/>
                    <a:p>
                      <a:r>
                        <a:rPr lang="en-US" dirty="0" smtClean="0"/>
                        <a:t>Accountant 2</a:t>
                      </a:r>
                      <a:endParaRPr lang="en-US" dirty="0"/>
                    </a:p>
                  </a:txBody>
                  <a:tcPr/>
                </a:tc>
                <a:tc>
                  <a:txBody>
                    <a:bodyPr/>
                    <a:lstStyle/>
                    <a:p>
                      <a:r>
                        <a:rPr lang="en-US" dirty="0" smtClean="0"/>
                        <a:t>Sam Smith</a:t>
                      </a:r>
                      <a:endParaRPr lang="en-US" dirty="0"/>
                    </a:p>
                  </a:txBody>
                  <a:tcPr/>
                </a:tc>
              </a:tr>
              <a:tr h="370840">
                <a:tc>
                  <a:txBody>
                    <a:bodyPr/>
                    <a:lstStyle/>
                    <a:p>
                      <a:r>
                        <a:rPr lang="en-US" dirty="0" smtClean="0"/>
                        <a:t>1236</a:t>
                      </a:r>
                      <a:endParaRPr lang="en-US" dirty="0"/>
                    </a:p>
                  </a:txBody>
                  <a:tcPr/>
                </a:tc>
                <a:tc>
                  <a:txBody>
                    <a:bodyPr/>
                    <a:lstStyle/>
                    <a:p>
                      <a:r>
                        <a:rPr lang="en-US" dirty="0" smtClean="0"/>
                        <a:t>Maya</a:t>
                      </a:r>
                      <a:endParaRPr lang="en-US" dirty="0"/>
                    </a:p>
                  </a:txBody>
                  <a:tcPr/>
                </a:tc>
                <a:tc>
                  <a:txBody>
                    <a:bodyPr/>
                    <a:lstStyle/>
                    <a:p>
                      <a:r>
                        <a:rPr lang="en-US" dirty="0" smtClean="0"/>
                        <a:t>Kennedy</a:t>
                      </a:r>
                      <a:endParaRPr lang="en-US" dirty="0"/>
                    </a:p>
                  </a:txBody>
                  <a:tcPr/>
                </a:tc>
                <a:tc>
                  <a:txBody>
                    <a:bodyPr/>
                    <a:lstStyle/>
                    <a:p>
                      <a:r>
                        <a:rPr lang="en-US" dirty="0" smtClean="0"/>
                        <a:t>Management 1</a:t>
                      </a:r>
                      <a:endParaRPr lang="en-US" dirty="0"/>
                    </a:p>
                  </a:txBody>
                  <a:tcPr/>
                </a:tc>
                <a:tc>
                  <a:txBody>
                    <a:bodyPr/>
                    <a:lstStyle/>
                    <a:p>
                      <a:r>
                        <a:rPr lang="en-US" dirty="0" smtClean="0"/>
                        <a:t>Alice Sanders</a:t>
                      </a:r>
                      <a:endParaRPr lang="en-US" dirty="0"/>
                    </a:p>
                  </a:txBody>
                  <a:tcPr/>
                </a:tc>
              </a:tr>
              <a:tr h="370840">
                <a:tc>
                  <a:txBody>
                    <a:bodyPr/>
                    <a:lstStyle/>
                    <a:p>
                      <a:r>
                        <a:rPr lang="en-US" dirty="0" smtClean="0"/>
                        <a:t>1237</a:t>
                      </a:r>
                      <a:endParaRPr lang="en-US" dirty="0"/>
                    </a:p>
                  </a:txBody>
                  <a:tcPr/>
                </a:tc>
                <a:tc>
                  <a:txBody>
                    <a:bodyPr/>
                    <a:lstStyle/>
                    <a:p>
                      <a:r>
                        <a:rPr lang="en-US" dirty="0" smtClean="0"/>
                        <a:t>Cathleen</a:t>
                      </a:r>
                      <a:endParaRPr lang="en-US" dirty="0"/>
                    </a:p>
                  </a:txBody>
                  <a:tcPr/>
                </a:tc>
                <a:tc>
                  <a:txBody>
                    <a:bodyPr/>
                    <a:lstStyle/>
                    <a:p>
                      <a:r>
                        <a:rPr lang="en-US" dirty="0" smtClean="0"/>
                        <a:t>Davis</a:t>
                      </a:r>
                      <a:endParaRPr lang="en-US" dirty="0"/>
                    </a:p>
                  </a:txBody>
                  <a:tcPr/>
                </a:tc>
                <a:tc>
                  <a:txBody>
                    <a:bodyPr/>
                    <a:lstStyle/>
                    <a:p>
                      <a:r>
                        <a:rPr lang="en-US" dirty="0" smtClean="0"/>
                        <a:t>Administrator</a:t>
                      </a:r>
                      <a:r>
                        <a:rPr lang="en-US" baseline="0" dirty="0" smtClean="0"/>
                        <a:t> 3</a:t>
                      </a:r>
                      <a:endParaRPr lang="en-US" dirty="0"/>
                    </a:p>
                  </a:txBody>
                  <a:tcPr/>
                </a:tc>
                <a:tc>
                  <a:txBody>
                    <a:bodyPr/>
                    <a:lstStyle/>
                    <a:p>
                      <a:r>
                        <a:rPr lang="en-US" dirty="0" smtClean="0"/>
                        <a:t>David Newman</a:t>
                      </a:r>
                      <a:endParaRPr lang="en-US" dirty="0"/>
                    </a:p>
                  </a:txBody>
                  <a:tcPr/>
                </a:tc>
              </a:tr>
              <a:tr h="370840">
                <a:tc>
                  <a:txBody>
                    <a:bodyPr/>
                    <a:lstStyle/>
                    <a:p>
                      <a:r>
                        <a:rPr lang="en-US" dirty="0" smtClean="0"/>
                        <a:t>1238</a:t>
                      </a:r>
                      <a:endParaRPr lang="en-US" dirty="0"/>
                    </a:p>
                  </a:txBody>
                  <a:tcPr/>
                </a:tc>
                <a:tc>
                  <a:txBody>
                    <a:bodyPr/>
                    <a:lstStyle/>
                    <a:p>
                      <a:r>
                        <a:rPr lang="en-US" dirty="0" smtClean="0"/>
                        <a:t>Wilma</a:t>
                      </a:r>
                      <a:endParaRPr lang="en-US" dirty="0"/>
                    </a:p>
                  </a:txBody>
                  <a:tcPr/>
                </a:tc>
                <a:tc>
                  <a:txBody>
                    <a:bodyPr/>
                    <a:lstStyle/>
                    <a:p>
                      <a:r>
                        <a:rPr lang="en-US" dirty="0" smtClean="0"/>
                        <a:t>Goldstein</a:t>
                      </a:r>
                      <a:endParaRPr lang="en-US" dirty="0"/>
                    </a:p>
                  </a:txBody>
                  <a:tcPr/>
                </a:tc>
                <a:tc>
                  <a:txBody>
                    <a:bodyPr/>
                    <a:lstStyle/>
                    <a:p>
                      <a:r>
                        <a:rPr lang="en-US" dirty="0" smtClean="0"/>
                        <a:t>Maintenance 2</a:t>
                      </a:r>
                      <a:endParaRPr lang="en-US" dirty="0"/>
                    </a:p>
                  </a:txBody>
                  <a:tcPr/>
                </a:tc>
                <a:tc>
                  <a:txBody>
                    <a:bodyPr/>
                    <a:lstStyle/>
                    <a:p>
                      <a:r>
                        <a:rPr lang="en-US" dirty="0" smtClean="0"/>
                        <a:t>Alice Sanders</a:t>
                      </a:r>
                    </a:p>
                  </a:txBody>
                  <a:tcPr/>
                </a:tc>
              </a:tr>
              <a:tr h="370840">
                <a:tc>
                  <a:txBody>
                    <a:bodyPr/>
                    <a:lstStyle/>
                    <a:p>
                      <a:r>
                        <a:rPr lang="en-US" dirty="0" smtClean="0"/>
                        <a:t>1239</a:t>
                      </a:r>
                      <a:endParaRPr lang="en-US" dirty="0"/>
                    </a:p>
                  </a:txBody>
                  <a:tcPr/>
                </a:tc>
                <a:tc>
                  <a:txBody>
                    <a:bodyPr/>
                    <a:lstStyle/>
                    <a:p>
                      <a:r>
                        <a:rPr lang="en-US" dirty="0" smtClean="0"/>
                        <a:t>Alex</a:t>
                      </a:r>
                      <a:endParaRPr lang="en-US" dirty="0"/>
                    </a:p>
                  </a:txBody>
                  <a:tcPr/>
                </a:tc>
                <a:tc>
                  <a:txBody>
                    <a:bodyPr/>
                    <a:lstStyle/>
                    <a:p>
                      <a:r>
                        <a:rPr lang="en-US" dirty="0" smtClean="0"/>
                        <a:t>Smith</a:t>
                      </a:r>
                      <a:endParaRPr lang="en-US" dirty="0"/>
                    </a:p>
                  </a:txBody>
                  <a:tcPr/>
                </a:tc>
                <a:tc>
                  <a:txBody>
                    <a:bodyPr/>
                    <a:lstStyle/>
                    <a:p>
                      <a:r>
                        <a:rPr lang="en-US" dirty="0" smtClean="0"/>
                        <a:t>Admin</a:t>
                      </a:r>
                      <a:r>
                        <a:rPr lang="en-US" baseline="0" dirty="0" smtClean="0"/>
                        <a:t> Assistant</a:t>
                      </a:r>
                      <a:endParaRPr lang="en-US" dirty="0"/>
                    </a:p>
                  </a:txBody>
                  <a:tcPr/>
                </a:tc>
                <a:tc>
                  <a:txBody>
                    <a:bodyPr/>
                    <a:lstStyle/>
                    <a:p>
                      <a:r>
                        <a:rPr lang="en-US" dirty="0" smtClean="0"/>
                        <a:t>David</a:t>
                      </a:r>
                      <a:r>
                        <a:rPr lang="en-US" baseline="0" dirty="0" smtClean="0"/>
                        <a:t> Newman</a:t>
                      </a:r>
                      <a:endParaRPr lang="en-US" dirty="0" smtClean="0"/>
                    </a:p>
                  </a:txBody>
                  <a:tcPr/>
                </a:tc>
              </a:tr>
            </a:tbl>
          </a:graphicData>
        </a:graphic>
      </p:graphicFrame>
      <p:sp>
        <p:nvSpPr>
          <p:cNvPr id="13" name="Rectangle 12"/>
          <p:cNvSpPr/>
          <p:nvPr/>
        </p:nvSpPr>
        <p:spPr>
          <a:xfrm>
            <a:off x="776509" y="4883855"/>
            <a:ext cx="1386119" cy="36576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76507" y="3774868"/>
            <a:ext cx="1386121" cy="36576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891307" y="3788080"/>
            <a:ext cx="1799278" cy="36576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6749637" y="3788080"/>
            <a:ext cx="1799278" cy="36576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891307" y="4883855"/>
            <a:ext cx="1799278" cy="36576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6749637" y="4883855"/>
            <a:ext cx="1799278" cy="36576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776508" y="1730905"/>
            <a:ext cx="5899564" cy="584775"/>
          </a:xfrm>
          <a:prstGeom prst="rect">
            <a:avLst/>
          </a:prstGeom>
          <a:noFill/>
        </p:spPr>
        <p:txBody>
          <a:bodyPr wrap="none" rtlCol="0">
            <a:spAutoFit/>
          </a:bodyPr>
          <a:lstStyle/>
          <a:p>
            <a:r>
              <a:rPr lang="en-US" sz="3200" b="1" dirty="0" smtClean="0">
                <a:latin typeface="+mj-lt"/>
              </a:rPr>
              <a:t>The “employees” Relational Table</a:t>
            </a:r>
            <a:endParaRPr lang="en-US" sz="3200" b="1" dirty="0">
              <a:latin typeface="+mj-lt"/>
            </a:endParaRPr>
          </a:p>
        </p:txBody>
      </p:sp>
      <p:sp>
        <p:nvSpPr>
          <p:cNvPr id="20" name="TextBox 19"/>
          <p:cNvSpPr txBox="1"/>
          <p:nvPr/>
        </p:nvSpPr>
        <p:spPr>
          <a:xfrm>
            <a:off x="709440" y="2459409"/>
            <a:ext cx="6494085" cy="707886"/>
          </a:xfrm>
          <a:prstGeom prst="rect">
            <a:avLst/>
          </a:prstGeom>
          <a:noFill/>
        </p:spPr>
        <p:txBody>
          <a:bodyPr wrap="none" rtlCol="0">
            <a:spAutoFit/>
          </a:bodyPr>
          <a:lstStyle/>
          <a:p>
            <a:r>
              <a:rPr lang="en-US" sz="2000" b="1" dirty="0" smtClean="0">
                <a:latin typeface="Courier New" pitchFamily="49" charset="0"/>
                <a:cs typeface="Courier New" pitchFamily="49" charset="0"/>
              </a:rPr>
              <a:t>SELECT </a:t>
            </a:r>
            <a:r>
              <a:rPr lang="en-US" sz="2000" b="1" dirty="0" err="1" smtClean="0">
                <a:latin typeface="Courier New" pitchFamily="49" charset="0"/>
                <a:cs typeface="Courier New" pitchFamily="49" charset="0"/>
              </a:rPr>
              <a:t>empl_num</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first_name</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last_name</a:t>
            </a:r>
            <a:r>
              <a:rPr lang="en-US" sz="2000" b="1" dirty="0">
                <a:latin typeface="Courier New" pitchFamily="49" charset="0"/>
                <a:cs typeface="Courier New" pitchFamily="49" charset="0"/>
              </a:rPr>
              <a:t/>
            </a:r>
            <a:br>
              <a:rPr lang="en-US" sz="2000" b="1" dirty="0">
                <a:latin typeface="Courier New" pitchFamily="49" charset="0"/>
                <a:cs typeface="Courier New" pitchFamily="49" charset="0"/>
              </a:rPr>
            </a:br>
            <a:r>
              <a:rPr lang="en-US" sz="2000" b="1" dirty="0" smtClean="0">
                <a:latin typeface="Courier New" pitchFamily="49" charset="0"/>
                <a:cs typeface="Courier New" pitchFamily="49" charset="0"/>
              </a:rPr>
              <a:t>FROM employees WHERE </a:t>
            </a:r>
            <a:r>
              <a:rPr lang="en-US" sz="2000" b="1" dirty="0" err="1" smtClean="0">
                <a:latin typeface="Courier New" pitchFamily="49" charset="0"/>
                <a:cs typeface="Courier New" pitchFamily="49" charset="0"/>
              </a:rPr>
              <a:t>last_name</a:t>
            </a:r>
            <a:r>
              <a:rPr lang="en-US" sz="2000" b="1" dirty="0" smtClean="0">
                <a:latin typeface="Courier New" pitchFamily="49" charset="0"/>
                <a:cs typeface="Courier New" pitchFamily="49" charset="0"/>
              </a:rPr>
              <a:t> LIKE </a:t>
            </a:r>
            <a:r>
              <a:rPr lang="en-US" sz="2000" b="1" dirty="0">
                <a:latin typeface="Courier New" pitchFamily="49" charset="0"/>
                <a:cs typeface="Courier New" pitchFamily="49" charset="0"/>
              </a:rPr>
              <a:t>’</a:t>
            </a:r>
            <a:r>
              <a:rPr lang="en-US" sz="2000" b="1" dirty="0" smtClean="0">
                <a:latin typeface="Courier New" pitchFamily="49" charset="0"/>
                <a:cs typeface="Courier New" pitchFamily="49" charset="0"/>
              </a:rPr>
              <a:t>S%’;</a:t>
            </a:r>
            <a:endParaRPr lang="en-US" sz="2000" b="1" dirty="0">
              <a:latin typeface="Courier New" pitchFamily="49" charset="0"/>
              <a:cs typeface="Courier New" pitchFamily="49" charset="0"/>
            </a:endParaRPr>
          </a:p>
        </p:txBody>
      </p:sp>
    </p:spTree>
    <p:extLst>
      <p:ext uri="{BB962C8B-B14F-4D97-AF65-F5344CB8AC3E}">
        <p14:creationId xmlns="" xmlns:p14="http://schemas.microsoft.com/office/powerpoint/2010/main" xmlns:mv="urn:schemas-microsoft-com:mac:vml" xmlns:mc="http://schemas.openxmlformats.org/markup-compatibility/2006" val="2213710613"/>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Basic SQL Pattern</a:t>
            </a:r>
            <a:endParaRPr lang="en-US" sz="3600" dirty="0"/>
          </a:p>
        </p:txBody>
      </p:sp>
      <p:sp>
        <p:nvSpPr>
          <p:cNvPr id="5" name="Content Placeholder 4"/>
          <p:cNvSpPr>
            <a:spLocks noGrp="1"/>
          </p:cNvSpPr>
          <p:nvPr>
            <p:ph idx="4294967295"/>
          </p:nvPr>
        </p:nvSpPr>
        <p:spPr>
          <a:xfrm>
            <a:off x="1319916" y="1600200"/>
            <a:ext cx="6909683" cy="4525963"/>
          </a:xfrm>
        </p:spPr>
        <p:txBody>
          <a:bodyPr/>
          <a:lstStyle/>
          <a:p>
            <a:pPr marL="0" indent="0">
              <a:lnSpc>
                <a:spcPct val="105000"/>
              </a:lnSpc>
              <a:buNone/>
            </a:pPr>
            <a:r>
              <a:rPr lang="en-US" dirty="0" smtClean="0"/>
              <a:t>SELECT [ field1, field2, field3, … ]</a:t>
            </a:r>
          </a:p>
          <a:p>
            <a:pPr marL="0" indent="0">
              <a:lnSpc>
                <a:spcPct val="105000"/>
              </a:lnSpc>
              <a:buNone/>
            </a:pPr>
            <a:r>
              <a:rPr lang="en-US" dirty="0" smtClean="0"/>
              <a:t>FROM [ table ]</a:t>
            </a:r>
            <a:endParaRPr lang="en-US" dirty="0"/>
          </a:p>
          <a:p>
            <a:pPr marL="0" indent="0">
              <a:lnSpc>
                <a:spcPct val="105000"/>
              </a:lnSpc>
              <a:buNone/>
            </a:pPr>
            <a:r>
              <a:rPr lang="en-US" dirty="0" smtClean="0"/>
              <a:t>WHERE [ field ]  </a:t>
            </a:r>
            <a:r>
              <a:rPr lang="en-US" dirty="0"/>
              <a:t>LIKE </a:t>
            </a:r>
            <a:r>
              <a:rPr lang="en-US" dirty="0" smtClean="0"/>
              <a:t>‘[ pattern ]’ ;</a:t>
            </a:r>
            <a:endParaRPr lang="en-US" dirty="0"/>
          </a:p>
        </p:txBody>
      </p:sp>
    </p:spTree>
    <p:extLst>
      <p:ext uri="{BB962C8B-B14F-4D97-AF65-F5344CB8AC3E}">
        <p14:creationId xmlns="" xmlns:p14="http://schemas.microsoft.com/office/powerpoint/2010/main" xmlns:mv="urn:schemas-microsoft-com:mac:vml" xmlns:mc="http://schemas.openxmlformats.org/markup-compatibility/2006" val="1422592173"/>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Basic SQL Pattern</a:t>
            </a:r>
            <a:endParaRPr lang="en-US" sz="3600" dirty="0"/>
          </a:p>
        </p:txBody>
      </p:sp>
      <p:sp>
        <p:nvSpPr>
          <p:cNvPr id="5" name="Content Placeholder 4"/>
          <p:cNvSpPr>
            <a:spLocks noGrp="1"/>
          </p:cNvSpPr>
          <p:nvPr>
            <p:ph idx="4294967295"/>
          </p:nvPr>
        </p:nvSpPr>
        <p:spPr>
          <a:xfrm>
            <a:off x="576611" y="1600200"/>
            <a:ext cx="6889750" cy="1900238"/>
          </a:xfrm>
          <a:ln>
            <a:solidFill>
              <a:schemeClr val="tx1"/>
            </a:solidFill>
          </a:ln>
        </p:spPr>
        <p:txBody>
          <a:bodyPr/>
          <a:lstStyle/>
          <a:p>
            <a:pPr marL="0" indent="0">
              <a:lnSpc>
                <a:spcPct val="105000"/>
              </a:lnSpc>
              <a:buNone/>
            </a:pPr>
            <a:r>
              <a:rPr lang="en-US" dirty="0" smtClean="0"/>
              <a:t>SELECT </a:t>
            </a:r>
            <a:r>
              <a:rPr lang="en-US" dirty="0" err="1" smtClean="0"/>
              <a:t>empl_num</a:t>
            </a:r>
            <a:r>
              <a:rPr lang="en-US" dirty="0" smtClean="0"/>
              <a:t>, </a:t>
            </a:r>
            <a:r>
              <a:rPr lang="en-US" dirty="0"/>
              <a:t>position, </a:t>
            </a:r>
            <a:r>
              <a:rPr lang="en-US" dirty="0" err="1"/>
              <a:t>reports_to</a:t>
            </a:r>
            <a:r>
              <a:rPr lang="en-US" dirty="0"/>
              <a:t> </a:t>
            </a:r>
            <a:endParaRPr lang="en-US" dirty="0" smtClean="0"/>
          </a:p>
          <a:p>
            <a:pPr marL="0" indent="0">
              <a:lnSpc>
                <a:spcPct val="105000"/>
              </a:lnSpc>
              <a:buNone/>
            </a:pPr>
            <a:r>
              <a:rPr lang="en-US" dirty="0" smtClean="0"/>
              <a:t>FROM employees</a:t>
            </a:r>
            <a:endParaRPr lang="en-US" dirty="0"/>
          </a:p>
          <a:p>
            <a:pPr marL="0" indent="0">
              <a:lnSpc>
                <a:spcPct val="105000"/>
              </a:lnSpc>
              <a:buNone/>
            </a:pPr>
            <a:r>
              <a:rPr lang="en-US" dirty="0" smtClean="0"/>
              <a:t>WHERE </a:t>
            </a:r>
            <a:r>
              <a:rPr lang="en-US" dirty="0" err="1" smtClean="0"/>
              <a:t>last_name</a:t>
            </a:r>
            <a:r>
              <a:rPr lang="en-US" dirty="0" smtClean="0"/>
              <a:t> LIKE ‘S%’ ;</a:t>
            </a:r>
            <a:endParaRPr lang="en-US" dirty="0"/>
          </a:p>
        </p:txBody>
      </p:sp>
      <p:sp>
        <p:nvSpPr>
          <p:cNvPr id="3" name="Oval 2"/>
          <p:cNvSpPr/>
          <p:nvPr/>
        </p:nvSpPr>
        <p:spPr>
          <a:xfrm>
            <a:off x="1758884" y="1568668"/>
            <a:ext cx="5943599" cy="717332"/>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667776" y="4069608"/>
            <a:ext cx="5226303" cy="461665"/>
          </a:xfrm>
          <a:prstGeom prst="rect">
            <a:avLst/>
          </a:prstGeom>
          <a:noFill/>
        </p:spPr>
        <p:txBody>
          <a:bodyPr wrap="none" rtlCol="0">
            <a:spAutoFit/>
          </a:bodyPr>
          <a:lstStyle/>
          <a:p>
            <a:r>
              <a:rPr lang="en-US" sz="2400" dirty="0" smtClean="0"/>
              <a:t>Field names are explicit, they must exist.</a:t>
            </a:r>
            <a:endParaRPr lang="en-US" sz="2400" dirty="0"/>
          </a:p>
        </p:txBody>
      </p:sp>
      <p:sp>
        <p:nvSpPr>
          <p:cNvPr id="10" name="TextBox 9"/>
          <p:cNvSpPr txBox="1"/>
          <p:nvPr/>
        </p:nvSpPr>
        <p:spPr>
          <a:xfrm>
            <a:off x="783543" y="5117619"/>
            <a:ext cx="4578818" cy="461665"/>
          </a:xfrm>
          <a:prstGeom prst="rect">
            <a:avLst/>
          </a:prstGeom>
          <a:noFill/>
        </p:spPr>
        <p:txBody>
          <a:bodyPr wrap="none" rtlCol="0">
            <a:spAutoFit/>
          </a:bodyPr>
          <a:lstStyle/>
          <a:p>
            <a:r>
              <a:rPr lang="en-US" sz="2400" dirty="0" smtClean="0"/>
              <a:t>The WHERE clause acts like a filter.</a:t>
            </a:r>
            <a:endParaRPr lang="en-US" sz="2400" dirty="0"/>
          </a:p>
        </p:txBody>
      </p:sp>
      <p:sp>
        <p:nvSpPr>
          <p:cNvPr id="12" name="Oval 11"/>
          <p:cNvSpPr/>
          <p:nvPr/>
        </p:nvSpPr>
        <p:spPr>
          <a:xfrm>
            <a:off x="278526" y="2607878"/>
            <a:ext cx="5507420" cy="717332"/>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282616" y="3941775"/>
            <a:ext cx="5943599" cy="717332"/>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78526" y="4973625"/>
            <a:ext cx="5507420" cy="717332"/>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14"/>
          <p:cNvSpPr/>
          <p:nvPr/>
        </p:nvSpPr>
        <p:spPr>
          <a:xfrm>
            <a:off x="7276815" y="2112579"/>
            <a:ext cx="702766" cy="1923393"/>
          </a:xfrm>
          <a:custGeom>
            <a:avLst/>
            <a:gdLst>
              <a:gd name="connsiteX0" fmla="*/ 0 w 702766"/>
              <a:gd name="connsiteY0" fmla="*/ 0 h 1923393"/>
              <a:gd name="connsiteX1" fmla="*/ 536027 w 702766"/>
              <a:gd name="connsiteY1" fmla="*/ 504497 h 1923393"/>
              <a:gd name="connsiteX2" fmla="*/ 677917 w 702766"/>
              <a:gd name="connsiteY2" fmla="*/ 1213945 h 1923393"/>
              <a:gd name="connsiteX3" fmla="*/ 94593 w 702766"/>
              <a:gd name="connsiteY3" fmla="*/ 1923393 h 1923393"/>
            </a:gdLst>
            <a:ahLst/>
            <a:cxnLst>
              <a:cxn ang="0">
                <a:pos x="connsiteX0" y="connsiteY0"/>
              </a:cxn>
              <a:cxn ang="0">
                <a:pos x="connsiteX1" y="connsiteY1"/>
              </a:cxn>
              <a:cxn ang="0">
                <a:pos x="connsiteX2" y="connsiteY2"/>
              </a:cxn>
              <a:cxn ang="0">
                <a:pos x="connsiteX3" y="connsiteY3"/>
              </a:cxn>
            </a:cxnLst>
            <a:rect l="l" t="t" r="r" b="b"/>
            <a:pathLst>
              <a:path w="702766" h="1923393">
                <a:moveTo>
                  <a:pt x="0" y="0"/>
                </a:moveTo>
                <a:cubicBezTo>
                  <a:pt x="211520" y="151086"/>
                  <a:pt x="423041" y="302173"/>
                  <a:pt x="536027" y="504497"/>
                </a:cubicBezTo>
                <a:cubicBezTo>
                  <a:pt x="649013" y="706821"/>
                  <a:pt x="751489" y="977462"/>
                  <a:pt x="677917" y="1213945"/>
                </a:cubicBezTo>
                <a:cubicBezTo>
                  <a:pt x="604345" y="1450428"/>
                  <a:pt x="349469" y="1686910"/>
                  <a:pt x="94593" y="1923393"/>
                </a:cubicBezTo>
              </a:path>
            </a:pathLst>
          </a:custGeom>
          <a:ln>
            <a:headEnd type="none" w="med" len="med"/>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a:off x="576611" y="3214851"/>
            <a:ext cx="432382" cy="1923393"/>
          </a:xfrm>
          <a:custGeom>
            <a:avLst/>
            <a:gdLst>
              <a:gd name="connsiteX0" fmla="*/ 432382 w 432382"/>
              <a:gd name="connsiteY0" fmla="*/ 0 h 1923393"/>
              <a:gd name="connsiteX1" fmla="*/ 85541 w 432382"/>
              <a:gd name="connsiteY1" fmla="*/ 709448 h 1923393"/>
              <a:gd name="connsiteX2" fmla="*/ 6713 w 432382"/>
              <a:gd name="connsiteY2" fmla="*/ 1308538 h 1923393"/>
              <a:gd name="connsiteX3" fmla="*/ 211665 w 432382"/>
              <a:gd name="connsiteY3" fmla="*/ 1923393 h 1923393"/>
            </a:gdLst>
            <a:ahLst/>
            <a:cxnLst>
              <a:cxn ang="0">
                <a:pos x="connsiteX0" y="connsiteY0"/>
              </a:cxn>
              <a:cxn ang="0">
                <a:pos x="connsiteX1" y="connsiteY1"/>
              </a:cxn>
              <a:cxn ang="0">
                <a:pos x="connsiteX2" y="connsiteY2"/>
              </a:cxn>
              <a:cxn ang="0">
                <a:pos x="connsiteX3" y="connsiteY3"/>
              </a:cxn>
            </a:cxnLst>
            <a:rect l="l" t="t" r="r" b="b"/>
            <a:pathLst>
              <a:path w="432382" h="1923393">
                <a:moveTo>
                  <a:pt x="432382" y="0"/>
                </a:moveTo>
                <a:cubicBezTo>
                  <a:pt x="294434" y="245679"/>
                  <a:pt x="156486" y="491358"/>
                  <a:pt x="85541" y="709448"/>
                </a:cubicBezTo>
                <a:cubicBezTo>
                  <a:pt x="14596" y="927538"/>
                  <a:pt x="-14308" y="1106214"/>
                  <a:pt x="6713" y="1308538"/>
                </a:cubicBezTo>
                <a:cubicBezTo>
                  <a:pt x="27734" y="1510862"/>
                  <a:pt x="119699" y="1717127"/>
                  <a:pt x="211665" y="1923393"/>
                </a:cubicBezTo>
              </a:path>
            </a:pathLst>
          </a:custGeom>
          <a:ln>
            <a:solidFill>
              <a:srgbClr val="FF0000"/>
            </a:solidFill>
            <a:headEnd type="none" w="med" len="med"/>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xmlns:mv="urn:schemas-microsoft-com:mac:vml" xmlns:mc="http://schemas.openxmlformats.org/markup-compatibility/2006" val="482939879"/>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The Basic SQL Pattern</a:t>
            </a:r>
            <a:endParaRPr lang="en-US" sz="3600" dirty="0"/>
          </a:p>
        </p:txBody>
      </p:sp>
      <p:sp>
        <p:nvSpPr>
          <p:cNvPr id="5" name="Content Placeholder 4"/>
          <p:cNvSpPr>
            <a:spLocks noGrp="1"/>
          </p:cNvSpPr>
          <p:nvPr>
            <p:ph idx="4294967295"/>
          </p:nvPr>
        </p:nvSpPr>
        <p:spPr>
          <a:xfrm>
            <a:off x="576611" y="1769432"/>
            <a:ext cx="6889750" cy="1900238"/>
          </a:xfrm>
          <a:ln>
            <a:solidFill>
              <a:schemeClr val="tx1"/>
            </a:solidFill>
          </a:ln>
        </p:spPr>
        <p:txBody>
          <a:bodyPr>
            <a:noAutofit/>
          </a:bodyPr>
          <a:lstStyle/>
          <a:p>
            <a:pPr marL="0" indent="0">
              <a:lnSpc>
                <a:spcPct val="105000"/>
              </a:lnSpc>
              <a:buNone/>
            </a:pPr>
            <a:r>
              <a:rPr lang="en-US" dirty="0" smtClean="0"/>
              <a:t>SELECT </a:t>
            </a:r>
            <a:r>
              <a:rPr lang="en-US" sz="3000" dirty="0" smtClean="0"/>
              <a:t>$employee  $position  $</a:t>
            </a:r>
            <a:r>
              <a:rPr lang="en-US" sz="3000" dirty="0" err="1" smtClean="0"/>
              <a:t>reportsTo</a:t>
            </a:r>
            <a:endParaRPr lang="en-US" sz="3000" dirty="0" smtClean="0"/>
          </a:p>
          <a:p>
            <a:pPr marL="0" indent="0">
              <a:lnSpc>
                <a:spcPct val="105000"/>
              </a:lnSpc>
              <a:buNone/>
            </a:pPr>
            <a:r>
              <a:rPr lang="en-US" dirty="0" smtClean="0"/>
              <a:t>FROM http://employees</a:t>
            </a:r>
            <a:endParaRPr lang="en-US" dirty="0"/>
          </a:p>
          <a:p>
            <a:pPr marL="0" indent="0">
              <a:lnSpc>
                <a:spcPct val="105000"/>
              </a:lnSpc>
              <a:buNone/>
            </a:pPr>
            <a:r>
              <a:rPr lang="en-US" dirty="0" smtClean="0"/>
              <a:t>WHERE { GRAPH PATTERN }</a:t>
            </a:r>
            <a:endParaRPr lang="en-US" dirty="0"/>
          </a:p>
        </p:txBody>
      </p:sp>
      <p:sp>
        <p:nvSpPr>
          <p:cNvPr id="3" name="Oval 2"/>
          <p:cNvSpPr/>
          <p:nvPr/>
        </p:nvSpPr>
        <p:spPr>
          <a:xfrm>
            <a:off x="1822494" y="1696501"/>
            <a:ext cx="5943599" cy="717332"/>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2652010" y="4069608"/>
            <a:ext cx="5222968" cy="461665"/>
          </a:xfrm>
          <a:prstGeom prst="rect">
            <a:avLst/>
          </a:prstGeom>
          <a:noFill/>
        </p:spPr>
        <p:txBody>
          <a:bodyPr wrap="none" rtlCol="0">
            <a:spAutoFit/>
          </a:bodyPr>
          <a:lstStyle/>
          <a:p>
            <a:r>
              <a:rPr lang="en-US" sz="2400" dirty="0" smtClean="0"/>
              <a:t>Field names are variables, may not exist.</a:t>
            </a:r>
            <a:endParaRPr lang="en-US" sz="2400" dirty="0"/>
          </a:p>
        </p:txBody>
      </p:sp>
      <p:sp>
        <p:nvSpPr>
          <p:cNvPr id="10" name="TextBox 9"/>
          <p:cNvSpPr txBox="1"/>
          <p:nvPr/>
        </p:nvSpPr>
        <p:spPr>
          <a:xfrm>
            <a:off x="515521" y="5213526"/>
            <a:ext cx="5282600" cy="461665"/>
          </a:xfrm>
          <a:prstGeom prst="rect">
            <a:avLst/>
          </a:prstGeom>
          <a:noFill/>
        </p:spPr>
        <p:txBody>
          <a:bodyPr wrap="none" rtlCol="0">
            <a:spAutoFit/>
          </a:bodyPr>
          <a:lstStyle/>
          <a:p>
            <a:r>
              <a:rPr lang="en-US" sz="2400" dirty="0" smtClean="0"/>
              <a:t>The WHERE clause is a matching pattern.</a:t>
            </a:r>
            <a:endParaRPr lang="en-US" sz="2400" dirty="0"/>
          </a:p>
        </p:txBody>
      </p:sp>
      <p:sp>
        <p:nvSpPr>
          <p:cNvPr id="12" name="Oval 11"/>
          <p:cNvSpPr/>
          <p:nvPr/>
        </p:nvSpPr>
        <p:spPr>
          <a:xfrm>
            <a:off x="290701" y="2828950"/>
            <a:ext cx="5507420" cy="717332"/>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346226" y="4069608"/>
            <a:ext cx="5943599" cy="717332"/>
          </a:xfrm>
          <a:prstGeom prst="ellipse">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90701" y="5194697"/>
            <a:ext cx="5507420" cy="717332"/>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14"/>
          <p:cNvSpPr/>
          <p:nvPr/>
        </p:nvSpPr>
        <p:spPr>
          <a:xfrm>
            <a:off x="7340425" y="2240412"/>
            <a:ext cx="702766" cy="1923393"/>
          </a:xfrm>
          <a:custGeom>
            <a:avLst/>
            <a:gdLst>
              <a:gd name="connsiteX0" fmla="*/ 0 w 702766"/>
              <a:gd name="connsiteY0" fmla="*/ 0 h 1923393"/>
              <a:gd name="connsiteX1" fmla="*/ 536027 w 702766"/>
              <a:gd name="connsiteY1" fmla="*/ 504497 h 1923393"/>
              <a:gd name="connsiteX2" fmla="*/ 677917 w 702766"/>
              <a:gd name="connsiteY2" fmla="*/ 1213945 h 1923393"/>
              <a:gd name="connsiteX3" fmla="*/ 94593 w 702766"/>
              <a:gd name="connsiteY3" fmla="*/ 1923393 h 1923393"/>
            </a:gdLst>
            <a:ahLst/>
            <a:cxnLst>
              <a:cxn ang="0">
                <a:pos x="connsiteX0" y="connsiteY0"/>
              </a:cxn>
              <a:cxn ang="0">
                <a:pos x="connsiteX1" y="connsiteY1"/>
              </a:cxn>
              <a:cxn ang="0">
                <a:pos x="connsiteX2" y="connsiteY2"/>
              </a:cxn>
              <a:cxn ang="0">
                <a:pos x="connsiteX3" y="connsiteY3"/>
              </a:cxn>
            </a:cxnLst>
            <a:rect l="l" t="t" r="r" b="b"/>
            <a:pathLst>
              <a:path w="702766" h="1923393">
                <a:moveTo>
                  <a:pt x="0" y="0"/>
                </a:moveTo>
                <a:cubicBezTo>
                  <a:pt x="211520" y="151086"/>
                  <a:pt x="423041" y="302173"/>
                  <a:pt x="536027" y="504497"/>
                </a:cubicBezTo>
                <a:cubicBezTo>
                  <a:pt x="649013" y="706821"/>
                  <a:pt x="751489" y="977462"/>
                  <a:pt x="677917" y="1213945"/>
                </a:cubicBezTo>
                <a:cubicBezTo>
                  <a:pt x="604345" y="1450428"/>
                  <a:pt x="349469" y="1686910"/>
                  <a:pt x="94593" y="1923393"/>
                </a:cubicBezTo>
              </a:path>
            </a:pathLst>
          </a:custGeom>
          <a:ln>
            <a:headEnd type="none" w="med" len="med"/>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Freeform 19"/>
          <p:cNvSpPr/>
          <p:nvPr/>
        </p:nvSpPr>
        <p:spPr>
          <a:xfrm>
            <a:off x="588786" y="3435923"/>
            <a:ext cx="432382" cy="1923393"/>
          </a:xfrm>
          <a:custGeom>
            <a:avLst/>
            <a:gdLst>
              <a:gd name="connsiteX0" fmla="*/ 432382 w 432382"/>
              <a:gd name="connsiteY0" fmla="*/ 0 h 1923393"/>
              <a:gd name="connsiteX1" fmla="*/ 85541 w 432382"/>
              <a:gd name="connsiteY1" fmla="*/ 709448 h 1923393"/>
              <a:gd name="connsiteX2" fmla="*/ 6713 w 432382"/>
              <a:gd name="connsiteY2" fmla="*/ 1308538 h 1923393"/>
              <a:gd name="connsiteX3" fmla="*/ 211665 w 432382"/>
              <a:gd name="connsiteY3" fmla="*/ 1923393 h 1923393"/>
            </a:gdLst>
            <a:ahLst/>
            <a:cxnLst>
              <a:cxn ang="0">
                <a:pos x="connsiteX0" y="connsiteY0"/>
              </a:cxn>
              <a:cxn ang="0">
                <a:pos x="connsiteX1" y="connsiteY1"/>
              </a:cxn>
              <a:cxn ang="0">
                <a:pos x="connsiteX2" y="connsiteY2"/>
              </a:cxn>
              <a:cxn ang="0">
                <a:pos x="connsiteX3" y="connsiteY3"/>
              </a:cxn>
            </a:cxnLst>
            <a:rect l="l" t="t" r="r" b="b"/>
            <a:pathLst>
              <a:path w="432382" h="1923393">
                <a:moveTo>
                  <a:pt x="432382" y="0"/>
                </a:moveTo>
                <a:cubicBezTo>
                  <a:pt x="294434" y="245679"/>
                  <a:pt x="156486" y="491358"/>
                  <a:pt x="85541" y="709448"/>
                </a:cubicBezTo>
                <a:cubicBezTo>
                  <a:pt x="14596" y="927538"/>
                  <a:pt x="-14308" y="1106214"/>
                  <a:pt x="6713" y="1308538"/>
                </a:cubicBezTo>
                <a:cubicBezTo>
                  <a:pt x="27734" y="1510862"/>
                  <a:pt x="119699" y="1717127"/>
                  <a:pt x="211665" y="1923393"/>
                </a:cubicBezTo>
              </a:path>
            </a:pathLst>
          </a:custGeom>
          <a:ln>
            <a:solidFill>
              <a:srgbClr val="FF0000"/>
            </a:solidFill>
            <a:headEnd type="none" w="med" len="med"/>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 xmlns:p14="http://schemas.microsoft.com/office/powerpoint/2010/main" xmlns:mv="urn:schemas-microsoft-com:mac:vml" xmlns:mc="http://schemas.openxmlformats.org/markup-compatibility/2006" val="1919768682"/>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38254" y="1600200"/>
            <a:ext cx="7291346" cy="4525963"/>
          </a:xfrm>
        </p:spPr>
        <p:txBody>
          <a:bodyPr/>
          <a:lstStyle/>
          <a:p>
            <a:pPr>
              <a:lnSpc>
                <a:spcPct val="105000"/>
              </a:lnSpc>
            </a:pPr>
            <a:r>
              <a:rPr lang="en-US" dirty="0" smtClean="0"/>
              <a:t>The SQL </a:t>
            </a:r>
            <a:r>
              <a:rPr lang="en-US" dirty="0"/>
              <a:t>language is designed </a:t>
            </a:r>
            <a:r>
              <a:rPr lang="en-US" dirty="0" smtClean="0"/>
              <a:t>around a tabular data structure.</a:t>
            </a:r>
          </a:p>
          <a:p>
            <a:pPr>
              <a:lnSpc>
                <a:spcPct val="105000"/>
              </a:lnSpc>
            </a:pPr>
            <a:r>
              <a:rPr lang="en-US" dirty="0" err="1" smtClean="0"/>
              <a:t>XPath</a:t>
            </a:r>
            <a:r>
              <a:rPr lang="en-US" dirty="0" smtClean="0"/>
              <a:t> and </a:t>
            </a:r>
            <a:r>
              <a:rPr lang="en-US" dirty="0" err="1" smtClean="0"/>
              <a:t>Xquery</a:t>
            </a:r>
            <a:r>
              <a:rPr lang="en-US" dirty="0" smtClean="0"/>
              <a:t> are likewise designed around the XML tree structure.</a:t>
            </a:r>
          </a:p>
          <a:p>
            <a:pPr>
              <a:lnSpc>
                <a:spcPct val="105000"/>
              </a:lnSpc>
            </a:pPr>
            <a:r>
              <a:rPr lang="en-US" dirty="0" smtClean="0"/>
              <a:t>SPARQL is designed as a query languages for a graph structure.</a:t>
            </a:r>
            <a:endParaRPr lang="en-US" dirty="0"/>
          </a:p>
        </p:txBody>
      </p:sp>
    </p:spTree>
    <p:extLst>
      <p:ext uri="{BB962C8B-B14F-4D97-AF65-F5344CB8AC3E}">
        <p14:creationId xmlns="" xmlns:p14="http://schemas.microsoft.com/office/powerpoint/2010/main" xmlns:mv="urn:schemas-microsoft-com:mac:vml" xmlns:mc="http://schemas.openxmlformats.org/markup-compatibility/2006" val="119058194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600" dirty="0" smtClean="0"/>
              <a:t>Identifier Schemas</a:t>
            </a:r>
            <a:endParaRPr lang="en-US" sz="3600" dirty="0"/>
          </a:p>
        </p:txBody>
      </p:sp>
      <p:sp>
        <p:nvSpPr>
          <p:cNvPr id="6" name="Content Placeholder 5"/>
          <p:cNvSpPr>
            <a:spLocks noGrp="1"/>
          </p:cNvSpPr>
          <p:nvPr>
            <p:ph idx="4294967295"/>
          </p:nvPr>
        </p:nvSpPr>
        <p:spPr>
          <a:xfrm>
            <a:off x="624114" y="1600200"/>
            <a:ext cx="7605486" cy="4525963"/>
          </a:xfrm>
        </p:spPr>
        <p:txBody>
          <a:bodyPr/>
          <a:lstStyle/>
          <a:p>
            <a:pPr>
              <a:lnSpc>
                <a:spcPct val="105000"/>
              </a:lnSpc>
            </a:pPr>
            <a:r>
              <a:rPr lang="en-US" sz="3200" dirty="0"/>
              <a:t>Internationalized Resource Identifier (IRI)</a:t>
            </a:r>
          </a:p>
          <a:p>
            <a:pPr lvl="1">
              <a:lnSpc>
                <a:spcPct val="105000"/>
              </a:lnSpc>
              <a:spcBef>
                <a:spcPts val="600"/>
              </a:spcBef>
            </a:pPr>
            <a:r>
              <a:rPr lang="en-US" sz="2800" dirty="0"/>
              <a:t>Uniform Resource Identifier (URI)</a:t>
            </a:r>
          </a:p>
          <a:p>
            <a:pPr lvl="2">
              <a:lnSpc>
                <a:spcPct val="105000"/>
              </a:lnSpc>
              <a:spcBef>
                <a:spcPts val="600"/>
              </a:spcBef>
            </a:pPr>
            <a:r>
              <a:rPr lang="en-US" sz="2800" dirty="0"/>
              <a:t>Universal Resource Locator (URL)</a:t>
            </a:r>
          </a:p>
          <a:p>
            <a:pPr lvl="2">
              <a:lnSpc>
                <a:spcPct val="105000"/>
              </a:lnSpc>
              <a:spcBef>
                <a:spcPts val="600"/>
              </a:spcBef>
            </a:pPr>
            <a:r>
              <a:rPr lang="en-US" sz="2800" dirty="0"/>
              <a:t>Uniform Resource Name (URN)</a:t>
            </a:r>
          </a:p>
          <a:p>
            <a:pPr>
              <a:buNone/>
            </a:pPr>
            <a:endParaRPr lang="en-US" dirty="0"/>
          </a:p>
        </p:txBody>
      </p:sp>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Arrow Connector 50"/>
          <p:cNvCxnSpPr>
            <a:endCxn id="43" idx="6"/>
          </p:cNvCxnSpPr>
          <p:nvPr/>
        </p:nvCxnSpPr>
        <p:spPr bwMode="auto">
          <a:xfrm flipH="1">
            <a:off x="3228437" y="5310684"/>
            <a:ext cx="963745" cy="0"/>
          </a:xfrm>
          <a:prstGeom prst="straightConnector1">
            <a:avLst/>
          </a:prstGeom>
          <a:noFill/>
          <a:ln w="28575" cap="flat" cmpd="sng" algn="ctr">
            <a:solidFill>
              <a:schemeClr val="tx1"/>
            </a:solidFill>
            <a:prstDash val="solid"/>
            <a:round/>
            <a:headEnd type="none" w="med" len="med"/>
            <a:tailEnd type="triangle" w="lg" len="lg"/>
          </a:ln>
          <a:effectLst/>
        </p:spPr>
      </p:cxnSp>
      <p:grpSp>
        <p:nvGrpSpPr>
          <p:cNvPr id="5" name="Group 43"/>
          <p:cNvGrpSpPr/>
          <p:nvPr/>
        </p:nvGrpSpPr>
        <p:grpSpPr>
          <a:xfrm>
            <a:off x="6834430" y="2403590"/>
            <a:ext cx="1331780" cy="708079"/>
            <a:chOff x="3597047" y="2112402"/>
            <a:chExt cx="1331780" cy="708079"/>
          </a:xfrm>
        </p:grpSpPr>
        <p:sp>
          <p:nvSpPr>
            <p:cNvPr id="45" name="TextBox 44"/>
            <p:cNvSpPr txBox="1"/>
            <p:nvPr/>
          </p:nvSpPr>
          <p:spPr>
            <a:xfrm>
              <a:off x="3641295" y="2281776"/>
              <a:ext cx="1287532" cy="369332"/>
            </a:xfrm>
            <a:prstGeom prst="rect">
              <a:avLst/>
            </a:prstGeom>
            <a:noFill/>
          </p:spPr>
          <p:txBody>
            <a:bodyPr wrap="none" rtlCol="0">
              <a:spAutoFit/>
            </a:bodyPr>
            <a:lstStyle/>
            <a:p>
              <a:r>
                <a:rPr lang="en-US" dirty="0" smtClean="0"/>
                <a:t>:Manager3</a:t>
              </a:r>
              <a:endParaRPr lang="en-US" dirty="0"/>
            </a:p>
          </p:txBody>
        </p:sp>
        <p:sp>
          <p:nvSpPr>
            <p:cNvPr id="46" name="Oval 45"/>
            <p:cNvSpPr/>
            <p:nvPr/>
          </p:nvSpPr>
          <p:spPr bwMode="auto">
            <a:xfrm>
              <a:off x="3597047" y="2112402"/>
              <a:ext cx="1331780" cy="708079"/>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sp>
        <p:nvSpPr>
          <p:cNvPr id="82" name="TextBox 81"/>
          <p:cNvSpPr txBox="1"/>
          <p:nvPr/>
        </p:nvSpPr>
        <p:spPr>
          <a:xfrm rot="4206505">
            <a:off x="4059968" y="3609971"/>
            <a:ext cx="990977" cy="338554"/>
          </a:xfrm>
          <a:prstGeom prst="rect">
            <a:avLst/>
          </a:prstGeom>
          <a:noFill/>
        </p:spPr>
        <p:txBody>
          <a:bodyPr wrap="none" rtlCol="0">
            <a:spAutoFit/>
          </a:bodyPr>
          <a:lstStyle/>
          <a:p>
            <a:r>
              <a:rPr lang="en-US" sz="1200" dirty="0" smtClean="0"/>
              <a:t>:</a:t>
            </a:r>
            <a:r>
              <a:rPr lang="en-US" sz="1600" dirty="0" smtClean="0"/>
              <a:t>employs</a:t>
            </a:r>
            <a:endParaRPr lang="en-US" sz="1600" dirty="0"/>
          </a:p>
        </p:txBody>
      </p:sp>
      <p:cxnSp>
        <p:nvCxnSpPr>
          <p:cNvPr id="80" name="Straight Arrow Connector 79"/>
          <p:cNvCxnSpPr>
            <a:endCxn id="32" idx="0"/>
          </p:cNvCxnSpPr>
          <p:nvPr/>
        </p:nvCxnSpPr>
        <p:spPr bwMode="auto">
          <a:xfrm>
            <a:off x="4011280" y="2693902"/>
            <a:ext cx="766118" cy="2262346"/>
          </a:xfrm>
          <a:prstGeom prst="straightConnector1">
            <a:avLst/>
          </a:prstGeom>
          <a:noFill/>
          <a:ln w="28575" cap="flat" cmpd="sng" algn="ctr">
            <a:solidFill>
              <a:schemeClr val="tx1"/>
            </a:solidFill>
            <a:prstDash val="solid"/>
            <a:round/>
            <a:headEnd type="none" w="med" len="med"/>
            <a:tailEnd type="triangle" w="lg" len="lg"/>
          </a:ln>
          <a:effectLst/>
        </p:spPr>
      </p:cxnSp>
      <p:sp>
        <p:nvSpPr>
          <p:cNvPr id="2" name="Title 1"/>
          <p:cNvSpPr>
            <a:spLocks noGrp="1"/>
          </p:cNvSpPr>
          <p:nvPr>
            <p:ph type="title"/>
          </p:nvPr>
        </p:nvSpPr>
        <p:spPr/>
        <p:txBody>
          <a:bodyPr>
            <a:normAutofit/>
          </a:bodyPr>
          <a:lstStyle/>
          <a:p>
            <a:r>
              <a:rPr lang="en-US" sz="3600" dirty="0" smtClean="0"/>
              <a:t>RDF Graphs</a:t>
            </a:r>
            <a:endParaRPr lang="en-US" sz="3600" dirty="0"/>
          </a:p>
        </p:txBody>
      </p:sp>
      <p:sp>
        <p:nvSpPr>
          <p:cNvPr id="3" name="Oval 2"/>
          <p:cNvSpPr/>
          <p:nvPr/>
        </p:nvSpPr>
        <p:spPr bwMode="auto">
          <a:xfrm>
            <a:off x="3426064" y="1985823"/>
            <a:ext cx="1170432" cy="708079"/>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a:t>
            </a:r>
            <a:r>
              <a:rPr lang="en-US" dirty="0" err="1" smtClean="0"/>
              <a:t>Alion</a:t>
            </a:r>
            <a:endParaRPr kumimoji="0" lang="en-US" sz="1800" b="0" i="0" u="none" strike="noStrike" cap="none" normalizeH="0" baseline="0" dirty="0" smtClean="0">
              <a:ln>
                <a:noFill/>
              </a:ln>
              <a:solidFill>
                <a:schemeClr val="tx1"/>
              </a:solidFill>
              <a:effectLst/>
              <a:latin typeface="Arial" charset="0"/>
            </a:endParaRPr>
          </a:p>
        </p:txBody>
      </p:sp>
      <p:grpSp>
        <p:nvGrpSpPr>
          <p:cNvPr id="7" name="Group 11"/>
          <p:cNvGrpSpPr/>
          <p:nvPr/>
        </p:nvGrpSpPr>
        <p:grpSpPr>
          <a:xfrm>
            <a:off x="797209" y="3549520"/>
            <a:ext cx="1172116" cy="708079"/>
            <a:chOff x="2644905" y="3265823"/>
            <a:chExt cx="1172116" cy="708079"/>
          </a:xfrm>
        </p:grpSpPr>
        <p:sp>
          <p:nvSpPr>
            <p:cNvPr id="31" name="Oval 30"/>
            <p:cNvSpPr/>
            <p:nvPr/>
          </p:nvSpPr>
          <p:spPr bwMode="auto">
            <a:xfrm>
              <a:off x="2644905" y="3265823"/>
              <a:ext cx="1170432" cy="708079"/>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2644905" y="3435196"/>
              <a:ext cx="1172116" cy="369332"/>
            </a:xfrm>
            <a:prstGeom prst="rect">
              <a:avLst/>
            </a:prstGeom>
            <a:noFill/>
          </p:spPr>
          <p:txBody>
            <a:bodyPr wrap="none" rtlCol="0">
              <a:spAutoFit/>
            </a:bodyPr>
            <a:lstStyle/>
            <a:p>
              <a:r>
                <a:rPr lang="en-US" dirty="0" smtClean="0"/>
                <a:t>:</a:t>
              </a:r>
              <a:r>
                <a:rPr lang="en-US" dirty="0" err="1" smtClean="0"/>
                <a:t>JohnDoe</a:t>
              </a:r>
              <a:endParaRPr lang="en-US" dirty="0"/>
            </a:p>
          </p:txBody>
        </p:sp>
      </p:grpSp>
      <p:grpSp>
        <p:nvGrpSpPr>
          <p:cNvPr id="8" name="Group 14"/>
          <p:cNvGrpSpPr/>
          <p:nvPr/>
        </p:nvGrpSpPr>
        <p:grpSpPr>
          <a:xfrm>
            <a:off x="4128384" y="4956248"/>
            <a:ext cx="1313180" cy="708079"/>
            <a:chOff x="4577197" y="3942126"/>
            <a:chExt cx="1313180" cy="708079"/>
          </a:xfrm>
        </p:grpSpPr>
        <p:sp>
          <p:nvSpPr>
            <p:cNvPr id="32" name="Oval 31"/>
            <p:cNvSpPr/>
            <p:nvPr/>
          </p:nvSpPr>
          <p:spPr bwMode="auto">
            <a:xfrm>
              <a:off x="4640995" y="3942126"/>
              <a:ext cx="1170432" cy="708079"/>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5" name="TextBox 34"/>
            <p:cNvSpPr txBox="1"/>
            <p:nvPr/>
          </p:nvSpPr>
          <p:spPr>
            <a:xfrm>
              <a:off x="4577197" y="4111499"/>
              <a:ext cx="1313180" cy="369332"/>
            </a:xfrm>
            <a:prstGeom prst="rect">
              <a:avLst/>
            </a:prstGeom>
            <a:noFill/>
          </p:spPr>
          <p:txBody>
            <a:bodyPr wrap="none" rtlCol="0">
              <a:spAutoFit/>
            </a:bodyPr>
            <a:lstStyle/>
            <a:p>
              <a:r>
                <a:rPr lang="en-US" dirty="0" smtClean="0"/>
                <a:t>:</a:t>
              </a:r>
              <a:r>
                <a:rPr lang="en-US" dirty="0" err="1" smtClean="0"/>
                <a:t>SamSmith</a:t>
              </a:r>
              <a:endParaRPr lang="en-US" dirty="0"/>
            </a:p>
          </p:txBody>
        </p:sp>
      </p:grpSp>
      <p:grpSp>
        <p:nvGrpSpPr>
          <p:cNvPr id="9" name="Group 8"/>
          <p:cNvGrpSpPr/>
          <p:nvPr/>
        </p:nvGrpSpPr>
        <p:grpSpPr>
          <a:xfrm>
            <a:off x="6320964" y="3890151"/>
            <a:ext cx="1608133" cy="708079"/>
            <a:chOff x="4024817" y="4785141"/>
            <a:chExt cx="1608133" cy="708079"/>
          </a:xfrm>
        </p:grpSpPr>
        <p:sp>
          <p:nvSpPr>
            <p:cNvPr id="33" name="Oval 32"/>
            <p:cNvSpPr/>
            <p:nvPr/>
          </p:nvSpPr>
          <p:spPr bwMode="auto">
            <a:xfrm>
              <a:off x="4053896" y="4785141"/>
              <a:ext cx="1527404" cy="708079"/>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6" name="TextBox 35"/>
            <p:cNvSpPr txBox="1"/>
            <p:nvPr/>
          </p:nvSpPr>
          <p:spPr>
            <a:xfrm>
              <a:off x="4024817" y="4954514"/>
              <a:ext cx="1608133" cy="369332"/>
            </a:xfrm>
            <a:prstGeom prst="rect">
              <a:avLst/>
            </a:prstGeom>
            <a:noFill/>
          </p:spPr>
          <p:txBody>
            <a:bodyPr wrap="none" rtlCol="0">
              <a:spAutoFit/>
            </a:bodyPr>
            <a:lstStyle/>
            <a:p>
              <a:r>
                <a:rPr lang="en-US" dirty="0" smtClean="0"/>
                <a:t>:</a:t>
              </a:r>
              <a:r>
                <a:rPr lang="en-US" dirty="0" err="1" smtClean="0"/>
                <a:t>AliceSanders</a:t>
              </a:r>
              <a:endParaRPr lang="en-US" dirty="0"/>
            </a:p>
          </p:txBody>
        </p:sp>
      </p:grpSp>
      <p:grpSp>
        <p:nvGrpSpPr>
          <p:cNvPr id="10" name="Group 12"/>
          <p:cNvGrpSpPr/>
          <p:nvPr/>
        </p:nvGrpSpPr>
        <p:grpSpPr>
          <a:xfrm>
            <a:off x="2900702" y="3552950"/>
            <a:ext cx="1331780" cy="708079"/>
            <a:chOff x="1109403" y="4431102"/>
            <a:chExt cx="1331780" cy="708079"/>
          </a:xfrm>
          <a:solidFill>
            <a:schemeClr val="bg1"/>
          </a:solidFill>
        </p:grpSpPr>
        <p:sp>
          <p:nvSpPr>
            <p:cNvPr id="34" name="Oval 33"/>
            <p:cNvSpPr/>
            <p:nvPr/>
          </p:nvSpPr>
          <p:spPr bwMode="auto">
            <a:xfrm>
              <a:off x="1109403" y="4431102"/>
              <a:ext cx="1331780" cy="708079"/>
            </a:xfrm>
            <a:prstGeom prst="ellipse">
              <a:avLst/>
            </a:prstGeom>
            <a:grp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1" name="TextBox 40"/>
            <p:cNvSpPr txBox="1"/>
            <p:nvPr/>
          </p:nvSpPr>
          <p:spPr>
            <a:xfrm>
              <a:off x="1140827" y="4600475"/>
              <a:ext cx="1300356" cy="369332"/>
            </a:xfrm>
            <a:prstGeom prst="rect">
              <a:avLst/>
            </a:prstGeom>
            <a:noFill/>
          </p:spPr>
          <p:txBody>
            <a:bodyPr wrap="none" rtlCol="0">
              <a:spAutoFit/>
            </a:bodyPr>
            <a:lstStyle/>
            <a:p>
              <a:r>
                <a:rPr lang="en-US" dirty="0" smtClean="0"/>
                <a:t>:Engineer4</a:t>
              </a:r>
              <a:endParaRPr lang="en-US" dirty="0"/>
            </a:p>
          </p:txBody>
        </p:sp>
      </p:grpSp>
      <p:grpSp>
        <p:nvGrpSpPr>
          <p:cNvPr id="11" name="Group 9"/>
          <p:cNvGrpSpPr/>
          <p:nvPr/>
        </p:nvGrpSpPr>
        <p:grpSpPr>
          <a:xfrm>
            <a:off x="1896657" y="4956644"/>
            <a:ext cx="1331780" cy="708079"/>
            <a:chOff x="3597047" y="2112402"/>
            <a:chExt cx="1331780" cy="708079"/>
          </a:xfrm>
        </p:grpSpPr>
        <p:sp>
          <p:nvSpPr>
            <p:cNvPr id="42" name="TextBox 41"/>
            <p:cNvSpPr txBox="1"/>
            <p:nvPr/>
          </p:nvSpPr>
          <p:spPr>
            <a:xfrm>
              <a:off x="3641295" y="2281776"/>
              <a:ext cx="1287532" cy="369332"/>
            </a:xfrm>
            <a:prstGeom prst="rect">
              <a:avLst/>
            </a:prstGeom>
            <a:noFill/>
          </p:spPr>
          <p:txBody>
            <a:bodyPr wrap="none" rtlCol="0">
              <a:spAutoFit/>
            </a:bodyPr>
            <a:lstStyle/>
            <a:p>
              <a:r>
                <a:rPr lang="en-US" dirty="0" smtClean="0"/>
                <a:t>:Manager2</a:t>
              </a:r>
              <a:endParaRPr lang="en-US" dirty="0"/>
            </a:p>
          </p:txBody>
        </p:sp>
        <p:sp>
          <p:nvSpPr>
            <p:cNvPr id="43" name="Oval 42"/>
            <p:cNvSpPr/>
            <p:nvPr/>
          </p:nvSpPr>
          <p:spPr bwMode="auto">
            <a:xfrm>
              <a:off x="3597047" y="2112402"/>
              <a:ext cx="1331780" cy="708079"/>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cxnSp>
        <p:nvCxnSpPr>
          <p:cNvPr id="18" name="Straight Arrow Connector 17"/>
          <p:cNvCxnSpPr>
            <a:stCxn id="3" idx="3"/>
            <a:endCxn id="31" idx="7"/>
          </p:cNvCxnSpPr>
          <p:nvPr/>
        </p:nvCxnSpPr>
        <p:spPr bwMode="auto">
          <a:xfrm flipH="1">
            <a:off x="1796235" y="2590206"/>
            <a:ext cx="1801235" cy="1063010"/>
          </a:xfrm>
          <a:prstGeom prst="straightConnector1">
            <a:avLst/>
          </a:prstGeom>
          <a:noFill/>
          <a:ln w="28575" cap="flat" cmpd="sng" algn="ctr">
            <a:solidFill>
              <a:schemeClr val="tx1"/>
            </a:solidFill>
            <a:prstDash val="solid"/>
            <a:round/>
            <a:headEnd type="none" w="med" len="med"/>
            <a:tailEnd type="triangle" w="lg" len="lg"/>
          </a:ln>
          <a:effectLst/>
        </p:spPr>
      </p:cxnSp>
      <p:cxnSp>
        <p:nvCxnSpPr>
          <p:cNvPr id="49" name="Straight Arrow Connector 48"/>
          <p:cNvCxnSpPr>
            <a:stCxn id="3" idx="5"/>
            <a:endCxn id="33" idx="1"/>
          </p:cNvCxnSpPr>
          <p:nvPr/>
        </p:nvCxnSpPr>
        <p:spPr bwMode="auto">
          <a:xfrm>
            <a:off x="4425090" y="2590206"/>
            <a:ext cx="2148636" cy="1403641"/>
          </a:xfrm>
          <a:prstGeom prst="straightConnector1">
            <a:avLst/>
          </a:prstGeom>
          <a:noFill/>
          <a:ln w="28575" cap="flat" cmpd="sng" algn="ctr">
            <a:solidFill>
              <a:schemeClr val="tx1"/>
            </a:solidFill>
            <a:prstDash val="solid"/>
            <a:round/>
            <a:headEnd type="none" w="med" len="med"/>
            <a:tailEnd type="triangle" w="lg" len="lg"/>
          </a:ln>
          <a:effectLst/>
        </p:spPr>
      </p:cxnSp>
      <p:cxnSp>
        <p:nvCxnSpPr>
          <p:cNvPr id="58" name="Straight Arrow Connector 57"/>
          <p:cNvCxnSpPr>
            <a:stCxn id="33" idx="0"/>
            <a:endCxn id="46" idx="4"/>
          </p:cNvCxnSpPr>
          <p:nvPr/>
        </p:nvCxnSpPr>
        <p:spPr bwMode="auto">
          <a:xfrm flipV="1">
            <a:off x="7113745" y="3111669"/>
            <a:ext cx="386575" cy="778482"/>
          </a:xfrm>
          <a:prstGeom prst="straightConnector1">
            <a:avLst/>
          </a:prstGeom>
          <a:noFill/>
          <a:ln w="28575" cap="flat" cmpd="sng" algn="ctr">
            <a:solidFill>
              <a:schemeClr val="tx1"/>
            </a:solidFill>
            <a:prstDash val="solid"/>
            <a:round/>
            <a:headEnd type="none" w="med" len="med"/>
            <a:tailEnd type="triangle" w="lg" len="lg"/>
          </a:ln>
          <a:effectLst/>
        </p:spPr>
      </p:cxnSp>
      <p:cxnSp>
        <p:nvCxnSpPr>
          <p:cNvPr id="61" name="Straight Arrow Connector 60"/>
          <p:cNvCxnSpPr>
            <a:stCxn id="31" idx="5"/>
            <a:endCxn id="32" idx="1"/>
          </p:cNvCxnSpPr>
          <p:nvPr/>
        </p:nvCxnSpPr>
        <p:spPr bwMode="auto">
          <a:xfrm>
            <a:off x="1796235" y="4153903"/>
            <a:ext cx="2567353" cy="906041"/>
          </a:xfrm>
          <a:prstGeom prst="straightConnector1">
            <a:avLst/>
          </a:prstGeom>
          <a:noFill/>
          <a:ln w="28575" cap="flat" cmpd="sng" algn="ctr">
            <a:solidFill>
              <a:schemeClr val="tx1"/>
            </a:solidFill>
            <a:prstDash val="solid"/>
            <a:round/>
            <a:headEnd type="none" w="med" len="med"/>
            <a:tailEnd type="triangle" w="lg" len="lg"/>
          </a:ln>
          <a:effectLst/>
        </p:spPr>
      </p:cxnSp>
      <p:cxnSp>
        <p:nvCxnSpPr>
          <p:cNvPr id="64" name="Straight Arrow Connector 63"/>
          <p:cNvCxnSpPr>
            <a:stCxn id="6" idx="3"/>
            <a:endCxn id="34" idx="2"/>
          </p:cNvCxnSpPr>
          <p:nvPr/>
        </p:nvCxnSpPr>
        <p:spPr bwMode="auto">
          <a:xfrm>
            <a:off x="1969325" y="3903559"/>
            <a:ext cx="931377" cy="3431"/>
          </a:xfrm>
          <a:prstGeom prst="straightConnector1">
            <a:avLst/>
          </a:prstGeom>
          <a:noFill/>
          <a:ln w="28575" cap="flat" cmpd="sng" algn="ctr">
            <a:solidFill>
              <a:schemeClr val="tx1"/>
            </a:solidFill>
            <a:prstDash val="solid"/>
            <a:round/>
            <a:headEnd type="none" w="med" len="med"/>
            <a:tailEnd type="triangle" w="lg" len="lg"/>
          </a:ln>
          <a:effectLst/>
        </p:spPr>
      </p:cxnSp>
      <p:cxnSp>
        <p:nvCxnSpPr>
          <p:cNvPr id="68" name="Straight Arrow Connector 67"/>
          <p:cNvCxnSpPr>
            <a:stCxn id="32" idx="7"/>
            <a:endCxn id="33" idx="3"/>
          </p:cNvCxnSpPr>
          <p:nvPr/>
        </p:nvCxnSpPr>
        <p:spPr bwMode="auto">
          <a:xfrm flipV="1">
            <a:off x="5191208" y="4494534"/>
            <a:ext cx="1382518" cy="565410"/>
          </a:xfrm>
          <a:prstGeom prst="straightConnector1">
            <a:avLst/>
          </a:prstGeom>
          <a:noFill/>
          <a:ln w="28575" cap="flat" cmpd="sng" algn="ctr">
            <a:solidFill>
              <a:schemeClr val="tx1"/>
            </a:solidFill>
            <a:prstDash val="solid"/>
            <a:round/>
            <a:headEnd type="none" w="med" len="med"/>
            <a:tailEnd type="triangle" w="lg" len="lg"/>
          </a:ln>
          <a:effectLst/>
        </p:spPr>
      </p:cxnSp>
      <p:sp>
        <p:nvSpPr>
          <p:cNvPr id="71" name="TextBox 70"/>
          <p:cNvSpPr txBox="1"/>
          <p:nvPr/>
        </p:nvSpPr>
        <p:spPr>
          <a:xfrm rot="20198788">
            <a:off x="5163449" y="4520264"/>
            <a:ext cx="1167307" cy="338554"/>
          </a:xfrm>
          <a:prstGeom prst="rect">
            <a:avLst/>
          </a:prstGeom>
          <a:noFill/>
        </p:spPr>
        <p:txBody>
          <a:bodyPr wrap="none" rtlCol="0">
            <a:spAutoFit/>
          </a:bodyPr>
          <a:lstStyle/>
          <a:p>
            <a:r>
              <a:rPr lang="en-US" sz="1600" dirty="0" smtClean="0"/>
              <a:t>:</a:t>
            </a:r>
            <a:r>
              <a:rPr lang="en-US" sz="1600" dirty="0" err="1" smtClean="0"/>
              <a:t>reports_to</a:t>
            </a:r>
            <a:endParaRPr lang="en-US" sz="1600" dirty="0"/>
          </a:p>
        </p:txBody>
      </p:sp>
      <p:sp>
        <p:nvSpPr>
          <p:cNvPr id="72" name="TextBox 71"/>
          <p:cNvSpPr txBox="1"/>
          <p:nvPr/>
        </p:nvSpPr>
        <p:spPr>
          <a:xfrm rot="1155776">
            <a:off x="2496257" y="4299189"/>
            <a:ext cx="1167307" cy="338554"/>
          </a:xfrm>
          <a:prstGeom prst="rect">
            <a:avLst/>
          </a:prstGeom>
          <a:noFill/>
        </p:spPr>
        <p:txBody>
          <a:bodyPr wrap="none" rtlCol="0">
            <a:spAutoFit/>
          </a:bodyPr>
          <a:lstStyle/>
          <a:p>
            <a:r>
              <a:rPr lang="en-US" sz="1600" dirty="0" smtClean="0"/>
              <a:t>:</a:t>
            </a:r>
            <a:r>
              <a:rPr lang="en-US" sz="1600" dirty="0" err="1" smtClean="0"/>
              <a:t>reports_to</a:t>
            </a:r>
            <a:endParaRPr lang="en-US" sz="1600" dirty="0"/>
          </a:p>
        </p:txBody>
      </p:sp>
      <p:sp>
        <p:nvSpPr>
          <p:cNvPr id="73" name="TextBox 72"/>
          <p:cNvSpPr txBox="1"/>
          <p:nvPr/>
        </p:nvSpPr>
        <p:spPr>
          <a:xfrm>
            <a:off x="1896657" y="3572992"/>
            <a:ext cx="947695" cy="338554"/>
          </a:xfrm>
          <a:prstGeom prst="rect">
            <a:avLst/>
          </a:prstGeom>
          <a:noFill/>
        </p:spPr>
        <p:txBody>
          <a:bodyPr wrap="none" rtlCol="0">
            <a:spAutoFit/>
          </a:bodyPr>
          <a:lstStyle/>
          <a:p>
            <a:r>
              <a:rPr lang="en-US" sz="1600" dirty="0" smtClean="0"/>
              <a:t>:position</a:t>
            </a:r>
            <a:endParaRPr lang="en-US" sz="1600" dirty="0"/>
          </a:p>
        </p:txBody>
      </p:sp>
      <p:sp>
        <p:nvSpPr>
          <p:cNvPr id="74" name="TextBox 73"/>
          <p:cNvSpPr txBox="1"/>
          <p:nvPr/>
        </p:nvSpPr>
        <p:spPr>
          <a:xfrm>
            <a:off x="3299317" y="4972130"/>
            <a:ext cx="947695" cy="338554"/>
          </a:xfrm>
          <a:prstGeom prst="rect">
            <a:avLst/>
          </a:prstGeom>
          <a:noFill/>
        </p:spPr>
        <p:txBody>
          <a:bodyPr wrap="none" rtlCol="0">
            <a:spAutoFit/>
          </a:bodyPr>
          <a:lstStyle/>
          <a:p>
            <a:r>
              <a:rPr lang="en-US" sz="1600" dirty="0" smtClean="0"/>
              <a:t>:position</a:t>
            </a:r>
            <a:endParaRPr lang="en-US" sz="1600" dirty="0"/>
          </a:p>
        </p:txBody>
      </p:sp>
      <p:sp>
        <p:nvSpPr>
          <p:cNvPr id="75" name="TextBox 74"/>
          <p:cNvSpPr txBox="1"/>
          <p:nvPr/>
        </p:nvSpPr>
        <p:spPr>
          <a:xfrm rot="17788899">
            <a:off x="6638329" y="3338366"/>
            <a:ext cx="947695" cy="338554"/>
          </a:xfrm>
          <a:prstGeom prst="rect">
            <a:avLst/>
          </a:prstGeom>
          <a:noFill/>
        </p:spPr>
        <p:txBody>
          <a:bodyPr wrap="none" rtlCol="0">
            <a:spAutoFit/>
          </a:bodyPr>
          <a:lstStyle/>
          <a:p>
            <a:r>
              <a:rPr lang="en-US" sz="1600" dirty="0" smtClean="0"/>
              <a:t>:position</a:t>
            </a:r>
            <a:endParaRPr lang="en-US" sz="1600" dirty="0"/>
          </a:p>
        </p:txBody>
      </p:sp>
      <p:sp>
        <p:nvSpPr>
          <p:cNvPr id="76" name="TextBox 75"/>
          <p:cNvSpPr txBox="1"/>
          <p:nvPr/>
        </p:nvSpPr>
        <p:spPr>
          <a:xfrm rot="1996509">
            <a:off x="4938863" y="2857656"/>
            <a:ext cx="1005403" cy="338554"/>
          </a:xfrm>
          <a:prstGeom prst="rect">
            <a:avLst/>
          </a:prstGeom>
          <a:noFill/>
        </p:spPr>
        <p:txBody>
          <a:bodyPr wrap="none" rtlCol="0">
            <a:spAutoFit/>
          </a:bodyPr>
          <a:lstStyle/>
          <a:p>
            <a:r>
              <a:rPr lang="en-US" sz="1600" dirty="0" smtClean="0"/>
              <a:t>:employs</a:t>
            </a:r>
            <a:endParaRPr lang="en-US" sz="1600" dirty="0"/>
          </a:p>
        </p:txBody>
      </p:sp>
      <p:sp>
        <p:nvSpPr>
          <p:cNvPr id="77" name="TextBox 76"/>
          <p:cNvSpPr txBox="1"/>
          <p:nvPr/>
        </p:nvSpPr>
        <p:spPr>
          <a:xfrm rot="19755445">
            <a:off x="2081970" y="2807318"/>
            <a:ext cx="1005403" cy="338554"/>
          </a:xfrm>
          <a:prstGeom prst="rect">
            <a:avLst/>
          </a:prstGeom>
          <a:noFill/>
        </p:spPr>
        <p:txBody>
          <a:bodyPr wrap="none" rtlCol="0">
            <a:spAutoFit/>
          </a:bodyPr>
          <a:lstStyle/>
          <a:p>
            <a:r>
              <a:rPr lang="en-US" sz="1600" dirty="0" smtClean="0"/>
              <a:t>:employs</a:t>
            </a:r>
            <a:endParaRPr lang="en-US" sz="1600" dirty="0"/>
          </a:p>
        </p:txBody>
      </p:sp>
      <p:grpSp>
        <p:nvGrpSpPr>
          <p:cNvPr id="12" name="Group 85"/>
          <p:cNvGrpSpPr/>
          <p:nvPr/>
        </p:nvGrpSpPr>
        <p:grpSpPr>
          <a:xfrm>
            <a:off x="6840996" y="2401546"/>
            <a:ext cx="1331780" cy="708079"/>
            <a:chOff x="3597047" y="2112402"/>
            <a:chExt cx="1331780" cy="708079"/>
          </a:xfrm>
        </p:grpSpPr>
        <p:sp>
          <p:nvSpPr>
            <p:cNvPr id="87" name="TextBox 86"/>
            <p:cNvSpPr txBox="1"/>
            <p:nvPr/>
          </p:nvSpPr>
          <p:spPr>
            <a:xfrm>
              <a:off x="3641295" y="2281776"/>
              <a:ext cx="1287532" cy="369332"/>
            </a:xfrm>
            <a:prstGeom prst="rect">
              <a:avLst/>
            </a:prstGeom>
            <a:noFill/>
          </p:spPr>
          <p:txBody>
            <a:bodyPr wrap="none" rtlCol="0">
              <a:spAutoFit/>
            </a:bodyPr>
            <a:lstStyle/>
            <a:p>
              <a:r>
                <a:rPr lang="en-US" dirty="0" smtClean="0"/>
                <a:t>:Manager3</a:t>
              </a:r>
              <a:endParaRPr lang="en-US" dirty="0"/>
            </a:p>
          </p:txBody>
        </p:sp>
        <p:sp>
          <p:nvSpPr>
            <p:cNvPr id="88" name="Oval 87"/>
            <p:cNvSpPr/>
            <p:nvPr/>
          </p:nvSpPr>
          <p:spPr bwMode="auto">
            <a:xfrm>
              <a:off x="3597047" y="2112402"/>
              <a:ext cx="1331780" cy="708079"/>
            </a:xfrm>
            <a:prstGeom prst="ellipse">
              <a:avLst/>
            </a:prstGeom>
            <a:noFill/>
            <a:ln w="19050" cap="flat" cmpd="sng" algn="ctr">
              <a:solidFill>
                <a:srgbClr val="FF0000"/>
              </a:solidFill>
              <a:prstDash val="solid"/>
              <a:round/>
              <a:headEnd type="none" w="med" len="med"/>
              <a:tailEnd type="none" w="med" len="med"/>
            </a:ln>
            <a:effectLst>
              <a:glow rad="63500">
                <a:schemeClr val="accent2">
                  <a:satMod val="175000"/>
                  <a:alpha val="40000"/>
                </a:scheme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cxnSp>
        <p:nvCxnSpPr>
          <p:cNvPr id="83" name="Straight Arrow Connector 82"/>
          <p:cNvCxnSpPr/>
          <p:nvPr/>
        </p:nvCxnSpPr>
        <p:spPr bwMode="auto">
          <a:xfrm>
            <a:off x="4416753" y="2583597"/>
            <a:ext cx="2148636" cy="1403641"/>
          </a:xfrm>
          <a:prstGeom prst="straightConnector1">
            <a:avLst/>
          </a:prstGeom>
          <a:noFill/>
          <a:ln w="28575" cap="flat" cmpd="sng" algn="ctr">
            <a:solidFill>
              <a:srgbClr val="FF0000"/>
            </a:solidFill>
            <a:prstDash val="solid"/>
            <a:round/>
            <a:headEnd type="none" w="med" len="med"/>
            <a:tailEnd type="triangle" w="lg" len="lg"/>
          </a:ln>
          <a:effectLst>
            <a:glow rad="63500">
              <a:schemeClr val="accent2">
                <a:satMod val="175000"/>
                <a:alpha val="40000"/>
              </a:schemeClr>
            </a:glow>
          </a:effectLst>
        </p:spPr>
      </p:cxnSp>
      <p:sp>
        <p:nvSpPr>
          <p:cNvPr id="84" name="Oval 83"/>
          <p:cNvSpPr/>
          <p:nvPr/>
        </p:nvSpPr>
        <p:spPr bwMode="auto">
          <a:xfrm>
            <a:off x="3426064" y="1985823"/>
            <a:ext cx="1170432" cy="708079"/>
          </a:xfrm>
          <a:prstGeom prst="ellipse">
            <a:avLst/>
          </a:prstGeom>
          <a:noFill/>
          <a:ln w="19050" cap="flat" cmpd="sng" algn="ctr">
            <a:solidFill>
              <a:srgbClr val="FF0000"/>
            </a:solidFill>
            <a:prstDash val="solid"/>
            <a:round/>
            <a:headEnd type="none" w="med" len="med"/>
            <a:tailEnd type="none" w="med" len="med"/>
          </a:ln>
          <a:effectLst>
            <a:glow rad="63500">
              <a:schemeClr val="accent2">
                <a:satMod val="175000"/>
                <a:alpha val="40000"/>
              </a:scheme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a:t>
            </a:r>
            <a:r>
              <a:rPr lang="en-US" dirty="0" err="1" smtClean="0"/>
              <a:t>Alion</a:t>
            </a:r>
            <a:endParaRPr kumimoji="0" lang="en-US" sz="1800" b="0" i="0" u="none" strike="noStrike" cap="none" normalizeH="0" baseline="0" dirty="0" smtClean="0">
              <a:ln>
                <a:noFill/>
              </a:ln>
              <a:solidFill>
                <a:schemeClr val="tx1"/>
              </a:solidFill>
              <a:effectLst/>
              <a:latin typeface="Arial" charset="0"/>
            </a:endParaRPr>
          </a:p>
        </p:txBody>
      </p:sp>
      <p:cxnSp>
        <p:nvCxnSpPr>
          <p:cNvPr id="85" name="Straight Arrow Connector 84"/>
          <p:cNvCxnSpPr/>
          <p:nvPr/>
        </p:nvCxnSpPr>
        <p:spPr bwMode="auto">
          <a:xfrm flipV="1">
            <a:off x="7109678" y="3126852"/>
            <a:ext cx="386575" cy="778482"/>
          </a:xfrm>
          <a:prstGeom prst="straightConnector1">
            <a:avLst/>
          </a:prstGeom>
          <a:noFill/>
          <a:ln w="28575" cap="flat" cmpd="sng" algn="ctr">
            <a:solidFill>
              <a:srgbClr val="FF0000"/>
            </a:solidFill>
            <a:prstDash val="solid"/>
            <a:round/>
            <a:headEnd type="none" w="med" len="med"/>
            <a:tailEnd type="triangle" w="lg" len="lg"/>
          </a:ln>
          <a:effectLst>
            <a:glow rad="63500">
              <a:schemeClr val="accent2">
                <a:satMod val="175000"/>
                <a:alpha val="40000"/>
              </a:schemeClr>
            </a:glow>
          </a:effectLst>
        </p:spPr>
      </p:cxnSp>
      <p:grpSp>
        <p:nvGrpSpPr>
          <p:cNvPr id="13" name="Group 88"/>
          <p:cNvGrpSpPr/>
          <p:nvPr/>
        </p:nvGrpSpPr>
        <p:grpSpPr>
          <a:xfrm>
            <a:off x="6320964" y="3890150"/>
            <a:ext cx="1608133" cy="708079"/>
            <a:chOff x="4024817" y="4785141"/>
            <a:chExt cx="1608133" cy="708079"/>
          </a:xfrm>
        </p:grpSpPr>
        <p:sp>
          <p:nvSpPr>
            <p:cNvPr id="90" name="Oval 89"/>
            <p:cNvSpPr/>
            <p:nvPr/>
          </p:nvSpPr>
          <p:spPr bwMode="auto">
            <a:xfrm>
              <a:off x="4053896" y="4785141"/>
              <a:ext cx="1527404" cy="708079"/>
            </a:xfrm>
            <a:prstGeom prst="ellipse">
              <a:avLst/>
            </a:prstGeom>
            <a:noFill/>
            <a:ln w="19050" cap="flat" cmpd="sng" algn="ctr">
              <a:solidFill>
                <a:srgbClr val="FF0000"/>
              </a:solidFill>
              <a:prstDash val="solid"/>
              <a:round/>
              <a:headEnd type="none" w="med" len="med"/>
              <a:tailEnd type="none" w="med" len="med"/>
            </a:ln>
            <a:effectLst>
              <a:glow rad="63500">
                <a:schemeClr val="accent2">
                  <a:satMod val="175000"/>
                  <a:alpha val="40000"/>
                </a:scheme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1" name="TextBox 90"/>
            <p:cNvSpPr txBox="1"/>
            <p:nvPr/>
          </p:nvSpPr>
          <p:spPr>
            <a:xfrm>
              <a:off x="4024817" y="4954514"/>
              <a:ext cx="1608133" cy="369332"/>
            </a:xfrm>
            <a:prstGeom prst="rect">
              <a:avLst/>
            </a:prstGeom>
            <a:noFill/>
          </p:spPr>
          <p:txBody>
            <a:bodyPr wrap="none" rtlCol="0">
              <a:spAutoFit/>
            </a:bodyPr>
            <a:lstStyle/>
            <a:p>
              <a:r>
                <a:rPr lang="en-US" dirty="0" smtClean="0"/>
                <a:t>:</a:t>
              </a:r>
              <a:r>
                <a:rPr lang="en-US" dirty="0" err="1" smtClean="0"/>
                <a:t>AliceSanders</a:t>
              </a:r>
              <a:endParaRPr lang="en-US" dirty="0"/>
            </a:p>
          </p:txBody>
        </p:sp>
      </p:grpSp>
      <p:grpSp>
        <p:nvGrpSpPr>
          <p:cNvPr id="14" name="Group 93"/>
          <p:cNvGrpSpPr/>
          <p:nvPr/>
        </p:nvGrpSpPr>
        <p:grpSpPr>
          <a:xfrm>
            <a:off x="6350695" y="3885030"/>
            <a:ext cx="1527404" cy="708079"/>
            <a:chOff x="4053896" y="4785141"/>
            <a:chExt cx="1527404" cy="708079"/>
          </a:xfrm>
          <a:solidFill>
            <a:schemeClr val="bg1"/>
          </a:solidFill>
        </p:grpSpPr>
        <p:sp>
          <p:nvSpPr>
            <p:cNvPr id="95" name="Oval 94"/>
            <p:cNvSpPr/>
            <p:nvPr/>
          </p:nvSpPr>
          <p:spPr bwMode="auto">
            <a:xfrm>
              <a:off x="4053896" y="4785141"/>
              <a:ext cx="1527404" cy="708079"/>
            </a:xfrm>
            <a:prstGeom prst="ellipse">
              <a:avLst/>
            </a:prstGeom>
            <a:grpFill/>
            <a:ln w="19050" cap="flat" cmpd="sng" algn="ctr">
              <a:solidFill>
                <a:srgbClr val="FF0000"/>
              </a:solidFill>
              <a:prstDash val="solid"/>
              <a:round/>
              <a:headEnd type="none" w="med" len="med"/>
              <a:tailEnd type="none" w="med" len="med"/>
            </a:ln>
            <a:effectLst>
              <a:glow rad="63500">
                <a:schemeClr val="accent2">
                  <a:satMod val="175000"/>
                  <a:alpha val="40000"/>
                </a:scheme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96" name="TextBox 95"/>
            <p:cNvSpPr txBox="1"/>
            <p:nvPr/>
          </p:nvSpPr>
          <p:spPr>
            <a:xfrm>
              <a:off x="4641531" y="4954514"/>
              <a:ext cx="325730" cy="369332"/>
            </a:xfrm>
            <a:prstGeom prst="rect">
              <a:avLst/>
            </a:prstGeom>
            <a:noFill/>
          </p:spPr>
          <p:txBody>
            <a:bodyPr wrap="none" rtlCol="0">
              <a:spAutoFit/>
            </a:bodyPr>
            <a:lstStyle/>
            <a:p>
              <a:r>
                <a:rPr lang="en-US" b="1" dirty="0" smtClean="0">
                  <a:solidFill>
                    <a:srgbClr val="FF0000"/>
                  </a:solidFill>
                </a:rPr>
                <a:t>?</a:t>
              </a:r>
              <a:endParaRPr lang="en-US" b="1" dirty="0">
                <a:solidFill>
                  <a:srgbClr val="FF0000"/>
                </a:solidFill>
              </a:endParaRPr>
            </a:p>
          </p:txBody>
        </p:sp>
      </p:grpSp>
      <p:grpSp>
        <p:nvGrpSpPr>
          <p:cNvPr id="15" name="Group 51"/>
          <p:cNvGrpSpPr/>
          <p:nvPr/>
        </p:nvGrpSpPr>
        <p:grpSpPr>
          <a:xfrm>
            <a:off x="6830363" y="2418773"/>
            <a:ext cx="1331780" cy="708079"/>
            <a:chOff x="3586414" y="2123615"/>
            <a:chExt cx="1331780" cy="708079"/>
          </a:xfrm>
          <a:solidFill>
            <a:schemeClr val="bg1"/>
          </a:solidFill>
        </p:grpSpPr>
        <p:sp>
          <p:nvSpPr>
            <p:cNvPr id="54" name="Oval 53"/>
            <p:cNvSpPr/>
            <p:nvPr/>
          </p:nvSpPr>
          <p:spPr bwMode="auto">
            <a:xfrm>
              <a:off x="3586414" y="2123615"/>
              <a:ext cx="1331780" cy="708079"/>
            </a:xfrm>
            <a:prstGeom prst="ellipse">
              <a:avLst/>
            </a:prstGeom>
            <a:grpFill/>
            <a:ln w="19050" cap="flat" cmpd="sng" algn="ctr">
              <a:solidFill>
                <a:srgbClr val="FF0000"/>
              </a:solidFill>
              <a:prstDash val="solid"/>
              <a:round/>
              <a:headEnd type="none" w="med" len="med"/>
              <a:tailEnd type="none" w="med" len="med"/>
            </a:ln>
            <a:effectLst>
              <a:glow rad="63500">
                <a:schemeClr val="accent2">
                  <a:satMod val="175000"/>
                  <a:alpha val="40000"/>
                </a:schemeClr>
              </a:glow>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53" name="TextBox 52"/>
            <p:cNvSpPr txBox="1"/>
            <p:nvPr/>
          </p:nvSpPr>
          <p:spPr>
            <a:xfrm>
              <a:off x="4089439" y="2275761"/>
              <a:ext cx="325730" cy="369332"/>
            </a:xfrm>
            <a:prstGeom prst="rect">
              <a:avLst/>
            </a:prstGeom>
            <a:noFill/>
          </p:spPr>
          <p:txBody>
            <a:bodyPr wrap="none" rtlCol="0">
              <a:spAutoFit/>
            </a:bodyPr>
            <a:lstStyle/>
            <a:p>
              <a:r>
                <a:rPr lang="en-US" b="1" dirty="0" smtClean="0">
                  <a:solidFill>
                    <a:srgbClr val="FF0000"/>
                  </a:solidFill>
                </a:rPr>
                <a:t>?</a:t>
              </a:r>
              <a:endParaRPr lang="en-US" b="1" dirty="0">
                <a:solidFill>
                  <a:srgbClr val="FF0000"/>
                </a:solidFill>
              </a:endParaRPr>
            </a:p>
          </p:txBody>
        </p:sp>
      </p:grpSp>
    </p:spTree>
    <p:extLst>
      <p:ext uri="{BB962C8B-B14F-4D97-AF65-F5344CB8AC3E}">
        <p14:creationId xmlns="" xmlns:p14="http://schemas.microsoft.com/office/powerpoint/2010/main" xmlns:mv="urn:schemas-microsoft-com:mac:vml" xmlns:mc="http://schemas.openxmlformats.org/markup-compatibility/2006" val="1530233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Effect transition="in" filter="wipe(left)">
                                      <p:cBhvr>
                                        <p:cTn id="11" dur="500"/>
                                        <p:tgtEl>
                                          <p:spTgt spid="8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wipe(down)">
                                      <p:cBhvr>
                                        <p:cTn id="19" dur="500"/>
                                        <p:tgtEl>
                                          <p:spTgt spid="8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15"/>
                                        </p:tgtEl>
                                      </p:cBhvr>
                                    </p:animEffect>
                                    <p:set>
                                      <p:cBhvr>
                                        <p:cTn id="33" dur="1" fill="hold">
                                          <p:stCondLst>
                                            <p:cond delay="499"/>
                                          </p:stCondLst>
                                        </p:cTn>
                                        <p:tgtEl>
                                          <p:spTgt spid="15"/>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Querying a Graph</a:t>
            </a:r>
            <a:endParaRPr lang="en-US" dirty="0"/>
          </a:p>
        </p:txBody>
      </p:sp>
      <p:sp>
        <p:nvSpPr>
          <p:cNvPr id="3" name="Content Placeholder 2"/>
          <p:cNvSpPr>
            <a:spLocks noGrp="1"/>
          </p:cNvSpPr>
          <p:nvPr>
            <p:ph idx="4294967295"/>
          </p:nvPr>
        </p:nvSpPr>
        <p:spPr>
          <a:xfrm>
            <a:off x="636104" y="1600200"/>
            <a:ext cx="7593496" cy="4525963"/>
          </a:xfrm>
        </p:spPr>
        <p:txBody>
          <a:bodyPr/>
          <a:lstStyle/>
          <a:p>
            <a:pPr>
              <a:lnSpc>
                <a:spcPct val="105000"/>
              </a:lnSpc>
            </a:pPr>
            <a:r>
              <a:rPr lang="en-US" dirty="0" smtClean="0">
                <a:solidFill>
                  <a:srgbClr val="FF0000"/>
                </a:solidFill>
              </a:rPr>
              <a:t>Consider examples here that show a basic SELECT statement and the corresponding match in the example graph</a:t>
            </a:r>
            <a:endParaRPr lang="en-US" dirty="0">
              <a:solidFill>
                <a:srgbClr val="FF0000"/>
              </a:solidFill>
            </a:endParaRPr>
          </a:p>
        </p:txBody>
      </p:sp>
    </p:spTree>
    <p:extLst>
      <p:ext uri="{BB962C8B-B14F-4D97-AF65-F5344CB8AC3E}">
        <p14:creationId xmlns="" xmlns:p14="http://schemas.microsoft.com/office/powerpoint/2010/main" xmlns:mv="urn:schemas-microsoft-com:mac:vml" xmlns:mc="http://schemas.openxmlformats.org/markup-compatibility/2006" val="1273183046"/>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RDF Graphs</a:t>
            </a:r>
            <a:endParaRPr lang="en-US" dirty="0"/>
          </a:p>
        </p:txBody>
      </p:sp>
      <p:sp>
        <p:nvSpPr>
          <p:cNvPr id="4" name="Slide Number Placeholder 4"/>
          <p:cNvSpPr>
            <a:spLocks noGrp="1"/>
          </p:cNvSpPr>
          <p:nvPr>
            <p:ph type="sldNum" sz="quarter" idx="11"/>
          </p:nvPr>
        </p:nvSpPr>
        <p:spPr>
          <a:xfrm>
            <a:off x="6723063" y="231775"/>
            <a:ext cx="2133600" cy="476250"/>
          </a:xfrm>
        </p:spPr>
        <p:txBody>
          <a:bodyPr/>
          <a:lstStyle/>
          <a:p>
            <a:pPr>
              <a:defRPr/>
            </a:pPr>
            <a:r>
              <a:rPr lang="en-US" dirty="0"/>
              <a:t>SLIDE </a:t>
            </a:r>
            <a:fld id="{15B55DB8-0717-4383-8CFF-DCBADEEA9689}" type="slidenum">
              <a:rPr lang="en-US"/>
              <a:pPr>
                <a:defRPr/>
              </a:pPr>
              <a:t>82</a:t>
            </a:fld>
            <a:endParaRPr lang="en-US" dirty="0"/>
          </a:p>
        </p:txBody>
      </p:sp>
      <p:grpSp>
        <p:nvGrpSpPr>
          <p:cNvPr id="5" name="Group 4"/>
          <p:cNvGrpSpPr/>
          <p:nvPr/>
        </p:nvGrpSpPr>
        <p:grpSpPr>
          <a:xfrm>
            <a:off x="797209" y="2102786"/>
            <a:ext cx="7369001" cy="3678900"/>
            <a:chOff x="797209" y="1443540"/>
            <a:chExt cx="7369001" cy="3678900"/>
          </a:xfrm>
        </p:grpSpPr>
        <p:cxnSp>
          <p:nvCxnSpPr>
            <p:cNvPr id="51" name="Straight Arrow Connector 50"/>
            <p:cNvCxnSpPr>
              <a:endCxn id="43" idx="6"/>
            </p:cNvCxnSpPr>
            <p:nvPr/>
          </p:nvCxnSpPr>
          <p:spPr bwMode="auto">
            <a:xfrm flipH="1">
              <a:off x="3228437" y="4768401"/>
              <a:ext cx="963745" cy="0"/>
            </a:xfrm>
            <a:prstGeom prst="straightConnector1">
              <a:avLst/>
            </a:prstGeom>
            <a:noFill/>
            <a:ln w="28575" cap="flat" cmpd="sng" algn="ctr">
              <a:solidFill>
                <a:schemeClr val="tx1"/>
              </a:solidFill>
              <a:prstDash val="solid"/>
              <a:round/>
              <a:headEnd type="none" w="med" len="med"/>
              <a:tailEnd type="triangle" w="lg" len="lg"/>
            </a:ln>
            <a:effectLst/>
          </p:spPr>
        </p:cxnSp>
        <p:grpSp>
          <p:nvGrpSpPr>
            <p:cNvPr id="8" name="Group 43"/>
            <p:cNvGrpSpPr/>
            <p:nvPr/>
          </p:nvGrpSpPr>
          <p:grpSpPr>
            <a:xfrm>
              <a:off x="6834430" y="1861307"/>
              <a:ext cx="1331780" cy="708079"/>
              <a:chOff x="3597047" y="2112402"/>
              <a:chExt cx="1331780" cy="708079"/>
            </a:xfrm>
          </p:grpSpPr>
          <p:sp>
            <p:nvSpPr>
              <p:cNvPr id="45" name="TextBox 44"/>
              <p:cNvSpPr txBox="1"/>
              <p:nvPr/>
            </p:nvSpPr>
            <p:spPr>
              <a:xfrm>
                <a:off x="3641295" y="2281776"/>
                <a:ext cx="1287532" cy="369332"/>
              </a:xfrm>
              <a:prstGeom prst="rect">
                <a:avLst/>
              </a:prstGeom>
              <a:noFill/>
            </p:spPr>
            <p:txBody>
              <a:bodyPr wrap="none" rtlCol="0">
                <a:spAutoFit/>
              </a:bodyPr>
              <a:lstStyle/>
              <a:p>
                <a:r>
                  <a:rPr lang="en-US" dirty="0" smtClean="0"/>
                  <a:t>:Manager3</a:t>
                </a:r>
                <a:endParaRPr lang="en-US" dirty="0"/>
              </a:p>
            </p:txBody>
          </p:sp>
          <p:sp>
            <p:nvSpPr>
              <p:cNvPr id="46" name="Oval 45"/>
              <p:cNvSpPr/>
              <p:nvPr/>
            </p:nvSpPr>
            <p:spPr bwMode="auto">
              <a:xfrm>
                <a:off x="3597047" y="2112402"/>
                <a:ext cx="1331780" cy="708079"/>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sp>
          <p:nvSpPr>
            <p:cNvPr id="82" name="TextBox 81"/>
            <p:cNvSpPr txBox="1"/>
            <p:nvPr/>
          </p:nvSpPr>
          <p:spPr>
            <a:xfrm rot="4206505">
              <a:off x="4059968" y="3067688"/>
              <a:ext cx="990977" cy="338554"/>
            </a:xfrm>
            <a:prstGeom prst="rect">
              <a:avLst/>
            </a:prstGeom>
            <a:noFill/>
          </p:spPr>
          <p:txBody>
            <a:bodyPr wrap="none" rtlCol="0">
              <a:spAutoFit/>
            </a:bodyPr>
            <a:lstStyle/>
            <a:p>
              <a:r>
                <a:rPr lang="en-US" sz="1200" dirty="0" smtClean="0"/>
                <a:t>:</a:t>
              </a:r>
              <a:r>
                <a:rPr lang="en-US" sz="1600" dirty="0" smtClean="0"/>
                <a:t>employs</a:t>
              </a:r>
              <a:endParaRPr lang="en-US" sz="1600" dirty="0"/>
            </a:p>
          </p:txBody>
        </p:sp>
        <p:cxnSp>
          <p:nvCxnSpPr>
            <p:cNvPr id="80" name="Straight Arrow Connector 79"/>
            <p:cNvCxnSpPr>
              <a:endCxn id="32" idx="0"/>
            </p:cNvCxnSpPr>
            <p:nvPr/>
          </p:nvCxnSpPr>
          <p:spPr bwMode="auto">
            <a:xfrm>
              <a:off x="4011280" y="2151619"/>
              <a:ext cx="766118" cy="2262346"/>
            </a:xfrm>
            <a:prstGeom prst="straightConnector1">
              <a:avLst/>
            </a:prstGeom>
            <a:noFill/>
            <a:ln w="28575" cap="flat" cmpd="sng" algn="ctr">
              <a:solidFill>
                <a:schemeClr val="tx1"/>
              </a:solidFill>
              <a:prstDash val="solid"/>
              <a:round/>
              <a:headEnd type="none" w="med" len="med"/>
              <a:tailEnd type="triangle" w="lg" len="lg"/>
            </a:ln>
            <a:effectLst/>
          </p:spPr>
        </p:cxnSp>
        <p:sp>
          <p:nvSpPr>
            <p:cNvPr id="3" name="Oval 2"/>
            <p:cNvSpPr/>
            <p:nvPr/>
          </p:nvSpPr>
          <p:spPr bwMode="auto">
            <a:xfrm>
              <a:off x="3426064" y="1443540"/>
              <a:ext cx="1170432" cy="708079"/>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a:t>
              </a:r>
              <a:r>
                <a:rPr lang="en-US" dirty="0" err="1" smtClean="0"/>
                <a:t>Alion</a:t>
              </a:r>
              <a:endParaRPr kumimoji="0" lang="en-US" sz="1800" b="0" i="0" u="none" strike="noStrike" cap="none" normalizeH="0" baseline="0" dirty="0" smtClean="0">
                <a:ln>
                  <a:noFill/>
                </a:ln>
                <a:solidFill>
                  <a:schemeClr val="tx1"/>
                </a:solidFill>
                <a:effectLst/>
                <a:latin typeface="Arial" charset="0"/>
              </a:endParaRPr>
            </a:p>
          </p:txBody>
        </p:sp>
        <p:grpSp>
          <p:nvGrpSpPr>
            <p:cNvPr id="9" name="Group 11"/>
            <p:cNvGrpSpPr/>
            <p:nvPr/>
          </p:nvGrpSpPr>
          <p:grpSpPr>
            <a:xfrm>
              <a:off x="797209" y="3007237"/>
              <a:ext cx="1172116" cy="708079"/>
              <a:chOff x="2644905" y="3265823"/>
              <a:chExt cx="1172116" cy="708079"/>
            </a:xfrm>
          </p:grpSpPr>
          <p:sp>
            <p:nvSpPr>
              <p:cNvPr id="31" name="Oval 30"/>
              <p:cNvSpPr/>
              <p:nvPr/>
            </p:nvSpPr>
            <p:spPr bwMode="auto">
              <a:xfrm>
                <a:off x="2644905" y="3265823"/>
                <a:ext cx="1170432" cy="708079"/>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6" name="TextBox 5"/>
              <p:cNvSpPr txBox="1"/>
              <p:nvPr/>
            </p:nvSpPr>
            <p:spPr>
              <a:xfrm>
                <a:off x="2644905" y="3435196"/>
                <a:ext cx="1172116" cy="369332"/>
              </a:xfrm>
              <a:prstGeom prst="rect">
                <a:avLst/>
              </a:prstGeom>
              <a:noFill/>
            </p:spPr>
            <p:txBody>
              <a:bodyPr wrap="none" rtlCol="0">
                <a:spAutoFit/>
              </a:bodyPr>
              <a:lstStyle/>
              <a:p>
                <a:r>
                  <a:rPr lang="en-US" dirty="0" smtClean="0"/>
                  <a:t>:</a:t>
                </a:r>
                <a:r>
                  <a:rPr lang="en-US" dirty="0" err="1" smtClean="0"/>
                  <a:t>JohnDoe</a:t>
                </a:r>
                <a:endParaRPr lang="en-US" dirty="0"/>
              </a:p>
            </p:txBody>
          </p:sp>
        </p:grpSp>
        <p:grpSp>
          <p:nvGrpSpPr>
            <p:cNvPr id="10" name="Group 14"/>
            <p:cNvGrpSpPr/>
            <p:nvPr/>
          </p:nvGrpSpPr>
          <p:grpSpPr>
            <a:xfrm>
              <a:off x="4128384" y="4413965"/>
              <a:ext cx="1313180" cy="708079"/>
              <a:chOff x="4577197" y="3942126"/>
              <a:chExt cx="1313180" cy="708079"/>
            </a:xfrm>
          </p:grpSpPr>
          <p:sp>
            <p:nvSpPr>
              <p:cNvPr id="32" name="Oval 31"/>
              <p:cNvSpPr/>
              <p:nvPr/>
            </p:nvSpPr>
            <p:spPr bwMode="auto">
              <a:xfrm>
                <a:off x="4640995" y="3942126"/>
                <a:ext cx="1170432" cy="708079"/>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5" name="TextBox 34"/>
              <p:cNvSpPr txBox="1"/>
              <p:nvPr/>
            </p:nvSpPr>
            <p:spPr>
              <a:xfrm>
                <a:off x="4577197" y="4111499"/>
                <a:ext cx="1313180" cy="369332"/>
              </a:xfrm>
              <a:prstGeom prst="rect">
                <a:avLst/>
              </a:prstGeom>
              <a:noFill/>
            </p:spPr>
            <p:txBody>
              <a:bodyPr wrap="none" rtlCol="0">
                <a:spAutoFit/>
              </a:bodyPr>
              <a:lstStyle/>
              <a:p>
                <a:r>
                  <a:rPr lang="en-US" dirty="0" smtClean="0"/>
                  <a:t>:</a:t>
                </a:r>
                <a:r>
                  <a:rPr lang="en-US" dirty="0" err="1" smtClean="0"/>
                  <a:t>SamSmith</a:t>
                </a:r>
                <a:endParaRPr lang="en-US" dirty="0"/>
              </a:p>
            </p:txBody>
          </p:sp>
        </p:grpSp>
        <p:grpSp>
          <p:nvGrpSpPr>
            <p:cNvPr id="12" name="Group 8"/>
            <p:cNvGrpSpPr/>
            <p:nvPr/>
          </p:nvGrpSpPr>
          <p:grpSpPr>
            <a:xfrm>
              <a:off x="6320964" y="3347868"/>
              <a:ext cx="1608133" cy="708079"/>
              <a:chOff x="4024817" y="4785141"/>
              <a:chExt cx="1608133" cy="708079"/>
            </a:xfrm>
          </p:grpSpPr>
          <p:sp>
            <p:nvSpPr>
              <p:cNvPr id="33" name="Oval 32"/>
              <p:cNvSpPr/>
              <p:nvPr/>
            </p:nvSpPr>
            <p:spPr bwMode="auto">
              <a:xfrm>
                <a:off x="4053896" y="4785141"/>
                <a:ext cx="1527404" cy="708079"/>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36" name="TextBox 35"/>
              <p:cNvSpPr txBox="1"/>
              <p:nvPr/>
            </p:nvSpPr>
            <p:spPr>
              <a:xfrm>
                <a:off x="4024817" y="4954514"/>
                <a:ext cx="1608133" cy="369332"/>
              </a:xfrm>
              <a:prstGeom prst="rect">
                <a:avLst/>
              </a:prstGeom>
              <a:noFill/>
            </p:spPr>
            <p:txBody>
              <a:bodyPr wrap="none" rtlCol="0">
                <a:spAutoFit/>
              </a:bodyPr>
              <a:lstStyle/>
              <a:p>
                <a:r>
                  <a:rPr lang="en-US" dirty="0" smtClean="0"/>
                  <a:t>:</a:t>
                </a:r>
                <a:r>
                  <a:rPr lang="en-US" dirty="0" err="1" smtClean="0"/>
                  <a:t>AliceSanders</a:t>
                </a:r>
                <a:endParaRPr lang="en-US" dirty="0"/>
              </a:p>
            </p:txBody>
          </p:sp>
        </p:grpSp>
        <p:grpSp>
          <p:nvGrpSpPr>
            <p:cNvPr id="13" name="Group 12"/>
            <p:cNvGrpSpPr/>
            <p:nvPr/>
          </p:nvGrpSpPr>
          <p:grpSpPr>
            <a:xfrm>
              <a:off x="2900702" y="3010667"/>
              <a:ext cx="1331780" cy="708079"/>
              <a:chOff x="1109403" y="4431102"/>
              <a:chExt cx="1331780" cy="708079"/>
            </a:xfrm>
            <a:solidFill>
              <a:schemeClr val="bg1"/>
            </a:solidFill>
          </p:grpSpPr>
          <p:sp>
            <p:nvSpPr>
              <p:cNvPr id="34" name="Oval 33"/>
              <p:cNvSpPr/>
              <p:nvPr/>
            </p:nvSpPr>
            <p:spPr bwMode="auto">
              <a:xfrm>
                <a:off x="1109403" y="4431102"/>
                <a:ext cx="1331780" cy="708079"/>
              </a:xfrm>
              <a:prstGeom prst="ellipse">
                <a:avLst/>
              </a:prstGeom>
              <a:grp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41" name="TextBox 40"/>
              <p:cNvSpPr txBox="1"/>
              <p:nvPr/>
            </p:nvSpPr>
            <p:spPr>
              <a:xfrm>
                <a:off x="1140827" y="4600475"/>
                <a:ext cx="1300356" cy="369332"/>
              </a:xfrm>
              <a:prstGeom prst="rect">
                <a:avLst/>
              </a:prstGeom>
              <a:noFill/>
            </p:spPr>
            <p:txBody>
              <a:bodyPr wrap="none" rtlCol="0">
                <a:spAutoFit/>
              </a:bodyPr>
              <a:lstStyle/>
              <a:p>
                <a:r>
                  <a:rPr lang="en-US" dirty="0" smtClean="0"/>
                  <a:t>:Engineer4</a:t>
                </a:r>
                <a:endParaRPr lang="en-US" dirty="0"/>
              </a:p>
            </p:txBody>
          </p:sp>
        </p:grpSp>
        <p:grpSp>
          <p:nvGrpSpPr>
            <p:cNvPr id="14" name="Group 9"/>
            <p:cNvGrpSpPr/>
            <p:nvPr/>
          </p:nvGrpSpPr>
          <p:grpSpPr>
            <a:xfrm>
              <a:off x="1896657" y="4414361"/>
              <a:ext cx="1331780" cy="708079"/>
              <a:chOff x="3597047" y="2112402"/>
              <a:chExt cx="1331780" cy="708079"/>
            </a:xfrm>
          </p:grpSpPr>
          <p:sp>
            <p:nvSpPr>
              <p:cNvPr id="42" name="TextBox 41"/>
              <p:cNvSpPr txBox="1"/>
              <p:nvPr/>
            </p:nvSpPr>
            <p:spPr>
              <a:xfrm>
                <a:off x="3641295" y="2281776"/>
                <a:ext cx="1287532" cy="369332"/>
              </a:xfrm>
              <a:prstGeom prst="rect">
                <a:avLst/>
              </a:prstGeom>
              <a:noFill/>
            </p:spPr>
            <p:txBody>
              <a:bodyPr wrap="none" rtlCol="0">
                <a:spAutoFit/>
              </a:bodyPr>
              <a:lstStyle/>
              <a:p>
                <a:r>
                  <a:rPr lang="en-US" dirty="0" smtClean="0"/>
                  <a:t>:Manager2</a:t>
                </a:r>
                <a:endParaRPr lang="en-US" dirty="0"/>
              </a:p>
            </p:txBody>
          </p:sp>
          <p:sp>
            <p:nvSpPr>
              <p:cNvPr id="43" name="Oval 42"/>
              <p:cNvSpPr/>
              <p:nvPr/>
            </p:nvSpPr>
            <p:spPr bwMode="auto">
              <a:xfrm>
                <a:off x="3597047" y="2112402"/>
                <a:ext cx="1331780" cy="708079"/>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grpSp>
        <p:cxnSp>
          <p:nvCxnSpPr>
            <p:cNvPr id="18" name="Straight Arrow Connector 17"/>
            <p:cNvCxnSpPr>
              <a:stCxn id="3" idx="3"/>
              <a:endCxn id="31" idx="7"/>
            </p:cNvCxnSpPr>
            <p:nvPr/>
          </p:nvCxnSpPr>
          <p:spPr bwMode="auto">
            <a:xfrm flipH="1">
              <a:off x="1796235" y="2047923"/>
              <a:ext cx="1801235" cy="1063010"/>
            </a:xfrm>
            <a:prstGeom prst="straightConnector1">
              <a:avLst/>
            </a:prstGeom>
            <a:noFill/>
            <a:ln w="28575" cap="flat" cmpd="sng" algn="ctr">
              <a:solidFill>
                <a:schemeClr val="tx1"/>
              </a:solidFill>
              <a:prstDash val="solid"/>
              <a:round/>
              <a:headEnd type="none" w="med" len="med"/>
              <a:tailEnd type="triangle" w="lg" len="lg"/>
            </a:ln>
            <a:effectLst/>
          </p:spPr>
        </p:cxnSp>
        <p:cxnSp>
          <p:nvCxnSpPr>
            <p:cNvPr id="49" name="Straight Arrow Connector 48"/>
            <p:cNvCxnSpPr>
              <a:stCxn id="3" idx="5"/>
              <a:endCxn id="33" idx="1"/>
            </p:cNvCxnSpPr>
            <p:nvPr/>
          </p:nvCxnSpPr>
          <p:spPr bwMode="auto">
            <a:xfrm>
              <a:off x="4425090" y="2047923"/>
              <a:ext cx="2148636" cy="1403641"/>
            </a:xfrm>
            <a:prstGeom prst="straightConnector1">
              <a:avLst/>
            </a:prstGeom>
            <a:noFill/>
            <a:ln w="28575" cap="flat" cmpd="sng" algn="ctr">
              <a:solidFill>
                <a:schemeClr val="tx1"/>
              </a:solidFill>
              <a:prstDash val="solid"/>
              <a:round/>
              <a:headEnd type="none" w="med" len="med"/>
              <a:tailEnd type="triangle" w="lg" len="lg"/>
            </a:ln>
            <a:effectLst/>
          </p:spPr>
        </p:cxnSp>
        <p:cxnSp>
          <p:nvCxnSpPr>
            <p:cNvPr id="58" name="Straight Arrow Connector 57"/>
            <p:cNvCxnSpPr>
              <a:stCxn id="33" idx="0"/>
              <a:endCxn id="46" idx="4"/>
            </p:cNvCxnSpPr>
            <p:nvPr/>
          </p:nvCxnSpPr>
          <p:spPr bwMode="auto">
            <a:xfrm flipV="1">
              <a:off x="7113745" y="2569386"/>
              <a:ext cx="386575" cy="778482"/>
            </a:xfrm>
            <a:prstGeom prst="straightConnector1">
              <a:avLst/>
            </a:prstGeom>
            <a:noFill/>
            <a:ln w="28575" cap="flat" cmpd="sng" algn="ctr">
              <a:solidFill>
                <a:schemeClr val="tx1"/>
              </a:solidFill>
              <a:prstDash val="solid"/>
              <a:round/>
              <a:headEnd type="none" w="med" len="med"/>
              <a:tailEnd type="triangle" w="lg" len="lg"/>
            </a:ln>
            <a:effectLst/>
          </p:spPr>
        </p:cxnSp>
        <p:cxnSp>
          <p:nvCxnSpPr>
            <p:cNvPr id="61" name="Straight Arrow Connector 60"/>
            <p:cNvCxnSpPr>
              <a:stCxn id="31" idx="5"/>
              <a:endCxn id="32" idx="1"/>
            </p:cNvCxnSpPr>
            <p:nvPr/>
          </p:nvCxnSpPr>
          <p:spPr bwMode="auto">
            <a:xfrm>
              <a:off x="1796235" y="3611620"/>
              <a:ext cx="2567353" cy="906041"/>
            </a:xfrm>
            <a:prstGeom prst="straightConnector1">
              <a:avLst/>
            </a:prstGeom>
            <a:noFill/>
            <a:ln w="28575" cap="flat" cmpd="sng" algn="ctr">
              <a:solidFill>
                <a:schemeClr val="tx1"/>
              </a:solidFill>
              <a:prstDash val="solid"/>
              <a:round/>
              <a:headEnd type="none" w="med" len="med"/>
              <a:tailEnd type="triangle" w="lg" len="lg"/>
            </a:ln>
            <a:effectLst/>
          </p:spPr>
        </p:cxnSp>
        <p:cxnSp>
          <p:nvCxnSpPr>
            <p:cNvPr id="64" name="Straight Arrow Connector 63"/>
            <p:cNvCxnSpPr>
              <a:stCxn id="6" idx="3"/>
              <a:endCxn id="34" idx="2"/>
            </p:cNvCxnSpPr>
            <p:nvPr/>
          </p:nvCxnSpPr>
          <p:spPr bwMode="auto">
            <a:xfrm>
              <a:off x="1969325" y="3361276"/>
              <a:ext cx="931377" cy="3431"/>
            </a:xfrm>
            <a:prstGeom prst="straightConnector1">
              <a:avLst/>
            </a:prstGeom>
            <a:noFill/>
            <a:ln w="28575" cap="flat" cmpd="sng" algn="ctr">
              <a:solidFill>
                <a:schemeClr val="tx1"/>
              </a:solidFill>
              <a:prstDash val="solid"/>
              <a:round/>
              <a:headEnd type="none" w="med" len="med"/>
              <a:tailEnd type="triangle" w="lg" len="lg"/>
            </a:ln>
            <a:effectLst/>
          </p:spPr>
        </p:cxnSp>
        <p:cxnSp>
          <p:nvCxnSpPr>
            <p:cNvPr id="68" name="Straight Arrow Connector 67"/>
            <p:cNvCxnSpPr>
              <a:stCxn id="32" idx="7"/>
              <a:endCxn id="33" idx="3"/>
            </p:cNvCxnSpPr>
            <p:nvPr/>
          </p:nvCxnSpPr>
          <p:spPr bwMode="auto">
            <a:xfrm flipV="1">
              <a:off x="5191208" y="3952251"/>
              <a:ext cx="1382518" cy="565410"/>
            </a:xfrm>
            <a:prstGeom prst="straightConnector1">
              <a:avLst/>
            </a:prstGeom>
            <a:noFill/>
            <a:ln w="28575" cap="flat" cmpd="sng" algn="ctr">
              <a:solidFill>
                <a:schemeClr val="tx1"/>
              </a:solidFill>
              <a:prstDash val="solid"/>
              <a:round/>
              <a:headEnd type="none" w="med" len="med"/>
              <a:tailEnd type="triangle" w="lg" len="lg"/>
            </a:ln>
            <a:effectLst/>
          </p:spPr>
        </p:cxnSp>
        <p:sp>
          <p:nvSpPr>
            <p:cNvPr id="71" name="TextBox 70"/>
            <p:cNvSpPr txBox="1"/>
            <p:nvPr/>
          </p:nvSpPr>
          <p:spPr>
            <a:xfrm rot="20198788">
              <a:off x="5163449" y="3977981"/>
              <a:ext cx="1167307" cy="338554"/>
            </a:xfrm>
            <a:prstGeom prst="rect">
              <a:avLst/>
            </a:prstGeom>
            <a:noFill/>
          </p:spPr>
          <p:txBody>
            <a:bodyPr wrap="none" rtlCol="0">
              <a:spAutoFit/>
            </a:bodyPr>
            <a:lstStyle/>
            <a:p>
              <a:r>
                <a:rPr lang="en-US" sz="1600" dirty="0" smtClean="0"/>
                <a:t>:</a:t>
              </a:r>
              <a:r>
                <a:rPr lang="en-US" sz="1600" dirty="0" err="1" smtClean="0"/>
                <a:t>reports_to</a:t>
              </a:r>
              <a:endParaRPr lang="en-US" sz="1600" dirty="0"/>
            </a:p>
          </p:txBody>
        </p:sp>
        <p:sp>
          <p:nvSpPr>
            <p:cNvPr id="72" name="TextBox 71"/>
            <p:cNvSpPr txBox="1"/>
            <p:nvPr/>
          </p:nvSpPr>
          <p:spPr>
            <a:xfrm rot="1155776">
              <a:off x="2496257" y="3756906"/>
              <a:ext cx="1167307" cy="338554"/>
            </a:xfrm>
            <a:prstGeom prst="rect">
              <a:avLst/>
            </a:prstGeom>
            <a:noFill/>
          </p:spPr>
          <p:txBody>
            <a:bodyPr wrap="none" rtlCol="0">
              <a:spAutoFit/>
            </a:bodyPr>
            <a:lstStyle/>
            <a:p>
              <a:r>
                <a:rPr lang="en-US" sz="1600" dirty="0" smtClean="0"/>
                <a:t>:</a:t>
              </a:r>
              <a:r>
                <a:rPr lang="en-US" sz="1600" dirty="0" err="1" smtClean="0"/>
                <a:t>reports_to</a:t>
              </a:r>
              <a:endParaRPr lang="en-US" sz="1600" dirty="0"/>
            </a:p>
          </p:txBody>
        </p:sp>
        <p:sp>
          <p:nvSpPr>
            <p:cNvPr id="73" name="TextBox 72"/>
            <p:cNvSpPr txBox="1"/>
            <p:nvPr/>
          </p:nvSpPr>
          <p:spPr>
            <a:xfrm>
              <a:off x="1896657" y="3030709"/>
              <a:ext cx="947695" cy="338554"/>
            </a:xfrm>
            <a:prstGeom prst="rect">
              <a:avLst/>
            </a:prstGeom>
            <a:noFill/>
          </p:spPr>
          <p:txBody>
            <a:bodyPr wrap="none" rtlCol="0">
              <a:spAutoFit/>
            </a:bodyPr>
            <a:lstStyle/>
            <a:p>
              <a:r>
                <a:rPr lang="en-US" sz="1600" dirty="0" smtClean="0"/>
                <a:t>:position</a:t>
              </a:r>
              <a:endParaRPr lang="en-US" sz="1600" dirty="0"/>
            </a:p>
          </p:txBody>
        </p:sp>
        <p:sp>
          <p:nvSpPr>
            <p:cNvPr id="74" name="TextBox 73"/>
            <p:cNvSpPr txBox="1"/>
            <p:nvPr/>
          </p:nvSpPr>
          <p:spPr>
            <a:xfrm>
              <a:off x="3299317" y="4429847"/>
              <a:ext cx="947695" cy="338554"/>
            </a:xfrm>
            <a:prstGeom prst="rect">
              <a:avLst/>
            </a:prstGeom>
            <a:noFill/>
          </p:spPr>
          <p:txBody>
            <a:bodyPr wrap="none" rtlCol="0">
              <a:spAutoFit/>
            </a:bodyPr>
            <a:lstStyle/>
            <a:p>
              <a:r>
                <a:rPr lang="en-US" sz="1600" dirty="0" smtClean="0"/>
                <a:t>:position</a:t>
              </a:r>
              <a:endParaRPr lang="en-US" sz="1600" dirty="0"/>
            </a:p>
          </p:txBody>
        </p:sp>
        <p:sp>
          <p:nvSpPr>
            <p:cNvPr id="75" name="TextBox 74"/>
            <p:cNvSpPr txBox="1"/>
            <p:nvPr/>
          </p:nvSpPr>
          <p:spPr>
            <a:xfrm rot="17788899">
              <a:off x="6638329" y="2796083"/>
              <a:ext cx="947695" cy="338554"/>
            </a:xfrm>
            <a:prstGeom prst="rect">
              <a:avLst/>
            </a:prstGeom>
            <a:noFill/>
          </p:spPr>
          <p:txBody>
            <a:bodyPr wrap="none" rtlCol="0">
              <a:spAutoFit/>
            </a:bodyPr>
            <a:lstStyle/>
            <a:p>
              <a:r>
                <a:rPr lang="en-US" sz="1600" dirty="0" smtClean="0"/>
                <a:t>:position</a:t>
              </a:r>
              <a:endParaRPr lang="en-US" sz="1600" dirty="0"/>
            </a:p>
          </p:txBody>
        </p:sp>
        <p:sp>
          <p:nvSpPr>
            <p:cNvPr id="76" name="TextBox 75"/>
            <p:cNvSpPr txBox="1"/>
            <p:nvPr/>
          </p:nvSpPr>
          <p:spPr>
            <a:xfrm rot="1996509">
              <a:off x="4938863" y="2315373"/>
              <a:ext cx="1005403" cy="338554"/>
            </a:xfrm>
            <a:prstGeom prst="rect">
              <a:avLst/>
            </a:prstGeom>
            <a:noFill/>
          </p:spPr>
          <p:txBody>
            <a:bodyPr wrap="none" rtlCol="0">
              <a:spAutoFit/>
            </a:bodyPr>
            <a:lstStyle/>
            <a:p>
              <a:r>
                <a:rPr lang="en-US" sz="1600" dirty="0" smtClean="0"/>
                <a:t>:employs</a:t>
              </a:r>
              <a:endParaRPr lang="en-US" sz="1600" dirty="0"/>
            </a:p>
          </p:txBody>
        </p:sp>
        <p:sp>
          <p:nvSpPr>
            <p:cNvPr id="77" name="TextBox 76"/>
            <p:cNvSpPr txBox="1"/>
            <p:nvPr/>
          </p:nvSpPr>
          <p:spPr>
            <a:xfrm rot="19755445">
              <a:off x="2081970" y="2265035"/>
              <a:ext cx="1005403" cy="338554"/>
            </a:xfrm>
            <a:prstGeom prst="rect">
              <a:avLst/>
            </a:prstGeom>
            <a:noFill/>
          </p:spPr>
          <p:txBody>
            <a:bodyPr wrap="none" rtlCol="0">
              <a:spAutoFit/>
            </a:bodyPr>
            <a:lstStyle/>
            <a:p>
              <a:r>
                <a:rPr lang="en-US" sz="1600" dirty="0" smtClean="0"/>
                <a:t>:employs</a:t>
              </a:r>
              <a:endParaRPr lang="en-US" sz="1600" dirty="0"/>
            </a:p>
          </p:txBody>
        </p:sp>
      </p:grpSp>
      <p:sp>
        <p:nvSpPr>
          <p:cNvPr id="7" name="Rounded Rectangle 6"/>
          <p:cNvSpPr/>
          <p:nvPr/>
        </p:nvSpPr>
        <p:spPr bwMode="auto">
          <a:xfrm>
            <a:off x="593338" y="1807540"/>
            <a:ext cx="8006316" cy="4221126"/>
          </a:xfrm>
          <a:prstGeom prst="round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1" name="TextBox 10"/>
          <p:cNvSpPr txBox="1"/>
          <p:nvPr/>
        </p:nvSpPr>
        <p:spPr>
          <a:xfrm>
            <a:off x="2257637" y="1367691"/>
            <a:ext cx="5062091" cy="369332"/>
          </a:xfrm>
          <a:prstGeom prst="rect">
            <a:avLst/>
          </a:prstGeom>
          <a:noFill/>
        </p:spPr>
        <p:txBody>
          <a:bodyPr wrap="none" rtlCol="0">
            <a:spAutoFit/>
          </a:bodyPr>
          <a:lstStyle/>
          <a:p>
            <a:r>
              <a:rPr lang="en-US" b="1" dirty="0" smtClean="0"/>
              <a:t>https://sw.alionscience.com/employees/2011</a:t>
            </a:r>
            <a:endParaRPr lang="en-US" b="1" dirty="0"/>
          </a:p>
        </p:txBody>
      </p:sp>
    </p:spTree>
    <p:extLst>
      <p:ext uri="{BB962C8B-B14F-4D97-AF65-F5344CB8AC3E}">
        <p14:creationId xmlns="" xmlns:p14="http://schemas.microsoft.com/office/powerpoint/2010/main" xmlns:mv="urn:schemas-microsoft-com:mac:vml" xmlns:mc="http://schemas.openxmlformats.org/markup-compatibility/2006" val="1121035662"/>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smtClean="0"/>
              <a:t>Thinking SPARQL</a:t>
            </a:r>
            <a:endParaRPr lang="en-US" sz="3600" dirty="0"/>
          </a:p>
        </p:txBody>
      </p:sp>
      <p:sp>
        <p:nvSpPr>
          <p:cNvPr id="4" name="Content Placeholder 3"/>
          <p:cNvSpPr>
            <a:spLocks noGrp="1"/>
          </p:cNvSpPr>
          <p:nvPr>
            <p:ph idx="4294967295"/>
          </p:nvPr>
        </p:nvSpPr>
        <p:spPr>
          <a:xfrm>
            <a:off x="787178" y="1600200"/>
            <a:ext cx="7442421" cy="4525963"/>
          </a:xfrm>
        </p:spPr>
        <p:txBody>
          <a:bodyPr/>
          <a:lstStyle/>
          <a:p>
            <a:pPr>
              <a:lnSpc>
                <a:spcPct val="105000"/>
              </a:lnSpc>
            </a:pPr>
            <a:r>
              <a:rPr lang="en-US" dirty="0" smtClean="0"/>
              <a:t>To think in SPARQL, think in patterns</a:t>
            </a:r>
          </a:p>
          <a:p>
            <a:pPr lvl="1">
              <a:lnSpc>
                <a:spcPct val="105000"/>
              </a:lnSpc>
              <a:spcBef>
                <a:spcPts val="600"/>
              </a:spcBef>
            </a:pPr>
            <a:r>
              <a:rPr lang="en-US" dirty="0" smtClean="0"/>
              <a:t>graph patterns or shapes of data</a:t>
            </a:r>
          </a:p>
          <a:p>
            <a:pPr lvl="1">
              <a:lnSpc>
                <a:spcPct val="105000"/>
              </a:lnSpc>
              <a:spcBef>
                <a:spcPts val="600"/>
              </a:spcBef>
            </a:pPr>
            <a:r>
              <a:rPr lang="en-US" dirty="0" smtClean="0"/>
              <a:t>think in graphs</a:t>
            </a:r>
          </a:p>
          <a:p>
            <a:pPr lvl="1">
              <a:lnSpc>
                <a:spcPct val="105000"/>
              </a:lnSpc>
              <a:spcBef>
                <a:spcPts val="600"/>
              </a:spcBef>
            </a:pPr>
            <a:r>
              <a:rPr lang="en-US" dirty="0" smtClean="0"/>
              <a:t>a similar mindset to regular expressions thinking</a:t>
            </a:r>
          </a:p>
          <a:p>
            <a:pPr>
              <a:lnSpc>
                <a:spcPct val="105000"/>
              </a:lnSpc>
            </a:pPr>
            <a:r>
              <a:rPr lang="en-US" dirty="0" smtClean="0"/>
              <a:t>The pattern language is N3</a:t>
            </a:r>
          </a:p>
          <a:p>
            <a:pPr lvl="1">
              <a:lnSpc>
                <a:spcPct val="105000"/>
              </a:lnSpc>
              <a:spcBef>
                <a:spcPts val="600"/>
              </a:spcBef>
            </a:pPr>
            <a:r>
              <a:rPr lang="en-US" dirty="0" smtClean="0"/>
              <a:t>“Notation 3”</a:t>
            </a:r>
          </a:p>
          <a:p>
            <a:pPr lvl="1">
              <a:lnSpc>
                <a:spcPct val="105000"/>
              </a:lnSpc>
              <a:spcBef>
                <a:spcPts val="600"/>
              </a:spcBef>
            </a:pPr>
            <a:r>
              <a:rPr lang="en-US" dirty="0" smtClean="0"/>
              <a:t>A language for expressing RDF</a:t>
            </a:r>
          </a:p>
          <a:p>
            <a:pPr lvl="1">
              <a:lnSpc>
                <a:spcPct val="105000"/>
              </a:lnSpc>
              <a:spcBef>
                <a:spcPts val="600"/>
              </a:spcBef>
            </a:pPr>
            <a:r>
              <a:rPr lang="en-US" dirty="0" smtClean="0"/>
              <a:t>Learn N3 as you learn SPARQL</a:t>
            </a:r>
            <a:endParaRPr lang="en-US" dirty="0"/>
          </a:p>
        </p:txBody>
      </p:sp>
    </p:spTree>
    <p:extLst>
      <p:ext uri="{BB962C8B-B14F-4D97-AF65-F5344CB8AC3E}">
        <p14:creationId xmlns="" xmlns:p14="http://schemas.microsoft.com/office/powerpoint/2010/main" xmlns:mv="urn:schemas-microsoft-com:mac:vml" xmlns:mc="http://schemas.openxmlformats.org/markup-compatibility/2006" val="1182662603"/>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dirty="0" smtClean="0"/>
              <a:t>Parts of a SPARQL Query</a:t>
            </a:r>
            <a:r>
              <a:rPr lang="en-US" dirty="0" smtClean="0"/>
              <a:t/>
            </a:r>
            <a:br>
              <a:rPr lang="en-US" dirty="0" smtClean="0"/>
            </a:br>
            <a:endParaRPr lang="en-US" dirty="0"/>
          </a:p>
        </p:txBody>
      </p:sp>
    </p:spTree>
    <p:extLst>
      <p:ext uri="{BB962C8B-B14F-4D97-AF65-F5344CB8AC3E}">
        <p14:creationId xmlns="" xmlns:p14="http://schemas.microsoft.com/office/powerpoint/2010/main" xmlns:mv="urn:schemas-microsoft-com:mac:vml" xmlns:mc="http://schemas.openxmlformats.org/markup-compatibility/2006" val="1130670544"/>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a SPARQL Query</a:t>
            </a:r>
            <a:endParaRPr lang="en-US" dirty="0"/>
          </a:p>
        </p:txBody>
      </p:sp>
      <p:sp>
        <p:nvSpPr>
          <p:cNvPr id="3" name="Content Placeholder 2"/>
          <p:cNvSpPr>
            <a:spLocks noGrp="1"/>
          </p:cNvSpPr>
          <p:nvPr>
            <p:ph idx="4294967295"/>
          </p:nvPr>
        </p:nvSpPr>
        <p:spPr>
          <a:xfrm>
            <a:off x="1558456" y="1600200"/>
            <a:ext cx="6671143" cy="4525963"/>
          </a:xfrm>
        </p:spPr>
        <p:txBody>
          <a:bodyPr/>
          <a:lstStyle/>
          <a:p>
            <a:pPr marL="0" indent="0">
              <a:buNone/>
            </a:pPr>
            <a:endParaRPr lang="en-US" u="sng" dirty="0"/>
          </a:p>
          <a:p>
            <a:pPr marL="0" indent="0">
              <a:lnSpc>
                <a:spcPct val="105000"/>
              </a:lnSpc>
              <a:buNone/>
            </a:pPr>
            <a:r>
              <a:rPr lang="en-US" dirty="0" smtClean="0"/>
              <a:t>PREFIX …</a:t>
            </a:r>
          </a:p>
          <a:p>
            <a:pPr marL="0" indent="0">
              <a:lnSpc>
                <a:spcPct val="105000"/>
              </a:lnSpc>
              <a:buNone/>
            </a:pPr>
            <a:r>
              <a:rPr lang="en-US" dirty="0" smtClean="0"/>
              <a:t>SELECT …</a:t>
            </a:r>
          </a:p>
          <a:p>
            <a:pPr marL="0" indent="0">
              <a:lnSpc>
                <a:spcPct val="105000"/>
              </a:lnSpc>
              <a:buNone/>
            </a:pPr>
            <a:r>
              <a:rPr lang="en-US" dirty="0" smtClean="0"/>
              <a:t>FROM …</a:t>
            </a:r>
            <a:endParaRPr lang="en-US" dirty="0"/>
          </a:p>
          <a:p>
            <a:pPr marL="0" indent="0">
              <a:lnSpc>
                <a:spcPct val="105000"/>
              </a:lnSpc>
              <a:buNone/>
            </a:pPr>
            <a:r>
              <a:rPr lang="en-US" dirty="0" smtClean="0"/>
              <a:t>WHERE {</a:t>
            </a:r>
          </a:p>
          <a:p>
            <a:pPr marL="0" indent="0">
              <a:lnSpc>
                <a:spcPct val="105000"/>
              </a:lnSpc>
              <a:buNone/>
            </a:pPr>
            <a:r>
              <a:rPr lang="en-US" dirty="0" smtClean="0"/>
              <a:t>  …</a:t>
            </a:r>
            <a:endParaRPr lang="en-US" dirty="0"/>
          </a:p>
          <a:p>
            <a:pPr marL="0" indent="0">
              <a:lnSpc>
                <a:spcPct val="105000"/>
              </a:lnSpc>
              <a:buNone/>
            </a:pPr>
            <a:r>
              <a:rPr lang="en-US" dirty="0" smtClean="0"/>
              <a:t>}</a:t>
            </a:r>
            <a:endParaRPr lang="en-US" dirty="0"/>
          </a:p>
        </p:txBody>
      </p:sp>
    </p:spTree>
    <p:extLst>
      <p:ext uri="{BB962C8B-B14F-4D97-AF65-F5344CB8AC3E}">
        <p14:creationId xmlns="" xmlns:p14="http://schemas.microsoft.com/office/powerpoint/2010/main" xmlns:mv="urn:schemas-microsoft-com:mac:vml" xmlns:mc="http://schemas.openxmlformats.org/markup-compatibility/2006" val="3491012019"/>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ounded Rectangle 34"/>
          <p:cNvSpPr/>
          <p:nvPr/>
        </p:nvSpPr>
        <p:spPr bwMode="auto">
          <a:xfrm>
            <a:off x="945221" y="4232953"/>
            <a:ext cx="7191910" cy="178770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3" name="Rounded Rectangle 32"/>
          <p:cNvSpPr/>
          <p:nvPr/>
        </p:nvSpPr>
        <p:spPr bwMode="auto">
          <a:xfrm>
            <a:off x="821933" y="1839074"/>
            <a:ext cx="2722651" cy="418158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smtClean="0"/>
              <a:t>Simple Select</a:t>
            </a:r>
            <a:endParaRPr lang="en-US" dirty="0"/>
          </a:p>
        </p:txBody>
      </p:sp>
      <p:sp>
        <p:nvSpPr>
          <p:cNvPr id="4" name="Content Placeholder 3"/>
          <p:cNvSpPr>
            <a:spLocks noGrp="1"/>
          </p:cNvSpPr>
          <p:nvPr>
            <p:ph idx="1"/>
          </p:nvPr>
        </p:nvSpPr>
        <p:spPr/>
        <p:txBody>
          <a:bodyPr/>
          <a:lstStyle/>
          <a:p>
            <a:pPr>
              <a:buNone/>
            </a:pPr>
            <a:r>
              <a:rPr lang="en-US" b="1" i="1" smtClean="0"/>
              <a:t>“Find the names of all countries”</a:t>
            </a:r>
            <a:endParaRPr lang="en-US" b="1" i="1" dirty="0" smtClean="0"/>
          </a:p>
        </p:txBody>
      </p:sp>
      <p:grpSp>
        <p:nvGrpSpPr>
          <p:cNvPr id="2" name="Group 41"/>
          <p:cNvGrpSpPr/>
          <p:nvPr/>
        </p:nvGrpSpPr>
        <p:grpSpPr>
          <a:xfrm>
            <a:off x="821932" y="4232953"/>
            <a:ext cx="2835671" cy="945222"/>
            <a:chOff x="821932" y="4232953"/>
            <a:chExt cx="2835671" cy="945222"/>
          </a:xfrm>
        </p:grpSpPr>
        <p:cxnSp>
          <p:nvCxnSpPr>
            <p:cNvPr id="39" name="Straight Connector 38"/>
            <p:cNvCxnSpPr>
              <a:endCxn id="40" idx="2"/>
            </p:cNvCxnSpPr>
            <p:nvPr/>
          </p:nvCxnSpPr>
          <p:spPr bwMode="auto">
            <a:xfrm rot="10800000">
              <a:off x="1273996" y="4232953"/>
              <a:ext cx="2383607"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0" name="Arc 39"/>
            <p:cNvSpPr/>
            <p:nvPr/>
          </p:nvSpPr>
          <p:spPr bwMode="auto">
            <a:xfrm rot="16200000">
              <a:off x="801384" y="4253501"/>
              <a:ext cx="945222" cy="904126"/>
            </a:xfrm>
            <a:prstGeom prst="arc">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p:sp>
        <p:nvSpPr>
          <p:cNvPr id="43" name="Content Placeholder 3"/>
          <p:cNvSpPr txBox="1">
            <a:spLocks/>
          </p:cNvSpPr>
          <p:nvPr/>
        </p:nvSpPr>
        <p:spPr bwMode="auto">
          <a:xfrm>
            <a:off x="742950" y="1057276"/>
            <a:ext cx="7333180" cy="666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sz="3200" b="1" i="1" u="none" strike="noStrike" kern="0" cap="none" spc="0" normalizeH="0" baseline="0" noProof="0" dirty="0" smtClean="0">
                <a:ln>
                  <a:noFill/>
                </a:ln>
                <a:solidFill>
                  <a:schemeClr val="tx1"/>
                </a:solidFill>
                <a:effectLst/>
                <a:uLnTx/>
                <a:uFillTx/>
                <a:latin typeface="+mn-lt"/>
                <a:ea typeface="ＭＳ Ｐゴシック" pitchFamily="-106" charset="-128"/>
                <a:cs typeface="+mn-cs"/>
              </a:rPr>
              <a:t>“Find all country</a:t>
            </a:r>
            <a:r>
              <a:rPr kumimoji="0" lang="en-US" sz="3200" b="1" i="1" u="none" strike="noStrike" kern="0" cap="none" spc="0" normalizeH="0" noProof="0" dirty="0" smtClean="0">
                <a:ln>
                  <a:noFill/>
                </a:ln>
                <a:solidFill>
                  <a:schemeClr val="tx1"/>
                </a:solidFill>
                <a:effectLst/>
                <a:uLnTx/>
                <a:uFillTx/>
                <a:latin typeface="+mn-lt"/>
                <a:ea typeface="ＭＳ Ｐゴシック" pitchFamily="-106" charset="-128"/>
                <a:cs typeface="+mn-cs"/>
              </a:rPr>
              <a:t> instances and their name properties</a:t>
            </a:r>
            <a:r>
              <a:rPr kumimoji="0" lang="en-US" sz="3200" b="1" i="1" u="none" strike="noStrike" kern="0" cap="none" spc="0" normalizeH="0" baseline="0" noProof="0" dirty="0" smtClean="0">
                <a:ln>
                  <a:noFill/>
                </a:ln>
                <a:solidFill>
                  <a:schemeClr val="tx1"/>
                </a:solidFill>
                <a:effectLst/>
                <a:uLnTx/>
                <a:uFillTx/>
                <a:latin typeface="+mn-lt"/>
                <a:ea typeface="ＭＳ Ｐゴシック" pitchFamily="-106" charset="-128"/>
                <a:cs typeface="+mn-cs"/>
              </a:rPr>
              <a:t>”</a:t>
            </a:r>
          </a:p>
        </p:txBody>
      </p:sp>
      <p:grpSp>
        <p:nvGrpSpPr>
          <p:cNvPr id="5" name="Group 62"/>
          <p:cNvGrpSpPr/>
          <p:nvPr/>
        </p:nvGrpSpPr>
        <p:grpSpPr>
          <a:xfrm>
            <a:off x="266701" y="5477950"/>
            <a:ext cx="1652708" cy="1251259"/>
            <a:chOff x="266701" y="5477950"/>
            <a:chExt cx="1652708" cy="1251259"/>
          </a:xfrm>
        </p:grpSpPr>
        <p:sp>
          <p:nvSpPr>
            <p:cNvPr id="52" name="Up Arrow 51"/>
            <p:cNvSpPr/>
            <p:nvPr/>
          </p:nvSpPr>
          <p:spPr bwMode="auto">
            <a:xfrm rot="2809056">
              <a:off x="1160984" y="5186250"/>
              <a:ext cx="466725" cy="1050125"/>
            </a:xfrm>
            <a:prstGeom prst="up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p:nvGrpSpPr>
            <p:cNvPr id="6" name="Group 61"/>
            <p:cNvGrpSpPr/>
            <p:nvPr/>
          </p:nvGrpSpPr>
          <p:grpSpPr>
            <a:xfrm>
              <a:off x="266701" y="5703270"/>
              <a:ext cx="1228725" cy="1025939"/>
              <a:chOff x="266701" y="5703270"/>
              <a:chExt cx="1228725" cy="1025939"/>
            </a:xfrm>
          </p:grpSpPr>
          <p:sp>
            <p:nvSpPr>
              <p:cNvPr id="61" name="Oval 60"/>
              <p:cNvSpPr/>
              <p:nvPr/>
            </p:nvSpPr>
            <p:spPr bwMode="auto">
              <a:xfrm rot="2590720">
                <a:off x="266701" y="5971264"/>
                <a:ext cx="1228725" cy="49530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3" name="TextBox 52"/>
              <p:cNvSpPr txBox="1"/>
              <p:nvPr/>
            </p:nvSpPr>
            <p:spPr>
              <a:xfrm rot="2715580">
                <a:off x="365385" y="6026811"/>
                <a:ext cx="1025939" cy="378857"/>
              </a:xfrm>
              <a:prstGeom prst="rect">
                <a:avLst/>
              </a:prstGeom>
              <a:noFill/>
            </p:spPr>
            <p:txBody>
              <a:bodyPr wrap="square" rtlCol="0">
                <a:spAutoFit/>
              </a:bodyPr>
              <a:lstStyle/>
              <a:p>
                <a:r>
                  <a:rPr lang="en-US" dirty="0" smtClean="0"/>
                  <a:t>Subject</a:t>
                </a:r>
                <a:endParaRPr lang="en-US" dirty="0"/>
              </a:p>
            </p:txBody>
          </p:sp>
        </p:grpSp>
      </p:grpSp>
      <p:grpSp>
        <p:nvGrpSpPr>
          <p:cNvPr id="7" name="Group 68"/>
          <p:cNvGrpSpPr/>
          <p:nvPr/>
        </p:nvGrpSpPr>
        <p:grpSpPr>
          <a:xfrm>
            <a:off x="3175037" y="3532518"/>
            <a:ext cx="2349740" cy="1135707"/>
            <a:chOff x="3175037" y="3532518"/>
            <a:chExt cx="2349740" cy="1135707"/>
          </a:xfrm>
        </p:grpSpPr>
        <p:sp>
          <p:nvSpPr>
            <p:cNvPr id="54" name="Up Arrow 53"/>
            <p:cNvSpPr/>
            <p:nvPr/>
          </p:nvSpPr>
          <p:spPr bwMode="auto">
            <a:xfrm rot="16200000">
              <a:off x="3678597" y="3159677"/>
              <a:ext cx="413466" cy="1420586"/>
            </a:xfrm>
            <a:prstGeom prst="up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5" name="Up Arrow 54"/>
            <p:cNvSpPr/>
            <p:nvPr/>
          </p:nvSpPr>
          <p:spPr bwMode="auto">
            <a:xfrm rot="10800000">
              <a:off x="4329348" y="4010024"/>
              <a:ext cx="466725" cy="658201"/>
            </a:xfrm>
            <a:prstGeom prst="up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p:nvGrpSpPr>
            <p:cNvPr id="9" name="Group 59"/>
            <p:cNvGrpSpPr/>
            <p:nvPr/>
          </p:nvGrpSpPr>
          <p:grpSpPr>
            <a:xfrm rot="1490635">
              <a:off x="3781702" y="3532518"/>
              <a:ext cx="1743075" cy="590550"/>
              <a:chOff x="4257675" y="3114674"/>
              <a:chExt cx="1743075" cy="590550"/>
            </a:xfrm>
          </p:grpSpPr>
          <p:sp>
            <p:nvSpPr>
              <p:cNvPr id="59" name="Oval 58"/>
              <p:cNvSpPr/>
              <p:nvPr/>
            </p:nvSpPr>
            <p:spPr bwMode="auto">
              <a:xfrm rot="441757">
                <a:off x="4257675" y="3114674"/>
                <a:ext cx="1743075" cy="590550"/>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6" name="TextBox 55"/>
              <p:cNvSpPr txBox="1"/>
              <p:nvPr/>
            </p:nvSpPr>
            <p:spPr>
              <a:xfrm rot="534332">
                <a:off x="4462372" y="3203812"/>
                <a:ext cx="1353650" cy="369332"/>
              </a:xfrm>
              <a:prstGeom prst="rect">
                <a:avLst/>
              </a:prstGeom>
              <a:noFill/>
            </p:spPr>
            <p:txBody>
              <a:bodyPr wrap="square" rtlCol="0">
                <a:spAutoFit/>
              </a:bodyPr>
              <a:lstStyle/>
              <a:p>
                <a:r>
                  <a:rPr lang="en-US" dirty="0" smtClean="0"/>
                  <a:t>Predicates</a:t>
                </a:r>
                <a:endParaRPr lang="en-US" dirty="0"/>
              </a:p>
            </p:txBody>
          </p:sp>
        </p:grpSp>
      </p:grpSp>
      <p:grpSp>
        <p:nvGrpSpPr>
          <p:cNvPr id="10" name="Group 67"/>
          <p:cNvGrpSpPr/>
          <p:nvPr/>
        </p:nvGrpSpPr>
        <p:grpSpPr>
          <a:xfrm>
            <a:off x="3146158" y="2390775"/>
            <a:ext cx="4521467" cy="2325075"/>
            <a:chOff x="3146158" y="2390775"/>
            <a:chExt cx="4521467" cy="2325075"/>
          </a:xfrm>
        </p:grpSpPr>
        <p:sp>
          <p:nvSpPr>
            <p:cNvPr id="57" name="Up Arrow 56"/>
            <p:cNvSpPr/>
            <p:nvPr/>
          </p:nvSpPr>
          <p:spPr bwMode="auto">
            <a:xfrm rot="16200000">
              <a:off x="4506780" y="1131038"/>
              <a:ext cx="466725" cy="3187969"/>
            </a:xfrm>
            <a:prstGeom prst="up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8" name="Up Arrow 57"/>
            <p:cNvSpPr/>
            <p:nvPr/>
          </p:nvSpPr>
          <p:spPr bwMode="auto">
            <a:xfrm rot="10800000">
              <a:off x="6586772" y="2990849"/>
              <a:ext cx="466725" cy="1725001"/>
            </a:xfrm>
            <a:prstGeom prst="up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p:nvGrpSpPr>
            <p:cNvPr id="13" name="Group 66"/>
            <p:cNvGrpSpPr/>
            <p:nvPr/>
          </p:nvGrpSpPr>
          <p:grpSpPr>
            <a:xfrm rot="1815093">
              <a:off x="5686425" y="2390775"/>
              <a:ext cx="1981200" cy="752475"/>
              <a:chOff x="5808947" y="2536264"/>
              <a:chExt cx="1981200" cy="752475"/>
            </a:xfrm>
          </p:grpSpPr>
          <p:sp>
            <p:nvSpPr>
              <p:cNvPr id="65" name="Oval 64"/>
              <p:cNvSpPr/>
              <p:nvPr/>
            </p:nvSpPr>
            <p:spPr bwMode="auto">
              <a:xfrm>
                <a:off x="5808947" y="2536264"/>
                <a:ext cx="1981200" cy="752475"/>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  </a:t>
                </a:r>
              </a:p>
            </p:txBody>
          </p:sp>
          <p:sp>
            <p:nvSpPr>
              <p:cNvPr id="66" name="TextBox 65"/>
              <p:cNvSpPr txBox="1"/>
              <p:nvPr/>
            </p:nvSpPr>
            <p:spPr>
              <a:xfrm>
                <a:off x="6290390" y="2709292"/>
                <a:ext cx="1031051" cy="369332"/>
              </a:xfrm>
              <a:prstGeom prst="rect">
                <a:avLst/>
              </a:prstGeom>
              <a:noFill/>
            </p:spPr>
            <p:txBody>
              <a:bodyPr wrap="none" rtlCol="0">
                <a:spAutoFit/>
              </a:bodyPr>
              <a:lstStyle/>
              <a:p>
                <a:r>
                  <a:rPr lang="en-US" dirty="0" smtClean="0"/>
                  <a:t>Objects</a:t>
                </a:r>
                <a:endParaRPr lang="en-US" dirty="0"/>
              </a:p>
            </p:txBody>
          </p:sp>
        </p:grpSp>
      </p:grpSp>
      <p:cxnSp>
        <p:nvCxnSpPr>
          <p:cNvPr id="47" name="Straight Connector 46"/>
          <p:cNvCxnSpPr/>
          <p:nvPr/>
        </p:nvCxnSpPr>
        <p:spPr bwMode="auto">
          <a:xfrm>
            <a:off x="4657725" y="2066925"/>
            <a:ext cx="3105150" cy="158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2714625" y="1562100"/>
            <a:ext cx="3390900" cy="1734"/>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nvGrpSpPr>
          <p:cNvPr id="15" name="Group 67"/>
          <p:cNvGrpSpPr/>
          <p:nvPr/>
        </p:nvGrpSpPr>
        <p:grpSpPr>
          <a:xfrm>
            <a:off x="1171254" y="2106202"/>
            <a:ext cx="6595993" cy="3555473"/>
            <a:chOff x="1171254" y="2106202"/>
            <a:chExt cx="6595993" cy="3555473"/>
          </a:xfrm>
        </p:grpSpPr>
        <p:sp>
          <p:nvSpPr>
            <p:cNvPr id="19" name="TextBox 18"/>
            <p:cNvSpPr txBox="1"/>
            <p:nvPr/>
          </p:nvSpPr>
          <p:spPr>
            <a:xfrm>
              <a:off x="2176407" y="3666161"/>
              <a:ext cx="1043876" cy="369332"/>
            </a:xfrm>
            <a:prstGeom prst="rect">
              <a:avLst/>
            </a:prstGeom>
            <a:noFill/>
          </p:spPr>
          <p:txBody>
            <a:bodyPr wrap="none" rtlCol="0">
              <a:spAutoFit/>
            </a:bodyPr>
            <a:lstStyle/>
            <a:p>
              <a:r>
                <a:rPr lang="en-US" dirty="0" err="1" smtClean="0"/>
                <a:t>rdf:type</a:t>
              </a:r>
              <a:endParaRPr lang="en-US" dirty="0"/>
            </a:p>
          </p:txBody>
        </p:sp>
        <p:grpSp>
          <p:nvGrpSpPr>
            <p:cNvPr id="16" name="Group 66"/>
            <p:cNvGrpSpPr/>
            <p:nvPr/>
          </p:nvGrpSpPr>
          <p:grpSpPr>
            <a:xfrm>
              <a:off x="1171254" y="2106202"/>
              <a:ext cx="6595993" cy="3555473"/>
              <a:chOff x="1171254" y="2106202"/>
              <a:chExt cx="6595993" cy="3555473"/>
            </a:xfrm>
          </p:grpSpPr>
          <p:grpSp>
            <p:nvGrpSpPr>
              <p:cNvPr id="23" name="Group 59"/>
              <p:cNvGrpSpPr/>
              <p:nvPr/>
            </p:nvGrpSpPr>
            <p:grpSpPr>
              <a:xfrm>
                <a:off x="1171254" y="2106202"/>
                <a:ext cx="6595993" cy="3555473"/>
                <a:chOff x="1171254" y="2106202"/>
                <a:chExt cx="6595993" cy="3555473"/>
              </a:xfrm>
            </p:grpSpPr>
            <p:sp>
              <p:nvSpPr>
                <p:cNvPr id="20" name="TextBox 19"/>
                <p:cNvSpPr txBox="1"/>
                <p:nvPr/>
              </p:nvSpPr>
              <p:spPr>
                <a:xfrm>
                  <a:off x="3592520" y="4627221"/>
                  <a:ext cx="1749197" cy="369332"/>
                </a:xfrm>
                <a:prstGeom prst="rect">
                  <a:avLst/>
                </a:prstGeom>
                <a:noFill/>
              </p:spPr>
              <p:txBody>
                <a:bodyPr wrap="none" rtlCol="0">
                  <a:spAutoFit/>
                </a:bodyPr>
                <a:lstStyle/>
                <a:p>
                  <a:r>
                    <a:rPr lang="en-US" dirty="0" err="1" smtClean="0"/>
                    <a:t>country:name</a:t>
                  </a:r>
                  <a:endParaRPr lang="en-US" dirty="0"/>
                </a:p>
              </p:txBody>
            </p:sp>
            <p:sp>
              <p:nvSpPr>
                <p:cNvPr id="12" name="Oval 11"/>
                <p:cNvSpPr/>
                <p:nvPr/>
              </p:nvSpPr>
              <p:spPr bwMode="auto">
                <a:xfrm>
                  <a:off x="1171254" y="2106202"/>
                  <a:ext cx="1972638" cy="1171254"/>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cxnSp>
              <p:nvCxnSpPr>
                <p:cNvPr id="14" name="Straight Arrow Connector 13"/>
                <p:cNvCxnSpPr>
                  <a:stCxn id="8" idx="0"/>
                  <a:endCxn id="12" idx="4"/>
                </p:cNvCxnSpPr>
                <p:nvPr/>
              </p:nvCxnSpPr>
              <p:spPr bwMode="auto">
                <a:xfrm rot="5400000" flipH="1" flipV="1">
                  <a:off x="1587733" y="3837772"/>
                  <a:ext cx="1130155" cy="9525"/>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17" name="Straight Arrow Connector 16"/>
                <p:cNvCxnSpPr>
                  <a:stCxn id="8" idx="3"/>
                  <a:endCxn id="11" idx="1"/>
                </p:cNvCxnSpPr>
                <p:nvPr/>
              </p:nvCxnSpPr>
              <p:spPr bwMode="auto">
                <a:xfrm>
                  <a:off x="2949432" y="5034643"/>
                  <a:ext cx="2927343" cy="1022"/>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sp>
              <p:nvSpPr>
                <p:cNvPr id="11" name="Rectangle 10"/>
                <p:cNvSpPr/>
                <p:nvPr/>
              </p:nvSpPr>
              <p:spPr bwMode="auto">
                <a:xfrm>
                  <a:off x="5876775" y="4728770"/>
                  <a:ext cx="1890472" cy="6137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8" name="Flowchart: Decision 7"/>
                <p:cNvSpPr/>
                <p:nvPr/>
              </p:nvSpPr>
              <p:spPr bwMode="auto">
                <a:xfrm>
                  <a:off x="1346664" y="4407611"/>
                  <a:ext cx="1602768" cy="1254064"/>
                </a:xfrm>
                <a:prstGeom prst="flowChartDecision">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grpSp>
          <p:sp>
            <p:nvSpPr>
              <p:cNvPr id="18" name="TextBox 17"/>
              <p:cNvSpPr txBox="1"/>
              <p:nvPr/>
            </p:nvSpPr>
            <p:spPr>
              <a:xfrm>
                <a:off x="1202075" y="2527442"/>
                <a:ext cx="2031325" cy="369332"/>
              </a:xfrm>
              <a:prstGeom prst="rect">
                <a:avLst/>
              </a:prstGeom>
              <a:noFill/>
            </p:spPr>
            <p:txBody>
              <a:bodyPr wrap="none" rtlCol="0">
                <a:spAutoFit/>
              </a:bodyPr>
              <a:lstStyle/>
              <a:p>
                <a:r>
                  <a:rPr lang="en-US" dirty="0" err="1" smtClean="0"/>
                  <a:t>country:Country</a:t>
                </a:r>
                <a:endParaRPr lang="en-US" dirty="0"/>
              </a:p>
            </p:txBody>
          </p:sp>
        </p:grpSp>
      </p:grpSp>
      <p:grpSp>
        <p:nvGrpSpPr>
          <p:cNvPr id="24" name="Group 63"/>
          <p:cNvGrpSpPr/>
          <p:nvPr/>
        </p:nvGrpSpPr>
        <p:grpSpPr>
          <a:xfrm>
            <a:off x="1575373" y="4811730"/>
            <a:ext cx="5687088" cy="371044"/>
            <a:chOff x="1575373" y="4811730"/>
            <a:chExt cx="5687088" cy="371044"/>
          </a:xfrm>
        </p:grpSpPr>
        <p:sp>
          <p:nvSpPr>
            <p:cNvPr id="22" name="TextBox 21"/>
            <p:cNvSpPr txBox="1"/>
            <p:nvPr/>
          </p:nvSpPr>
          <p:spPr>
            <a:xfrm>
              <a:off x="1575373" y="4811730"/>
              <a:ext cx="1172116" cy="369332"/>
            </a:xfrm>
            <a:prstGeom prst="rect">
              <a:avLst/>
            </a:prstGeom>
            <a:noFill/>
          </p:spPr>
          <p:txBody>
            <a:bodyPr wrap="none" rtlCol="0">
              <a:spAutoFit/>
            </a:bodyPr>
            <a:lstStyle/>
            <a:p>
              <a:r>
                <a:rPr lang="en-US" dirty="0" smtClean="0"/>
                <a:t>?country</a:t>
              </a:r>
              <a:endParaRPr lang="en-US" dirty="0"/>
            </a:p>
          </p:txBody>
        </p:sp>
        <p:sp>
          <p:nvSpPr>
            <p:cNvPr id="21" name="TextBox 20"/>
            <p:cNvSpPr txBox="1"/>
            <p:nvPr/>
          </p:nvSpPr>
          <p:spPr>
            <a:xfrm>
              <a:off x="6334002" y="4813442"/>
              <a:ext cx="928459" cy="369332"/>
            </a:xfrm>
            <a:prstGeom prst="rect">
              <a:avLst/>
            </a:prstGeom>
            <a:noFill/>
          </p:spPr>
          <p:txBody>
            <a:bodyPr wrap="none" rtlCol="0">
              <a:spAutoFit/>
            </a:bodyPr>
            <a:lstStyle/>
            <a:p>
              <a:r>
                <a:rPr lang="en-US" dirty="0" smtClean="0"/>
                <a:t>?name</a:t>
              </a:r>
              <a:endParaRPr lang="en-US" dirty="0"/>
            </a:p>
          </p:txBody>
        </p:sp>
      </p:grpSp>
      <p:grpSp>
        <p:nvGrpSpPr>
          <p:cNvPr id="25" name="Group 62"/>
          <p:cNvGrpSpPr/>
          <p:nvPr/>
        </p:nvGrpSpPr>
        <p:grpSpPr>
          <a:xfrm>
            <a:off x="1762125" y="4629288"/>
            <a:ext cx="5471203" cy="949516"/>
            <a:chOff x="1762125" y="4629288"/>
            <a:chExt cx="5471203" cy="949516"/>
          </a:xfrm>
        </p:grpSpPr>
        <p:pic>
          <p:nvPicPr>
            <p:cNvPr id="70" name="Picture 69" descr="Italy-Silhoutte.gif"/>
            <p:cNvPicPr>
              <a:picLocks noChangeAspect="1"/>
            </p:cNvPicPr>
            <p:nvPr/>
          </p:nvPicPr>
          <p:blipFill>
            <a:blip r:embed="rId2" cstate="print"/>
            <a:stretch>
              <a:fillRect/>
            </a:stretch>
          </p:blipFill>
          <p:spPr>
            <a:xfrm>
              <a:off x="1762125" y="4629288"/>
              <a:ext cx="752476" cy="949516"/>
            </a:xfrm>
            <a:prstGeom prst="rect">
              <a:avLst/>
            </a:prstGeom>
          </p:spPr>
        </p:pic>
        <p:sp>
          <p:nvSpPr>
            <p:cNvPr id="62" name="TextBox 61"/>
            <p:cNvSpPr txBox="1"/>
            <p:nvPr/>
          </p:nvSpPr>
          <p:spPr>
            <a:xfrm>
              <a:off x="6362577" y="4813442"/>
              <a:ext cx="870751" cy="369332"/>
            </a:xfrm>
            <a:prstGeom prst="rect">
              <a:avLst/>
            </a:prstGeom>
            <a:noFill/>
          </p:spPr>
          <p:txBody>
            <a:bodyPr wrap="none" rtlCol="0">
              <a:spAutoFit/>
            </a:bodyPr>
            <a:lstStyle/>
            <a:p>
              <a:r>
                <a:rPr lang="en-US" dirty="0" smtClean="0"/>
                <a:t>“Italy”</a:t>
              </a:r>
              <a:endParaRPr lang="en-US" dirty="0"/>
            </a:p>
          </p:txBody>
        </p:sp>
      </p:grpSp>
      <p:sp>
        <p:nvSpPr>
          <p:cNvPr id="50" name="Rounded Rectangular Callout 49"/>
          <p:cNvSpPr/>
          <p:nvPr/>
        </p:nvSpPr>
        <p:spPr bwMode="auto">
          <a:xfrm>
            <a:off x="142875" y="1562100"/>
            <a:ext cx="1543049" cy="638175"/>
          </a:xfrm>
          <a:prstGeom prst="wedgeRoundRectCallout">
            <a:avLst>
              <a:gd name="adj1" fmla="val 48836"/>
              <a:gd name="adj2" fmla="val 120795"/>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I’m a Class!</a:t>
            </a:r>
          </a:p>
        </p:txBody>
      </p:sp>
      <p:sp>
        <p:nvSpPr>
          <p:cNvPr id="51" name="Rounded Rectangular Callout 50"/>
          <p:cNvSpPr/>
          <p:nvPr/>
        </p:nvSpPr>
        <p:spPr bwMode="auto">
          <a:xfrm>
            <a:off x="904875" y="4019549"/>
            <a:ext cx="2162175" cy="561975"/>
          </a:xfrm>
          <a:prstGeom prst="wedgeRoundRectCallout">
            <a:avLst>
              <a:gd name="adj1" fmla="val -1685"/>
              <a:gd name="adj2" fmla="val 10975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I’m an Instance!</a:t>
            </a:r>
          </a:p>
        </p:txBody>
      </p:sp>
      <p:sp>
        <p:nvSpPr>
          <p:cNvPr id="69" name="Rounded Rectangular Callout 68"/>
          <p:cNvSpPr/>
          <p:nvPr/>
        </p:nvSpPr>
        <p:spPr bwMode="auto">
          <a:xfrm>
            <a:off x="904875" y="4019549"/>
            <a:ext cx="2162175" cy="561975"/>
          </a:xfrm>
          <a:prstGeom prst="wedgeRoundRectCallout">
            <a:avLst>
              <a:gd name="adj1" fmla="val -1685"/>
              <a:gd name="adj2" fmla="val 10975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I’m an unknown instance</a:t>
            </a:r>
            <a:r>
              <a:rPr lang="en-US" dirty="0" smtClean="0"/>
              <a:t>.</a:t>
            </a:r>
            <a:endParaRPr kumimoji="0" lang="en-US" sz="1800" b="1" i="0" u="none" strike="noStrike" cap="none" normalizeH="0" baseline="0" dirty="0" smtClean="0">
              <a:ln>
                <a:noFill/>
              </a:ln>
              <a:solidFill>
                <a:schemeClr val="tx1"/>
              </a:solidFill>
              <a:effectLst/>
              <a:latin typeface="Arial" charset="0"/>
            </a:endParaRPr>
          </a:p>
        </p:txBody>
      </p:sp>
      <p:sp>
        <p:nvSpPr>
          <p:cNvPr id="72" name="Rounded Rectangle 71"/>
          <p:cNvSpPr/>
          <p:nvPr/>
        </p:nvSpPr>
        <p:spPr bwMode="auto">
          <a:xfrm>
            <a:off x="4657725" y="2362200"/>
            <a:ext cx="3181350" cy="838200"/>
          </a:xfrm>
          <a:prstGeom prst="roundRect">
            <a:avLst/>
          </a:prstGeom>
          <a:solidFill>
            <a:srgbClr val="C3D69B"/>
          </a:solidFill>
          <a:ln w="9525" cap="flat" cmpd="sng" algn="ctr">
            <a:solidFill>
              <a:srgbClr val="C3D69B"/>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 </a:t>
            </a:r>
            <a:r>
              <a:rPr lang="en-US" sz="2000" dirty="0" smtClean="0"/>
              <a:t>i</a:t>
            </a:r>
            <a:r>
              <a:rPr kumimoji="0" lang="en-US" sz="2000" b="1" i="0" u="none" strike="noStrike" cap="none" normalizeH="0" baseline="0" dirty="0" smtClean="0">
                <a:ln>
                  <a:noFill/>
                </a:ln>
                <a:solidFill>
                  <a:schemeClr val="tx1"/>
                </a:solidFill>
                <a:effectLst/>
                <a:latin typeface="Arial" charset="0"/>
              </a:rPr>
              <a:t>ndicates a variable, something </a:t>
            </a:r>
            <a:r>
              <a:rPr kumimoji="0" lang="en-US" sz="2000" b="1" i="1" u="none" strike="noStrike" cap="none" normalizeH="0" baseline="0" dirty="0" smtClean="0">
                <a:ln>
                  <a:noFill/>
                </a:ln>
                <a:solidFill>
                  <a:schemeClr val="tx1"/>
                </a:solidFill>
                <a:effectLst/>
                <a:latin typeface="Arial" charset="0"/>
              </a:rPr>
              <a:t>unknown.</a:t>
            </a:r>
          </a:p>
        </p:txBody>
      </p:sp>
      <p:sp>
        <p:nvSpPr>
          <p:cNvPr id="73" name="TextBox 72"/>
          <p:cNvSpPr txBox="1"/>
          <p:nvPr/>
        </p:nvSpPr>
        <p:spPr>
          <a:xfrm>
            <a:off x="1638300" y="5962650"/>
            <a:ext cx="800284" cy="369332"/>
          </a:xfrm>
          <a:prstGeom prst="rect">
            <a:avLst/>
          </a:prstGeom>
          <a:noFill/>
        </p:spPr>
        <p:txBody>
          <a:bodyPr wrap="none" rtlCol="0">
            <a:spAutoFit/>
          </a:bodyPr>
          <a:lstStyle/>
          <a:p>
            <a:r>
              <a:rPr lang="en-US" dirty="0" smtClean="0"/>
              <a:t>Triple</a:t>
            </a:r>
            <a:endParaRPr lang="en-US" dirty="0"/>
          </a:p>
        </p:txBody>
      </p:sp>
      <p:sp>
        <p:nvSpPr>
          <p:cNvPr id="74" name="TextBox 73"/>
          <p:cNvSpPr txBox="1"/>
          <p:nvPr/>
        </p:nvSpPr>
        <p:spPr>
          <a:xfrm rot="16200000">
            <a:off x="7867650" y="4886325"/>
            <a:ext cx="800284" cy="369332"/>
          </a:xfrm>
          <a:prstGeom prst="rect">
            <a:avLst/>
          </a:prstGeom>
          <a:noFill/>
        </p:spPr>
        <p:txBody>
          <a:bodyPr wrap="none" rtlCol="0">
            <a:spAutoFit/>
          </a:bodyPr>
          <a:lstStyle/>
          <a:p>
            <a:r>
              <a:rPr lang="en-US" dirty="0" smtClean="0"/>
              <a:t>Triple</a:t>
            </a:r>
            <a:endParaRPr lang="en-US" dirty="0"/>
          </a:p>
        </p:txBody>
      </p:sp>
      <p:sp>
        <p:nvSpPr>
          <p:cNvPr id="75" name="Rounded Rectangular Callout 74"/>
          <p:cNvSpPr/>
          <p:nvPr/>
        </p:nvSpPr>
        <p:spPr bwMode="auto">
          <a:xfrm>
            <a:off x="3486149" y="5372100"/>
            <a:ext cx="1971676" cy="552450"/>
          </a:xfrm>
          <a:prstGeom prst="wedgeRoundRectCallout">
            <a:avLst>
              <a:gd name="adj1" fmla="val 1554"/>
              <a:gd name="adj2" fmla="val -12671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I’m a Property!</a:t>
            </a:r>
          </a:p>
        </p:txBody>
      </p:sp>
      <p:sp>
        <p:nvSpPr>
          <p:cNvPr id="71" name="Rounded Rectangular Callout 70"/>
          <p:cNvSpPr/>
          <p:nvPr/>
        </p:nvSpPr>
        <p:spPr bwMode="auto">
          <a:xfrm>
            <a:off x="5619749" y="3800475"/>
            <a:ext cx="1971676" cy="552450"/>
          </a:xfrm>
          <a:prstGeom prst="wedgeRoundRectCallout">
            <a:avLst>
              <a:gd name="adj1" fmla="val -2311"/>
              <a:gd name="adj2" fmla="val 150872"/>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I’m an unknown property value.</a:t>
            </a:r>
          </a:p>
        </p:txBody>
      </p:sp>
      <p:sp>
        <p:nvSpPr>
          <p:cNvPr id="49" name="Rounded Rectangular Callout 48"/>
          <p:cNvSpPr/>
          <p:nvPr/>
        </p:nvSpPr>
        <p:spPr bwMode="auto">
          <a:xfrm>
            <a:off x="5619749" y="3800475"/>
            <a:ext cx="1971676" cy="552450"/>
          </a:xfrm>
          <a:prstGeom prst="wedgeRoundRectCallout">
            <a:avLst>
              <a:gd name="adj1" fmla="val -2311"/>
              <a:gd name="adj2" fmla="val 150872"/>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I’m a Property </a:t>
            </a:r>
            <a:r>
              <a:rPr kumimoji="0" lang="en-US" sz="1800" b="1" i="1" u="none" strike="noStrike" cap="none" normalizeH="0" baseline="0" dirty="0" smtClean="0">
                <a:ln>
                  <a:noFill/>
                </a:ln>
                <a:solidFill>
                  <a:schemeClr val="tx1"/>
                </a:solidFill>
                <a:effectLst/>
                <a:latin typeface="Arial" charset="0"/>
              </a:rPr>
              <a:t>value!</a:t>
            </a:r>
          </a:p>
        </p:txBody>
      </p:sp>
    </p:spTree>
    <p:extLst>
      <p:ext uri="{BB962C8B-B14F-4D97-AF65-F5344CB8AC3E}">
        <p14:creationId xmlns="" xmlns:p14="http://schemas.microsoft.com/office/powerpoint/2010/main" xmlns:mv="urn:schemas-microsoft-com:mac:vml" xmlns:mc="http://schemas.openxmlformats.org/markup-compatibility/2006" val="2561995938"/>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5" presetClass="entr" presetSubtype="10" fill="hold" grpId="0" nodeType="withEffect">
                                  <p:stCondLst>
                                    <p:cond delay="0"/>
                                  </p:stCondLst>
                                  <p:childTnLst>
                                    <p:set>
                                      <p:cBhvr>
                                        <p:cTn id="9" dur="1" fill="hold">
                                          <p:stCondLst>
                                            <p:cond delay="0"/>
                                          </p:stCondLst>
                                        </p:cTn>
                                        <p:tgtEl>
                                          <p:spTgt spid="43">
                                            <p:txEl>
                                              <p:pRg st="0" end="0"/>
                                            </p:txEl>
                                          </p:spTgt>
                                        </p:tgtEl>
                                        <p:attrNameLst>
                                          <p:attrName>style.visibility</p:attrName>
                                        </p:attrNameLst>
                                      </p:cBhvr>
                                      <p:to>
                                        <p:strVal val="visible"/>
                                      </p:to>
                                    </p:set>
                                    <p:animEffect transition="in" filter="checkerboard(across)">
                                      <p:cBhvr>
                                        <p:cTn id="10" dur="500"/>
                                        <p:tgtEl>
                                          <p:spTgt spid="43">
                                            <p:txEl>
                                              <p:pRg st="0" end="0"/>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checkerboard(across)">
                                      <p:cBhvr>
                                        <p:cTn id="13" dur="500"/>
                                        <p:tgtEl>
                                          <p:spTgt spid="48"/>
                                        </p:tgtEl>
                                      </p:cBhvr>
                                    </p:animEffect>
                                  </p:childTnLst>
                                </p:cTn>
                              </p:par>
                              <p:par>
                                <p:cTn id="14" presetID="5" presetClass="entr" presetSubtype="10" fill="hold"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checkerboard(across)">
                                      <p:cBhvr>
                                        <p:cTn id="16" dur="500"/>
                                        <p:tgtEl>
                                          <p:spTgt spid="47"/>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heckerboard(across)">
                                      <p:cBhvr>
                                        <p:cTn id="21" dur="500"/>
                                        <p:tgtEl>
                                          <p:spTgt spid="15"/>
                                        </p:tgtEl>
                                      </p:cBhvr>
                                    </p:animEffect>
                                  </p:childTnLst>
                                </p:cTn>
                              </p:par>
                              <p:par>
                                <p:cTn id="22" presetID="5" presetClass="entr" presetSubtype="1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checkerboard(across)">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checkerboard(across)">
                                      <p:cBhvr>
                                        <p:cTn id="29" dur="500"/>
                                        <p:tgtEl>
                                          <p:spTgt spid="50"/>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checkerboard(across)">
                                      <p:cBhvr>
                                        <p:cTn id="32" dur="500"/>
                                        <p:tgtEl>
                                          <p:spTgt spid="51"/>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checkerboard(across)">
                                      <p:cBhvr>
                                        <p:cTn id="35" dur="500"/>
                                        <p:tgtEl>
                                          <p:spTgt spid="49"/>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75"/>
                                        </p:tgtEl>
                                        <p:attrNameLst>
                                          <p:attrName>style.visibility</p:attrName>
                                        </p:attrNameLst>
                                      </p:cBhvr>
                                      <p:to>
                                        <p:strVal val="visible"/>
                                      </p:to>
                                    </p:set>
                                    <p:animEffect transition="in" filter="checkerboard(across)">
                                      <p:cBhvr>
                                        <p:cTn id="38" dur="500"/>
                                        <p:tgtEl>
                                          <p:spTgt spid="75"/>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xit" presetSubtype="10" fill="hold" grpId="1" nodeType="clickEffect">
                                  <p:stCondLst>
                                    <p:cond delay="0"/>
                                  </p:stCondLst>
                                  <p:childTnLst>
                                    <p:animEffect transition="out" filter="checkerboard(across)">
                                      <p:cBhvr>
                                        <p:cTn id="42" dur="500"/>
                                        <p:tgtEl>
                                          <p:spTgt spid="51"/>
                                        </p:tgtEl>
                                      </p:cBhvr>
                                    </p:animEffect>
                                    <p:set>
                                      <p:cBhvr>
                                        <p:cTn id="43" dur="1" fill="hold">
                                          <p:stCondLst>
                                            <p:cond delay="499"/>
                                          </p:stCondLst>
                                        </p:cTn>
                                        <p:tgtEl>
                                          <p:spTgt spid="51"/>
                                        </p:tgtEl>
                                        <p:attrNameLst>
                                          <p:attrName>style.visibility</p:attrName>
                                        </p:attrNameLst>
                                      </p:cBhvr>
                                      <p:to>
                                        <p:strVal val="hidden"/>
                                      </p:to>
                                    </p:set>
                                  </p:childTnLst>
                                </p:cTn>
                              </p:par>
                              <p:par>
                                <p:cTn id="44" presetID="5" presetClass="exit" presetSubtype="10" fill="hold" grpId="1" nodeType="withEffect">
                                  <p:stCondLst>
                                    <p:cond delay="0"/>
                                  </p:stCondLst>
                                  <p:childTnLst>
                                    <p:animEffect transition="out" filter="checkerboard(across)">
                                      <p:cBhvr>
                                        <p:cTn id="45" dur="500"/>
                                        <p:tgtEl>
                                          <p:spTgt spid="49"/>
                                        </p:tgtEl>
                                      </p:cBhvr>
                                    </p:animEffect>
                                    <p:set>
                                      <p:cBhvr>
                                        <p:cTn id="46" dur="1" fill="hold">
                                          <p:stCondLst>
                                            <p:cond delay="499"/>
                                          </p:stCondLst>
                                        </p:cTn>
                                        <p:tgtEl>
                                          <p:spTgt spid="49"/>
                                        </p:tgtEl>
                                        <p:attrNameLst>
                                          <p:attrName>style.visibility</p:attrName>
                                        </p:attrNameLst>
                                      </p:cBhvr>
                                      <p:to>
                                        <p:strVal val="hidden"/>
                                      </p:to>
                                    </p:set>
                                  </p:childTnLst>
                                </p:cTn>
                              </p:par>
                              <p:par>
                                <p:cTn id="47" presetID="5" presetClass="exit" presetSubtype="10" fill="hold" nodeType="withEffect">
                                  <p:stCondLst>
                                    <p:cond delay="0"/>
                                  </p:stCondLst>
                                  <p:childTnLst>
                                    <p:animEffect transition="out" filter="checkerboard(across)">
                                      <p:cBhvr>
                                        <p:cTn id="48" dur="500"/>
                                        <p:tgtEl>
                                          <p:spTgt spid="25"/>
                                        </p:tgtEl>
                                      </p:cBhvr>
                                    </p:animEffect>
                                    <p:set>
                                      <p:cBhvr>
                                        <p:cTn id="49" dur="1" fill="hold">
                                          <p:stCondLst>
                                            <p:cond delay="499"/>
                                          </p:stCondLst>
                                        </p:cTn>
                                        <p:tgtEl>
                                          <p:spTgt spid="25"/>
                                        </p:tgtEl>
                                        <p:attrNameLst>
                                          <p:attrName>style.visibility</p:attrName>
                                        </p:attrNameLst>
                                      </p:cBhvr>
                                      <p:to>
                                        <p:strVal val="hidden"/>
                                      </p:to>
                                    </p:set>
                                  </p:childTnLst>
                                </p:cTn>
                              </p:par>
                              <p:par>
                                <p:cTn id="50" presetID="5" presetClass="entr" presetSubtype="1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checkerboard(across)">
                                      <p:cBhvr>
                                        <p:cTn id="52" dur="500"/>
                                        <p:tgtEl>
                                          <p:spTgt spid="24"/>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checkerboard(across)">
                                      <p:cBhvr>
                                        <p:cTn id="55" dur="500"/>
                                        <p:tgtEl>
                                          <p:spTgt spid="69"/>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checkerboard(across)">
                                      <p:cBhvr>
                                        <p:cTn id="58" dur="500"/>
                                        <p:tgtEl>
                                          <p:spTgt spid="71"/>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checkerboard(across)">
                                      <p:cBhvr>
                                        <p:cTn id="61" dur="500"/>
                                        <p:tgtEl>
                                          <p:spTgt spid="72"/>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xit" presetSubtype="10" fill="hold" grpId="1" nodeType="clickEffect">
                                  <p:stCondLst>
                                    <p:cond delay="0"/>
                                  </p:stCondLst>
                                  <p:childTnLst>
                                    <p:animEffect transition="out" filter="checkerboard(across)">
                                      <p:cBhvr>
                                        <p:cTn id="65" dur="500"/>
                                        <p:tgtEl>
                                          <p:spTgt spid="50"/>
                                        </p:tgtEl>
                                      </p:cBhvr>
                                    </p:animEffect>
                                    <p:set>
                                      <p:cBhvr>
                                        <p:cTn id="66" dur="1" fill="hold">
                                          <p:stCondLst>
                                            <p:cond delay="499"/>
                                          </p:stCondLst>
                                        </p:cTn>
                                        <p:tgtEl>
                                          <p:spTgt spid="50"/>
                                        </p:tgtEl>
                                        <p:attrNameLst>
                                          <p:attrName>style.visibility</p:attrName>
                                        </p:attrNameLst>
                                      </p:cBhvr>
                                      <p:to>
                                        <p:strVal val="hidden"/>
                                      </p:to>
                                    </p:set>
                                  </p:childTnLst>
                                </p:cTn>
                              </p:par>
                              <p:par>
                                <p:cTn id="67" presetID="5" presetClass="exit" presetSubtype="10" fill="hold" grpId="1" nodeType="withEffect">
                                  <p:stCondLst>
                                    <p:cond delay="0"/>
                                  </p:stCondLst>
                                  <p:childTnLst>
                                    <p:animEffect transition="out" filter="checkerboard(across)">
                                      <p:cBhvr>
                                        <p:cTn id="68" dur="500"/>
                                        <p:tgtEl>
                                          <p:spTgt spid="69"/>
                                        </p:tgtEl>
                                      </p:cBhvr>
                                    </p:animEffect>
                                    <p:set>
                                      <p:cBhvr>
                                        <p:cTn id="69" dur="1" fill="hold">
                                          <p:stCondLst>
                                            <p:cond delay="499"/>
                                          </p:stCondLst>
                                        </p:cTn>
                                        <p:tgtEl>
                                          <p:spTgt spid="69"/>
                                        </p:tgtEl>
                                        <p:attrNameLst>
                                          <p:attrName>style.visibility</p:attrName>
                                        </p:attrNameLst>
                                      </p:cBhvr>
                                      <p:to>
                                        <p:strVal val="hidden"/>
                                      </p:to>
                                    </p:set>
                                  </p:childTnLst>
                                </p:cTn>
                              </p:par>
                              <p:par>
                                <p:cTn id="70" presetID="5" presetClass="exit" presetSubtype="10" fill="hold" grpId="1" nodeType="withEffect">
                                  <p:stCondLst>
                                    <p:cond delay="0"/>
                                  </p:stCondLst>
                                  <p:childTnLst>
                                    <p:animEffect transition="out" filter="checkerboard(across)">
                                      <p:cBhvr>
                                        <p:cTn id="71" dur="500"/>
                                        <p:tgtEl>
                                          <p:spTgt spid="71"/>
                                        </p:tgtEl>
                                      </p:cBhvr>
                                    </p:animEffect>
                                    <p:set>
                                      <p:cBhvr>
                                        <p:cTn id="72" dur="1" fill="hold">
                                          <p:stCondLst>
                                            <p:cond delay="499"/>
                                          </p:stCondLst>
                                        </p:cTn>
                                        <p:tgtEl>
                                          <p:spTgt spid="71"/>
                                        </p:tgtEl>
                                        <p:attrNameLst>
                                          <p:attrName>style.visibility</p:attrName>
                                        </p:attrNameLst>
                                      </p:cBhvr>
                                      <p:to>
                                        <p:strVal val="hidden"/>
                                      </p:to>
                                    </p:set>
                                  </p:childTnLst>
                                </p:cTn>
                              </p:par>
                              <p:par>
                                <p:cTn id="73" presetID="5" presetClass="exit" presetSubtype="10" fill="hold" grpId="1" nodeType="withEffect">
                                  <p:stCondLst>
                                    <p:cond delay="0"/>
                                  </p:stCondLst>
                                  <p:childTnLst>
                                    <p:animEffect transition="out" filter="checkerboard(across)">
                                      <p:cBhvr>
                                        <p:cTn id="74" dur="500"/>
                                        <p:tgtEl>
                                          <p:spTgt spid="72"/>
                                        </p:tgtEl>
                                      </p:cBhvr>
                                    </p:animEffect>
                                    <p:set>
                                      <p:cBhvr>
                                        <p:cTn id="75" dur="1" fill="hold">
                                          <p:stCondLst>
                                            <p:cond delay="499"/>
                                          </p:stCondLst>
                                        </p:cTn>
                                        <p:tgtEl>
                                          <p:spTgt spid="72"/>
                                        </p:tgtEl>
                                        <p:attrNameLst>
                                          <p:attrName>style.visibility</p:attrName>
                                        </p:attrNameLst>
                                      </p:cBhvr>
                                      <p:to>
                                        <p:strVal val="hidden"/>
                                      </p:to>
                                    </p:set>
                                  </p:childTnLst>
                                </p:cTn>
                              </p:par>
                              <p:par>
                                <p:cTn id="76" presetID="5" presetClass="exit" presetSubtype="10" fill="hold" grpId="1" nodeType="withEffect">
                                  <p:stCondLst>
                                    <p:cond delay="0"/>
                                  </p:stCondLst>
                                  <p:childTnLst>
                                    <p:animEffect transition="out" filter="checkerboard(across)">
                                      <p:cBhvr>
                                        <p:cTn id="77" dur="500"/>
                                        <p:tgtEl>
                                          <p:spTgt spid="75"/>
                                        </p:tgtEl>
                                      </p:cBhvr>
                                    </p:animEffect>
                                    <p:set>
                                      <p:cBhvr>
                                        <p:cTn id="78" dur="1" fill="hold">
                                          <p:stCondLst>
                                            <p:cond delay="499"/>
                                          </p:stCondLst>
                                        </p:cTn>
                                        <p:tgtEl>
                                          <p:spTgt spid="75"/>
                                        </p:tgtEl>
                                        <p:attrNameLst>
                                          <p:attrName>style.visibility</p:attrName>
                                        </p:attrNameLst>
                                      </p:cBhvr>
                                      <p:to>
                                        <p:strVal val="hidden"/>
                                      </p:to>
                                    </p:set>
                                  </p:childTnLst>
                                </p:cTn>
                              </p:par>
                              <p:par>
                                <p:cTn id="79" presetID="2" presetClass="entr" presetSubtype="4"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ppt_x"/>
                                          </p:val>
                                        </p:tav>
                                        <p:tav tm="100000">
                                          <p:val>
                                            <p:strVal val="#ppt_x"/>
                                          </p:val>
                                        </p:tav>
                                      </p:tavLst>
                                    </p:anim>
                                    <p:anim calcmode="lin" valueType="num">
                                      <p:cBhvr additive="base">
                                        <p:cTn id="82" dur="500" fill="hold"/>
                                        <p:tgtEl>
                                          <p:spTgt spid="33"/>
                                        </p:tgtEl>
                                        <p:attrNameLst>
                                          <p:attrName>ppt_y</p:attrName>
                                        </p:attrNameLst>
                                      </p:cBhvr>
                                      <p:tavLst>
                                        <p:tav tm="0">
                                          <p:val>
                                            <p:strVal val="1+#ppt_h/2"/>
                                          </p:val>
                                        </p:tav>
                                        <p:tav tm="100000">
                                          <p:val>
                                            <p:strVal val="#ppt_y"/>
                                          </p:val>
                                        </p:tav>
                                      </p:tavLst>
                                    </p:anim>
                                  </p:childTnLst>
                                </p:cTn>
                              </p:par>
                            </p:childTnLst>
                          </p:cTn>
                        </p:par>
                        <p:par>
                          <p:cTn id="83" fill="hold">
                            <p:stCondLst>
                              <p:cond delay="500"/>
                            </p:stCondLst>
                            <p:childTnLst>
                              <p:par>
                                <p:cTn id="84" presetID="2" presetClass="entr" presetSubtype="2" fill="hold" grpId="0" nodeType="afterEffect">
                                  <p:stCondLst>
                                    <p:cond delay="0"/>
                                  </p:stCondLst>
                                  <p:childTnLst>
                                    <p:set>
                                      <p:cBhvr>
                                        <p:cTn id="85" dur="1" fill="hold">
                                          <p:stCondLst>
                                            <p:cond delay="0"/>
                                          </p:stCondLst>
                                        </p:cTn>
                                        <p:tgtEl>
                                          <p:spTgt spid="35"/>
                                        </p:tgtEl>
                                        <p:attrNameLst>
                                          <p:attrName>style.visibility</p:attrName>
                                        </p:attrNameLst>
                                      </p:cBhvr>
                                      <p:to>
                                        <p:strVal val="visible"/>
                                      </p:to>
                                    </p:set>
                                    <p:anim calcmode="lin" valueType="num">
                                      <p:cBhvr additive="base">
                                        <p:cTn id="86" dur="500" fill="hold"/>
                                        <p:tgtEl>
                                          <p:spTgt spid="35"/>
                                        </p:tgtEl>
                                        <p:attrNameLst>
                                          <p:attrName>ppt_x</p:attrName>
                                        </p:attrNameLst>
                                      </p:cBhvr>
                                      <p:tavLst>
                                        <p:tav tm="0">
                                          <p:val>
                                            <p:strVal val="1+#ppt_w/2"/>
                                          </p:val>
                                        </p:tav>
                                        <p:tav tm="100000">
                                          <p:val>
                                            <p:strVal val="#ppt_x"/>
                                          </p:val>
                                        </p:tav>
                                      </p:tavLst>
                                    </p:anim>
                                    <p:anim calcmode="lin" valueType="num">
                                      <p:cBhvr additive="base">
                                        <p:cTn id="87" dur="500" fill="hold"/>
                                        <p:tgtEl>
                                          <p:spTgt spid="35"/>
                                        </p:tgtEl>
                                        <p:attrNameLst>
                                          <p:attrName>ppt_y</p:attrName>
                                        </p:attrNameLst>
                                      </p:cBhvr>
                                      <p:tavLst>
                                        <p:tav tm="0">
                                          <p:val>
                                            <p:strVal val="#ppt_y"/>
                                          </p:val>
                                        </p:tav>
                                        <p:tav tm="100000">
                                          <p:val>
                                            <p:strVal val="#ppt_y"/>
                                          </p:val>
                                        </p:tav>
                                      </p:tavLst>
                                    </p:anim>
                                  </p:childTnLst>
                                </p:cTn>
                              </p:par>
                            </p:childTnLst>
                          </p:cTn>
                        </p:par>
                        <p:par>
                          <p:cTn id="88" fill="hold">
                            <p:stCondLst>
                              <p:cond delay="1000"/>
                            </p:stCondLst>
                            <p:childTnLst>
                              <p:par>
                                <p:cTn id="89" presetID="3" presetClass="entr" presetSubtype="10" fill="hold" nodeType="afterEffect">
                                  <p:stCondLst>
                                    <p:cond delay="0"/>
                                  </p:stCondLst>
                                  <p:childTnLst>
                                    <p:set>
                                      <p:cBhvr>
                                        <p:cTn id="90" dur="1" fill="hold">
                                          <p:stCondLst>
                                            <p:cond delay="0"/>
                                          </p:stCondLst>
                                        </p:cTn>
                                        <p:tgtEl>
                                          <p:spTgt spid="2"/>
                                        </p:tgtEl>
                                        <p:attrNameLst>
                                          <p:attrName>style.visibility</p:attrName>
                                        </p:attrNameLst>
                                      </p:cBhvr>
                                      <p:to>
                                        <p:strVal val="visible"/>
                                      </p:to>
                                    </p:set>
                                    <p:animEffect transition="in" filter="blinds(horizontal)">
                                      <p:cBhvr>
                                        <p:cTn id="91" dur="500"/>
                                        <p:tgtEl>
                                          <p:spTgt spid="2"/>
                                        </p:tgtEl>
                                      </p:cBhvr>
                                    </p:animEffect>
                                  </p:childTnLst>
                                </p:cTn>
                              </p:par>
                            </p:childTnLst>
                          </p:cTn>
                        </p:par>
                        <p:par>
                          <p:cTn id="92" fill="hold">
                            <p:stCondLst>
                              <p:cond delay="1500"/>
                            </p:stCondLst>
                            <p:childTnLst>
                              <p:par>
                                <p:cTn id="93" presetID="5" presetClass="entr" presetSubtype="10" fill="hold" grpId="0" nodeType="afterEffect">
                                  <p:stCondLst>
                                    <p:cond delay="0"/>
                                  </p:stCondLst>
                                  <p:childTnLst>
                                    <p:set>
                                      <p:cBhvr>
                                        <p:cTn id="94" dur="1" fill="hold">
                                          <p:stCondLst>
                                            <p:cond delay="0"/>
                                          </p:stCondLst>
                                        </p:cTn>
                                        <p:tgtEl>
                                          <p:spTgt spid="74"/>
                                        </p:tgtEl>
                                        <p:attrNameLst>
                                          <p:attrName>style.visibility</p:attrName>
                                        </p:attrNameLst>
                                      </p:cBhvr>
                                      <p:to>
                                        <p:strVal val="visible"/>
                                      </p:to>
                                    </p:set>
                                    <p:animEffect transition="in" filter="checkerboard(across)">
                                      <p:cBhvr>
                                        <p:cTn id="95" dur="500"/>
                                        <p:tgtEl>
                                          <p:spTgt spid="74"/>
                                        </p:tgtEl>
                                      </p:cBhvr>
                                    </p:animEffect>
                                  </p:childTnLst>
                                </p:cTn>
                              </p:par>
                              <p:par>
                                <p:cTn id="96" presetID="5" presetClass="entr" presetSubtype="10" fill="hold" grpId="0" nodeType="withEffect">
                                  <p:stCondLst>
                                    <p:cond delay="0"/>
                                  </p:stCondLst>
                                  <p:childTnLst>
                                    <p:set>
                                      <p:cBhvr>
                                        <p:cTn id="97" dur="1" fill="hold">
                                          <p:stCondLst>
                                            <p:cond delay="0"/>
                                          </p:stCondLst>
                                        </p:cTn>
                                        <p:tgtEl>
                                          <p:spTgt spid="73"/>
                                        </p:tgtEl>
                                        <p:attrNameLst>
                                          <p:attrName>style.visibility</p:attrName>
                                        </p:attrNameLst>
                                      </p:cBhvr>
                                      <p:to>
                                        <p:strVal val="visible"/>
                                      </p:to>
                                    </p:set>
                                    <p:animEffect transition="in" filter="checkerboard(across)">
                                      <p:cBhvr>
                                        <p:cTn id="98" dur="500"/>
                                        <p:tgtEl>
                                          <p:spTgt spid="73"/>
                                        </p:tgtEl>
                                      </p:cBhvr>
                                    </p:animEffect>
                                  </p:childTnLst>
                                </p:cTn>
                              </p:par>
                            </p:childTnLst>
                          </p:cTn>
                        </p:par>
                      </p:childTnLst>
                    </p:cTn>
                  </p:par>
                  <p:par>
                    <p:cTn id="99" fill="hold">
                      <p:stCondLst>
                        <p:cond delay="indefinite"/>
                      </p:stCondLst>
                      <p:childTnLst>
                        <p:par>
                          <p:cTn id="100" fill="hold">
                            <p:stCondLst>
                              <p:cond delay="0"/>
                            </p:stCondLst>
                            <p:childTnLst>
                              <p:par>
                                <p:cTn id="101" presetID="5" presetClass="entr" presetSubtype="10" fill="hold" nodeType="clickEffect">
                                  <p:stCondLst>
                                    <p:cond delay="0"/>
                                  </p:stCondLst>
                                  <p:childTnLst>
                                    <p:set>
                                      <p:cBhvr>
                                        <p:cTn id="102" dur="1" fill="hold">
                                          <p:stCondLst>
                                            <p:cond delay="0"/>
                                          </p:stCondLst>
                                        </p:cTn>
                                        <p:tgtEl>
                                          <p:spTgt spid="5"/>
                                        </p:tgtEl>
                                        <p:attrNameLst>
                                          <p:attrName>style.visibility</p:attrName>
                                        </p:attrNameLst>
                                      </p:cBhvr>
                                      <p:to>
                                        <p:strVal val="visible"/>
                                      </p:to>
                                    </p:set>
                                    <p:animEffect transition="in" filter="checkerboard(across)">
                                      <p:cBhvr>
                                        <p:cTn id="103" dur="500"/>
                                        <p:tgtEl>
                                          <p:spTgt spid="5"/>
                                        </p:tgtEl>
                                      </p:cBhvr>
                                    </p:animEffect>
                                  </p:childTnLst>
                                </p:cTn>
                              </p:par>
                            </p:childTnLst>
                          </p:cTn>
                        </p:par>
                        <p:par>
                          <p:cTn id="104" fill="hold">
                            <p:stCondLst>
                              <p:cond delay="500"/>
                            </p:stCondLst>
                            <p:childTnLst>
                              <p:par>
                                <p:cTn id="105" presetID="5" presetClass="entr" presetSubtype="10" fill="hold" nodeType="afterEffect">
                                  <p:stCondLst>
                                    <p:cond delay="0"/>
                                  </p:stCondLst>
                                  <p:childTnLst>
                                    <p:set>
                                      <p:cBhvr>
                                        <p:cTn id="106" dur="1" fill="hold">
                                          <p:stCondLst>
                                            <p:cond delay="0"/>
                                          </p:stCondLst>
                                        </p:cTn>
                                        <p:tgtEl>
                                          <p:spTgt spid="7"/>
                                        </p:tgtEl>
                                        <p:attrNameLst>
                                          <p:attrName>style.visibility</p:attrName>
                                        </p:attrNameLst>
                                      </p:cBhvr>
                                      <p:to>
                                        <p:strVal val="visible"/>
                                      </p:to>
                                    </p:set>
                                    <p:animEffect transition="in" filter="checkerboard(across)">
                                      <p:cBhvr>
                                        <p:cTn id="107" dur="500"/>
                                        <p:tgtEl>
                                          <p:spTgt spid="7"/>
                                        </p:tgtEl>
                                      </p:cBhvr>
                                    </p:animEffect>
                                  </p:childTnLst>
                                </p:cTn>
                              </p:par>
                            </p:childTnLst>
                          </p:cTn>
                        </p:par>
                        <p:par>
                          <p:cTn id="108" fill="hold">
                            <p:stCondLst>
                              <p:cond delay="1000"/>
                            </p:stCondLst>
                            <p:childTnLst>
                              <p:par>
                                <p:cTn id="109" presetID="5" presetClass="entr" presetSubtype="10" fill="hold" nodeType="after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checkerboard(across)">
                                      <p:cBhvr>
                                        <p:cTn id="1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3" grpId="0" animBg="1"/>
      <p:bldP spid="4" grpId="0" build="p"/>
      <p:bldP spid="43" grpId="0" build="allAtOnce"/>
      <p:bldP spid="50" grpId="0" animBg="1"/>
      <p:bldP spid="50" grpId="1" animBg="1"/>
      <p:bldP spid="51" grpId="0" animBg="1"/>
      <p:bldP spid="51" grpId="1" animBg="1"/>
      <p:bldP spid="69" grpId="0" animBg="1"/>
      <p:bldP spid="69" grpId="1" animBg="1"/>
      <p:bldP spid="72" grpId="0" animBg="1"/>
      <p:bldP spid="72" grpId="1" animBg="1"/>
      <p:bldP spid="73" grpId="0"/>
      <p:bldP spid="74" grpId="0"/>
      <p:bldP spid="75" grpId="0" animBg="1"/>
      <p:bldP spid="75" grpId="1" animBg="1"/>
      <p:bldP spid="71" grpId="0" animBg="1"/>
      <p:bldP spid="71" grpId="1" animBg="1"/>
      <p:bldP spid="49" grpId="0" animBg="1"/>
      <p:bldP spid="49" grpId="1"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ular Callout 21"/>
          <p:cNvSpPr/>
          <p:nvPr/>
        </p:nvSpPr>
        <p:spPr bwMode="auto">
          <a:xfrm>
            <a:off x="4714875" y="2171699"/>
            <a:ext cx="2038350" cy="619125"/>
          </a:xfrm>
          <a:prstGeom prst="wedgeRoundRectCallout">
            <a:avLst>
              <a:gd name="adj1" fmla="val -42691"/>
              <a:gd name="adj2" fmla="val 105633"/>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 is also legal</a:t>
            </a:r>
          </a:p>
          <a:p>
            <a:pPr marL="0" marR="0" indent="0" algn="ctr" defTabSz="914400" rtl="0" eaLnBrk="1" fontAlgn="base" latinLnBrk="0" hangingPunct="1">
              <a:lnSpc>
                <a:spcPct val="100000"/>
              </a:lnSpc>
              <a:spcBef>
                <a:spcPct val="0"/>
              </a:spcBef>
              <a:spcAft>
                <a:spcPct val="0"/>
              </a:spcAft>
              <a:buClrTx/>
              <a:buSzTx/>
              <a:buFontTx/>
              <a:buNone/>
              <a:tabLst/>
            </a:pPr>
            <a:r>
              <a:rPr lang="en-US" dirty="0" smtClean="0"/>
              <a:t>(sigil to taste)</a:t>
            </a:r>
            <a:r>
              <a:rPr kumimoji="0" lang="en-US" sz="1800" b="1" i="0" u="none" strike="noStrike" cap="none" normalizeH="0" dirty="0" smtClean="0">
                <a:ln>
                  <a:noFill/>
                </a:ln>
                <a:solidFill>
                  <a:schemeClr val="tx1"/>
                </a:solidFill>
                <a:effectLst/>
                <a:latin typeface="Arial" charset="0"/>
              </a:rPr>
              <a:t>.</a:t>
            </a:r>
            <a:endParaRPr kumimoji="0" lang="en-US" sz="1800" b="1" i="0" u="none" strike="noStrike" cap="none" normalizeH="0" baseline="0" dirty="0" smtClean="0">
              <a:ln>
                <a:noFill/>
              </a:ln>
              <a:solidFill>
                <a:schemeClr val="tx1"/>
              </a:solidFill>
              <a:effectLst/>
              <a:latin typeface="Arial" charset="0"/>
            </a:endParaRPr>
          </a:p>
        </p:txBody>
      </p:sp>
      <p:sp>
        <p:nvSpPr>
          <p:cNvPr id="21" name="Rounded Rectangular Callout 20"/>
          <p:cNvSpPr/>
          <p:nvPr/>
        </p:nvSpPr>
        <p:spPr bwMode="auto">
          <a:xfrm>
            <a:off x="4714874" y="2171699"/>
            <a:ext cx="2047876" cy="619125"/>
          </a:xfrm>
          <a:prstGeom prst="wedgeRoundRectCallout">
            <a:avLst>
              <a:gd name="adj1" fmla="val -42691"/>
              <a:gd name="adj2" fmla="val 105633"/>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 is the sigil in SPARQL</a:t>
            </a:r>
            <a:r>
              <a:rPr kumimoji="0" lang="en-US" sz="1800" b="1" i="0" u="none" strike="noStrike" cap="none" normalizeH="0" dirty="0" smtClean="0">
                <a:ln>
                  <a:noFill/>
                </a:ln>
                <a:solidFill>
                  <a:schemeClr val="tx1"/>
                </a:solidFill>
                <a:effectLst/>
                <a:latin typeface="Arial" charset="0"/>
              </a:rPr>
              <a:t>.</a:t>
            </a:r>
            <a:endParaRPr kumimoji="0" lang="en-US" sz="1800" b="1" i="0" u="none" strike="noStrike" cap="none" normalizeH="0" baseline="0" dirty="0" smtClean="0">
              <a:ln>
                <a:noFill/>
              </a:ln>
              <a:solidFill>
                <a:schemeClr val="tx1"/>
              </a:solidFill>
              <a:effectLst/>
              <a:latin typeface="Arial" charset="0"/>
            </a:endParaRPr>
          </a:p>
        </p:txBody>
      </p:sp>
      <p:grpSp>
        <p:nvGrpSpPr>
          <p:cNvPr id="2" name="Group 50"/>
          <p:cNvGrpSpPr/>
          <p:nvPr/>
        </p:nvGrpSpPr>
        <p:grpSpPr>
          <a:xfrm>
            <a:off x="338580" y="1740464"/>
            <a:ext cx="7061774" cy="4602729"/>
            <a:chOff x="338580" y="1740464"/>
            <a:chExt cx="7061774" cy="4602729"/>
          </a:xfrm>
        </p:grpSpPr>
        <p:cxnSp>
          <p:nvCxnSpPr>
            <p:cNvPr id="27" name="Straight Arrow Connector 26"/>
            <p:cNvCxnSpPr>
              <a:stCxn id="25" idx="3"/>
              <a:endCxn id="29" idx="1"/>
            </p:cNvCxnSpPr>
            <p:nvPr/>
          </p:nvCxnSpPr>
          <p:spPr bwMode="auto">
            <a:xfrm>
              <a:off x="2090143" y="2367496"/>
              <a:ext cx="3278886" cy="1235"/>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cxnSp>
          <p:nvCxnSpPr>
            <p:cNvPr id="28" name="Straight Arrow Connector 27"/>
            <p:cNvCxnSpPr>
              <a:endCxn id="26" idx="0"/>
            </p:cNvCxnSpPr>
            <p:nvPr/>
          </p:nvCxnSpPr>
          <p:spPr bwMode="auto">
            <a:xfrm rot="5400000">
              <a:off x="-76386" y="4354732"/>
              <a:ext cx="2734874" cy="14469"/>
            </a:xfrm>
            <a:prstGeom prst="straightConnector1">
              <a:avLst/>
            </a:prstGeom>
            <a:solidFill>
              <a:schemeClr val="accent1"/>
            </a:solidFill>
            <a:ln w="28575" cap="flat" cmpd="sng" algn="ctr">
              <a:solidFill>
                <a:schemeClr val="tx1"/>
              </a:solidFill>
              <a:prstDash val="solid"/>
              <a:round/>
              <a:headEnd type="none" w="med" len="med"/>
              <a:tailEnd type="triangle" w="lg" len="lg"/>
            </a:ln>
            <a:effectLst/>
          </p:spPr>
        </p:cxnSp>
        <p:grpSp>
          <p:nvGrpSpPr>
            <p:cNvPr id="5" name="Group 38"/>
            <p:cNvGrpSpPr/>
            <p:nvPr/>
          </p:nvGrpSpPr>
          <p:grpSpPr>
            <a:xfrm>
              <a:off x="5338208" y="1762825"/>
              <a:ext cx="2062146" cy="1171254"/>
              <a:chOff x="5452507" y="1330916"/>
              <a:chExt cx="2062146" cy="1171254"/>
            </a:xfrm>
          </p:grpSpPr>
          <p:sp>
            <p:nvSpPr>
              <p:cNvPr id="23" name="Oval 22"/>
              <p:cNvSpPr/>
              <p:nvPr/>
            </p:nvSpPr>
            <p:spPr bwMode="auto">
              <a:xfrm>
                <a:off x="5452507" y="1330916"/>
                <a:ext cx="1972638" cy="1171254"/>
              </a:xfrm>
              <a:prstGeom prst="ellipse">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Arial" charset="0"/>
                </a:endParaRPr>
              </a:p>
            </p:txBody>
          </p:sp>
          <p:sp>
            <p:nvSpPr>
              <p:cNvPr id="29" name="TextBox 28"/>
              <p:cNvSpPr txBox="1"/>
              <p:nvPr/>
            </p:nvSpPr>
            <p:spPr>
              <a:xfrm>
                <a:off x="5483328" y="1752156"/>
                <a:ext cx="2031325" cy="369332"/>
              </a:xfrm>
              <a:prstGeom prst="rect">
                <a:avLst/>
              </a:prstGeom>
              <a:noFill/>
            </p:spPr>
            <p:txBody>
              <a:bodyPr wrap="none" rtlCol="0">
                <a:spAutoFit/>
              </a:bodyPr>
              <a:lstStyle/>
              <a:p>
                <a:r>
                  <a:rPr lang="en-US" dirty="0" err="1" smtClean="0"/>
                  <a:t>country:Country</a:t>
                </a:r>
                <a:endParaRPr lang="en-US" dirty="0"/>
              </a:p>
            </p:txBody>
          </p:sp>
        </p:grpSp>
        <p:sp>
          <p:nvSpPr>
            <p:cNvPr id="30" name="TextBox 29"/>
            <p:cNvSpPr txBox="1"/>
            <p:nvPr/>
          </p:nvSpPr>
          <p:spPr>
            <a:xfrm>
              <a:off x="3187957" y="1972206"/>
              <a:ext cx="1043876" cy="369332"/>
            </a:xfrm>
            <a:prstGeom prst="rect">
              <a:avLst/>
            </a:prstGeom>
            <a:noFill/>
          </p:spPr>
          <p:txBody>
            <a:bodyPr wrap="none" rtlCol="0">
              <a:spAutoFit/>
            </a:bodyPr>
            <a:lstStyle/>
            <a:p>
              <a:r>
                <a:rPr lang="en-US" dirty="0" err="1" smtClean="0"/>
                <a:t>rdf:type</a:t>
              </a:r>
              <a:endParaRPr lang="en-US" dirty="0"/>
            </a:p>
          </p:txBody>
        </p:sp>
        <p:sp>
          <p:nvSpPr>
            <p:cNvPr id="31" name="TextBox 30"/>
            <p:cNvSpPr txBox="1"/>
            <p:nvPr/>
          </p:nvSpPr>
          <p:spPr>
            <a:xfrm rot="16200000">
              <a:off x="180976" y="4346908"/>
              <a:ext cx="1749197" cy="369332"/>
            </a:xfrm>
            <a:prstGeom prst="rect">
              <a:avLst/>
            </a:prstGeom>
            <a:noFill/>
          </p:spPr>
          <p:txBody>
            <a:bodyPr wrap="none" rtlCol="0">
              <a:spAutoFit/>
            </a:bodyPr>
            <a:lstStyle/>
            <a:p>
              <a:r>
                <a:rPr lang="en-US" dirty="0" err="1" smtClean="0"/>
                <a:t>country:name</a:t>
              </a:r>
              <a:endParaRPr lang="en-US" dirty="0"/>
            </a:p>
          </p:txBody>
        </p:sp>
        <p:grpSp>
          <p:nvGrpSpPr>
            <p:cNvPr id="6" name="Group 43"/>
            <p:cNvGrpSpPr/>
            <p:nvPr/>
          </p:nvGrpSpPr>
          <p:grpSpPr>
            <a:xfrm>
              <a:off x="338580" y="5729403"/>
              <a:ext cx="1890472" cy="613790"/>
              <a:chOff x="609213" y="5939939"/>
              <a:chExt cx="1890472" cy="613790"/>
            </a:xfrm>
          </p:grpSpPr>
          <p:sp>
            <p:nvSpPr>
              <p:cNvPr id="26" name="Rectangle 25"/>
              <p:cNvSpPr/>
              <p:nvPr/>
            </p:nvSpPr>
            <p:spPr bwMode="auto">
              <a:xfrm>
                <a:off x="609213" y="5939939"/>
                <a:ext cx="1890472" cy="613790"/>
              </a:xfrm>
              <a:prstGeom prst="rect">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2" name="TextBox 31"/>
              <p:cNvSpPr txBox="1"/>
              <p:nvPr/>
            </p:nvSpPr>
            <p:spPr>
              <a:xfrm>
                <a:off x="1087458" y="6045632"/>
                <a:ext cx="928459" cy="369332"/>
              </a:xfrm>
              <a:prstGeom prst="rect">
                <a:avLst/>
              </a:prstGeom>
              <a:noFill/>
            </p:spPr>
            <p:txBody>
              <a:bodyPr wrap="none" rtlCol="0">
                <a:spAutoFit/>
              </a:bodyPr>
              <a:lstStyle/>
              <a:p>
                <a:r>
                  <a:rPr lang="en-US" dirty="0" smtClean="0"/>
                  <a:t>?name</a:t>
                </a:r>
                <a:endParaRPr lang="en-US" dirty="0"/>
              </a:p>
            </p:txBody>
          </p:sp>
        </p:grpSp>
        <p:grpSp>
          <p:nvGrpSpPr>
            <p:cNvPr id="8" name="Group 37"/>
            <p:cNvGrpSpPr/>
            <p:nvPr/>
          </p:nvGrpSpPr>
          <p:grpSpPr>
            <a:xfrm>
              <a:off x="487375" y="1740464"/>
              <a:ext cx="1602768" cy="1254064"/>
              <a:chOff x="729111" y="1919139"/>
              <a:chExt cx="1602768" cy="1254064"/>
            </a:xfrm>
          </p:grpSpPr>
          <p:sp>
            <p:nvSpPr>
              <p:cNvPr id="25" name="Flowchart: Decision 24"/>
              <p:cNvSpPr/>
              <p:nvPr/>
            </p:nvSpPr>
            <p:spPr bwMode="auto">
              <a:xfrm>
                <a:off x="729111" y="1919139"/>
                <a:ext cx="1602768" cy="1254064"/>
              </a:xfrm>
              <a:prstGeom prst="flowChartDecision">
                <a:avLst/>
              </a:prstGeom>
              <a:solidFill>
                <a:srgbClr val="7030A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3" name="TextBox 32"/>
              <p:cNvSpPr txBox="1"/>
              <p:nvPr/>
            </p:nvSpPr>
            <p:spPr>
              <a:xfrm>
                <a:off x="948295" y="2323258"/>
                <a:ext cx="1172116" cy="369332"/>
              </a:xfrm>
              <a:prstGeom prst="rect">
                <a:avLst/>
              </a:prstGeom>
              <a:noFill/>
            </p:spPr>
            <p:txBody>
              <a:bodyPr wrap="none" rtlCol="0">
                <a:spAutoFit/>
              </a:bodyPr>
              <a:lstStyle/>
              <a:p>
                <a:r>
                  <a:rPr lang="en-US" dirty="0" smtClean="0"/>
                  <a:t>?country</a:t>
                </a:r>
                <a:endParaRPr lang="en-US" dirty="0"/>
              </a:p>
            </p:txBody>
          </p:sp>
        </p:grpSp>
      </p:grpSp>
      <p:sp>
        <p:nvSpPr>
          <p:cNvPr id="10" name="Rectangle 9"/>
          <p:cNvSpPr/>
          <p:nvPr/>
        </p:nvSpPr>
        <p:spPr>
          <a:xfrm>
            <a:off x="1603145" y="3050145"/>
            <a:ext cx="6458617" cy="2246769"/>
          </a:xfrm>
          <a:prstGeom prst="rect">
            <a:avLst/>
          </a:prstGeom>
        </p:spPr>
        <p:txBody>
          <a:bodyPr wrap="square">
            <a:spAutoFit/>
          </a:bodyPr>
          <a:lstStyle/>
          <a:p>
            <a:r>
              <a:rPr lang="en-US" sz="2800" dirty="0" smtClean="0"/>
              <a:t>SELECT </a:t>
            </a:r>
            <a:r>
              <a:rPr lang="en-US" sz="2800" dirty="0" smtClean="0">
                <a:solidFill>
                  <a:srgbClr val="FF0000"/>
                </a:solidFill>
              </a:rPr>
              <a:t>?</a:t>
            </a:r>
            <a:r>
              <a:rPr lang="en-US" sz="2800" b="0" dirty="0" smtClean="0"/>
              <a:t>country </a:t>
            </a:r>
            <a:r>
              <a:rPr lang="en-US" sz="2800" dirty="0" smtClean="0">
                <a:solidFill>
                  <a:srgbClr val="FF0000"/>
                </a:solidFill>
              </a:rPr>
              <a:t>?</a:t>
            </a:r>
            <a:r>
              <a:rPr lang="en-US" sz="2800" b="0" dirty="0" smtClean="0"/>
              <a:t>name</a:t>
            </a:r>
          </a:p>
          <a:p>
            <a:r>
              <a:rPr lang="en-US" sz="2800" dirty="0" smtClean="0"/>
              <a:t>WHERE {</a:t>
            </a:r>
          </a:p>
          <a:p>
            <a:r>
              <a:rPr lang="en-US" sz="2800" b="0" dirty="0" smtClean="0"/>
              <a:t>    </a:t>
            </a:r>
            <a:r>
              <a:rPr lang="en-US" sz="2800" dirty="0" smtClean="0">
                <a:solidFill>
                  <a:srgbClr val="FF0000"/>
                </a:solidFill>
              </a:rPr>
              <a:t>?</a:t>
            </a:r>
            <a:r>
              <a:rPr lang="en-US" sz="2800" b="0" dirty="0" smtClean="0"/>
              <a:t>country </a:t>
            </a:r>
            <a:r>
              <a:rPr lang="en-US" sz="2800" b="0" dirty="0" err="1" smtClean="0"/>
              <a:t>rdf:type</a:t>
            </a:r>
            <a:r>
              <a:rPr lang="en-US" sz="2800" b="0" dirty="0" smtClean="0"/>
              <a:t> </a:t>
            </a:r>
            <a:r>
              <a:rPr lang="en-US" sz="2800" b="0" dirty="0" err="1" smtClean="0"/>
              <a:t>country:Country</a:t>
            </a:r>
            <a:r>
              <a:rPr lang="en-US" sz="2800" b="0" dirty="0" smtClean="0"/>
              <a:t> </a:t>
            </a:r>
            <a:r>
              <a:rPr lang="en-US" sz="2800" dirty="0" smtClean="0">
                <a:solidFill>
                  <a:srgbClr val="FF0000"/>
                </a:solidFill>
              </a:rPr>
              <a:t>.</a:t>
            </a:r>
          </a:p>
          <a:p>
            <a:r>
              <a:rPr lang="en-US" sz="2800" b="0" dirty="0" smtClean="0"/>
              <a:t>    </a:t>
            </a:r>
            <a:r>
              <a:rPr lang="en-US" sz="2800" dirty="0" smtClean="0">
                <a:solidFill>
                  <a:srgbClr val="FF0000"/>
                </a:solidFill>
              </a:rPr>
              <a:t>?</a:t>
            </a:r>
            <a:r>
              <a:rPr lang="en-US" sz="2800" b="0" dirty="0" smtClean="0"/>
              <a:t>country </a:t>
            </a:r>
            <a:r>
              <a:rPr lang="en-US" sz="2800" b="0" dirty="0" err="1" smtClean="0"/>
              <a:t>country:name</a:t>
            </a:r>
            <a:r>
              <a:rPr lang="en-US" sz="2800" b="0" dirty="0" smtClean="0"/>
              <a:t> </a:t>
            </a:r>
            <a:r>
              <a:rPr lang="en-US" sz="2800" dirty="0" smtClean="0">
                <a:solidFill>
                  <a:srgbClr val="FF0000"/>
                </a:solidFill>
              </a:rPr>
              <a:t>?</a:t>
            </a:r>
            <a:r>
              <a:rPr lang="en-US" sz="2800" b="0" dirty="0" smtClean="0"/>
              <a:t>name</a:t>
            </a:r>
          </a:p>
          <a:p>
            <a:r>
              <a:rPr lang="en-US" sz="2800" dirty="0" smtClean="0"/>
              <a:t>}</a:t>
            </a:r>
            <a:endParaRPr lang="en-US" sz="2800" dirty="0"/>
          </a:p>
        </p:txBody>
      </p:sp>
      <p:sp>
        <p:nvSpPr>
          <p:cNvPr id="7" name="TextBox 6"/>
          <p:cNvSpPr txBox="1"/>
          <p:nvPr/>
        </p:nvSpPr>
        <p:spPr>
          <a:xfrm>
            <a:off x="1599669" y="3055804"/>
            <a:ext cx="6586802" cy="2523768"/>
          </a:xfrm>
          <a:prstGeom prst="rect">
            <a:avLst/>
          </a:prstGeom>
          <a:noFill/>
        </p:spPr>
        <p:txBody>
          <a:bodyPr wrap="square" rtlCol="0">
            <a:spAutoFit/>
          </a:bodyPr>
          <a:lstStyle/>
          <a:p>
            <a:r>
              <a:rPr lang="en-US" sz="2800" dirty="0" smtClean="0"/>
              <a:t>SELECT </a:t>
            </a:r>
            <a:r>
              <a:rPr lang="en-US" sz="2800" dirty="0" smtClean="0">
                <a:solidFill>
                  <a:srgbClr val="FF0000"/>
                </a:solidFill>
              </a:rPr>
              <a:t>$</a:t>
            </a:r>
            <a:r>
              <a:rPr lang="en-US" sz="2800" b="0" dirty="0" smtClean="0"/>
              <a:t>country </a:t>
            </a:r>
            <a:r>
              <a:rPr lang="en-US" sz="2800" dirty="0" smtClean="0">
                <a:solidFill>
                  <a:srgbClr val="FF0000"/>
                </a:solidFill>
              </a:rPr>
              <a:t>$</a:t>
            </a:r>
            <a:r>
              <a:rPr lang="en-US" sz="2800" b="0" dirty="0" smtClean="0"/>
              <a:t>name</a:t>
            </a:r>
          </a:p>
          <a:p>
            <a:r>
              <a:rPr lang="en-US" sz="2800" dirty="0" smtClean="0"/>
              <a:t>WHERE {</a:t>
            </a:r>
          </a:p>
          <a:p>
            <a:r>
              <a:rPr lang="en-US" sz="2800" b="0" dirty="0" smtClean="0"/>
              <a:t>    </a:t>
            </a:r>
            <a:r>
              <a:rPr lang="en-US" sz="2800" dirty="0" smtClean="0">
                <a:solidFill>
                  <a:srgbClr val="FF0000"/>
                </a:solidFill>
              </a:rPr>
              <a:t>$</a:t>
            </a:r>
            <a:r>
              <a:rPr lang="en-US" sz="2800" b="0" dirty="0" smtClean="0"/>
              <a:t>country </a:t>
            </a:r>
            <a:r>
              <a:rPr lang="en-US" sz="2800" b="0" dirty="0" err="1" smtClean="0"/>
              <a:t>rdf:type</a:t>
            </a:r>
            <a:r>
              <a:rPr lang="en-US" sz="2800" b="0" dirty="0" smtClean="0"/>
              <a:t> </a:t>
            </a:r>
            <a:r>
              <a:rPr lang="en-US" sz="2800" b="0" dirty="0" err="1" smtClean="0"/>
              <a:t>country:Country</a:t>
            </a:r>
            <a:r>
              <a:rPr lang="en-US" sz="2800" b="0" dirty="0" smtClean="0"/>
              <a:t> .</a:t>
            </a:r>
          </a:p>
          <a:p>
            <a:r>
              <a:rPr lang="en-US" sz="2800" b="0" dirty="0" smtClean="0"/>
              <a:t>    </a:t>
            </a:r>
            <a:r>
              <a:rPr lang="en-US" sz="2800" dirty="0" smtClean="0">
                <a:solidFill>
                  <a:srgbClr val="FF0000"/>
                </a:solidFill>
              </a:rPr>
              <a:t>$</a:t>
            </a:r>
            <a:r>
              <a:rPr lang="en-US" sz="2800" b="0" dirty="0" smtClean="0"/>
              <a:t>country </a:t>
            </a:r>
            <a:r>
              <a:rPr lang="en-US" sz="2800" b="0" dirty="0" err="1" smtClean="0"/>
              <a:t>country:name</a:t>
            </a:r>
            <a:r>
              <a:rPr lang="en-US" sz="2800" b="0" dirty="0" smtClean="0"/>
              <a:t> </a:t>
            </a:r>
            <a:r>
              <a:rPr lang="en-US" sz="2800" dirty="0" smtClean="0">
                <a:solidFill>
                  <a:srgbClr val="FF0000"/>
                </a:solidFill>
              </a:rPr>
              <a:t>$</a:t>
            </a:r>
            <a:r>
              <a:rPr lang="en-US" sz="2800" b="0" dirty="0" smtClean="0"/>
              <a:t>name</a:t>
            </a:r>
          </a:p>
          <a:p>
            <a:r>
              <a:rPr lang="en-US" sz="2800" dirty="0" smtClean="0"/>
              <a:t>}</a:t>
            </a:r>
          </a:p>
          <a:p>
            <a:endParaRPr lang="en-US" dirty="0"/>
          </a:p>
        </p:txBody>
      </p:sp>
      <p:sp>
        <p:nvSpPr>
          <p:cNvPr id="9" name="Rectangle 8"/>
          <p:cNvSpPr/>
          <p:nvPr/>
        </p:nvSpPr>
        <p:spPr>
          <a:xfrm>
            <a:off x="1607426" y="3055399"/>
            <a:ext cx="7315200" cy="2246769"/>
          </a:xfrm>
          <a:prstGeom prst="rect">
            <a:avLst/>
          </a:prstGeom>
        </p:spPr>
        <p:txBody>
          <a:bodyPr wrap="square">
            <a:spAutoFit/>
          </a:bodyPr>
          <a:lstStyle/>
          <a:p>
            <a:r>
              <a:rPr lang="en-US" sz="2800" dirty="0" smtClean="0"/>
              <a:t>SELECT </a:t>
            </a:r>
            <a:r>
              <a:rPr lang="en-US" sz="2800" b="0" dirty="0" smtClean="0"/>
              <a:t>?country ?name</a:t>
            </a:r>
          </a:p>
          <a:p>
            <a:r>
              <a:rPr lang="en-US" sz="2800" dirty="0" smtClean="0"/>
              <a:t>WHERE {</a:t>
            </a:r>
          </a:p>
          <a:p>
            <a:r>
              <a:rPr lang="en-US" sz="2800" b="0" dirty="0" smtClean="0"/>
              <a:t>    ?country </a:t>
            </a:r>
            <a:r>
              <a:rPr lang="en-US" sz="2800" b="0" dirty="0" err="1" smtClean="0"/>
              <a:t>rdf:type</a:t>
            </a:r>
            <a:r>
              <a:rPr lang="en-US" sz="2800" b="0" dirty="0" smtClean="0"/>
              <a:t> </a:t>
            </a:r>
            <a:r>
              <a:rPr lang="en-US" sz="2800" b="0" dirty="0" err="1" smtClean="0"/>
              <a:t>country:Country</a:t>
            </a:r>
            <a:r>
              <a:rPr lang="en-US" sz="2800" b="0" dirty="0" smtClean="0"/>
              <a:t> .</a:t>
            </a:r>
          </a:p>
          <a:p>
            <a:r>
              <a:rPr lang="en-US" sz="2800" b="0" dirty="0" smtClean="0"/>
              <a:t>    ?country </a:t>
            </a:r>
            <a:r>
              <a:rPr lang="en-US" sz="2800" b="0" dirty="0" err="1" smtClean="0"/>
              <a:t>country:name</a:t>
            </a:r>
            <a:r>
              <a:rPr lang="en-US" sz="2800" b="0" dirty="0" smtClean="0"/>
              <a:t> ?name</a:t>
            </a:r>
          </a:p>
          <a:p>
            <a:r>
              <a:rPr lang="en-US" sz="2800" dirty="0" smtClean="0"/>
              <a:t>}</a:t>
            </a:r>
            <a:endParaRPr lang="en-US" sz="2800" dirty="0"/>
          </a:p>
        </p:txBody>
      </p:sp>
      <p:sp>
        <p:nvSpPr>
          <p:cNvPr id="3" name="Title 2"/>
          <p:cNvSpPr>
            <a:spLocks noGrp="1"/>
          </p:cNvSpPr>
          <p:nvPr>
            <p:ph type="title"/>
          </p:nvPr>
        </p:nvSpPr>
        <p:spPr/>
        <p:txBody>
          <a:bodyPr/>
          <a:lstStyle/>
          <a:p>
            <a:r>
              <a:rPr lang="en-US" smtClean="0"/>
              <a:t>Simple Select</a:t>
            </a:r>
            <a:endParaRPr lang="en-US" dirty="0"/>
          </a:p>
        </p:txBody>
      </p:sp>
      <p:sp>
        <p:nvSpPr>
          <p:cNvPr id="4" name="Content Placeholder 3"/>
          <p:cNvSpPr>
            <a:spLocks noGrp="1"/>
          </p:cNvSpPr>
          <p:nvPr>
            <p:ph idx="1"/>
          </p:nvPr>
        </p:nvSpPr>
        <p:spPr/>
        <p:txBody>
          <a:bodyPr/>
          <a:lstStyle/>
          <a:p>
            <a:pPr>
              <a:buNone/>
            </a:pPr>
            <a:r>
              <a:rPr lang="en-US" b="1" i="1" smtClean="0"/>
              <a:t>“Find the names of all countries”</a:t>
            </a:r>
            <a:endParaRPr lang="en-US" b="1" i="1" dirty="0" smtClean="0"/>
          </a:p>
        </p:txBody>
      </p:sp>
    </p:spTree>
    <p:extLst>
      <p:ext uri="{BB962C8B-B14F-4D97-AF65-F5344CB8AC3E}">
        <p14:creationId xmlns="" xmlns:p14="http://schemas.microsoft.com/office/powerpoint/2010/main" xmlns:mv="urn:schemas-microsoft-com:mac:vml" xmlns:mc="http://schemas.openxmlformats.org/markup-compatibility/2006" val="3856236446"/>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checkerboard(across)">
                                      <p:cBhvr>
                                        <p:cTn id="11" dur="500"/>
                                        <p:tgtEl>
                                          <p:spTgt spid="10"/>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checkerboard(across)">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xit" presetSubtype="10" fill="hold" grpId="1" nodeType="clickEffect">
                                  <p:stCondLst>
                                    <p:cond delay="0"/>
                                  </p:stCondLst>
                                  <p:childTnLst>
                                    <p:animEffect transition="out" filter="checkerboard(across)">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par>
                                <p:cTn id="20" presetID="5" presetClass="exit" presetSubtype="10" fill="hold" grpId="1" nodeType="withEffect">
                                  <p:stCondLst>
                                    <p:cond delay="0"/>
                                  </p:stCondLst>
                                  <p:childTnLst>
                                    <p:animEffect transition="out" filter="checkerboard(across)">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childTnLst>
                          </p:cTn>
                        </p:par>
                        <p:par>
                          <p:cTn id="23" fill="hold">
                            <p:stCondLst>
                              <p:cond delay="500"/>
                            </p:stCondLst>
                            <p:childTnLst>
                              <p:par>
                                <p:cTn id="24" presetID="5" presetClass="entr" presetSubtype="1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heckerboard(across)">
                                      <p:cBhvr>
                                        <p:cTn id="26" dur="500"/>
                                        <p:tgtEl>
                                          <p:spTgt spid="7"/>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checkerboard(across)">
                                      <p:cBhvr>
                                        <p:cTn id="29" dur="500"/>
                                        <p:tgtEl>
                                          <p:spTgt spid="22"/>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checkerboard(across)">
                                      <p:cBhvr>
                                        <p:cTn id="34" dur="500"/>
                                        <p:tgtEl>
                                          <p:spTgt spid="2"/>
                                        </p:tgtEl>
                                      </p:cBhvr>
                                    </p:animEffect>
                                  </p:childTnLst>
                                </p:cTn>
                              </p:par>
                              <p:par>
                                <p:cTn id="35" presetID="5" presetClass="exit" presetSubtype="10" fill="hold" grpId="1" nodeType="withEffect">
                                  <p:stCondLst>
                                    <p:cond delay="0"/>
                                  </p:stCondLst>
                                  <p:childTnLst>
                                    <p:animEffect transition="out" filter="checkerboard(across)">
                                      <p:cBhvr>
                                        <p:cTn id="36" dur="500"/>
                                        <p:tgtEl>
                                          <p:spTgt spid="22"/>
                                        </p:tgtEl>
                                      </p:cBhvr>
                                    </p:animEffect>
                                    <p:set>
                                      <p:cBhvr>
                                        <p:cTn id="3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1" grpId="0" animBg="1"/>
      <p:bldP spid="21" grpId="1" animBg="1"/>
      <p:bldP spid="10" grpId="0"/>
      <p:bldP spid="10" grpId="1"/>
      <p:bldP spid="7" grpId="0"/>
      <p:bldP spid="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26476" y="3061940"/>
            <a:ext cx="6341989" cy="2246769"/>
          </a:xfrm>
          <a:prstGeom prst="rect">
            <a:avLst/>
          </a:prstGeom>
        </p:spPr>
        <p:txBody>
          <a:bodyPr wrap="square">
            <a:spAutoFit/>
          </a:bodyPr>
          <a:lstStyle/>
          <a:p>
            <a:r>
              <a:rPr lang="en-US" sz="2800" dirty="0" smtClean="0"/>
              <a:t>SELECT </a:t>
            </a:r>
            <a:r>
              <a:rPr lang="en-US" sz="2800" b="0" dirty="0" smtClean="0"/>
              <a:t>?country ?name</a:t>
            </a:r>
          </a:p>
          <a:p>
            <a:r>
              <a:rPr lang="en-US" sz="2800" dirty="0" smtClean="0"/>
              <a:t>WHERE {</a:t>
            </a:r>
          </a:p>
          <a:p>
            <a:r>
              <a:rPr lang="en-US" sz="2800" b="0" dirty="0" smtClean="0"/>
              <a:t>    ?country </a:t>
            </a:r>
            <a:r>
              <a:rPr lang="en-US" sz="2800" dirty="0" smtClean="0">
                <a:solidFill>
                  <a:srgbClr val="FF0000"/>
                </a:solidFill>
              </a:rPr>
              <a:t>a</a:t>
            </a:r>
            <a:r>
              <a:rPr lang="en-US" sz="2800" b="0" dirty="0" smtClean="0"/>
              <a:t> </a:t>
            </a:r>
            <a:r>
              <a:rPr lang="en-US" sz="2800" b="0" dirty="0" err="1" smtClean="0"/>
              <a:t>country:Country</a:t>
            </a:r>
            <a:r>
              <a:rPr lang="en-US" sz="2800" b="0" dirty="0" smtClean="0"/>
              <a:t> .</a:t>
            </a:r>
          </a:p>
          <a:p>
            <a:r>
              <a:rPr lang="en-US" sz="2800" b="0" dirty="0" smtClean="0"/>
              <a:t>    ?country </a:t>
            </a:r>
            <a:r>
              <a:rPr lang="en-US" sz="2800" b="0" dirty="0" err="1" smtClean="0"/>
              <a:t>country:name</a:t>
            </a:r>
            <a:r>
              <a:rPr lang="en-US" sz="2800" b="0" dirty="0" smtClean="0"/>
              <a:t> ?name</a:t>
            </a:r>
          </a:p>
          <a:p>
            <a:r>
              <a:rPr lang="en-US" sz="2800" dirty="0" smtClean="0"/>
              <a:t>}</a:t>
            </a:r>
            <a:endParaRPr lang="en-US" sz="2800" dirty="0"/>
          </a:p>
        </p:txBody>
      </p:sp>
      <p:sp>
        <p:nvSpPr>
          <p:cNvPr id="9" name="Rectangle 8"/>
          <p:cNvSpPr/>
          <p:nvPr/>
        </p:nvSpPr>
        <p:spPr>
          <a:xfrm>
            <a:off x="1626476" y="3053378"/>
            <a:ext cx="6341989" cy="2246769"/>
          </a:xfrm>
          <a:prstGeom prst="rect">
            <a:avLst/>
          </a:prstGeom>
        </p:spPr>
        <p:txBody>
          <a:bodyPr wrap="square">
            <a:spAutoFit/>
          </a:bodyPr>
          <a:lstStyle/>
          <a:p>
            <a:r>
              <a:rPr lang="en-US" sz="2800" dirty="0" smtClean="0"/>
              <a:t>SELECT </a:t>
            </a:r>
            <a:r>
              <a:rPr lang="en-US" sz="2800" b="0" dirty="0" smtClean="0"/>
              <a:t>?country ?name</a:t>
            </a:r>
          </a:p>
          <a:p>
            <a:r>
              <a:rPr lang="en-US" sz="2800" dirty="0" smtClean="0"/>
              <a:t>WHERE {</a:t>
            </a:r>
          </a:p>
          <a:p>
            <a:r>
              <a:rPr lang="en-US" sz="2800" b="0" dirty="0" smtClean="0"/>
              <a:t>    ?country </a:t>
            </a:r>
            <a:r>
              <a:rPr lang="en-US" sz="2800" b="0" dirty="0" err="1" smtClean="0"/>
              <a:t>rdf:type</a:t>
            </a:r>
            <a:r>
              <a:rPr lang="en-US" sz="2800" b="0" dirty="0" smtClean="0"/>
              <a:t> </a:t>
            </a:r>
            <a:r>
              <a:rPr lang="en-US" sz="2800" b="0" dirty="0" err="1" smtClean="0"/>
              <a:t>country:Country</a:t>
            </a:r>
            <a:r>
              <a:rPr lang="en-US" sz="2800" b="0" dirty="0" smtClean="0"/>
              <a:t> .</a:t>
            </a:r>
          </a:p>
          <a:p>
            <a:r>
              <a:rPr lang="en-US" sz="2800" b="0" dirty="0" smtClean="0"/>
              <a:t>    ?country </a:t>
            </a:r>
            <a:r>
              <a:rPr lang="en-US" sz="2800" b="0" dirty="0" err="1" smtClean="0"/>
              <a:t>country:name</a:t>
            </a:r>
            <a:r>
              <a:rPr lang="en-US" sz="2800" b="0" dirty="0" smtClean="0"/>
              <a:t> ?name</a:t>
            </a:r>
          </a:p>
          <a:p>
            <a:r>
              <a:rPr lang="en-US" sz="2800" dirty="0" smtClean="0"/>
              <a:t>}</a:t>
            </a:r>
            <a:endParaRPr lang="en-US" sz="2800" dirty="0"/>
          </a:p>
        </p:txBody>
      </p:sp>
      <p:sp>
        <p:nvSpPr>
          <p:cNvPr id="10" name="Rectangle 9"/>
          <p:cNvSpPr/>
          <p:nvPr/>
        </p:nvSpPr>
        <p:spPr>
          <a:xfrm>
            <a:off x="1629000" y="3067222"/>
            <a:ext cx="6458617" cy="2246769"/>
          </a:xfrm>
          <a:prstGeom prst="rect">
            <a:avLst/>
          </a:prstGeom>
        </p:spPr>
        <p:txBody>
          <a:bodyPr wrap="square">
            <a:spAutoFit/>
          </a:bodyPr>
          <a:lstStyle/>
          <a:p>
            <a:r>
              <a:rPr lang="en-US" sz="2800" dirty="0" smtClean="0"/>
              <a:t>SELECT </a:t>
            </a:r>
            <a:r>
              <a:rPr lang="en-US" sz="2800" b="0" dirty="0" smtClean="0"/>
              <a:t>?country ?name</a:t>
            </a:r>
          </a:p>
          <a:p>
            <a:r>
              <a:rPr lang="en-US" sz="2800" dirty="0" smtClean="0"/>
              <a:t>WHERE {</a:t>
            </a:r>
          </a:p>
          <a:p>
            <a:r>
              <a:rPr lang="en-US" sz="2800" b="0" dirty="0" smtClean="0"/>
              <a:t>    ?country </a:t>
            </a:r>
            <a:r>
              <a:rPr lang="en-US" sz="2800" dirty="0" smtClean="0">
                <a:solidFill>
                  <a:srgbClr val="FF0000"/>
                </a:solidFill>
              </a:rPr>
              <a:t>a</a:t>
            </a:r>
            <a:r>
              <a:rPr lang="en-US" sz="2800" b="0" dirty="0" smtClean="0"/>
              <a:t> </a:t>
            </a:r>
            <a:r>
              <a:rPr lang="en-US" sz="2800" b="0" dirty="0" err="1" smtClean="0"/>
              <a:t>country:Country</a:t>
            </a:r>
            <a:r>
              <a:rPr lang="en-US" sz="2800" b="0" dirty="0" smtClean="0"/>
              <a:t> </a:t>
            </a:r>
            <a:r>
              <a:rPr lang="en-US" sz="2800" dirty="0" smtClean="0">
                <a:solidFill>
                  <a:srgbClr val="FF0000"/>
                </a:solidFill>
              </a:rPr>
              <a:t>;</a:t>
            </a:r>
          </a:p>
          <a:p>
            <a:r>
              <a:rPr lang="en-US" sz="2800" b="0" dirty="0" smtClean="0"/>
              <a:t>                   </a:t>
            </a:r>
            <a:r>
              <a:rPr lang="en-US" sz="2800" b="0" dirty="0" err="1" smtClean="0"/>
              <a:t>country:name</a:t>
            </a:r>
            <a:r>
              <a:rPr lang="en-US" sz="2800" b="0" dirty="0" smtClean="0"/>
              <a:t> ?name</a:t>
            </a:r>
          </a:p>
          <a:p>
            <a:r>
              <a:rPr lang="en-US" sz="2800" dirty="0" smtClean="0"/>
              <a:t>}</a:t>
            </a:r>
            <a:endParaRPr lang="en-US" sz="2800" dirty="0"/>
          </a:p>
        </p:txBody>
      </p:sp>
      <p:sp>
        <p:nvSpPr>
          <p:cNvPr id="14" name="Rectangle 13"/>
          <p:cNvSpPr/>
          <p:nvPr/>
        </p:nvSpPr>
        <p:spPr>
          <a:xfrm>
            <a:off x="1636001" y="3061940"/>
            <a:ext cx="6341989" cy="1384995"/>
          </a:xfrm>
          <a:prstGeom prst="rect">
            <a:avLst/>
          </a:prstGeom>
        </p:spPr>
        <p:txBody>
          <a:bodyPr wrap="square">
            <a:spAutoFit/>
          </a:bodyPr>
          <a:lstStyle/>
          <a:p>
            <a:r>
              <a:rPr lang="en-US" sz="2800" dirty="0" smtClean="0"/>
              <a:t>SELECT </a:t>
            </a:r>
            <a:r>
              <a:rPr lang="en-US" sz="2800" b="0" dirty="0" smtClean="0"/>
              <a:t>?country ?name </a:t>
            </a:r>
            <a:r>
              <a:rPr lang="en-US" sz="2800" dirty="0" smtClean="0"/>
              <a:t>{</a:t>
            </a:r>
            <a:endParaRPr lang="en-US" sz="2800" b="0" dirty="0" smtClean="0"/>
          </a:p>
          <a:p>
            <a:r>
              <a:rPr lang="en-US" sz="2800" b="0" dirty="0" smtClean="0"/>
              <a:t>    ?country </a:t>
            </a:r>
            <a:r>
              <a:rPr lang="en-US" sz="2800" b="0" dirty="0" err="1" smtClean="0"/>
              <a:t>country:name</a:t>
            </a:r>
            <a:r>
              <a:rPr lang="en-US" sz="2800" b="0" dirty="0" smtClean="0"/>
              <a:t> ?name</a:t>
            </a:r>
          </a:p>
          <a:p>
            <a:r>
              <a:rPr lang="en-US" sz="2800" dirty="0" smtClean="0"/>
              <a:t>}</a:t>
            </a:r>
            <a:endParaRPr lang="en-US" sz="2800" dirty="0"/>
          </a:p>
        </p:txBody>
      </p:sp>
      <p:sp>
        <p:nvSpPr>
          <p:cNvPr id="8" name="Rectangle 7"/>
          <p:cNvSpPr/>
          <p:nvPr/>
        </p:nvSpPr>
        <p:spPr>
          <a:xfrm>
            <a:off x="1633314" y="3071534"/>
            <a:ext cx="6458617" cy="1815882"/>
          </a:xfrm>
          <a:prstGeom prst="rect">
            <a:avLst/>
          </a:prstGeom>
        </p:spPr>
        <p:txBody>
          <a:bodyPr wrap="square">
            <a:spAutoFit/>
          </a:bodyPr>
          <a:lstStyle/>
          <a:p>
            <a:r>
              <a:rPr lang="en-US" sz="2800" dirty="0" smtClean="0"/>
              <a:t>SELECT </a:t>
            </a:r>
            <a:r>
              <a:rPr lang="en-US" sz="2800" b="0" dirty="0" smtClean="0"/>
              <a:t>?country ?name</a:t>
            </a:r>
            <a:r>
              <a:rPr lang="en-US" sz="2800" dirty="0" smtClean="0"/>
              <a:t> {</a:t>
            </a:r>
          </a:p>
          <a:p>
            <a:r>
              <a:rPr lang="en-US" sz="2800" b="0" dirty="0" smtClean="0"/>
              <a:t>    ?country </a:t>
            </a:r>
            <a:r>
              <a:rPr lang="en-US" sz="2800" dirty="0" smtClean="0">
                <a:solidFill>
                  <a:srgbClr val="FF0000"/>
                </a:solidFill>
              </a:rPr>
              <a:t>a</a:t>
            </a:r>
            <a:r>
              <a:rPr lang="en-US" sz="2800" b="0" dirty="0" smtClean="0"/>
              <a:t> </a:t>
            </a:r>
            <a:r>
              <a:rPr lang="en-US" sz="2800" b="0" dirty="0" err="1" smtClean="0"/>
              <a:t>country:Country</a:t>
            </a:r>
            <a:r>
              <a:rPr lang="en-US" sz="2800" b="0" dirty="0" smtClean="0"/>
              <a:t> </a:t>
            </a:r>
            <a:r>
              <a:rPr lang="en-US" sz="2800" dirty="0" smtClean="0">
                <a:solidFill>
                  <a:srgbClr val="FF0000"/>
                </a:solidFill>
              </a:rPr>
              <a:t>;</a:t>
            </a:r>
          </a:p>
          <a:p>
            <a:r>
              <a:rPr lang="en-US" sz="2800" b="0" dirty="0" smtClean="0"/>
              <a:t>                   </a:t>
            </a:r>
            <a:r>
              <a:rPr lang="en-US" sz="2800" b="0" dirty="0" err="1" smtClean="0"/>
              <a:t>country:name</a:t>
            </a:r>
            <a:r>
              <a:rPr lang="en-US" sz="2800" b="0" dirty="0" smtClean="0"/>
              <a:t> ?name</a:t>
            </a:r>
          </a:p>
          <a:p>
            <a:r>
              <a:rPr lang="en-US" sz="2800" dirty="0" smtClean="0"/>
              <a:t>}</a:t>
            </a:r>
            <a:endParaRPr lang="en-US" sz="2800" dirty="0"/>
          </a:p>
        </p:txBody>
      </p:sp>
      <p:sp>
        <p:nvSpPr>
          <p:cNvPr id="3" name="Title 2"/>
          <p:cNvSpPr>
            <a:spLocks noGrp="1"/>
          </p:cNvSpPr>
          <p:nvPr>
            <p:ph type="title"/>
          </p:nvPr>
        </p:nvSpPr>
        <p:spPr/>
        <p:txBody>
          <a:bodyPr/>
          <a:lstStyle/>
          <a:p>
            <a:r>
              <a:rPr lang="en-US" smtClean="0"/>
              <a:t>Simple Select</a:t>
            </a:r>
            <a:endParaRPr lang="en-US" dirty="0"/>
          </a:p>
        </p:txBody>
      </p:sp>
      <p:sp>
        <p:nvSpPr>
          <p:cNvPr id="5" name="Content Placeholder 4"/>
          <p:cNvSpPr>
            <a:spLocks noGrp="1"/>
          </p:cNvSpPr>
          <p:nvPr>
            <p:ph idx="1"/>
          </p:nvPr>
        </p:nvSpPr>
        <p:spPr/>
        <p:txBody>
          <a:bodyPr/>
          <a:lstStyle/>
          <a:p>
            <a:endParaRPr lang="en-US" dirty="0"/>
          </a:p>
        </p:txBody>
      </p:sp>
      <p:sp>
        <p:nvSpPr>
          <p:cNvPr id="12" name="Content Placeholder 3"/>
          <p:cNvSpPr txBox="1">
            <a:spLocks/>
          </p:cNvSpPr>
          <p:nvPr/>
        </p:nvSpPr>
        <p:spPr bwMode="auto">
          <a:xfrm>
            <a:off x="1609725" y="1066801"/>
            <a:ext cx="6753225" cy="666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sz="3200" b="1" i="1" u="none" strike="noStrike" kern="0" cap="none" spc="0" normalizeH="0" baseline="0" noProof="0" dirty="0" smtClean="0">
                <a:ln>
                  <a:noFill/>
                </a:ln>
                <a:solidFill>
                  <a:schemeClr val="tx1"/>
                </a:solidFill>
                <a:effectLst/>
                <a:uLnTx/>
                <a:uFillTx/>
                <a:latin typeface="+mn-lt"/>
                <a:ea typeface="ＭＳ Ｐゴシック" pitchFamily="-106" charset="-128"/>
                <a:cs typeface="+mn-cs"/>
              </a:rPr>
              <a:t>“Find the names of all countries”</a:t>
            </a:r>
          </a:p>
        </p:txBody>
      </p:sp>
    </p:spTree>
    <p:extLst>
      <p:ext uri="{BB962C8B-B14F-4D97-AF65-F5344CB8AC3E}">
        <p14:creationId xmlns="" xmlns:p14="http://schemas.microsoft.com/office/powerpoint/2010/main" xmlns:mv="urn:schemas-microsoft-com:mac:vml" xmlns:mc="http://schemas.openxmlformats.org/markup-compatibility/2006" val="2866947346"/>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heckerboard(across)">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xit" presetSubtype="10" fill="hold" grpId="1" nodeType="clickEffect">
                                  <p:stCondLst>
                                    <p:cond delay="0"/>
                                  </p:stCondLst>
                                  <p:childTnLst>
                                    <p:animEffect transition="out" filter="checkerboard(across)">
                                      <p:cBhvr>
                                        <p:cTn id="15" dur="500"/>
                                        <p:tgtEl>
                                          <p:spTgt spid="11"/>
                                        </p:tgtEl>
                                      </p:cBhvr>
                                    </p:animEffect>
                                    <p:set>
                                      <p:cBhvr>
                                        <p:cTn id="16" dur="1" fill="hold">
                                          <p:stCondLst>
                                            <p:cond delay="499"/>
                                          </p:stCondLst>
                                        </p:cTn>
                                        <p:tgtEl>
                                          <p:spTgt spid="11"/>
                                        </p:tgtEl>
                                        <p:attrNameLst>
                                          <p:attrName>style.visibility</p:attrName>
                                        </p:attrNameLst>
                                      </p:cBhvr>
                                      <p:to>
                                        <p:strVal val="hidden"/>
                                      </p:to>
                                    </p:set>
                                  </p:childTnLst>
                                </p:cTn>
                              </p:par>
                            </p:childTnLst>
                          </p:cTn>
                        </p:par>
                        <p:par>
                          <p:cTn id="17" fill="hold">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checkerboard(across)">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xit" presetSubtype="10" fill="hold" grpId="1" nodeType="clickEffect">
                                  <p:stCondLst>
                                    <p:cond delay="0"/>
                                  </p:stCondLst>
                                  <p:childTnLst>
                                    <p:animEffect transition="out" filter="checkerboard(across)">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par>
                          <p:cTn id="26" fill="hold">
                            <p:stCondLst>
                              <p:cond delay="500"/>
                            </p:stCondLst>
                            <p:childTnLst>
                              <p:par>
                                <p:cTn id="27" presetID="5" presetClass="entr" presetSubtype="1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checkerboard(across)">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xit" presetSubtype="10" fill="hold" grpId="1" nodeType="clickEffect">
                                  <p:stCondLst>
                                    <p:cond delay="0"/>
                                  </p:stCondLst>
                                  <p:childTnLst>
                                    <p:animEffect transition="out" filter="checkerboard(across)">
                                      <p:cBhvr>
                                        <p:cTn id="33" dur="500"/>
                                        <p:tgtEl>
                                          <p:spTgt spid="8"/>
                                        </p:tgtEl>
                                      </p:cBhvr>
                                    </p:animEffect>
                                    <p:set>
                                      <p:cBhvr>
                                        <p:cTn id="34" dur="1" fill="hold">
                                          <p:stCondLst>
                                            <p:cond delay="499"/>
                                          </p:stCondLst>
                                        </p:cTn>
                                        <p:tgtEl>
                                          <p:spTgt spid="8"/>
                                        </p:tgtEl>
                                        <p:attrNameLst>
                                          <p:attrName>style.visibility</p:attrName>
                                        </p:attrNameLst>
                                      </p:cBhvr>
                                      <p:to>
                                        <p:strVal val="hidden"/>
                                      </p:to>
                                    </p:set>
                                  </p:childTnLst>
                                </p:cTn>
                              </p:par>
                            </p:childTnLst>
                          </p:cTn>
                        </p:par>
                        <p:par>
                          <p:cTn id="35" fill="hold">
                            <p:stCondLst>
                              <p:cond delay="500"/>
                            </p:stCondLst>
                            <p:childTnLst>
                              <p:par>
                                <p:cTn id="36" presetID="5" presetClass="entr" presetSubtype="10"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checkerboard(across)">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9" grpId="0"/>
      <p:bldP spid="10" grpId="0"/>
      <p:bldP spid="10" grpId="1"/>
      <p:bldP spid="14" grpId="0"/>
      <p:bldP spid="8" grpId="0"/>
      <p:bldP spid="8"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Ordered Select</a:t>
            </a:r>
            <a:endParaRPr lang="en-US" dirty="0"/>
          </a:p>
        </p:txBody>
      </p:sp>
      <p:sp>
        <p:nvSpPr>
          <p:cNvPr id="4" name="Content Placeholder 3"/>
          <p:cNvSpPr>
            <a:spLocks noGrp="1"/>
          </p:cNvSpPr>
          <p:nvPr>
            <p:ph idx="1"/>
          </p:nvPr>
        </p:nvSpPr>
        <p:spPr>
          <a:xfrm>
            <a:off x="1366767" y="2773913"/>
            <a:ext cx="8686800" cy="4191000"/>
          </a:xfrm>
        </p:spPr>
        <p:txBody>
          <a:bodyPr/>
          <a:lstStyle/>
          <a:p>
            <a:pPr>
              <a:buNone/>
            </a:pPr>
            <a:r>
              <a:rPr lang="en-US" b="1" dirty="0" smtClean="0"/>
              <a:t>SELECT ?state ?city</a:t>
            </a:r>
          </a:p>
          <a:p>
            <a:pPr>
              <a:buNone/>
            </a:pPr>
            <a:r>
              <a:rPr lang="en-US" b="1" dirty="0" smtClean="0"/>
              <a:t>WHERE {</a:t>
            </a:r>
          </a:p>
          <a:p>
            <a:pPr>
              <a:buNone/>
            </a:pPr>
            <a:r>
              <a:rPr lang="en-US" dirty="0" smtClean="0"/>
              <a:t>    ?</a:t>
            </a:r>
            <a:r>
              <a:rPr lang="en-US" dirty="0" err="1" smtClean="0"/>
              <a:t>cityR</a:t>
            </a:r>
            <a:r>
              <a:rPr lang="en-US" dirty="0" smtClean="0"/>
              <a:t> </a:t>
            </a:r>
            <a:r>
              <a:rPr lang="en-US" dirty="0" err="1" smtClean="0"/>
              <a:t>city:name</a:t>
            </a:r>
            <a:r>
              <a:rPr lang="en-US" dirty="0" smtClean="0"/>
              <a:t> ?city ;</a:t>
            </a:r>
          </a:p>
          <a:p>
            <a:pPr>
              <a:buNone/>
            </a:pPr>
            <a:r>
              <a:rPr lang="en-US" dirty="0" smtClean="0"/>
              <a:t>               </a:t>
            </a:r>
            <a:r>
              <a:rPr lang="en-US" dirty="0" err="1" smtClean="0"/>
              <a:t>uscity:state</a:t>
            </a:r>
            <a:r>
              <a:rPr lang="en-US" dirty="0" smtClean="0"/>
              <a:t> ?</a:t>
            </a:r>
            <a:r>
              <a:rPr lang="en-US" dirty="0" err="1" smtClean="0"/>
              <a:t>stateR</a:t>
            </a:r>
            <a:r>
              <a:rPr lang="en-US" dirty="0" smtClean="0"/>
              <a:t> .</a:t>
            </a:r>
          </a:p>
          <a:p>
            <a:pPr>
              <a:buNone/>
            </a:pPr>
            <a:r>
              <a:rPr lang="en-US" dirty="0" smtClean="0"/>
              <a:t>    ?</a:t>
            </a:r>
            <a:r>
              <a:rPr lang="en-US" dirty="0" err="1" smtClean="0"/>
              <a:t>stateR</a:t>
            </a:r>
            <a:r>
              <a:rPr lang="en-US" dirty="0" smtClean="0"/>
              <a:t> </a:t>
            </a:r>
            <a:r>
              <a:rPr lang="en-US" dirty="0" err="1" smtClean="0"/>
              <a:t>state:name</a:t>
            </a:r>
            <a:r>
              <a:rPr lang="en-US" dirty="0" smtClean="0"/>
              <a:t> ?state</a:t>
            </a:r>
          </a:p>
          <a:p>
            <a:pPr>
              <a:buNone/>
            </a:pPr>
            <a:r>
              <a:rPr lang="en-US" dirty="0" smtClean="0"/>
              <a:t>}</a:t>
            </a:r>
            <a:endParaRPr lang="en-US" dirty="0"/>
          </a:p>
        </p:txBody>
      </p:sp>
      <p:sp>
        <p:nvSpPr>
          <p:cNvPr id="5" name="Content Placeholder 3"/>
          <p:cNvSpPr txBox="1">
            <a:spLocks/>
          </p:cNvSpPr>
          <p:nvPr/>
        </p:nvSpPr>
        <p:spPr bwMode="auto">
          <a:xfrm>
            <a:off x="1162050" y="1085851"/>
            <a:ext cx="6753225" cy="666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sz="3200" b="1" i="1" u="none" strike="noStrike" kern="0" cap="none" spc="0" normalizeH="0" baseline="0" noProof="0" dirty="0" smtClean="0">
                <a:ln>
                  <a:noFill/>
                </a:ln>
                <a:solidFill>
                  <a:schemeClr val="tx1"/>
                </a:solidFill>
                <a:effectLst/>
                <a:uLnTx/>
                <a:uFillTx/>
                <a:latin typeface="+mn-lt"/>
                <a:ea typeface="ＭＳ Ｐゴシック" pitchFamily="-106" charset="-128"/>
                <a:cs typeface="+mn-cs"/>
              </a:rPr>
              <a:t>“Find the states</a:t>
            </a:r>
            <a:r>
              <a:rPr kumimoji="0" lang="en-US" sz="3200" b="1" i="1" u="none" strike="noStrike" kern="0" cap="none" spc="0" normalizeH="0" noProof="0" dirty="0" smtClean="0">
                <a:ln>
                  <a:noFill/>
                </a:ln>
                <a:solidFill>
                  <a:schemeClr val="tx1"/>
                </a:solidFill>
                <a:effectLst/>
                <a:uLnTx/>
                <a:uFillTx/>
                <a:latin typeface="+mn-lt"/>
                <a:ea typeface="ＭＳ Ｐゴシック" pitchFamily="-106" charset="-128"/>
                <a:cs typeface="+mn-cs"/>
              </a:rPr>
              <a:t> and their cities</a:t>
            </a:r>
            <a:r>
              <a:rPr kumimoji="0" lang="en-US" sz="3200" b="1" i="1" u="none" strike="noStrike" kern="0" cap="none" spc="0" normalizeH="0" baseline="0" noProof="0" dirty="0" smtClean="0">
                <a:ln>
                  <a:noFill/>
                </a:ln>
                <a:solidFill>
                  <a:schemeClr val="tx1"/>
                </a:solidFill>
                <a:effectLst/>
                <a:uLnTx/>
                <a:uFillTx/>
                <a:latin typeface="+mn-lt"/>
                <a:ea typeface="ＭＳ Ｐゴシック" pitchFamily="-106" charset="-128"/>
                <a:cs typeface="+mn-cs"/>
              </a:rPr>
              <a:t>”</a:t>
            </a:r>
          </a:p>
        </p:txBody>
      </p:sp>
    </p:spTree>
    <p:extLst>
      <p:ext uri="{BB962C8B-B14F-4D97-AF65-F5344CB8AC3E}">
        <p14:creationId xmlns="" xmlns:p14="http://schemas.microsoft.com/office/powerpoint/2010/main" xmlns:mv="urn:schemas-microsoft-com:mac:vml" xmlns:mc="http://schemas.openxmlformats.org/markup-compatibility/2006" val="1038607046"/>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Literals</a:t>
            </a:r>
            <a:endParaRPr lang="en-US" sz="3600" dirty="0"/>
          </a:p>
        </p:txBody>
      </p:sp>
      <p:sp>
        <p:nvSpPr>
          <p:cNvPr id="3" name="Content Placeholder 2"/>
          <p:cNvSpPr>
            <a:spLocks noGrp="1"/>
          </p:cNvSpPr>
          <p:nvPr>
            <p:ph idx="4294967295"/>
          </p:nvPr>
        </p:nvSpPr>
        <p:spPr>
          <a:xfrm>
            <a:off x="754742" y="1600200"/>
            <a:ext cx="7932058" cy="4525963"/>
          </a:xfrm>
        </p:spPr>
        <p:txBody>
          <a:bodyPr>
            <a:normAutofit/>
          </a:bodyPr>
          <a:lstStyle/>
          <a:p>
            <a:pPr lvl="0">
              <a:lnSpc>
                <a:spcPct val="105000"/>
              </a:lnSpc>
            </a:pPr>
            <a:r>
              <a:rPr lang="en-US" dirty="0"/>
              <a:t>Literals are used to identify values such as numbers and dates by means of a lexical representation.</a:t>
            </a:r>
            <a:endParaRPr lang="en-US" dirty="0" smtClean="0"/>
          </a:p>
          <a:p>
            <a:pPr>
              <a:lnSpc>
                <a:spcPct val="105000"/>
              </a:lnSpc>
            </a:pPr>
            <a:r>
              <a:rPr lang="en-US" dirty="0" smtClean="0"/>
              <a:t>Examples:</a:t>
            </a:r>
          </a:p>
          <a:p>
            <a:pPr lvl="1">
              <a:lnSpc>
                <a:spcPct val="105000"/>
              </a:lnSpc>
              <a:spcBef>
                <a:spcPts val="600"/>
              </a:spcBef>
            </a:pPr>
            <a:r>
              <a:rPr lang="en-US" dirty="0" smtClean="0"/>
              <a:t>“John </a:t>
            </a:r>
            <a:r>
              <a:rPr lang="en-US" dirty="0" err="1" smtClean="0"/>
              <a:t>Smith”^^xsd:string</a:t>
            </a:r>
            <a:endParaRPr lang="en-US" dirty="0" smtClean="0"/>
          </a:p>
          <a:p>
            <a:pPr lvl="1">
              <a:lnSpc>
                <a:spcPct val="105000"/>
              </a:lnSpc>
              <a:spcBef>
                <a:spcPts val="600"/>
              </a:spcBef>
            </a:pPr>
            <a:r>
              <a:rPr lang="en-US" dirty="0" smtClean="0"/>
              <a:t>“37”xsd:integer</a:t>
            </a:r>
          </a:p>
          <a:p>
            <a:pPr lvl="1">
              <a:lnSpc>
                <a:spcPct val="105000"/>
              </a:lnSpc>
              <a:spcBef>
                <a:spcPts val="600"/>
              </a:spcBef>
            </a:pPr>
            <a:r>
              <a:rPr lang="en-US" dirty="0" smtClean="0"/>
              <a:t>“2011-09-22”^^xsd:date</a:t>
            </a:r>
            <a:endParaRPr lang="en-US" dirty="0"/>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Ordered Select</a:t>
            </a:r>
            <a:endParaRPr lang="en-US" dirty="0"/>
          </a:p>
        </p:txBody>
      </p:sp>
      <p:sp>
        <p:nvSpPr>
          <p:cNvPr id="4" name="Content Placeholder 3"/>
          <p:cNvSpPr>
            <a:spLocks noGrp="1"/>
          </p:cNvSpPr>
          <p:nvPr>
            <p:ph idx="1"/>
          </p:nvPr>
        </p:nvSpPr>
        <p:spPr>
          <a:xfrm>
            <a:off x="1162050" y="2626063"/>
            <a:ext cx="8686800" cy="4191000"/>
          </a:xfrm>
        </p:spPr>
        <p:txBody>
          <a:bodyPr/>
          <a:lstStyle/>
          <a:p>
            <a:pPr>
              <a:buNone/>
            </a:pPr>
            <a:r>
              <a:rPr lang="en-US" b="1" dirty="0" smtClean="0"/>
              <a:t>SELECT ?state ?city</a:t>
            </a:r>
          </a:p>
          <a:p>
            <a:pPr>
              <a:buNone/>
            </a:pPr>
            <a:r>
              <a:rPr lang="en-US" b="1" dirty="0" smtClean="0"/>
              <a:t>WHERE {</a:t>
            </a:r>
          </a:p>
          <a:p>
            <a:pPr>
              <a:buNone/>
            </a:pPr>
            <a:r>
              <a:rPr lang="en-US" dirty="0" smtClean="0"/>
              <a:t>    ?</a:t>
            </a:r>
            <a:r>
              <a:rPr lang="en-US" dirty="0" err="1" smtClean="0"/>
              <a:t>cityR</a:t>
            </a:r>
            <a:r>
              <a:rPr lang="en-US" dirty="0" smtClean="0"/>
              <a:t> </a:t>
            </a:r>
            <a:r>
              <a:rPr lang="en-US" dirty="0" err="1" smtClean="0"/>
              <a:t>city:name</a:t>
            </a:r>
            <a:r>
              <a:rPr lang="en-US" dirty="0" smtClean="0"/>
              <a:t> ?city ;</a:t>
            </a:r>
          </a:p>
          <a:p>
            <a:pPr>
              <a:buNone/>
            </a:pPr>
            <a:r>
              <a:rPr lang="en-US" dirty="0" smtClean="0"/>
              <a:t>               </a:t>
            </a:r>
            <a:r>
              <a:rPr lang="en-US" dirty="0" err="1" smtClean="0"/>
              <a:t>uscity:state</a:t>
            </a:r>
            <a:r>
              <a:rPr lang="en-US" dirty="0" smtClean="0"/>
              <a:t> ?</a:t>
            </a:r>
            <a:r>
              <a:rPr lang="en-US" dirty="0" err="1" smtClean="0"/>
              <a:t>stateR</a:t>
            </a:r>
            <a:r>
              <a:rPr lang="en-US" dirty="0" smtClean="0"/>
              <a:t> .</a:t>
            </a:r>
          </a:p>
          <a:p>
            <a:pPr>
              <a:buNone/>
            </a:pPr>
            <a:r>
              <a:rPr lang="en-US" dirty="0" smtClean="0"/>
              <a:t>    ?</a:t>
            </a:r>
            <a:r>
              <a:rPr lang="en-US" dirty="0" err="1" smtClean="0"/>
              <a:t>stateR</a:t>
            </a:r>
            <a:r>
              <a:rPr lang="en-US" dirty="0" smtClean="0"/>
              <a:t> </a:t>
            </a:r>
            <a:r>
              <a:rPr lang="en-US" dirty="0" err="1" smtClean="0"/>
              <a:t>state:name</a:t>
            </a:r>
            <a:r>
              <a:rPr lang="en-US" dirty="0" smtClean="0"/>
              <a:t> ?state</a:t>
            </a:r>
          </a:p>
          <a:p>
            <a:pPr>
              <a:buNone/>
            </a:pPr>
            <a:r>
              <a:rPr lang="en-US" dirty="0" smtClean="0"/>
              <a:t>} </a:t>
            </a:r>
            <a:r>
              <a:rPr lang="en-US" b="1" dirty="0" smtClean="0">
                <a:solidFill>
                  <a:srgbClr val="FF0000"/>
                </a:solidFill>
              </a:rPr>
              <a:t>ORDER BY ?state ?city</a:t>
            </a:r>
            <a:endParaRPr lang="en-US" dirty="0">
              <a:solidFill>
                <a:srgbClr val="FF0000"/>
              </a:solidFill>
            </a:endParaRPr>
          </a:p>
        </p:txBody>
      </p:sp>
      <p:sp>
        <p:nvSpPr>
          <p:cNvPr id="5" name="Content Placeholder 3"/>
          <p:cNvSpPr txBox="1">
            <a:spLocks/>
          </p:cNvSpPr>
          <p:nvPr/>
        </p:nvSpPr>
        <p:spPr bwMode="auto">
          <a:xfrm>
            <a:off x="1162050" y="1085850"/>
            <a:ext cx="7096125" cy="9334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sz="3200" b="1" i="1" u="none" strike="noStrike" kern="0" cap="none" spc="0" normalizeH="0" baseline="0" noProof="0" dirty="0" smtClean="0">
                <a:ln>
                  <a:noFill/>
                </a:ln>
                <a:solidFill>
                  <a:schemeClr val="tx1"/>
                </a:solidFill>
                <a:effectLst/>
                <a:uLnTx/>
                <a:uFillTx/>
                <a:latin typeface="+mn-lt"/>
                <a:ea typeface="ＭＳ Ｐゴシック" pitchFamily="-106" charset="-128"/>
                <a:cs typeface="+mn-cs"/>
              </a:rPr>
              <a:t>“Find the states</a:t>
            </a:r>
            <a:r>
              <a:rPr kumimoji="0" lang="en-US" sz="3200" b="1" i="1" u="none" strike="noStrike" kern="0" cap="none" spc="0" normalizeH="0" noProof="0" dirty="0" smtClean="0">
                <a:ln>
                  <a:noFill/>
                </a:ln>
                <a:solidFill>
                  <a:schemeClr val="tx1"/>
                </a:solidFill>
                <a:effectLst/>
                <a:uLnTx/>
                <a:uFillTx/>
                <a:latin typeface="+mn-lt"/>
                <a:ea typeface="ＭＳ Ｐゴシック" pitchFamily="-106" charset="-128"/>
                <a:cs typeface="+mn-cs"/>
              </a:rPr>
              <a:t> and their cities</a:t>
            </a:r>
            <a:br>
              <a:rPr kumimoji="0" lang="en-US" sz="3200" b="1" i="1" u="none" strike="noStrike" kern="0" cap="none" spc="0" normalizeH="0" noProof="0" dirty="0" smtClean="0">
                <a:ln>
                  <a:noFill/>
                </a:ln>
                <a:solidFill>
                  <a:schemeClr val="tx1"/>
                </a:solidFill>
                <a:effectLst/>
                <a:uLnTx/>
                <a:uFillTx/>
                <a:latin typeface="+mn-lt"/>
                <a:ea typeface="ＭＳ Ｐゴシック" pitchFamily="-106" charset="-128"/>
                <a:cs typeface="+mn-cs"/>
              </a:rPr>
            </a:br>
            <a:r>
              <a:rPr kumimoji="0" lang="en-US" sz="3200" b="1" i="1" u="none" strike="noStrike" kern="0" cap="none" spc="0" normalizeH="0" noProof="0" dirty="0" smtClean="0">
                <a:ln>
                  <a:noFill/>
                </a:ln>
                <a:solidFill>
                  <a:schemeClr val="tx1"/>
                </a:solidFill>
                <a:effectLst/>
                <a:uLnTx/>
                <a:uFillTx/>
                <a:latin typeface="+mn-lt"/>
                <a:ea typeface="ＭＳ Ｐゴシック" pitchFamily="-106" charset="-128"/>
                <a:cs typeface="+mn-cs"/>
              </a:rPr>
              <a:t>-sorted by state, then city name</a:t>
            </a:r>
            <a:r>
              <a:rPr kumimoji="0" lang="en-US" sz="3200" b="1" i="1" u="none" strike="noStrike" kern="0" cap="none" spc="0" normalizeH="0" baseline="0" noProof="0" dirty="0" smtClean="0">
                <a:ln>
                  <a:noFill/>
                </a:ln>
                <a:solidFill>
                  <a:schemeClr val="tx1"/>
                </a:solidFill>
                <a:effectLst/>
                <a:uLnTx/>
                <a:uFillTx/>
                <a:latin typeface="+mn-lt"/>
                <a:ea typeface="ＭＳ Ｐゴシック" pitchFamily="-106" charset="-128"/>
                <a:cs typeface="+mn-cs"/>
              </a:rPr>
              <a:t>”</a:t>
            </a:r>
          </a:p>
        </p:txBody>
      </p:sp>
    </p:spTree>
    <p:extLst>
      <p:ext uri="{BB962C8B-B14F-4D97-AF65-F5344CB8AC3E}">
        <p14:creationId xmlns="" xmlns:p14="http://schemas.microsoft.com/office/powerpoint/2010/main" xmlns:mv="urn:schemas-microsoft-com:mac:vml" xmlns:mc="http://schemas.openxmlformats.org/markup-compatibility/2006" val="2074458923"/>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328808" y="4044431"/>
            <a:ext cx="1295401" cy="552450"/>
          </a:xfrm>
          <a:prstGeom prst="roundRect">
            <a:avLst/>
          </a:prstGeom>
          <a:solidFill>
            <a:srgbClr val="DCE6F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6" name="Rounded Rectangle 5"/>
          <p:cNvSpPr/>
          <p:nvPr/>
        </p:nvSpPr>
        <p:spPr bwMode="auto">
          <a:xfrm>
            <a:off x="1227871" y="5104976"/>
            <a:ext cx="1600200" cy="552450"/>
          </a:xfrm>
          <a:prstGeom prst="roundRect">
            <a:avLst/>
          </a:prstGeom>
          <a:solidFill>
            <a:srgbClr val="D9969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 name="Rounded Rectangle 4"/>
          <p:cNvSpPr/>
          <p:nvPr/>
        </p:nvSpPr>
        <p:spPr bwMode="auto">
          <a:xfrm>
            <a:off x="4428982" y="4581526"/>
            <a:ext cx="1857375" cy="552450"/>
          </a:xfrm>
          <a:prstGeom prst="roundRect">
            <a:avLst/>
          </a:prstGeom>
          <a:solidFill>
            <a:srgbClr val="D9969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smtClean="0"/>
              <a:t>Ordered Select</a:t>
            </a:r>
            <a:endParaRPr lang="en-US" dirty="0"/>
          </a:p>
        </p:txBody>
      </p:sp>
      <p:sp>
        <p:nvSpPr>
          <p:cNvPr id="4" name="Content Placeholder 3"/>
          <p:cNvSpPr>
            <a:spLocks noGrp="1"/>
          </p:cNvSpPr>
          <p:nvPr>
            <p:ph idx="1"/>
          </p:nvPr>
        </p:nvSpPr>
        <p:spPr>
          <a:xfrm>
            <a:off x="1162050" y="2838616"/>
            <a:ext cx="8686800" cy="4191000"/>
          </a:xfrm>
        </p:spPr>
        <p:txBody>
          <a:bodyPr/>
          <a:lstStyle/>
          <a:p>
            <a:pPr>
              <a:buNone/>
            </a:pPr>
            <a:r>
              <a:rPr lang="en-US" b="1" dirty="0" smtClean="0"/>
              <a:t>SELECT ?state ?city</a:t>
            </a:r>
          </a:p>
          <a:p>
            <a:pPr>
              <a:buNone/>
            </a:pPr>
            <a:r>
              <a:rPr lang="en-US" b="1" dirty="0" smtClean="0"/>
              <a:t>WHERE {</a:t>
            </a:r>
          </a:p>
          <a:p>
            <a:pPr>
              <a:buNone/>
            </a:pPr>
            <a:r>
              <a:rPr lang="en-US" dirty="0" smtClean="0"/>
              <a:t>    ?</a:t>
            </a:r>
            <a:r>
              <a:rPr lang="en-US" dirty="0" err="1" smtClean="0"/>
              <a:t>cityR</a:t>
            </a:r>
            <a:r>
              <a:rPr lang="en-US" dirty="0" smtClean="0"/>
              <a:t> </a:t>
            </a:r>
            <a:r>
              <a:rPr lang="en-US" dirty="0" err="1" smtClean="0"/>
              <a:t>city:name</a:t>
            </a:r>
            <a:r>
              <a:rPr lang="en-US" dirty="0" smtClean="0"/>
              <a:t> ?city ;</a:t>
            </a:r>
          </a:p>
          <a:p>
            <a:pPr>
              <a:buNone/>
            </a:pPr>
            <a:r>
              <a:rPr lang="en-US" dirty="0" smtClean="0"/>
              <a:t>               </a:t>
            </a:r>
            <a:r>
              <a:rPr lang="en-US" dirty="0" err="1" smtClean="0"/>
              <a:t>uscity:state</a:t>
            </a:r>
            <a:r>
              <a:rPr lang="en-US" dirty="0" smtClean="0"/>
              <a:t> ?</a:t>
            </a:r>
            <a:r>
              <a:rPr lang="en-US" dirty="0" err="1" smtClean="0"/>
              <a:t>stateR</a:t>
            </a:r>
            <a:r>
              <a:rPr lang="en-US" dirty="0" smtClean="0"/>
              <a:t> .</a:t>
            </a:r>
          </a:p>
          <a:p>
            <a:pPr>
              <a:buNone/>
            </a:pPr>
            <a:r>
              <a:rPr lang="en-US" dirty="0" smtClean="0"/>
              <a:t>    ?</a:t>
            </a:r>
            <a:r>
              <a:rPr lang="en-US" dirty="0" err="1" smtClean="0"/>
              <a:t>stateR</a:t>
            </a:r>
            <a:r>
              <a:rPr lang="en-US" dirty="0" smtClean="0"/>
              <a:t> </a:t>
            </a:r>
            <a:r>
              <a:rPr lang="en-US" dirty="0" err="1" smtClean="0"/>
              <a:t>state:name</a:t>
            </a:r>
            <a:r>
              <a:rPr lang="en-US" dirty="0" smtClean="0"/>
              <a:t> ?state</a:t>
            </a:r>
          </a:p>
          <a:p>
            <a:pPr>
              <a:buNone/>
            </a:pPr>
            <a:r>
              <a:rPr lang="en-US" dirty="0" smtClean="0"/>
              <a:t>} </a:t>
            </a:r>
            <a:r>
              <a:rPr lang="en-US" b="1" dirty="0" smtClean="0"/>
              <a:t>ORDER BY </a:t>
            </a:r>
            <a:r>
              <a:rPr lang="en-US" b="1" dirty="0" smtClean="0">
                <a:solidFill>
                  <a:srgbClr val="FF0000"/>
                </a:solidFill>
              </a:rPr>
              <a:t>ASC</a:t>
            </a:r>
            <a:r>
              <a:rPr lang="en-US" b="1" dirty="0" smtClean="0"/>
              <a:t>(?state) </a:t>
            </a:r>
            <a:r>
              <a:rPr lang="en-US" b="1" dirty="0" smtClean="0">
                <a:solidFill>
                  <a:srgbClr val="FF0000"/>
                </a:solidFill>
              </a:rPr>
              <a:t>DESC</a:t>
            </a:r>
            <a:r>
              <a:rPr lang="en-US" b="1" dirty="0" smtClean="0"/>
              <a:t>(?city)</a:t>
            </a:r>
            <a:endParaRPr lang="en-US" dirty="0"/>
          </a:p>
        </p:txBody>
      </p:sp>
      <p:sp>
        <p:nvSpPr>
          <p:cNvPr id="8" name="Content Placeholder 3"/>
          <p:cNvSpPr txBox="1">
            <a:spLocks/>
          </p:cNvSpPr>
          <p:nvPr/>
        </p:nvSpPr>
        <p:spPr bwMode="auto">
          <a:xfrm>
            <a:off x="1162050" y="990600"/>
            <a:ext cx="7096125" cy="9334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sz="3200" b="1" i="1" u="none" strike="noStrike" kern="0" cap="none" spc="0" normalizeH="0" baseline="0" noProof="0" dirty="0" smtClean="0">
                <a:ln>
                  <a:noFill/>
                </a:ln>
                <a:solidFill>
                  <a:schemeClr val="tx1"/>
                </a:solidFill>
                <a:effectLst/>
                <a:uLnTx/>
                <a:uFillTx/>
                <a:latin typeface="+mn-lt"/>
                <a:ea typeface="ＭＳ Ｐゴシック" pitchFamily="-106" charset="-128"/>
                <a:cs typeface="+mn-cs"/>
              </a:rPr>
              <a:t>“Find the states</a:t>
            </a:r>
            <a:r>
              <a:rPr kumimoji="0" lang="en-US" sz="3200" b="1" i="1" u="none" strike="noStrike" kern="0" cap="none" spc="0" normalizeH="0" noProof="0" dirty="0" smtClean="0">
                <a:ln>
                  <a:noFill/>
                </a:ln>
                <a:solidFill>
                  <a:schemeClr val="tx1"/>
                </a:solidFill>
                <a:effectLst/>
                <a:uLnTx/>
                <a:uFillTx/>
                <a:latin typeface="+mn-lt"/>
                <a:ea typeface="ＭＳ Ｐゴシック" pitchFamily="-106" charset="-128"/>
                <a:cs typeface="+mn-cs"/>
              </a:rPr>
              <a:t> and their cities</a:t>
            </a:r>
            <a:br>
              <a:rPr kumimoji="0" lang="en-US" sz="3200" b="1" i="1" u="none" strike="noStrike" kern="0" cap="none" spc="0" normalizeH="0" noProof="0" dirty="0" smtClean="0">
                <a:ln>
                  <a:noFill/>
                </a:ln>
                <a:solidFill>
                  <a:schemeClr val="tx1"/>
                </a:solidFill>
                <a:effectLst/>
                <a:uLnTx/>
                <a:uFillTx/>
                <a:latin typeface="+mn-lt"/>
                <a:ea typeface="ＭＳ Ｐゴシック" pitchFamily="-106" charset="-128"/>
                <a:cs typeface="+mn-cs"/>
              </a:rPr>
            </a:br>
            <a:r>
              <a:rPr kumimoji="0" lang="en-US" sz="3200" b="1" i="1" u="none" strike="noStrike" kern="0" cap="none" spc="0" normalizeH="0" noProof="0" dirty="0" smtClean="0">
                <a:ln>
                  <a:noFill/>
                </a:ln>
                <a:solidFill>
                  <a:schemeClr val="tx1"/>
                </a:solidFill>
                <a:effectLst/>
                <a:uLnTx/>
                <a:uFillTx/>
                <a:latin typeface="+mn-lt"/>
                <a:ea typeface="ＭＳ Ｐゴシック" pitchFamily="-106" charset="-128"/>
                <a:cs typeface="+mn-cs"/>
              </a:rPr>
              <a:t>-sorted by ascending state name, </a:t>
            </a:r>
            <a:br>
              <a:rPr kumimoji="0" lang="en-US" sz="3200" b="1" i="1" u="none" strike="noStrike" kern="0" cap="none" spc="0" normalizeH="0" noProof="0" dirty="0" smtClean="0">
                <a:ln>
                  <a:noFill/>
                </a:ln>
                <a:solidFill>
                  <a:schemeClr val="tx1"/>
                </a:solidFill>
                <a:effectLst/>
                <a:uLnTx/>
                <a:uFillTx/>
                <a:latin typeface="+mn-lt"/>
                <a:ea typeface="ＭＳ Ｐゴシック" pitchFamily="-106" charset="-128"/>
                <a:cs typeface="+mn-cs"/>
              </a:rPr>
            </a:br>
            <a:r>
              <a:rPr kumimoji="0" lang="en-US" sz="3200" b="1" i="1" u="none" strike="noStrike" kern="0" cap="none" spc="0" normalizeH="0" noProof="0" dirty="0" smtClean="0">
                <a:ln>
                  <a:noFill/>
                </a:ln>
                <a:solidFill>
                  <a:schemeClr val="tx1"/>
                </a:solidFill>
                <a:effectLst/>
                <a:uLnTx/>
                <a:uFillTx/>
                <a:latin typeface="+mn-lt"/>
                <a:ea typeface="ＭＳ Ｐゴシック" pitchFamily="-106" charset="-128"/>
                <a:cs typeface="+mn-cs"/>
              </a:rPr>
              <a:t>then by descending city name</a:t>
            </a:r>
            <a:r>
              <a:rPr kumimoji="0" lang="en-US" sz="3200" b="1" i="1" u="none" strike="noStrike" kern="0" cap="none" spc="0" normalizeH="0" baseline="0" noProof="0" dirty="0" smtClean="0">
                <a:ln>
                  <a:noFill/>
                </a:ln>
                <a:solidFill>
                  <a:schemeClr val="tx1"/>
                </a:solidFill>
                <a:effectLst/>
                <a:uLnTx/>
                <a:uFillTx/>
                <a:latin typeface="+mn-lt"/>
                <a:ea typeface="ＭＳ Ｐゴシック" pitchFamily="-106" charset="-128"/>
                <a:cs typeface="+mn-cs"/>
              </a:rPr>
              <a:t>”</a:t>
            </a:r>
          </a:p>
        </p:txBody>
      </p:sp>
    </p:spTree>
    <p:extLst>
      <p:ext uri="{BB962C8B-B14F-4D97-AF65-F5344CB8AC3E}">
        <p14:creationId xmlns="" xmlns:p14="http://schemas.microsoft.com/office/powerpoint/2010/main" xmlns:mv="urn:schemas-microsoft-com:mac:vml" xmlns:mc="http://schemas.openxmlformats.org/markup-compatibility/2006" val="1634154335"/>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heckerboard(across)">
                                      <p:cBhvr>
                                        <p:cTn id="11" dur="500"/>
                                        <p:tgtEl>
                                          <p:spTgt spid="5"/>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4429125" y="4667250"/>
            <a:ext cx="3472929" cy="581025"/>
          </a:xfrm>
          <a:prstGeom prst="roundRect">
            <a:avLst/>
          </a:prstGeom>
          <a:solidFill>
            <a:srgbClr val="C3D69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smtClean="0"/>
              <a:t>Ordered Select</a:t>
            </a:r>
            <a:endParaRPr lang="en-US" dirty="0"/>
          </a:p>
        </p:txBody>
      </p:sp>
      <p:sp>
        <p:nvSpPr>
          <p:cNvPr id="4" name="Content Placeholder 3"/>
          <p:cNvSpPr>
            <a:spLocks noGrp="1"/>
          </p:cNvSpPr>
          <p:nvPr>
            <p:ph idx="1"/>
          </p:nvPr>
        </p:nvSpPr>
        <p:spPr>
          <a:xfrm>
            <a:off x="1033818" y="2957885"/>
            <a:ext cx="8686800" cy="4191000"/>
          </a:xfrm>
        </p:spPr>
        <p:txBody>
          <a:bodyPr/>
          <a:lstStyle/>
          <a:p>
            <a:pPr>
              <a:buNone/>
            </a:pPr>
            <a:r>
              <a:rPr lang="en-US" b="1" dirty="0" smtClean="0"/>
              <a:t>SELECT ?state ?city</a:t>
            </a:r>
          </a:p>
          <a:p>
            <a:pPr>
              <a:buNone/>
            </a:pPr>
            <a:r>
              <a:rPr lang="en-US" b="1" dirty="0" smtClean="0"/>
              <a:t>WHERE {</a:t>
            </a:r>
          </a:p>
          <a:p>
            <a:pPr>
              <a:buNone/>
            </a:pPr>
            <a:r>
              <a:rPr lang="en-US" dirty="0" smtClean="0"/>
              <a:t>    ?</a:t>
            </a:r>
            <a:r>
              <a:rPr lang="en-US" dirty="0" err="1" smtClean="0"/>
              <a:t>cityR</a:t>
            </a:r>
            <a:r>
              <a:rPr lang="en-US" dirty="0" smtClean="0"/>
              <a:t> </a:t>
            </a:r>
            <a:r>
              <a:rPr lang="en-US" dirty="0" err="1" smtClean="0"/>
              <a:t>city:name</a:t>
            </a:r>
            <a:r>
              <a:rPr lang="en-US" dirty="0" smtClean="0"/>
              <a:t> ?city ;</a:t>
            </a:r>
          </a:p>
          <a:p>
            <a:pPr>
              <a:buNone/>
            </a:pPr>
            <a:r>
              <a:rPr lang="en-US" dirty="0" smtClean="0"/>
              <a:t>               </a:t>
            </a:r>
            <a:r>
              <a:rPr lang="en-US" dirty="0" err="1" smtClean="0"/>
              <a:t>uscity:state</a:t>
            </a:r>
            <a:r>
              <a:rPr lang="en-US" dirty="0" smtClean="0"/>
              <a:t> [ </a:t>
            </a:r>
            <a:r>
              <a:rPr lang="en-US" dirty="0" err="1" smtClean="0"/>
              <a:t>state:name</a:t>
            </a:r>
            <a:r>
              <a:rPr lang="en-US" dirty="0" smtClean="0"/>
              <a:t> ?state ]</a:t>
            </a:r>
          </a:p>
          <a:p>
            <a:pPr>
              <a:buNone/>
            </a:pPr>
            <a:r>
              <a:rPr lang="en-US" dirty="0" smtClean="0"/>
              <a:t>} </a:t>
            </a:r>
            <a:r>
              <a:rPr lang="en-US" b="1" dirty="0" smtClean="0"/>
              <a:t>ORDER BY ASC(?state) DESC(?city)</a:t>
            </a:r>
            <a:endParaRPr lang="en-US" dirty="0"/>
          </a:p>
        </p:txBody>
      </p:sp>
      <p:sp>
        <p:nvSpPr>
          <p:cNvPr id="6" name="Content Placeholder 3"/>
          <p:cNvSpPr txBox="1">
            <a:spLocks/>
          </p:cNvSpPr>
          <p:nvPr/>
        </p:nvSpPr>
        <p:spPr bwMode="auto">
          <a:xfrm>
            <a:off x="2171700" y="1085851"/>
            <a:ext cx="5286375" cy="666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None/>
              <a:tabLst/>
              <a:defRPr/>
            </a:pPr>
            <a:r>
              <a:rPr kumimoji="0" lang="en-US" sz="3200" u="none" strike="noStrike" kern="0" cap="none" spc="0" normalizeH="0" baseline="0" noProof="0" dirty="0" err="1" smtClean="0">
                <a:ln>
                  <a:noFill/>
                </a:ln>
                <a:solidFill>
                  <a:schemeClr val="tx1"/>
                </a:solidFill>
                <a:effectLst/>
                <a:uLnTx/>
                <a:uFillTx/>
                <a:latin typeface="+mn-lt"/>
                <a:ea typeface="ＭＳ Ｐゴシック" pitchFamily="-106" charset="-128"/>
                <a:cs typeface="+mn-cs"/>
              </a:rPr>
              <a:t>Compactified</a:t>
            </a:r>
            <a:r>
              <a:rPr kumimoji="0" lang="en-US" sz="3200" u="none" strike="noStrike" kern="0" cap="none" spc="0" normalizeH="0" baseline="0" noProof="0" dirty="0" smtClean="0">
                <a:ln>
                  <a:noFill/>
                </a:ln>
                <a:solidFill>
                  <a:schemeClr val="tx1"/>
                </a:solidFill>
                <a:effectLst/>
                <a:uLnTx/>
                <a:uFillTx/>
                <a:latin typeface="+mn-lt"/>
                <a:ea typeface="ＭＳ Ｐゴシック" pitchFamily="-106" charset="-128"/>
                <a:cs typeface="+mn-cs"/>
              </a:rPr>
              <a:t> Expression</a:t>
            </a:r>
          </a:p>
        </p:txBody>
      </p:sp>
      <p:sp>
        <p:nvSpPr>
          <p:cNvPr id="7" name="Rounded Rectangular Callout 6"/>
          <p:cNvSpPr/>
          <p:nvPr/>
        </p:nvSpPr>
        <p:spPr bwMode="auto">
          <a:xfrm>
            <a:off x="5981700" y="2695575"/>
            <a:ext cx="2933700" cy="1047750"/>
          </a:xfrm>
          <a:prstGeom prst="wedgeRoundRectCallout">
            <a:avLst>
              <a:gd name="adj1" fmla="val -48261"/>
              <a:gd name="adj2" fmla="val 136439"/>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Found in the wild,</a:t>
            </a:r>
            <a:r>
              <a:rPr kumimoji="0" lang="en-US" sz="1800" b="1" i="0" u="none" strike="noStrike" cap="none" normalizeH="0" dirty="0" smtClean="0">
                <a:ln>
                  <a:noFill/>
                </a:ln>
                <a:solidFill>
                  <a:schemeClr val="tx1"/>
                </a:solidFill>
                <a:effectLst/>
                <a:latin typeface="Arial" charset="0"/>
              </a:rPr>
              <a:t> but best to avoid –more cryptic and error prone.</a:t>
            </a: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xmlns:mv="urn:schemas-microsoft-com:mac:vml" xmlns:mc="http://schemas.openxmlformats.org/markup-compatibility/2006" val="638279679"/>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4533899" y="4657725"/>
            <a:ext cx="1304926" cy="495300"/>
          </a:xfrm>
          <a:prstGeom prst="roundRect">
            <a:avLst/>
          </a:prstGeom>
          <a:solidFill>
            <a:srgbClr val="C3D69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 name="Rounded Rectangle 4"/>
          <p:cNvSpPr/>
          <p:nvPr/>
        </p:nvSpPr>
        <p:spPr bwMode="auto">
          <a:xfrm>
            <a:off x="3895724" y="3638550"/>
            <a:ext cx="1285876" cy="495300"/>
          </a:xfrm>
          <a:prstGeom prst="roundRect">
            <a:avLst/>
          </a:prstGeom>
          <a:solidFill>
            <a:srgbClr val="C3D69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12" name="TextBox 11"/>
          <p:cNvSpPr txBox="1"/>
          <p:nvPr/>
        </p:nvSpPr>
        <p:spPr>
          <a:xfrm>
            <a:off x="5581650" y="3952876"/>
            <a:ext cx="2962275" cy="369332"/>
          </a:xfrm>
          <a:prstGeom prst="rect">
            <a:avLst/>
          </a:prstGeom>
          <a:noFill/>
        </p:spPr>
        <p:txBody>
          <a:bodyPr wrap="square" rtlCol="0">
            <a:spAutoFit/>
          </a:bodyPr>
          <a:lstStyle/>
          <a:p>
            <a:r>
              <a:rPr lang="en-US" dirty="0" smtClean="0"/>
              <a:t>bridge across ontologies</a:t>
            </a:r>
            <a:endParaRPr lang="en-US" dirty="0"/>
          </a:p>
        </p:txBody>
      </p:sp>
      <p:sp>
        <p:nvSpPr>
          <p:cNvPr id="20" name="Arc 19"/>
          <p:cNvSpPr/>
          <p:nvPr/>
        </p:nvSpPr>
        <p:spPr bwMode="auto">
          <a:xfrm>
            <a:off x="4667251" y="3905250"/>
            <a:ext cx="1047750" cy="1552575"/>
          </a:xfrm>
          <a:prstGeom prst="arc">
            <a:avLst>
              <a:gd name="adj1" fmla="val 16200000"/>
              <a:gd name="adj2" fmla="val 21476174"/>
            </a:avLst>
          </a:prstGeom>
          <a:noFill/>
          <a:ln w="28575" cap="flat" cmpd="sng" algn="ctr">
            <a:solidFill>
              <a:schemeClr val="tx1"/>
            </a:solidFill>
            <a:prstDash val="solid"/>
            <a:round/>
            <a:headEnd type="triangle" w="lg" len="lg"/>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smtClean="0"/>
              <a:t>Select with OPTIONAL</a:t>
            </a:r>
            <a:endParaRPr lang="en-US" dirty="0"/>
          </a:p>
        </p:txBody>
      </p:sp>
      <p:sp>
        <p:nvSpPr>
          <p:cNvPr id="4" name="Content Placeholder 3"/>
          <p:cNvSpPr>
            <a:spLocks noGrp="1"/>
          </p:cNvSpPr>
          <p:nvPr>
            <p:ph idx="1"/>
          </p:nvPr>
        </p:nvSpPr>
        <p:spPr>
          <a:xfrm>
            <a:off x="586245" y="1266825"/>
            <a:ext cx="8686800" cy="4191000"/>
          </a:xfrm>
        </p:spPr>
        <p:txBody>
          <a:bodyPr>
            <a:normAutofit fontScale="85000" lnSpcReduction="20000"/>
          </a:bodyPr>
          <a:lstStyle/>
          <a:p>
            <a:pPr>
              <a:buNone/>
            </a:pPr>
            <a:endParaRPr lang="en-US" sz="2800" b="1" dirty="0" smtClean="0"/>
          </a:p>
          <a:p>
            <a:pPr>
              <a:buNone/>
            </a:pPr>
            <a:r>
              <a:rPr lang="en-US" sz="2800" b="1" dirty="0" smtClean="0"/>
              <a:t>SELECT ?state ?capital ?airport</a:t>
            </a:r>
          </a:p>
          <a:p>
            <a:pPr>
              <a:buNone/>
            </a:pPr>
            <a:r>
              <a:rPr lang="en-US" sz="2800" b="1" dirty="0" smtClean="0"/>
              <a:t>WHERE {</a:t>
            </a:r>
          </a:p>
          <a:p>
            <a:pPr>
              <a:buNone/>
            </a:pPr>
            <a:r>
              <a:rPr lang="en-US" sz="2800" dirty="0" smtClean="0"/>
              <a:t>    ?</a:t>
            </a:r>
            <a:r>
              <a:rPr lang="en-US" sz="2800" dirty="0" err="1" smtClean="0"/>
              <a:t>stateR</a:t>
            </a:r>
            <a:r>
              <a:rPr lang="en-US" sz="2800" dirty="0" smtClean="0"/>
              <a:t> </a:t>
            </a:r>
            <a:r>
              <a:rPr lang="en-US" sz="2800" dirty="0" err="1" smtClean="0"/>
              <a:t>state:name</a:t>
            </a:r>
            <a:r>
              <a:rPr lang="en-US" sz="2800" dirty="0" smtClean="0"/>
              <a:t> ?state ;</a:t>
            </a:r>
          </a:p>
          <a:p>
            <a:pPr>
              <a:buNone/>
            </a:pPr>
            <a:r>
              <a:rPr lang="en-US" sz="2800" dirty="0" smtClean="0"/>
              <a:t>                 </a:t>
            </a:r>
            <a:r>
              <a:rPr lang="en-US" sz="2800" dirty="0" err="1" smtClean="0"/>
              <a:t>state:capital</a:t>
            </a:r>
            <a:r>
              <a:rPr lang="en-US" sz="2800" dirty="0" smtClean="0"/>
              <a:t> ?</a:t>
            </a:r>
            <a:r>
              <a:rPr lang="en-US" sz="2800" dirty="0" err="1" smtClean="0"/>
              <a:t>capitalR</a:t>
            </a:r>
            <a:r>
              <a:rPr lang="en-US" sz="2800" dirty="0" smtClean="0"/>
              <a:t> .</a:t>
            </a:r>
          </a:p>
          <a:p>
            <a:pPr>
              <a:buNone/>
            </a:pPr>
            <a:r>
              <a:rPr lang="en-US" sz="2800" dirty="0" smtClean="0"/>
              <a:t>    ?</a:t>
            </a:r>
            <a:r>
              <a:rPr lang="en-US" sz="2800" dirty="0" err="1" smtClean="0"/>
              <a:t>capitalR</a:t>
            </a:r>
            <a:r>
              <a:rPr lang="en-US" sz="2800" dirty="0" smtClean="0"/>
              <a:t> </a:t>
            </a:r>
            <a:r>
              <a:rPr lang="en-US" sz="2800" dirty="0" err="1" smtClean="0"/>
              <a:t>city:name</a:t>
            </a:r>
            <a:r>
              <a:rPr lang="en-US" sz="2800" dirty="0" smtClean="0"/>
              <a:t> ?capital</a:t>
            </a:r>
          </a:p>
          <a:p>
            <a:pPr>
              <a:buNone/>
            </a:pPr>
            <a:r>
              <a:rPr lang="en-US" sz="2800" dirty="0" smtClean="0"/>
              <a:t>    </a:t>
            </a:r>
            <a:r>
              <a:rPr lang="en-US" sz="2800" b="1" dirty="0" smtClean="0"/>
              <a:t>OPTIONAL {</a:t>
            </a:r>
          </a:p>
          <a:p>
            <a:pPr>
              <a:buNone/>
            </a:pPr>
            <a:r>
              <a:rPr lang="en-US" sz="2800" dirty="0" smtClean="0"/>
              <a:t>        ?</a:t>
            </a:r>
            <a:r>
              <a:rPr lang="en-US" sz="2800" dirty="0" err="1" smtClean="0"/>
              <a:t>airportR</a:t>
            </a:r>
            <a:r>
              <a:rPr lang="en-US" sz="2800" dirty="0" smtClean="0"/>
              <a:t> </a:t>
            </a:r>
            <a:r>
              <a:rPr lang="en-US" sz="2800" dirty="0" err="1" smtClean="0"/>
              <a:t>airports:city</a:t>
            </a:r>
            <a:r>
              <a:rPr lang="en-US" sz="2800" dirty="0" smtClean="0"/>
              <a:t> ?capital ;</a:t>
            </a:r>
          </a:p>
          <a:p>
            <a:pPr>
              <a:buNone/>
            </a:pPr>
            <a:r>
              <a:rPr lang="en-US" sz="2800" dirty="0" smtClean="0"/>
              <a:t>                        </a:t>
            </a:r>
            <a:r>
              <a:rPr lang="en-US" sz="2800" dirty="0" err="1" smtClean="0"/>
              <a:t>airports:airport</a:t>
            </a:r>
            <a:r>
              <a:rPr lang="en-US" sz="2800" dirty="0" smtClean="0"/>
              <a:t> ?airport</a:t>
            </a:r>
          </a:p>
          <a:p>
            <a:pPr>
              <a:buNone/>
            </a:pPr>
            <a:r>
              <a:rPr lang="en-US" sz="2800" dirty="0" smtClean="0"/>
              <a:t>     }</a:t>
            </a:r>
          </a:p>
          <a:p>
            <a:pPr>
              <a:buNone/>
            </a:pPr>
            <a:r>
              <a:rPr lang="en-US" sz="2800" dirty="0" smtClean="0"/>
              <a:t>}</a:t>
            </a:r>
            <a:endParaRPr lang="en-US" sz="2800" dirty="0"/>
          </a:p>
        </p:txBody>
      </p:sp>
    </p:spTree>
    <p:extLst>
      <p:ext uri="{BB962C8B-B14F-4D97-AF65-F5344CB8AC3E}">
        <p14:creationId xmlns="" xmlns:p14="http://schemas.microsoft.com/office/powerpoint/2010/main" xmlns:mv="urn:schemas-microsoft-com:mac:vml" xmlns:mc="http://schemas.openxmlformats.org/markup-compatibility/2006" val="1387170844"/>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Select with UNION</a:t>
            </a:r>
            <a:endParaRPr lang="en-US" dirty="0"/>
          </a:p>
        </p:txBody>
      </p:sp>
      <p:sp>
        <p:nvSpPr>
          <p:cNvPr id="4" name="Content Placeholder 3"/>
          <p:cNvSpPr>
            <a:spLocks noGrp="1"/>
          </p:cNvSpPr>
          <p:nvPr>
            <p:ph idx="1"/>
          </p:nvPr>
        </p:nvSpPr>
        <p:spPr/>
        <p:txBody>
          <a:bodyPr>
            <a:normAutofit fontScale="92500" lnSpcReduction="10000"/>
          </a:bodyPr>
          <a:lstStyle/>
          <a:p>
            <a:pPr>
              <a:buNone/>
            </a:pPr>
            <a:r>
              <a:rPr lang="en-US" sz="2400" b="1" smtClean="0"/>
              <a:t>SELECT ?state </a:t>
            </a:r>
          </a:p>
          <a:p>
            <a:pPr>
              <a:buNone/>
            </a:pPr>
            <a:r>
              <a:rPr lang="en-US" sz="2400" b="1" smtClean="0"/>
              <a:t>WHERE {</a:t>
            </a:r>
          </a:p>
          <a:p>
            <a:pPr>
              <a:buNone/>
            </a:pPr>
            <a:r>
              <a:rPr lang="en-US" sz="2400" smtClean="0"/>
              <a:t>     {</a:t>
            </a:r>
          </a:p>
          <a:p>
            <a:pPr>
              <a:buNone/>
            </a:pPr>
            <a:r>
              <a:rPr lang="en-US" sz="2400" smtClean="0"/>
              <a:t>        ?stateR state:borderstate usstate:AL</a:t>
            </a:r>
            <a:r>
              <a:rPr lang="en-US" sz="2400" b="1" smtClean="0">
                <a:solidFill>
                  <a:srgbClr val="FF0000"/>
                </a:solidFill>
              </a:rPr>
              <a:t>,</a:t>
            </a:r>
            <a:r>
              <a:rPr lang="en-US" sz="2400" smtClean="0"/>
              <a:t> usstate:TN .</a:t>
            </a:r>
          </a:p>
          <a:p>
            <a:pPr>
              <a:buNone/>
            </a:pPr>
            <a:r>
              <a:rPr lang="en-US" sz="2400" smtClean="0"/>
              <a:t>        ?stateR state:name ?state .</a:t>
            </a:r>
          </a:p>
          <a:p>
            <a:pPr>
              <a:buNone/>
            </a:pPr>
            <a:r>
              <a:rPr lang="en-US" sz="2400" smtClean="0"/>
              <a:t>     } </a:t>
            </a:r>
          </a:p>
          <a:p>
            <a:pPr>
              <a:buNone/>
            </a:pPr>
            <a:r>
              <a:rPr lang="en-US" sz="2400" smtClean="0"/>
              <a:t>     </a:t>
            </a:r>
            <a:r>
              <a:rPr lang="en-US" sz="2400" b="1" smtClean="0">
                <a:solidFill>
                  <a:srgbClr val="FF0000"/>
                </a:solidFill>
              </a:rPr>
              <a:t>UNION</a:t>
            </a:r>
          </a:p>
          <a:p>
            <a:pPr>
              <a:buNone/>
            </a:pPr>
            <a:r>
              <a:rPr lang="en-US" sz="2400" smtClean="0"/>
              <a:t>     {</a:t>
            </a:r>
          </a:p>
          <a:p>
            <a:pPr>
              <a:buNone/>
            </a:pPr>
            <a:r>
              <a:rPr lang="en-US" sz="2400" smtClean="0"/>
              <a:t>        ?stateR state:borderstate usstate:ID .</a:t>
            </a:r>
          </a:p>
          <a:p>
            <a:pPr>
              <a:buNone/>
            </a:pPr>
            <a:r>
              <a:rPr lang="en-US" sz="2400" smtClean="0"/>
              <a:t>         ?stateR state:name ?state .</a:t>
            </a:r>
          </a:p>
          <a:p>
            <a:pPr>
              <a:buNone/>
            </a:pPr>
            <a:r>
              <a:rPr lang="en-US" sz="2400" smtClean="0"/>
              <a:t>     }</a:t>
            </a:r>
          </a:p>
          <a:p>
            <a:pPr>
              <a:buNone/>
            </a:pPr>
            <a:r>
              <a:rPr lang="en-US" sz="2400" smtClean="0"/>
              <a:t>}</a:t>
            </a:r>
            <a:endParaRPr lang="en-US" sz="2400" dirty="0"/>
          </a:p>
        </p:txBody>
      </p:sp>
      <p:sp>
        <p:nvSpPr>
          <p:cNvPr id="5" name="Rounded Rectangular Callout 4"/>
          <p:cNvSpPr/>
          <p:nvPr/>
        </p:nvSpPr>
        <p:spPr bwMode="auto">
          <a:xfrm>
            <a:off x="4438650" y="1266825"/>
            <a:ext cx="4200525" cy="914400"/>
          </a:xfrm>
          <a:prstGeom prst="wedgeRoundRectCallout">
            <a:avLst>
              <a:gd name="adj1" fmla="val -13634"/>
              <a:gd name="adj2" fmla="val 101042"/>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Comma between objects means</a:t>
            </a:r>
            <a:r>
              <a:rPr kumimoji="0" lang="en-US" sz="1800" b="1" i="0" u="none" strike="noStrike" cap="none" normalizeH="0" dirty="0" smtClean="0">
                <a:ln>
                  <a:noFill/>
                </a:ln>
                <a:solidFill>
                  <a:schemeClr val="tx1"/>
                </a:solidFill>
                <a:effectLst/>
                <a:latin typeface="Arial" charset="0"/>
              </a:rPr>
              <a:t> the subject and predicate are the same.</a:t>
            </a: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xmlns:mv="urn:schemas-microsoft-com:mac:vml" xmlns:mc="http://schemas.openxmlformats.org/markup-compatibility/2006" val="1468418705"/>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500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Select with FILTER</a:t>
            </a:r>
            <a:endParaRPr lang="en-US" dirty="0"/>
          </a:p>
        </p:txBody>
      </p:sp>
      <p:sp>
        <p:nvSpPr>
          <p:cNvPr id="4" name="Content Placeholder 3"/>
          <p:cNvSpPr>
            <a:spLocks noGrp="1"/>
          </p:cNvSpPr>
          <p:nvPr>
            <p:ph idx="1"/>
          </p:nvPr>
        </p:nvSpPr>
        <p:spPr/>
        <p:txBody>
          <a:bodyPr/>
          <a:lstStyle/>
          <a:p>
            <a:pPr algn="r">
              <a:buNone/>
            </a:pPr>
            <a:r>
              <a:rPr lang="en-US" sz="2800" b="1" i="1" dirty="0" smtClean="0"/>
              <a:t>“Find all states that do NOT border another state”</a:t>
            </a:r>
            <a:endParaRPr lang="en-US" sz="2400" b="1" dirty="0" smtClean="0"/>
          </a:p>
          <a:p>
            <a:pPr>
              <a:buNone/>
            </a:pPr>
            <a:endParaRPr lang="en-US" sz="2400" b="1" dirty="0" smtClean="0"/>
          </a:p>
          <a:p>
            <a:pPr lvl="1">
              <a:buNone/>
            </a:pPr>
            <a:r>
              <a:rPr lang="en-US" sz="2400" b="1" dirty="0" smtClean="0"/>
              <a:t>SELECT ?state </a:t>
            </a:r>
          </a:p>
          <a:p>
            <a:pPr lvl="1">
              <a:buNone/>
            </a:pPr>
            <a:r>
              <a:rPr lang="en-US" sz="2400" b="1" dirty="0" smtClean="0"/>
              <a:t>WHERE {</a:t>
            </a:r>
          </a:p>
          <a:p>
            <a:pPr lvl="1">
              <a:buNone/>
            </a:pPr>
            <a:r>
              <a:rPr lang="en-US" sz="2400" dirty="0" smtClean="0"/>
              <a:t>        ?</a:t>
            </a:r>
            <a:r>
              <a:rPr lang="en-US" sz="2400" dirty="0" err="1" smtClean="0"/>
              <a:t>stateR</a:t>
            </a:r>
            <a:r>
              <a:rPr lang="en-US" sz="2400" dirty="0" smtClean="0"/>
              <a:t> </a:t>
            </a:r>
            <a:r>
              <a:rPr lang="en-US" sz="2400" dirty="0" err="1" smtClean="0"/>
              <a:t>state:name</a:t>
            </a:r>
            <a:r>
              <a:rPr lang="en-US" sz="2400" dirty="0" smtClean="0"/>
              <a:t> ?state .</a:t>
            </a:r>
          </a:p>
          <a:p>
            <a:pPr lvl="1">
              <a:buNone/>
            </a:pPr>
            <a:r>
              <a:rPr lang="en-US" sz="2400" dirty="0" smtClean="0"/>
              <a:t>        </a:t>
            </a:r>
            <a:r>
              <a:rPr lang="en-US" sz="2400" b="1" dirty="0" smtClean="0"/>
              <a:t>OPTIONAL {</a:t>
            </a:r>
          </a:p>
          <a:p>
            <a:pPr lvl="1">
              <a:buNone/>
            </a:pPr>
            <a:r>
              <a:rPr lang="en-US" sz="2400" dirty="0" smtClean="0"/>
              <a:t>            ?</a:t>
            </a:r>
            <a:r>
              <a:rPr lang="en-US" sz="2400" dirty="0" err="1" smtClean="0"/>
              <a:t>stateR</a:t>
            </a:r>
            <a:r>
              <a:rPr lang="en-US" sz="2400" dirty="0" smtClean="0"/>
              <a:t> </a:t>
            </a:r>
            <a:r>
              <a:rPr lang="en-US" sz="2400" dirty="0" err="1" smtClean="0"/>
              <a:t>state:borderstate</a:t>
            </a:r>
            <a:r>
              <a:rPr lang="en-US" sz="2400" dirty="0" smtClean="0"/>
              <a:t> </a:t>
            </a:r>
            <a:r>
              <a:rPr lang="en-US" sz="2400" b="1" dirty="0" smtClean="0">
                <a:solidFill>
                  <a:srgbClr val="FF0000"/>
                </a:solidFill>
              </a:rPr>
              <a:t>?</a:t>
            </a:r>
            <a:r>
              <a:rPr lang="en-US" sz="2400" b="1" dirty="0" err="1" smtClean="0">
                <a:solidFill>
                  <a:srgbClr val="FF0000"/>
                </a:solidFill>
              </a:rPr>
              <a:t>borderState</a:t>
            </a:r>
            <a:r>
              <a:rPr lang="en-US" sz="2400" b="1" dirty="0" smtClean="0"/>
              <a:t> </a:t>
            </a:r>
            <a:r>
              <a:rPr lang="en-US" sz="2400" dirty="0" smtClean="0"/>
              <a:t>.</a:t>
            </a:r>
          </a:p>
          <a:p>
            <a:pPr lvl="1">
              <a:buNone/>
            </a:pPr>
            <a:r>
              <a:rPr lang="en-US" sz="2400" dirty="0" smtClean="0"/>
              <a:t>        }</a:t>
            </a:r>
          </a:p>
          <a:p>
            <a:pPr lvl="1">
              <a:buNone/>
            </a:pPr>
            <a:r>
              <a:rPr lang="en-US" sz="2400" dirty="0" smtClean="0"/>
              <a:t>        </a:t>
            </a:r>
            <a:r>
              <a:rPr lang="en-US" sz="2400" b="1" dirty="0" smtClean="0"/>
              <a:t>FILTER ( !bound(</a:t>
            </a:r>
            <a:r>
              <a:rPr lang="en-US" sz="2400" b="1" dirty="0" smtClean="0">
                <a:solidFill>
                  <a:srgbClr val="FF0000"/>
                </a:solidFill>
              </a:rPr>
              <a:t>?</a:t>
            </a:r>
            <a:r>
              <a:rPr lang="en-US" sz="2400" b="1" dirty="0" err="1" smtClean="0">
                <a:solidFill>
                  <a:srgbClr val="FF0000"/>
                </a:solidFill>
              </a:rPr>
              <a:t>borderState</a:t>
            </a:r>
            <a:r>
              <a:rPr lang="en-US" sz="2400" b="1" dirty="0" smtClean="0"/>
              <a:t>) )</a:t>
            </a:r>
          </a:p>
          <a:p>
            <a:pPr lvl="1">
              <a:buNone/>
            </a:pPr>
            <a:r>
              <a:rPr lang="en-US" sz="2400" dirty="0" smtClean="0"/>
              <a:t>}</a:t>
            </a:r>
            <a:endParaRPr lang="en-US" sz="2400" dirty="0"/>
          </a:p>
        </p:txBody>
      </p:sp>
      <p:sp>
        <p:nvSpPr>
          <p:cNvPr id="5" name="Rounded Rectangular Callout 4"/>
          <p:cNvSpPr/>
          <p:nvPr/>
        </p:nvSpPr>
        <p:spPr bwMode="auto">
          <a:xfrm>
            <a:off x="142874" y="3876675"/>
            <a:ext cx="1171575" cy="885825"/>
          </a:xfrm>
          <a:prstGeom prst="wedgeRoundRectCallout">
            <a:avLst>
              <a:gd name="adj1" fmla="val 60049"/>
              <a:gd name="adj2" fmla="val 94758"/>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FILTER means “keep”</a:t>
            </a:r>
            <a:endParaRPr kumimoji="0" lang="en-US" sz="1800" b="1" i="0" u="none" strike="noStrike" cap="none" normalizeH="0" baseline="0" dirty="0" smtClean="0">
              <a:ln>
                <a:noFill/>
              </a:ln>
              <a:solidFill>
                <a:schemeClr val="tx1"/>
              </a:solidFill>
              <a:effectLst/>
              <a:latin typeface="Arial" charset="0"/>
            </a:endParaRPr>
          </a:p>
        </p:txBody>
      </p:sp>
      <p:sp>
        <p:nvSpPr>
          <p:cNvPr id="6" name="Rounded Rectangular Callout 5"/>
          <p:cNvSpPr/>
          <p:nvPr/>
        </p:nvSpPr>
        <p:spPr bwMode="auto">
          <a:xfrm>
            <a:off x="5895976" y="5629276"/>
            <a:ext cx="2981324" cy="1028700"/>
          </a:xfrm>
          <a:prstGeom prst="wedgeRoundRectCallout">
            <a:avLst>
              <a:gd name="adj1" fmla="val -123330"/>
              <a:gd name="adj2" fmla="val -61453"/>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smtClean="0"/>
              <a:t>With !bound() we effectively look for the absence of a resource</a:t>
            </a:r>
            <a:endParaRPr kumimoji="0" lang="en-US" sz="1800" b="1" i="0" u="none" strike="noStrike" cap="none" normalizeH="0" baseline="0" dirty="0" smtClean="0">
              <a:ln>
                <a:noFill/>
              </a:ln>
              <a:solidFill>
                <a:schemeClr val="tx1"/>
              </a:solidFill>
              <a:effectLst/>
              <a:latin typeface="Arial" charset="0"/>
            </a:endParaRPr>
          </a:p>
        </p:txBody>
      </p:sp>
    </p:spTree>
    <p:extLst>
      <p:ext uri="{BB962C8B-B14F-4D97-AF65-F5344CB8AC3E}">
        <p14:creationId xmlns="" xmlns:p14="http://schemas.microsoft.com/office/powerpoint/2010/main" xmlns:mv="urn:schemas-microsoft-com:mac:vml" xmlns:mc="http://schemas.openxmlformats.org/markup-compatibility/2006" val="640799991"/>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3615226" y="3464184"/>
            <a:ext cx="4695825" cy="2257425"/>
            <a:chOff x="4133850" y="3533775"/>
            <a:chExt cx="4695825" cy="2257425"/>
          </a:xfrm>
        </p:grpSpPr>
        <p:sp>
          <p:nvSpPr>
            <p:cNvPr id="6" name="Rounded Rectangle 5"/>
            <p:cNvSpPr/>
            <p:nvPr/>
          </p:nvSpPr>
          <p:spPr bwMode="auto">
            <a:xfrm>
              <a:off x="4133850" y="5343525"/>
              <a:ext cx="2608153" cy="447675"/>
            </a:xfrm>
            <a:prstGeom prst="roundRect">
              <a:avLst/>
            </a:prstGeom>
            <a:solidFill>
              <a:srgbClr val="D9969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5" name="Rounded Rectangular Callout 4"/>
            <p:cNvSpPr/>
            <p:nvPr/>
          </p:nvSpPr>
          <p:spPr bwMode="auto">
            <a:xfrm>
              <a:off x="6200775" y="3533775"/>
              <a:ext cx="2628900" cy="1171575"/>
            </a:xfrm>
            <a:prstGeom prst="wedgeRoundRectCallout">
              <a:avLst>
                <a:gd name="adj1" fmla="val -75841"/>
                <a:gd name="adj2" fmla="val 10396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rPr>
                <a:t>Cast </a:t>
              </a:r>
              <a:r>
                <a:rPr kumimoji="0" lang="en-US" sz="1800" b="1" i="0" u="none" strike="noStrike" cap="none" normalizeH="0" baseline="0" dirty="0" err="1" smtClean="0">
                  <a:ln>
                    <a:noFill/>
                  </a:ln>
                  <a:solidFill>
                    <a:schemeClr val="tx1"/>
                  </a:solidFill>
                  <a:effectLst/>
                  <a:latin typeface="Arial" charset="0"/>
                </a:rPr>
                <a:t>untyped</a:t>
              </a:r>
              <a:r>
                <a:rPr kumimoji="0" lang="en-US" sz="1800" b="1" i="0" u="none" strike="noStrike" cap="none" normalizeH="0" dirty="0" smtClean="0">
                  <a:ln>
                    <a:noFill/>
                  </a:ln>
                  <a:solidFill>
                    <a:schemeClr val="tx1"/>
                  </a:solidFill>
                  <a:effectLst/>
                  <a:latin typeface="Arial" charset="0"/>
                </a:rPr>
                <a:t> literals into </a:t>
              </a:r>
              <a:r>
                <a:rPr kumimoji="0" lang="en-US" sz="1800" b="1" i="0" u="none" strike="noStrike" cap="none" normalizeH="0" dirty="0" err="1" smtClean="0">
                  <a:ln>
                    <a:noFill/>
                  </a:ln>
                  <a:solidFill>
                    <a:schemeClr val="tx1"/>
                  </a:solidFill>
                  <a:effectLst/>
                  <a:latin typeface="Arial" charset="0"/>
                </a:rPr>
                <a:t>datatype</a:t>
              </a:r>
              <a:r>
                <a:rPr kumimoji="0" lang="en-US" sz="1800" b="1" i="0" u="none" strike="noStrike" cap="none" normalizeH="0" dirty="0" smtClean="0">
                  <a:ln>
                    <a:noFill/>
                  </a:ln>
                  <a:solidFill>
                    <a:schemeClr val="tx1"/>
                  </a:solidFill>
                  <a:effectLst/>
                  <a:latin typeface="Arial" charset="0"/>
                </a:rPr>
                <a:t> needed by function.</a:t>
              </a:r>
              <a:endParaRPr kumimoji="0" lang="en-US" sz="1800" b="1" i="0" u="none" strike="noStrike" cap="none" normalizeH="0" baseline="0" dirty="0" smtClean="0">
                <a:ln>
                  <a:noFill/>
                </a:ln>
                <a:solidFill>
                  <a:schemeClr val="tx1"/>
                </a:solidFill>
                <a:effectLst/>
                <a:latin typeface="Arial" charset="0"/>
              </a:endParaRPr>
            </a:p>
          </p:txBody>
        </p:sp>
      </p:grpSp>
      <p:sp>
        <p:nvSpPr>
          <p:cNvPr id="3" name="Title 2"/>
          <p:cNvSpPr>
            <a:spLocks noGrp="1"/>
          </p:cNvSpPr>
          <p:nvPr>
            <p:ph type="title"/>
          </p:nvPr>
        </p:nvSpPr>
        <p:spPr/>
        <p:txBody>
          <a:bodyPr/>
          <a:lstStyle/>
          <a:p>
            <a:r>
              <a:rPr lang="en-US" smtClean="0"/>
              <a:t>Select with FILTER</a:t>
            </a:r>
            <a:endParaRPr lang="en-US" dirty="0"/>
          </a:p>
        </p:txBody>
      </p:sp>
      <p:sp>
        <p:nvSpPr>
          <p:cNvPr id="4" name="Content Placeholder 3"/>
          <p:cNvSpPr>
            <a:spLocks noGrp="1"/>
          </p:cNvSpPr>
          <p:nvPr>
            <p:ph idx="1"/>
          </p:nvPr>
        </p:nvSpPr>
        <p:spPr>
          <a:xfrm>
            <a:off x="568519" y="1600200"/>
            <a:ext cx="8229600" cy="4525963"/>
          </a:xfrm>
        </p:spPr>
        <p:txBody>
          <a:bodyPr>
            <a:normAutofit fontScale="92500" lnSpcReduction="10000"/>
          </a:bodyPr>
          <a:lstStyle/>
          <a:p>
            <a:pPr>
              <a:buNone/>
            </a:pPr>
            <a:r>
              <a:rPr lang="en-US" b="1" i="1" dirty="0" smtClean="0"/>
              <a:t>“Find all states, and cities, where the city name begins with the letter ‘Y’ ”</a:t>
            </a:r>
          </a:p>
          <a:p>
            <a:pPr>
              <a:buNone/>
            </a:pPr>
            <a:endParaRPr lang="en-US" b="1" dirty="0" smtClean="0"/>
          </a:p>
          <a:p>
            <a:pPr lvl="1">
              <a:buNone/>
            </a:pPr>
            <a:r>
              <a:rPr lang="en-US" b="1" dirty="0" smtClean="0"/>
              <a:t>SELECT ?state ?city</a:t>
            </a:r>
          </a:p>
          <a:p>
            <a:pPr lvl="1">
              <a:buNone/>
            </a:pPr>
            <a:r>
              <a:rPr lang="en-US" b="1" dirty="0" smtClean="0"/>
              <a:t>WHERE {</a:t>
            </a:r>
          </a:p>
          <a:p>
            <a:pPr lvl="1">
              <a:buNone/>
            </a:pPr>
            <a:r>
              <a:rPr lang="en-US" dirty="0" smtClean="0"/>
              <a:t>        ?</a:t>
            </a:r>
            <a:r>
              <a:rPr lang="en-US" dirty="0" err="1" smtClean="0"/>
              <a:t>cityR</a:t>
            </a:r>
            <a:r>
              <a:rPr lang="en-US" dirty="0" smtClean="0"/>
              <a:t> </a:t>
            </a:r>
            <a:r>
              <a:rPr lang="en-US" dirty="0" err="1" smtClean="0"/>
              <a:t>uscity:state</a:t>
            </a:r>
            <a:r>
              <a:rPr lang="en-US" dirty="0" smtClean="0"/>
              <a:t> ?</a:t>
            </a:r>
            <a:r>
              <a:rPr lang="en-US" dirty="0" err="1" smtClean="0"/>
              <a:t>stateR</a:t>
            </a:r>
            <a:r>
              <a:rPr lang="en-US" dirty="0" smtClean="0"/>
              <a:t> .</a:t>
            </a:r>
          </a:p>
          <a:p>
            <a:pPr lvl="1">
              <a:buNone/>
            </a:pPr>
            <a:r>
              <a:rPr lang="en-US" dirty="0" smtClean="0"/>
              <a:t>        ?</a:t>
            </a:r>
            <a:r>
              <a:rPr lang="en-US" dirty="0" err="1" smtClean="0"/>
              <a:t>cityR</a:t>
            </a:r>
            <a:r>
              <a:rPr lang="en-US" dirty="0" smtClean="0"/>
              <a:t> </a:t>
            </a:r>
            <a:r>
              <a:rPr lang="en-US" dirty="0" err="1" smtClean="0"/>
              <a:t>city:name</a:t>
            </a:r>
            <a:r>
              <a:rPr lang="en-US" dirty="0" smtClean="0"/>
              <a:t> ?city .</a:t>
            </a:r>
          </a:p>
          <a:p>
            <a:pPr lvl="1">
              <a:buNone/>
            </a:pPr>
            <a:r>
              <a:rPr lang="en-US" dirty="0" smtClean="0"/>
              <a:t>        ?</a:t>
            </a:r>
            <a:r>
              <a:rPr lang="en-US" dirty="0" err="1" smtClean="0"/>
              <a:t>stateR</a:t>
            </a:r>
            <a:r>
              <a:rPr lang="en-US" dirty="0" smtClean="0"/>
              <a:t> </a:t>
            </a:r>
            <a:r>
              <a:rPr lang="en-US" dirty="0" err="1" smtClean="0"/>
              <a:t>state:name</a:t>
            </a:r>
            <a:r>
              <a:rPr lang="en-US" dirty="0" smtClean="0"/>
              <a:t> ?state</a:t>
            </a:r>
          </a:p>
          <a:p>
            <a:pPr lvl="1">
              <a:buNone/>
            </a:pPr>
            <a:r>
              <a:rPr lang="en-US" dirty="0" smtClean="0"/>
              <a:t>        </a:t>
            </a:r>
            <a:r>
              <a:rPr lang="en-US" b="1" dirty="0" smtClean="0"/>
              <a:t>FILTER( regex( </a:t>
            </a:r>
            <a:r>
              <a:rPr lang="en-US" b="1" dirty="0" err="1" smtClean="0"/>
              <a:t>xsd:string</a:t>
            </a:r>
            <a:r>
              <a:rPr lang="en-US" b="1" dirty="0" smtClean="0"/>
              <a:t>(?city), "^Y") )</a:t>
            </a:r>
          </a:p>
          <a:p>
            <a:pPr lvl="1">
              <a:buNone/>
            </a:pPr>
            <a:r>
              <a:rPr lang="en-US" dirty="0" smtClean="0"/>
              <a:t>}</a:t>
            </a:r>
            <a:endParaRPr lang="en-US" dirty="0"/>
          </a:p>
        </p:txBody>
      </p:sp>
    </p:spTree>
    <p:extLst>
      <p:ext uri="{BB962C8B-B14F-4D97-AF65-F5344CB8AC3E}">
        <p14:creationId xmlns="" xmlns:p14="http://schemas.microsoft.com/office/powerpoint/2010/main" xmlns:mv="urn:schemas-microsoft-com:mac:vml" xmlns:mc="http://schemas.openxmlformats.org/markup-compatibility/2006" val="2706453066"/>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Performance Notes</a:t>
            </a:r>
            <a:endParaRPr lang="en-US" dirty="0"/>
          </a:p>
        </p:txBody>
      </p:sp>
      <p:sp>
        <p:nvSpPr>
          <p:cNvPr id="4" name="Content Placeholder 3"/>
          <p:cNvSpPr>
            <a:spLocks noGrp="1"/>
          </p:cNvSpPr>
          <p:nvPr>
            <p:ph idx="1"/>
          </p:nvPr>
        </p:nvSpPr>
        <p:spPr/>
        <p:txBody>
          <a:bodyPr>
            <a:normAutofit fontScale="92500" lnSpcReduction="20000"/>
          </a:bodyPr>
          <a:lstStyle/>
          <a:p>
            <a:r>
              <a:rPr lang="en-US" sz="3000" dirty="0" smtClean="0">
                <a:latin typeface="Calibri" pitchFamily="34" charset="0"/>
                <a:cs typeface="Calibri" pitchFamily="34" charset="0"/>
              </a:rPr>
              <a:t>Filter early, near the top of an expression</a:t>
            </a:r>
            <a:r>
              <a:rPr lang="en-US" dirty="0" smtClean="0">
                <a:latin typeface="Calibri" pitchFamily="34" charset="0"/>
                <a:cs typeface="Calibri" pitchFamily="34" charset="0"/>
              </a:rPr>
              <a:t/>
            </a:r>
            <a:br>
              <a:rPr lang="en-US" dirty="0" smtClean="0">
                <a:latin typeface="Calibri" pitchFamily="34" charset="0"/>
                <a:cs typeface="Calibri" pitchFamily="34" charset="0"/>
              </a:rPr>
            </a:br>
            <a:r>
              <a:rPr lang="en-US" sz="2400" i="1" dirty="0" smtClean="0">
                <a:latin typeface="Calibri" pitchFamily="34" charset="0"/>
                <a:cs typeface="Calibri" pitchFamily="34" charset="0"/>
              </a:rPr>
              <a:t>	 –if a condition is not met the pattern match aborts immediately.</a:t>
            </a:r>
          </a:p>
          <a:p>
            <a:r>
              <a:rPr lang="en-US" dirty="0" smtClean="0">
                <a:latin typeface="Calibri" pitchFamily="34" charset="0"/>
                <a:cs typeface="Calibri" pitchFamily="34" charset="0"/>
              </a:rPr>
              <a:t>Use OPTIONAL sparingly, they will slow down a query, sometimes drastically.</a:t>
            </a:r>
          </a:p>
          <a:p>
            <a:r>
              <a:rPr lang="en-US" dirty="0" smtClean="0">
                <a:latin typeface="Calibri" pitchFamily="34" charset="0"/>
                <a:cs typeface="Calibri" pitchFamily="34" charset="0"/>
              </a:rPr>
              <a:t>Use ASK when you do not need the results of the match </a:t>
            </a:r>
            <a:br>
              <a:rPr lang="en-US" dirty="0" smtClean="0">
                <a:latin typeface="Calibri" pitchFamily="34" charset="0"/>
                <a:cs typeface="Calibri" pitchFamily="34" charset="0"/>
              </a:rPr>
            </a:br>
            <a:r>
              <a:rPr lang="en-US" sz="2400" dirty="0" smtClean="0">
                <a:latin typeface="Calibri" pitchFamily="34" charset="0"/>
                <a:cs typeface="Calibri" pitchFamily="34" charset="0"/>
              </a:rPr>
              <a:t>	</a:t>
            </a:r>
            <a:r>
              <a:rPr lang="en-US" sz="2400" i="1" dirty="0" smtClean="0">
                <a:latin typeface="Calibri" pitchFamily="34" charset="0"/>
                <a:cs typeface="Calibri" pitchFamily="34" charset="0"/>
              </a:rPr>
              <a:t>–ASK will terminate when the first match if found,</a:t>
            </a:r>
            <a:br>
              <a:rPr lang="en-US" sz="2400" i="1" dirty="0" smtClean="0">
                <a:latin typeface="Calibri" pitchFamily="34" charset="0"/>
                <a:cs typeface="Calibri" pitchFamily="34" charset="0"/>
              </a:rPr>
            </a:br>
            <a:r>
              <a:rPr lang="en-US" sz="2400" i="1" dirty="0" smtClean="0">
                <a:latin typeface="Calibri" pitchFamily="34" charset="0"/>
                <a:cs typeface="Calibri" pitchFamily="34" charset="0"/>
              </a:rPr>
              <a:t>        returns a </a:t>
            </a:r>
            <a:r>
              <a:rPr lang="en-US" sz="2400" i="1" dirty="0" err="1" smtClean="0">
                <a:latin typeface="Calibri" pitchFamily="34" charset="0"/>
                <a:cs typeface="Calibri" pitchFamily="34" charset="0"/>
              </a:rPr>
              <a:t>boolean</a:t>
            </a:r>
            <a:endParaRPr lang="en-US" sz="2400" i="1" dirty="0" smtClean="0">
              <a:latin typeface="Calibri" pitchFamily="34" charset="0"/>
              <a:cs typeface="Calibri" pitchFamily="34" charset="0"/>
            </a:endParaRPr>
          </a:p>
          <a:p>
            <a:r>
              <a:rPr lang="en-US" dirty="0" smtClean="0">
                <a:latin typeface="Calibri" pitchFamily="34" charset="0"/>
                <a:cs typeface="Calibri" pitchFamily="34" charset="0"/>
              </a:rPr>
              <a:t>DISTINCT and ORDERED BY may also be slow over large result sets</a:t>
            </a:r>
          </a:p>
          <a:p>
            <a:r>
              <a:rPr lang="en-US" dirty="0" smtClean="0">
                <a:latin typeface="Calibri" pitchFamily="34" charset="0"/>
                <a:cs typeface="Calibri" pitchFamily="34" charset="0"/>
              </a:rPr>
              <a:t>USE LIMIT and OFFSET with large result sets.</a:t>
            </a:r>
          </a:p>
        </p:txBody>
      </p:sp>
    </p:spTree>
    <p:extLst>
      <p:ext uri="{BB962C8B-B14F-4D97-AF65-F5344CB8AC3E}">
        <p14:creationId xmlns="" xmlns:p14="http://schemas.microsoft.com/office/powerpoint/2010/main" xmlns:mv="urn:schemas-microsoft-com:mac:vml" xmlns:mc="http://schemas.openxmlformats.org/markup-compatibility/2006" val="2198024064"/>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heckerboard(across)">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checkerboard(across)">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checkerboard(across)">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bwMode="auto">
          <a:xfrm>
            <a:off x="1059261" y="4014434"/>
            <a:ext cx="1409700" cy="447675"/>
          </a:xfrm>
          <a:prstGeom prst="roundRect">
            <a:avLst/>
          </a:prstGeom>
          <a:solidFill>
            <a:srgbClr val="D9969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6" name="Rounded Rectangle 5"/>
          <p:cNvSpPr/>
          <p:nvPr/>
        </p:nvSpPr>
        <p:spPr bwMode="auto">
          <a:xfrm>
            <a:off x="3989546" y="4478315"/>
            <a:ext cx="895350" cy="447675"/>
          </a:xfrm>
          <a:prstGeom prst="roundRect">
            <a:avLst/>
          </a:prstGeom>
          <a:solidFill>
            <a:srgbClr val="D9969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lstStyle/>
          <a:p>
            <a:r>
              <a:rPr lang="en-US" smtClean="0"/>
              <a:t>Select with DISTINCT</a:t>
            </a:r>
            <a:endParaRPr lang="en-US" dirty="0"/>
          </a:p>
        </p:txBody>
      </p:sp>
      <p:sp>
        <p:nvSpPr>
          <p:cNvPr id="4" name="Content Placeholder 3"/>
          <p:cNvSpPr>
            <a:spLocks noGrp="1"/>
          </p:cNvSpPr>
          <p:nvPr>
            <p:ph idx="1"/>
          </p:nvPr>
        </p:nvSpPr>
        <p:spPr>
          <a:xfrm>
            <a:off x="119270" y="1417638"/>
            <a:ext cx="8229600" cy="4525963"/>
          </a:xfrm>
        </p:spPr>
        <p:txBody>
          <a:bodyPr>
            <a:normAutofit lnSpcReduction="10000"/>
          </a:bodyPr>
          <a:lstStyle/>
          <a:p>
            <a:pPr>
              <a:buNone/>
            </a:pPr>
            <a:r>
              <a:rPr lang="en-US" b="1" dirty="0" smtClean="0"/>
              <a:t>DISTINCT avoids duplicate result sets</a:t>
            </a:r>
          </a:p>
          <a:p>
            <a:pPr>
              <a:buNone/>
            </a:pPr>
            <a:endParaRPr lang="en-US" b="1" dirty="0" smtClean="0"/>
          </a:p>
          <a:p>
            <a:pPr>
              <a:buNone/>
            </a:pPr>
            <a:endParaRPr lang="en-US" b="1" dirty="0" smtClean="0"/>
          </a:p>
          <a:p>
            <a:pPr lvl="1">
              <a:buNone/>
            </a:pPr>
            <a:r>
              <a:rPr lang="en-US" b="1" dirty="0" smtClean="0"/>
              <a:t>SELECT DISTINCT ?state ?city</a:t>
            </a:r>
          </a:p>
          <a:p>
            <a:pPr lvl="1">
              <a:buNone/>
            </a:pPr>
            <a:r>
              <a:rPr lang="en-US" b="1" dirty="0" smtClean="0"/>
              <a:t>WHERE {</a:t>
            </a:r>
          </a:p>
          <a:p>
            <a:pPr lvl="1">
              <a:buNone/>
            </a:pPr>
            <a:r>
              <a:rPr lang="en-US" dirty="0" smtClean="0"/>
              <a:t>      ?person </a:t>
            </a:r>
            <a:r>
              <a:rPr lang="en-US" dirty="0" err="1" smtClean="0"/>
              <a:t>uscity:address</a:t>
            </a:r>
            <a:r>
              <a:rPr lang="en-US" dirty="0" smtClean="0"/>
              <a:t> ?address .</a:t>
            </a:r>
          </a:p>
          <a:p>
            <a:pPr lvl="1">
              <a:buNone/>
            </a:pPr>
            <a:r>
              <a:rPr lang="en-US" dirty="0" smtClean="0"/>
              <a:t>      ?address </a:t>
            </a:r>
            <a:r>
              <a:rPr lang="en-US" dirty="0" err="1" smtClean="0"/>
              <a:t>uscity:city</a:t>
            </a:r>
            <a:r>
              <a:rPr lang="en-US" dirty="0" smtClean="0"/>
              <a:t> ?city .</a:t>
            </a:r>
          </a:p>
          <a:p>
            <a:pPr lvl="1">
              <a:buNone/>
            </a:pPr>
            <a:r>
              <a:rPr lang="en-US" dirty="0" smtClean="0"/>
              <a:t>      ?city </a:t>
            </a:r>
            <a:r>
              <a:rPr lang="en-US" dirty="0" err="1" smtClean="0"/>
              <a:t>uscity:state</a:t>
            </a:r>
            <a:r>
              <a:rPr lang="en-US" dirty="0" smtClean="0"/>
              <a:t> ?state</a:t>
            </a:r>
          </a:p>
          <a:p>
            <a:pPr lvl="1">
              <a:buNone/>
            </a:pPr>
            <a:r>
              <a:rPr lang="en-US" b="1" dirty="0" smtClean="0"/>
              <a:t>}</a:t>
            </a:r>
            <a:endParaRPr lang="en-US" dirty="0"/>
          </a:p>
        </p:txBody>
      </p:sp>
      <p:cxnSp>
        <p:nvCxnSpPr>
          <p:cNvPr id="8" name="Straight Arrow Connector 7"/>
          <p:cNvCxnSpPr/>
          <p:nvPr/>
        </p:nvCxnSpPr>
        <p:spPr bwMode="auto">
          <a:xfrm flipV="1">
            <a:off x="2459436" y="2842859"/>
            <a:ext cx="4953000" cy="1219203"/>
          </a:xfrm>
          <a:prstGeom prst="straightConnector1">
            <a:avLst/>
          </a:prstGeom>
          <a:solidFill>
            <a:schemeClr val="accent1"/>
          </a:solidFill>
          <a:ln w="28575" cap="flat" cmpd="sng" algn="ctr">
            <a:solidFill>
              <a:srgbClr val="C00000"/>
            </a:solidFill>
            <a:prstDash val="solid"/>
            <a:round/>
            <a:headEnd type="triangle" w="lg" len="lg"/>
            <a:tailEnd type="none"/>
          </a:ln>
          <a:effectLst/>
        </p:spPr>
      </p:cxnSp>
      <p:cxnSp>
        <p:nvCxnSpPr>
          <p:cNvPr id="11" name="Straight Arrow Connector 10"/>
          <p:cNvCxnSpPr/>
          <p:nvPr/>
        </p:nvCxnSpPr>
        <p:spPr bwMode="auto">
          <a:xfrm flipV="1">
            <a:off x="4884896" y="2842860"/>
            <a:ext cx="2537065" cy="1685924"/>
          </a:xfrm>
          <a:prstGeom prst="straightConnector1">
            <a:avLst/>
          </a:prstGeom>
          <a:solidFill>
            <a:schemeClr val="accent1"/>
          </a:solidFill>
          <a:ln w="28575" cap="flat" cmpd="sng" algn="ctr">
            <a:solidFill>
              <a:srgbClr val="C00000"/>
            </a:solidFill>
            <a:prstDash val="solid"/>
            <a:round/>
            <a:headEnd type="triangle" w="lg" len="lg"/>
            <a:tailEnd type="none"/>
          </a:ln>
          <a:effectLst/>
        </p:spPr>
      </p:cxnSp>
      <p:sp>
        <p:nvSpPr>
          <p:cNvPr id="15" name="Rounded Rectangle 14"/>
          <p:cNvSpPr/>
          <p:nvPr/>
        </p:nvSpPr>
        <p:spPr bwMode="auto">
          <a:xfrm>
            <a:off x="1745061" y="2062667"/>
            <a:ext cx="6953249" cy="1057275"/>
          </a:xfrm>
          <a:prstGeom prst="roundRect">
            <a:avLst/>
          </a:prstGeom>
          <a:solidFill>
            <a:srgbClr val="D99694"/>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smtClean="0"/>
              <a:t>Duplicates Explained:</a:t>
            </a:r>
            <a:r>
              <a:rPr lang="en-US" b="0" dirty="0" smtClean="0"/>
              <a:t>  ?person is </a:t>
            </a:r>
            <a:r>
              <a:rPr lang="en-US" i="1" dirty="0" smtClean="0"/>
              <a:t>not</a:t>
            </a:r>
            <a:r>
              <a:rPr lang="en-US" b="0" i="1" dirty="0" smtClean="0"/>
              <a:t> </a:t>
            </a:r>
            <a:r>
              <a:rPr lang="en-US" b="0" dirty="0" smtClean="0"/>
              <a:t>in the SELECT list, but many, many people will live in a ?city.  Without DISTINCT one result set of ?state ?city would appear </a:t>
            </a:r>
            <a:r>
              <a:rPr lang="en-US" i="1" dirty="0" smtClean="0"/>
              <a:t>per ?person!  </a:t>
            </a:r>
            <a:endParaRPr kumimoji="0" lang="en-US" sz="1800" u="none" strike="noStrike" cap="none" normalizeH="0" baseline="0" dirty="0" smtClean="0">
              <a:ln>
                <a:noFill/>
              </a:ln>
              <a:solidFill>
                <a:schemeClr val="tx1"/>
              </a:solidFill>
              <a:effectLst/>
              <a:latin typeface="Arial" charset="0"/>
            </a:endParaRPr>
          </a:p>
        </p:txBody>
      </p:sp>
      <p:grpSp>
        <p:nvGrpSpPr>
          <p:cNvPr id="2" name="Group 11"/>
          <p:cNvGrpSpPr/>
          <p:nvPr/>
        </p:nvGrpSpPr>
        <p:grpSpPr>
          <a:xfrm>
            <a:off x="6286500" y="5429249"/>
            <a:ext cx="3371850" cy="1153419"/>
            <a:chOff x="6286500" y="5429249"/>
            <a:chExt cx="3371850" cy="1153419"/>
          </a:xfrm>
        </p:grpSpPr>
        <p:sp>
          <p:nvSpPr>
            <p:cNvPr id="9" name="Rounded Rectangular Callout 8"/>
            <p:cNvSpPr/>
            <p:nvPr/>
          </p:nvSpPr>
          <p:spPr bwMode="auto">
            <a:xfrm>
              <a:off x="6286500" y="5429249"/>
              <a:ext cx="2724150" cy="1000125"/>
            </a:xfrm>
            <a:prstGeom prst="wedgeRoundRectCallout">
              <a:avLst>
                <a:gd name="adj1" fmla="val -92800"/>
                <a:gd name="adj2" fmla="val -92551"/>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1" i="1" u="none" strike="noStrike" cap="none" normalizeH="0" baseline="0" dirty="0" smtClean="0">
                <a:ln>
                  <a:noFill/>
                </a:ln>
                <a:solidFill>
                  <a:schemeClr val="tx1"/>
                </a:solidFill>
                <a:effectLst/>
                <a:latin typeface="Arial" charset="0"/>
              </a:endParaRPr>
            </a:p>
          </p:txBody>
        </p:sp>
        <p:sp>
          <p:nvSpPr>
            <p:cNvPr id="10" name="TextBox 9"/>
            <p:cNvSpPr txBox="1"/>
            <p:nvPr/>
          </p:nvSpPr>
          <p:spPr>
            <a:xfrm>
              <a:off x="6353175" y="5505450"/>
              <a:ext cx="3305175" cy="1077218"/>
            </a:xfrm>
            <a:prstGeom prst="rect">
              <a:avLst/>
            </a:prstGeom>
            <a:noFill/>
          </p:spPr>
          <p:txBody>
            <a:bodyPr wrap="square" rtlCol="0">
              <a:spAutoFit/>
            </a:bodyPr>
            <a:lstStyle/>
            <a:p>
              <a:r>
                <a:rPr lang="en-US" sz="1600" i="1" dirty="0" smtClean="0"/>
                <a:t>Without DISTINCT, one </a:t>
              </a:r>
              <a:br>
                <a:rPr lang="en-US" sz="1600" i="1" dirty="0" smtClean="0"/>
              </a:br>
              <a:r>
                <a:rPr lang="en-US" sz="1600" i="1" dirty="0" smtClean="0"/>
                <a:t>SELECT result is returned </a:t>
              </a:r>
              <a:br>
                <a:rPr lang="en-US" sz="1600" i="1" dirty="0" smtClean="0"/>
              </a:br>
              <a:r>
                <a:rPr lang="en-US" sz="1600" i="1" dirty="0" smtClean="0"/>
                <a:t>per graph pattern match.</a:t>
              </a:r>
            </a:p>
            <a:p>
              <a:endParaRPr lang="en-US" sz="1600" dirty="0"/>
            </a:p>
          </p:txBody>
        </p:sp>
      </p:grpSp>
    </p:spTree>
    <p:extLst>
      <p:ext uri="{BB962C8B-B14F-4D97-AF65-F5344CB8AC3E}">
        <p14:creationId xmlns="" xmlns:p14="http://schemas.microsoft.com/office/powerpoint/2010/main" xmlns:mv="urn:schemas-microsoft-com:mac:vml" xmlns:mc="http://schemas.openxmlformats.org/markup-compatibility/2006" val="34215698"/>
      </p:ext>
    </p:extLst>
  </p:cSld>
  <p:clrMapOvr>
    <a:masterClrMapping/>
  </p:clrMapOvr>
  <mc:AlternateContent xmlns:mc="http://schemas.openxmlformats.org/markup-compatibility/2006">
    <mc:Choice xmlns="" xmlns:p14="http://schemas.microsoft.com/office/powerpoint/2010/main" xmlns:mv="urn:schemas-microsoft-com:mac:vml"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4883" y="2689314"/>
            <a:ext cx="6219849" cy="1624085"/>
          </a:xfrm>
        </p:spPr>
        <p:txBody>
          <a:bodyPr>
            <a:noAutofit/>
          </a:bodyPr>
          <a:lstStyle/>
          <a:p>
            <a:pPr marL="0" lvl="0" indent="0" algn="ctr">
              <a:buNone/>
            </a:pPr>
            <a:r>
              <a:rPr lang="en-US" sz="6200" dirty="0" smtClean="0"/>
              <a:t>SPARQL Endpoints</a:t>
            </a:r>
            <a:br>
              <a:rPr lang="en-US" sz="6200" dirty="0" smtClean="0"/>
            </a:br>
            <a:r>
              <a:rPr lang="en-US" sz="4800" dirty="0" smtClean="0"/>
              <a:t>Federated Queries</a:t>
            </a:r>
            <a:endParaRPr lang="en-US" sz="4800" dirty="0"/>
          </a:p>
        </p:txBody>
      </p:sp>
    </p:spTree>
    <p:extLst>
      <p:ext uri="{BB962C8B-B14F-4D97-AF65-F5344CB8AC3E}">
        <p14:creationId xmlns="" xmlns:p14="http://schemas.microsoft.com/office/powerpoint/2010/main" xmlns:mv="urn:schemas-microsoft-com:mac:vml" xmlns:mc="http://schemas.openxmlformats.org/markup-compatibility/2006" val="21430601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PAWAR_LANT_PPT">
  <a:themeElements>
    <a:clrScheme name="SSC LANT1">
      <a:dk1>
        <a:sysClr val="windowText" lastClr="000000"/>
      </a:dk1>
      <a:lt1>
        <a:sysClr val="window" lastClr="FFFFFF"/>
      </a:lt1>
      <a:dk2>
        <a:srgbClr val="002F5F"/>
      </a:dk2>
      <a:lt2>
        <a:srgbClr val="BCBDBC"/>
      </a:lt2>
      <a:accent1>
        <a:srgbClr val="739ABC"/>
      </a:accent1>
      <a:accent2>
        <a:srgbClr val="002F5F"/>
      </a:accent2>
      <a:accent3>
        <a:srgbClr val="DEA602"/>
      </a:accent3>
      <a:accent4>
        <a:srgbClr val="747678"/>
      </a:accent4>
      <a:accent5>
        <a:srgbClr val="ADD1F2"/>
      </a:accent5>
      <a:accent6>
        <a:srgbClr val="BCBDBC"/>
      </a:accent6>
      <a:hlink>
        <a:srgbClr val="002F5F"/>
      </a:hlink>
      <a:folHlink>
        <a:srgbClr val="002F5F"/>
      </a:folHlink>
    </a:clrScheme>
    <a:fontScheme name="Default Design">
      <a:majorFont>
        <a:latin typeface="Arial Narrow"/>
        <a:ea typeface="ＭＳ Ｐゴシック"/>
        <a:cs typeface=""/>
      </a:majorFont>
      <a:minorFont>
        <a:latin typeface="Arial Narrow"/>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400" dirty="0" err="1" smtClean="0">
            <a:solidFill>
              <a:schemeClr val="tx2"/>
            </a:solidFill>
            <a:latin typeface="+mn-lt"/>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3831</TotalTime>
  <Words>4657</Words>
  <Application>Microsoft Office PowerPoint</Application>
  <PresentationFormat>On-screen Show (4:3)</PresentationFormat>
  <Paragraphs>1231</Paragraphs>
  <Slides>116</Slides>
  <Notes>19</Notes>
  <HiddenSlides>1</HiddenSlides>
  <MMClips>0</MMClips>
  <ScaleCrop>false</ScaleCrop>
  <HeadingPairs>
    <vt:vector size="4" baseType="variant">
      <vt:variant>
        <vt:lpstr>Theme</vt:lpstr>
      </vt:variant>
      <vt:variant>
        <vt:i4>2</vt:i4>
      </vt:variant>
      <vt:variant>
        <vt:lpstr>Slide Titles</vt:lpstr>
      </vt:variant>
      <vt:variant>
        <vt:i4>116</vt:i4>
      </vt:variant>
    </vt:vector>
  </HeadingPairs>
  <TitlesOfParts>
    <vt:vector size="118" baseType="lpstr">
      <vt:lpstr>Office Theme</vt:lpstr>
      <vt:lpstr>SPAWAR_LANT_PPT</vt:lpstr>
      <vt:lpstr>The Basic Languages of the Semantic Web</vt:lpstr>
      <vt:lpstr>Overview</vt:lpstr>
      <vt:lpstr>RDF Data Model</vt:lpstr>
      <vt:lpstr>RDF Data Model</vt:lpstr>
      <vt:lpstr>RDF Graph Data Model</vt:lpstr>
      <vt:lpstr>Anatomy of a URI</vt:lpstr>
      <vt:lpstr>Anatomy of a URI</vt:lpstr>
      <vt:lpstr>Identifier Schemas</vt:lpstr>
      <vt:lpstr>Literals</vt:lpstr>
      <vt:lpstr>Literals</vt:lpstr>
      <vt:lpstr>Turtle (syntax)</vt:lpstr>
      <vt:lpstr>Sample RDF Data</vt:lpstr>
      <vt:lpstr>Blank Node (or bnode)</vt:lpstr>
      <vt:lpstr>Blank Nodes</vt:lpstr>
      <vt:lpstr>Blank Node Example</vt:lpstr>
      <vt:lpstr>RDF Reification</vt:lpstr>
      <vt:lpstr>RDF Statement (Example)</vt:lpstr>
      <vt:lpstr>Merging Graphs</vt:lpstr>
      <vt:lpstr>Merging Graphs</vt:lpstr>
      <vt:lpstr>Linked Data Principles</vt:lpstr>
      <vt:lpstr>RDF Schema (RDFS)  Web Ontology Language (OWL)</vt:lpstr>
      <vt:lpstr>Schema as Ontology</vt:lpstr>
      <vt:lpstr>Description Logic</vt:lpstr>
      <vt:lpstr>Open World Assumption (OWA)</vt:lpstr>
      <vt:lpstr>Unique Name Assumption (UNA)</vt:lpstr>
      <vt:lpstr>RDFS/OWL Overview</vt:lpstr>
      <vt:lpstr>Classes and Instances</vt:lpstr>
      <vt:lpstr>Class Hierarchy</vt:lpstr>
      <vt:lpstr>Class Axioms</vt:lpstr>
      <vt:lpstr>Property (aka Relations)</vt:lpstr>
      <vt:lpstr>Examples</vt:lpstr>
      <vt:lpstr>rdfs:Datatype</vt:lpstr>
      <vt:lpstr>Domain and Range</vt:lpstr>
      <vt:lpstr>Reasoning with Domain and Ranges</vt:lpstr>
      <vt:lpstr>Reasoning with Domain and Ranges</vt:lpstr>
      <vt:lpstr>Reasoning with Domain and Ranges</vt:lpstr>
      <vt:lpstr>Property Hierarchy</vt:lpstr>
      <vt:lpstr>Complex Classes</vt:lpstr>
      <vt:lpstr>Turtle Syntax</vt:lpstr>
      <vt:lpstr>Equality and Inequality of Individuals</vt:lpstr>
      <vt:lpstr>Equality and Inequality of Individuals</vt:lpstr>
      <vt:lpstr>Modeling with OWL (continued)</vt:lpstr>
      <vt:lpstr>Property Restrictions</vt:lpstr>
      <vt:lpstr>SomeValuesFrom</vt:lpstr>
      <vt:lpstr>SomeValuesFrom</vt:lpstr>
      <vt:lpstr>Some Inferences</vt:lpstr>
      <vt:lpstr>AllValuesFrom</vt:lpstr>
      <vt:lpstr>AllValuesFrom</vt:lpstr>
      <vt:lpstr>HasValue</vt:lpstr>
      <vt:lpstr>Cardinality Restrictions</vt:lpstr>
      <vt:lpstr>Property Characteristics</vt:lpstr>
      <vt:lpstr>Property Characteristics</vt:lpstr>
      <vt:lpstr>Property Chains and Keys</vt:lpstr>
      <vt:lpstr> Advanced Use of Datatypes</vt:lpstr>
      <vt:lpstr> Advanced Use of Datatypes</vt:lpstr>
      <vt:lpstr>Which OWL?</vt:lpstr>
      <vt:lpstr>References</vt:lpstr>
      <vt:lpstr>Rule Languages</vt:lpstr>
      <vt:lpstr>Example Rule Languages</vt:lpstr>
      <vt:lpstr>Rules Interchange Format (RIF)</vt:lpstr>
      <vt:lpstr>Uncle Rule in RIF BLD</vt:lpstr>
      <vt:lpstr>Example</vt:lpstr>
      <vt:lpstr>SWRL</vt:lpstr>
      <vt:lpstr>Uncle Rule</vt:lpstr>
      <vt:lpstr>SWRL Built-Ins (Examples)</vt:lpstr>
      <vt:lpstr>How to query and manipulate RDF data:  An overview of SPARQL 1.1 </vt:lpstr>
      <vt:lpstr>Overview</vt:lpstr>
      <vt:lpstr>Slide 68</vt:lpstr>
      <vt:lpstr>The Basic SQL Pattern</vt:lpstr>
      <vt:lpstr>The Basic SQL Pattern</vt:lpstr>
      <vt:lpstr>The Basic SQL Pattern</vt:lpstr>
      <vt:lpstr>The Basic SQL Pattern</vt:lpstr>
      <vt:lpstr>The Basic SQL Pattern</vt:lpstr>
      <vt:lpstr>The Basic SQL Pattern</vt:lpstr>
      <vt:lpstr>The Basic SQL Pattern</vt:lpstr>
      <vt:lpstr>The Basic SQL Pattern</vt:lpstr>
      <vt:lpstr>The Basic SQL Pattern</vt:lpstr>
      <vt:lpstr>The Basic SQL Pattern</vt:lpstr>
      <vt:lpstr>Slide 79</vt:lpstr>
      <vt:lpstr>RDF Graphs</vt:lpstr>
      <vt:lpstr>Querying a Graph</vt:lpstr>
      <vt:lpstr>RDF Graphs</vt:lpstr>
      <vt:lpstr>Thinking SPARQL</vt:lpstr>
      <vt:lpstr>Parts of a SPARQL Query </vt:lpstr>
      <vt:lpstr>Parts of a SPARQL Query</vt:lpstr>
      <vt:lpstr>Simple Select</vt:lpstr>
      <vt:lpstr>Simple Select</vt:lpstr>
      <vt:lpstr>Simple Select</vt:lpstr>
      <vt:lpstr>Ordered Select</vt:lpstr>
      <vt:lpstr>Ordered Select</vt:lpstr>
      <vt:lpstr>Ordered Select</vt:lpstr>
      <vt:lpstr>Ordered Select</vt:lpstr>
      <vt:lpstr>Select with OPTIONAL</vt:lpstr>
      <vt:lpstr>Select with UNION</vt:lpstr>
      <vt:lpstr>Select with FILTER</vt:lpstr>
      <vt:lpstr>Select with FILTER</vt:lpstr>
      <vt:lpstr>Performance Notes</vt:lpstr>
      <vt:lpstr>Select with DISTINCT</vt:lpstr>
      <vt:lpstr>Slide 99</vt:lpstr>
      <vt:lpstr>Slide 100</vt:lpstr>
      <vt:lpstr>CONSTRUCT Query</vt:lpstr>
      <vt:lpstr>CONSTRUCT Query</vt:lpstr>
      <vt:lpstr>CONSTRUCT Query</vt:lpstr>
      <vt:lpstr>SPARQL 2</vt:lpstr>
      <vt:lpstr>SPARQL 2</vt:lpstr>
      <vt:lpstr>Advanced Topics</vt:lpstr>
      <vt:lpstr>Advanced Topics</vt:lpstr>
      <vt:lpstr>Advanced Topics</vt:lpstr>
      <vt:lpstr>Advanced Topics</vt:lpstr>
      <vt:lpstr>Tool Support</vt:lpstr>
      <vt:lpstr>How to build ontologies in OWL</vt:lpstr>
      <vt:lpstr>Modeling Events</vt:lpstr>
      <vt:lpstr>Modeling Roles</vt:lpstr>
      <vt:lpstr>Modeling Information</vt:lpstr>
      <vt:lpstr>Time</vt:lpstr>
      <vt:lpstr>Parthood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Basic Languages of the Semantic Web</dc:title>
  <dc:creator>Lowell Vizenor</dc:creator>
  <cp:lastModifiedBy>Al.Kolpacke</cp:lastModifiedBy>
  <cp:revision>7</cp:revision>
  <dcterms:created xsi:type="dcterms:W3CDTF">2011-09-16T01:06:15Z</dcterms:created>
  <dcterms:modified xsi:type="dcterms:W3CDTF">2011-09-19T18:56:49Z</dcterms:modified>
</cp:coreProperties>
</file>