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0"/>
  </p:notesMasterIdLst>
  <p:handoutMasterIdLst>
    <p:handoutMasterId r:id="rId41"/>
  </p:handoutMasterIdLst>
  <p:sldIdLst>
    <p:sldId id="256" r:id="rId2"/>
    <p:sldId id="307" r:id="rId3"/>
    <p:sldId id="338" r:id="rId4"/>
    <p:sldId id="339" r:id="rId5"/>
    <p:sldId id="383" r:id="rId6"/>
    <p:sldId id="329" r:id="rId7"/>
    <p:sldId id="341" r:id="rId8"/>
    <p:sldId id="340" r:id="rId9"/>
    <p:sldId id="342" r:id="rId10"/>
    <p:sldId id="366" r:id="rId11"/>
    <p:sldId id="367" r:id="rId12"/>
    <p:sldId id="368" r:id="rId13"/>
    <p:sldId id="371" r:id="rId14"/>
    <p:sldId id="369" r:id="rId15"/>
    <p:sldId id="372" r:id="rId16"/>
    <p:sldId id="370" r:id="rId17"/>
    <p:sldId id="347" r:id="rId18"/>
    <p:sldId id="348" r:id="rId19"/>
    <p:sldId id="349" r:id="rId20"/>
    <p:sldId id="350" r:id="rId21"/>
    <p:sldId id="352" r:id="rId22"/>
    <p:sldId id="354" r:id="rId23"/>
    <p:sldId id="355" r:id="rId24"/>
    <p:sldId id="381" r:id="rId25"/>
    <p:sldId id="356" r:id="rId26"/>
    <p:sldId id="357" r:id="rId27"/>
    <p:sldId id="361" r:id="rId28"/>
    <p:sldId id="362" r:id="rId29"/>
    <p:sldId id="373" r:id="rId30"/>
    <p:sldId id="374" r:id="rId31"/>
    <p:sldId id="375" r:id="rId32"/>
    <p:sldId id="376" r:id="rId33"/>
    <p:sldId id="377" r:id="rId34"/>
    <p:sldId id="379" r:id="rId35"/>
    <p:sldId id="380" r:id="rId36"/>
    <p:sldId id="364" r:id="rId37"/>
    <p:sldId id="359" r:id="rId38"/>
    <p:sldId id="365"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hismith" initials="p" lastIdx="7" clrIdx="0"/>
  <p:cmAuthor id="1" name="Selja Seppälä" initials="S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13" autoAdjust="0"/>
    <p:restoredTop sz="83236" autoAdjust="0"/>
  </p:normalViewPr>
  <p:slideViewPr>
    <p:cSldViewPr snapToGrid="0" snapToObjects="1">
      <p:cViewPr varScale="1">
        <p:scale>
          <a:sx n="95" d="100"/>
          <a:sy n="95" d="100"/>
        </p:scale>
        <p:origin x="-696" y="-104"/>
      </p:cViewPr>
      <p:guideLst>
        <p:guide orient="horz" pos="2160"/>
        <p:guide pos="2880"/>
      </p:guideLst>
    </p:cSldViewPr>
  </p:slideViewPr>
  <p:outlineViewPr>
    <p:cViewPr>
      <p:scale>
        <a:sx n="33" d="100"/>
        <a:sy n="33" d="100"/>
      </p:scale>
      <p:origin x="0" y="2736"/>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4" d="100"/>
          <a:sy n="84" d="100"/>
        </p:scale>
        <p:origin x="-2904"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interSettings" Target="printerSettings/printerSettings1.bin"/><Relationship Id="rId43" Type="http://schemas.openxmlformats.org/officeDocument/2006/relationships/commentAuthors" Target="commentAuthors.xml"/><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8F85454-80CC-3243-BDC4-3A1AC9579641}" type="datetimeFigureOut">
              <a:rPr lang="en-US" smtClean="0"/>
              <a:t>24.09.14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EBEFC9E-083F-D14C-81A7-BFC78A89B2E4}" type="slidenum">
              <a:rPr lang="en-US" smtClean="0"/>
              <a:t>‹#›</a:t>
            </a:fld>
            <a:endParaRPr lang="en-US"/>
          </a:p>
        </p:txBody>
      </p:sp>
    </p:spTree>
    <p:extLst>
      <p:ext uri="{BB962C8B-B14F-4D97-AF65-F5344CB8AC3E}">
        <p14:creationId xmlns:p14="http://schemas.microsoft.com/office/powerpoint/2010/main" val="2710272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058122-C8AA-0B4A-977F-AE9B6AB36F32}" type="datetimeFigureOut">
              <a:rPr lang="en-US" smtClean="0"/>
              <a:t>24.09.14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CH" dirty="0" smtClean="0"/>
              <a:t>Click to edit Master text styles</a:t>
            </a:r>
          </a:p>
          <a:p>
            <a:pPr lvl="1"/>
            <a:r>
              <a:rPr lang="fr-CH" dirty="0" smtClean="0"/>
              <a:t>Second level</a:t>
            </a:r>
          </a:p>
          <a:p>
            <a:pPr lvl="2"/>
            <a:r>
              <a:rPr lang="fr-CH" dirty="0" smtClean="0"/>
              <a:t>Third level</a:t>
            </a:r>
          </a:p>
          <a:p>
            <a:pPr lvl="3"/>
            <a:r>
              <a:rPr lang="fr-CH" dirty="0" smtClean="0"/>
              <a:t>Fourth level</a:t>
            </a:r>
          </a:p>
          <a:p>
            <a:pPr lvl="4"/>
            <a:r>
              <a:rPr lang="fr-CH"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8C3A9F-82A3-594A-AC5B-115C7617FB8A}" type="slidenum">
              <a:rPr lang="en-US" smtClean="0"/>
              <a:t>‹#›</a:t>
            </a:fld>
            <a:endParaRPr lang="en-US"/>
          </a:p>
        </p:txBody>
      </p:sp>
    </p:spTree>
    <p:extLst>
      <p:ext uri="{BB962C8B-B14F-4D97-AF65-F5344CB8AC3E}">
        <p14:creationId xmlns:p14="http://schemas.microsoft.com/office/powerpoint/2010/main" val="212116667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400" kern="1200">
        <a:solidFill>
          <a:schemeClr val="tx1"/>
        </a:solidFill>
        <a:latin typeface="+mn-lt"/>
        <a:ea typeface="+mn-ea"/>
        <a:cs typeface="+mn-cs"/>
      </a:defRPr>
    </a:lvl1pPr>
    <a:lvl2pPr marL="457200" algn="l" defTabSz="457200" rtl="0" eaLnBrk="1" latinLnBrk="0" hangingPunct="1">
      <a:defRPr sz="1400" kern="1200">
        <a:solidFill>
          <a:schemeClr val="tx1"/>
        </a:solidFill>
        <a:latin typeface="+mn-lt"/>
        <a:ea typeface="+mn-ea"/>
        <a:cs typeface="+mn-cs"/>
      </a:defRPr>
    </a:lvl2pPr>
    <a:lvl3pPr marL="914400" algn="l" defTabSz="457200" rtl="0" eaLnBrk="1" latinLnBrk="0" hangingPunct="1">
      <a:defRPr sz="1400" kern="1200">
        <a:solidFill>
          <a:schemeClr val="tx1"/>
        </a:solidFill>
        <a:latin typeface="+mn-lt"/>
        <a:ea typeface="+mn-ea"/>
        <a:cs typeface="+mn-cs"/>
      </a:defRPr>
    </a:lvl3pPr>
    <a:lvl4pPr marL="1371600" algn="l" defTabSz="457200" rtl="0" eaLnBrk="1" latinLnBrk="0" hangingPunct="1">
      <a:defRPr sz="1400" kern="1200">
        <a:solidFill>
          <a:schemeClr val="tx1"/>
        </a:solidFill>
        <a:latin typeface="+mn-lt"/>
        <a:ea typeface="+mn-ea"/>
        <a:cs typeface="+mn-cs"/>
      </a:defRPr>
    </a:lvl4pPr>
    <a:lvl5pPr marL="1828800" algn="l" defTabSz="457200" rtl="0" eaLnBrk="1" latinLnBrk="0" hangingPunct="1">
      <a:defRPr sz="14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aseline="0" dirty="0" smtClean="0"/>
          </a:p>
        </p:txBody>
      </p:sp>
      <p:sp>
        <p:nvSpPr>
          <p:cNvPr id="4" name="Slide Number Placeholder 3"/>
          <p:cNvSpPr>
            <a:spLocks noGrp="1"/>
          </p:cNvSpPr>
          <p:nvPr>
            <p:ph type="sldNum" sz="quarter" idx="10"/>
          </p:nvPr>
        </p:nvSpPr>
        <p:spPr/>
        <p:txBody>
          <a:bodyPr/>
          <a:lstStyle/>
          <a:p>
            <a:fld id="{BA8C3A9F-82A3-594A-AC5B-115C7617FB8A}" type="slidenum">
              <a:rPr lang="en-US" smtClean="0"/>
              <a:t>1</a:t>
            </a:fld>
            <a:endParaRPr lang="en-US" dirty="0"/>
          </a:p>
        </p:txBody>
      </p:sp>
    </p:spTree>
    <p:extLst>
      <p:ext uri="{BB962C8B-B14F-4D97-AF65-F5344CB8AC3E}">
        <p14:creationId xmlns:p14="http://schemas.microsoft.com/office/powerpoint/2010/main" val="2632205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a:t>Evaluation Criteria (2)</a:t>
            </a:r>
          </a:p>
          <a:p>
            <a:pPr marL="457200" lvl="1" indent="0">
              <a:buNone/>
            </a:pPr>
            <a:r>
              <a:rPr lang="en-US"/>
              <a:t>Determine at the level of </a:t>
            </a:r>
            <a:r>
              <a:rPr lang="en-US" b="1"/>
              <a:t>representation</a:t>
            </a:r>
          </a:p>
          <a:p>
            <a:pPr marL="684213" lvl="1" indent="-227013"/>
            <a:r>
              <a:rPr lang="en-US" b="1"/>
              <a:t>Encoding</a:t>
            </a:r>
            <a:r>
              <a:rPr lang="en-US"/>
              <a:t> itself (the RE)</a:t>
            </a:r>
          </a:p>
          <a:p>
            <a:pPr marL="947738" lvl="2" indent="-263525"/>
            <a:r>
              <a:rPr lang="en-US" sz="3000" b="1"/>
              <a:t>IE</a:t>
            </a:r>
            <a:r>
              <a:rPr lang="en-US" sz="3000"/>
              <a:t>: intended encoding or not (col. 6), e.g. typographic error: IE=N</a:t>
            </a:r>
          </a:p>
          <a:p>
            <a:pPr marL="947738" lvl="2" indent="-263525"/>
            <a:r>
              <a:rPr lang="en-US" sz="3000" b="1"/>
              <a:t>TR</a:t>
            </a:r>
            <a:r>
              <a:rPr lang="en-US" sz="3000"/>
              <a:t>: type of reference of the RE (col. 7)</a:t>
            </a:r>
          </a:p>
          <a:p>
            <a:pPr marL="1317625" lvl="2" indent="-227013"/>
            <a:r>
              <a:rPr lang="en-US" sz="2900" b="1"/>
              <a:t>R+</a:t>
            </a:r>
            <a:r>
              <a:rPr lang="en-US" sz="2900"/>
              <a:t>: correctly refers</a:t>
            </a:r>
          </a:p>
          <a:p>
            <a:pPr marL="1317625" lvl="2" indent="-227013"/>
            <a:r>
              <a:rPr lang="en-US" sz="2900"/>
              <a:t>Incorrectly refers because the encoding:</a:t>
            </a:r>
          </a:p>
          <a:p>
            <a:pPr marL="1490662" lvl="3" indent="0">
              <a:buNone/>
            </a:pPr>
            <a:r>
              <a:rPr lang="en-US" sz="2800" b="1"/>
              <a:t>¬R</a:t>
            </a:r>
            <a:r>
              <a:rPr lang="en-US" sz="2800"/>
              <a:t>: does not refer</a:t>
            </a:r>
          </a:p>
          <a:p>
            <a:pPr marL="1882775" lvl="3" indent="-393700">
              <a:buNone/>
            </a:pPr>
            <a:r>
              <a:rPr lang="en-US" sz="2800" b="1"/>
              <a:t>R–</a:t>
            </a:r>
            <a:r>
              <a:rPr lang="en-US" sz="2800"/>
              <a:t>:	does refer, but to a POR other than the one which was intended</a:t>
            </a:r>
          </a:p>
          <a:p>
            <a:pPr marL="1490662" lvl="3" indent="0">
              <a:buNone/>
            </a:pPr>
            <a:r>
              <a:rPr lang="en-US" sz="2800" b="1"/>
              <a:t>R++</a:t>
            </a:r>
            <a:r>
              <a:rPr lang="en-US" sz="2800"/>
              <a:t>: denotes redundantly</a:t>
            </a:r>
          </a:p>
        </p:txBody>
      </p:sp>
      <p:sp>
        <p:nvSpPr>
          <p:cNvPr id="4" name="Slide Number Placeholder 3"/>
          <p:cNvSpPr>
            <a:spLocks noGrp="1"/>
          </p:cNvSpPr>
          <p:nvPr>
            <p:ph type="sldNum" sz="quarter" idx="10"/>
          </p:nvPr>
        </p:nvSpPr>
        <p:spPr/>
        <p:txBody>
          <a:bodyPr/>
          <a:lstStyle/>
          <a:p>
            <a:fld id="{BA8C3A9F-82A3-594A-AC5B-115C7617FB8A}" type="slidenum">
              <a:rPr lang="en-US" smtClean="0"/>
              <a:t>14</a:t>
            </a:fld>
            <a:endParaRPr lang="en-US"/>
          </a:p>
        </p:txBody>
      </p:sp>
    </p:spTree>
    <p:extLst>
      <p:ext uri="{BB962C8B-B14F-4D97-AF65-F5344CB8AC3E}">
        <p14:creationId xmlns:p14="http://schemas.microsoft.com/office/powerpoint/2010/main" val="630059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a:t>Evaluation Criteria (2)</a:t>
            </a:r>
          </a:p>
          <a:p>
            <a:pPr marL="457200" lvl="1" indent="0">
              <a:buNone/>
            </a:pPr>
            <a:r>
              <a:rPr lang="en-US"/>
              <a:t>Determine at the level of </a:t>
            </a:r>
            <a:r>
              <a:rPr lang="en-US" b="1"/>
              <a:t>representation</a:t>
            </a:r>
          </a:p>
          <a:p>
            <a:pPr marL="947738" lvl="2" indent="-263525"/>
            <a:r>
              <a:rPr lang="en-US" sz="3000" b="1"/>
              <a:t>TR</a:t>
            </a:r>
            <a:r>
              <a:rPr lang="en-US" sz="3000"/>
              <a:t>: type of reference of the RE (col. 7)</a:t>
            </a:r>
          </a:p>
          <a:p>
            <a:pPr marL="1317625" lvl="2" indent="-227013"/>
            <a:r>
              <a:rPr lang="en-US" sz="2900" b="1"/>
              <a:t>R+</a:t>
            </a:r>
            <a:r>
              <a:rPr lang="en-US" sz="2900"/>
              <a:t>: correctly refers</a:t>
            </a:r>
          </a:p>
          <a:p>
            <a:pPr marL="1317625" lvl="2" indent="-227013"/>
            <a:r>
              <a:rPr lang="en-US" sz="2900"/>
              <a:t>Incorrectly refers because the encoding:</a:t>
            </a:r>
          </a:p>
          <a:p>
            <a:pPr marL="1490662" lvl="3" indent="0">
              <a:buNone/>
            </a:pPr>
            <a:r>
              <a:rPr lang="en-US" sz="2800" b="1"/>
              <a:t>¬R</a:t>
            </a:r>
            <a:r>
              <a:rPr lang="en-US" sz="2800"/>
              <a:t>: does not refer</a:t>
            </a:r>
          </a:p>
          <a:p>
            <a:pPr marL="1882775" lvl="3" indent="-393700">
              <a:buNone/>
            </a:pPr>
            <a:r>
              <a:rPr lang="en-US" sz="2800" b="1"/>
              <a:t>R–</a:t>
            </a:r>
            <a:r>
              <a:rPr lang="en-US" sz="2800"/>
              <a:t>:	does refer, but to a POR other than the one which was intended</a:t>
            </a:r>
          </a:p>
          <a:p>
            <a:pPr marL="1490662" lvl="3" indent="0">
              <a:buNone/>
            </a:pPr>
            <a:r>
              <a:rPr lang="en-US" sz="2800" b="1"/>
              <a:t>R++</a:t>
            </a:r>
            <a:r>
              <a:rPr lang="en-US" sz="2800"/>
              <a:t>: denotes redundantly</a:t>
            </a:r>
          </a:p>
        </p:txBody>
      </p:sp>
      <p:sp>
        <p:nvSpPr>
          <p:cNvPr id="4" name="Slide Number Placeholder 3"/>
          <p:cNvSpPr>
            <a:spLocks noGrp="1"/>
          </p:cNvSpPr>
          <p:nvPr>
            <p:ph type="sldNum" sz="quarter" idx="10"/>
          </p:nvPr>
        </p:nvSpPr>
        <p:spPr/>
        <p:txBody>
          <a:bodyPr/>
          <a:lstStyle/>
          <a:p>
            <a:fld id="{BA8C3A9F-82A3-594A-AC5B-115C7617FB8A}" type="slidenum">
              <a:rPr lang="en-US" smtClean="0"/>
              <a:t>15</a:t>
            </a:fld>
            <a:endParaRPr lang="en-US"/>
          </a:p>
        </p:txBody>
      </p:sp>
    </p:spTree>
    <p:extLst>
      <p:ext uri="{BB962C8B-B14F-4D97-AF65-F5344CB8AC3E}">
        <p14:creationId xmlns:p14="http://schemas.microsoft.com/office/powerpoint/2010/main" val="630059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a:t>Scoring</a:t>
            </a:r>
          </a:p>
          <a:p>
            <a:pPr marL="631825" lvl="1" indent="-174625">
              <a:lnSpc>
                <a:spcPct val="80000"/>
              </a:lnSpc>
            </a:pPr>
            <a:r>
              <a:rPr lang="en-GB" sz="2400"/>
              <a:t>For each RE</a:t>
            </a:r>
          </a:p>
          <a:p>
            <a:pPr marL="909638" lvl="2" indent="-200025" defTabSz="355600">
              <a:lnSpc>
                <a:spcPct val="80000"/>
              </a:lnSpc>
            </a:pPr>
            <a:r>
              <a:rPr lang="en-GB" sz="2200"/>
              <a:t>Determine its </a:t>
            </a:r>
            <a:r>
              <a:rPr lang="en-GB" sz="2200" b="1"/>
              <a:t>configuration</a:t>
            </a:r>
            <a:r>
              <a:rPr lang="en-GB" sz="2200"/>
              <a:t> by assigning values to columns (2) to (7)</a:t>
            </a:r>
            <a:endParaRPr lang="fr-CH" sz="2200"/>
          </a:p>
          <a:p>
            <a:pPr marL="909638" lvl="2" indent="-200025" defTabSz="355600">
              <a:lnSpc>
                <a:spcPct val="80000"/>
              </a:lnSpc>
            </a:pPr>
            <a:r>
              <a:rPr lang="en-GB" sz="2200"/>
              <a:t>Assign the related configuration score </a:t>
            </a:r>
            <a:r>
              <a:rPr lang="en-GB" sz="2000">
                <a:latin typeface="Wingdings"/>
                <a:ea typeface="Wingdings"/>
                <a:cs typeface="Wingdings"/>
                <a:sym typeface="Wingdings"/>
              </a:rPr>
              <a:t></a:t>
            </a:r>
            <a:r>
              <a:rPr lang="en-GB" sz="2200" b="1"/>
              <a:t> magnitude of error </a:t>
            </a:r>
            <a:r>
              <a:rPr lang="en-GB" sz="2200"/>
              <a:t>(ME, col. 8) </a:t>
            </a:r>
            <a:endParaRPr lang="fr-CH" sz="2200"/>
          </a:p>
          <a:p>
            <a:pPr marL="1695450" lvl="3" indent="-342900">
              <a:lnSpc>
                <a:spcPct val="80000"/>
              </a:lnSpc>
              <a:buFont typeface="Arial"/>
              <a:buChar char="•"/>
              <a:tabLst>
                <a:tab pos="715963" algn="l"/>
              </a:tabLst>
            </a:pPr>
            <a:r>
              <a:rPr lang="en-GB" sz="2000"/>
              <a:t>Ideal configurations (zero errors): P+1, A+1, and A+2 </a:t>
            </a:r>
            <a:r>
              <a:rPr lang="en-GB" sz="2000">
                <a:latin typeface="Wingdings"/>
                <a:ea typeface="Wingdings"/>
                <a:cs typeface="Wingdings"/>
                <a:sym typeface="Wingdings"/>
              </a:rPr>
              <a:t></a:t>
            </a:r>
            <a:r>
              <a:rPr lang="en-GB" sz="2000"/>
              <a:t> ME=0 </a:t>
            </a:r>
            <a:endParaRPr lang="fr-CH" sz="2000"/>
          </a:p>
          <a:p>
            <a:pPr marL="1695450" lvl="3" indent="-342900">
              <a:lnSpc>
                <a:spcPct val="80000"/>
              </a:lnSpc>
              <a:buFont typeface="Arial"/>
              <a:buChar char="•"/>
              <a:tabLst>
                <a:tab pos="715963" algn="l"/>
              </a:tabLst>
            </a:pPr>
            <a:r>
              <a:rPr lang="en-GB" sz="2000"/>
              <a:t>The score is calculated by considering the number of values in columns </a:t>
            </a:r>
            <a:br>
              <a:rPr lang="en-GB" sz="2000"/>
            </a:br>
            <a:r>
              <a:rPr lang="en-GB" sz="2000"/>
              <a:t>(4) to (7) that differ from the ideal configurations P+1, A+1, and A+2</a:t>
            </a:r>
            <a:endParaRPr lang="fr-CH" sz="2000"/>
          </a:p>
          <a:p>
            <a:pPr marL="1695450" lvl="3" indent="-342900">
              <a:lnSpc>
                <a:spcPct val="80000"/>
              </a:lnSpc>
              <a:buFont typeface="Arial"/>
              <a:buChar char="•"/>
              <a:tabLst>
                <a:tab pos="715963" algn="l"/>
              </a:tabLst>
            </a:pPr>
            <a:r>
              <a:rPr lang="en-GB" sz="2000"/>
              <a:t>The pertinent ideal configuration for each P– and A– depends on the values </a:t>
            </a:r>
            <a:br>
              <a:rPr lang="en-GB" sz="2000"/>
            </a:br>
            <a:r>
              <a:rPr lang="en-GB" sz="2000"/>
              <a:t>in columns (2) and (3)</a:t>
            </a:r>
            <a:endParaRPr lang="fr-CH" sz="2000"/>
          </a:p>
          <a:p>
            <a:pPr marL="1695450" lvl="3" indent="-342900">
              <a:lnSpc>
                <a:spcPct val="80000"/>
              </a:lnSpc>
              <a:buFont typeface="Arial"/>
              <a:buChar char="•"/>
              <a:tabLst>
                <a:tab pos="715963" algn="l"/>
              </a:tabLst>
            </a:pPr>
            <a:r>
              <a:rPr lang="en-GB" sz="2000"/>
              <a:t>The value ‘na’ (not applicable) in the P– and A– rows counts as zero</a:t>
            </a:r>
            <a:endParaRPr lang="fr-CH" sz="2000"/>
          </a:p>
          <a:p>
            <a:pPr marL="1695450" lvl="3" indent="-342900">
              <a:lnSpc>
                <a:spcPct val="80000"/>
              </a:lnSpc>
              <a:buFont typeface="Arial"/>
              <a:buChar char="•"/>
              <a:tabLst>
                <a:tab pos="715963" algn="l"/>
              </a:tabLst>
            </a:pPr>
            <a:r>
              <a:rPr lang="en-GB" sz="2000"/>
              <a:t>TR=R– (col. 7) counts double</a:t>
            </a:r>
          </a:p>
          <a:p>
            <a:pPr marL="0" lvl="0" indent="0">
              <a:lnSpc>
                <a:spcPct val="80000"/>
              </a:lnSpc>
              <a:buFont typeface="Arial"/>
              <a:buNone/>
              <a:tabLst>
                <a:tab pos="715963" algn="l"/>
              </a:tabLst>
            </a:pPr>
            <a:r>
              <a:rPr lang="en-GB" sz="2000"/>
              <a:t>[MORE SLIDES</a:t>
            </a:r>
            <a:r>
              <a:rPr lang="en-GB" sz="2000" baseline="0"/>
              <a:t> AT THE END TO EXPLAIN THE DETAILS OF THE SCORING</a:t>
            </a:r>
            <a:r>
              <a:rPr lang="en-GB" sz="2000"/>
              <a:t>]</a:t>
            </a:r>
          </a:p>
        </p:txBody>
      </p:sp>
      <p:sp>
        <p:nvSpPr>
          <p:cNvPr id="4" name="Slide Number Placeholder 3"/>
          <p:cNvSpPr>
            <a:spLocks noGrp="1"/>
          </p:cNvSpPr>
          <p:nvPr>
            <p:ph type="sldNum" sz="quarter" idx="10"/>
          </p:nvPr>
        </p:nvSpPr>
        <p:spPr/>
        <p:txBody>
          <a:bodyPr/>
          <a:lstStyle/>
          <a:p>
            <a:fld id="{BA8C3A9F-82A3-594A-AC5B-115C7617FB8A}" type="slidenum">
              <a:rPr lang="en-US" smtClean="0"/>
              <a:t>16</a:t>
            </a:fld>
            <a:endParaRPr lang="en-US"/>
          </a:p>
        </p:txBody>
      </p:sp>
    </p:spTree>
    <p:extLst>
      <p:ext uri="{BB962C8B-B14F-4D97-AF65-F5344CB8AC3E}">
        <p14:creationId xmlns:p14="http://schemas.microsoft.com/office/powerpoint/2010/main" val="630059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By adding</a:t>
            </a:r>
            <a:r>
              <a:rPr lang="en-US" baseline="0"/>
              <a:t> the scores together.</a:t>
            </a:r>
            <a:endParaRPr lang="en-US"/>
          </a:p>
        </p:txBody>
      </p:sp>
      <p:sp>
        <p:nvSpPr>
          <p:cNvPr id="4" name="Slide Number Placeholder 3"/>
          <p:cNvSpPr>
            <a:spLocks noGrp="1"/>
          </p:cNvSpPr>
          <p:nvPr>
            <p:ph type="sldNum" sz="quarter" idx="10"/>
          </p:nvPr>
        </p:nvSpPr>
        <p:spPr/>
        <p:txBody>
          <a:bodyPr/>
          <a:lstStyle/>
          <a:p>
            <a:fld id="{BA8C3A9F-82A3-594A-AC5B-115C7617FB8A}" type="slidenum">
              <a:rPr lang="en-US" smtClean="0"/>
              <a:t>17</a:t>
            </a:fld>
            <a:endParaRPr lang="en-US"/>
          </a:p>
        </p:txBody>
      </p:sp>
    </p:spTree>
    <p:extLst>
      <p:ext uri="{BB962C8B-B14F-4D97-AF65-F5344CB8AC3E}">
        <p14:creationId xmlns:p14="http://schemas.microsoft.com/office/powerpoint/2010/main" val="1775210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avoid considering any terminological</a:t>
            </a:r>
            <a:r>
              <a:rPr lang="en-US" baseline="0"/>
              <a:t> changes as changes at the ontological level.</a:t>
            </a:r>
            <a:endParaRPr lang="en-US"/>
          </a:p>
        </p:txBody>
      </p:sp>
      <p:sp>
        <p:nvSpPr>
          <p:cNvPr id="4" name="Slide Number Placeholder 3"/>
          <p:cNvSpPr>
            <a:spLocks noGrp="1"/>
          </p:cNvSpPr>
          <p:nvPr>
            <p:ph type="sldNum" sz="quarter" idx="10"/>
          </p:nvPr>
        </p:nvSpPr>
        <p:spPr/>
        <p:txBody>
          <a:bodyPr/>
          <a:lstStyle/>
          <a:p>
            <a:fld id="{BA8C3A9F-82A3-594A-AC5B-115C7617FB8A}" type="slidenum">
              <a:rPr lang="en-US" smtClean="0"/>
              <a:t>20</a:t>
            </a:fld>
            <a:endParaRPr lang="en-US"/>
          </a:p>
        </p:txBody>
      </p:sp>
    </p:spTree>
    <p:extLst>
      <p:ext uri="{BB962C8B-B14F-4D97-AF65-F5344CB8AC3E}">
        <p14:creationId xmlns:p14="http://schemas.microsoft.com/office/powerpoint/2010/main" val="3711806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t>In all the other cases (the latter ones), the values in columns (2)-(7) are assigned according to explanations</a:t>
            </a:r>
            <a:r>
              <a:rPr lang="en-US" baseline="0"/>
              <a:t> (1) </a:t>
            </a:r>
            <a:r>
              <a:rPr lang="en-US"/>
              <a:t>in specifications and (2) by the authors of BFO</a:t>
            </a:r>
          </a:p>
        </p:txBody>
      </p:sp>
      <p:sp>
        <p:nvSpPr>
          <p:cNvPr id="4" name="Slide Number Placeholder 3"/>
          <p:cNvSpPr>
            <a:spLocks noGrp="1"/>
          </p:cNvSpPr>
          <p:nvPr>
            <p:ph type="sldNum" sz="quarter" idx="10"/>
          </p:nvPr>
        </p:nvSpPr>
        <p:spPr/>
        <p:txBody>
          <a:bodyPr/>
          <a:lstStyle/>
          <a:p>
            <a:fld id="{BA8C3A9F-82A3-594A-AC5B-115C7617FB8A}" type="slidenum">
              <a:rPr lang="en-US" smtClean="0"/>
              <a:t>21</a:t>
            </a:fld>
            <a:endParaRPr lang="en-US"/>
          </a:p>
        </p:txBody>
      </p:sp>
    </p:spTree>
    <p:extLst>
      <p:ext uri="{BB962C8B-B14F-4D97-AF65-F5344CB8AC3E}">
        <p14:creationId xmlns:p14="http://schemas.microsoft.com/office/powerpoint/2010/main" val="1597747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NC: ‘specifically’</a:t>
            </a:r>
            <a:r>
              <a:rPr lang="en-US" baseline="0"/>
              <a:t> and ‘generaically dependent continuant’ =&gt; were absent from BFO 1.0 not because they didn’t believe in their existence, but because their existence wasn’t yet considered by the authors.</a:t>
            </a:r>
          </a:p>
          <a:p>
            <a:endParaRPr lang="en-US" baseline="0"/>
          </a:p>
          <a:p>
            <a:r>
              <a:rPr lang="en-US" baseline="0"/>
              <a:t>Ra: e.g. ‘disposition’ (is in fact a defined class, not a universal) was deleted because it referred ambiguously to two different universals SDC and GDC.</a:t>
            </a:r>
            <a:endParaRPr lang="en-US"/>
          </a:p>
        </p:txBody>
      </p:sp>
      <p:sp>
        <p:nvSpPr>
          <p:cNvPr id="4" name="Slide Number Placeholder 3"/>
          <p:cNvSpPr>
            <a:spLocks noGrp="1"/>
          </p:cNvSpPr>
          <p:nvPr>
            <p:ph type="sldNum" sz="quarter" idx="10"/>
          </p:nvPr>
        </p:nvSpPr>
        <p:spPr/>
        <p:txBody>
          <a:bodyPr/>
          <a:lstStyle/>
          <a:p>
            <a:fld id="{BA8C3A9F-82A3-594A-AC5B-115C7617FB8A}" type="slidenum">
              <a:rPr lang="en-US" smtClean="0"/>
              <a:t>23</a:t>
            </a:fld>
            <a:endParaRPr lang="en-US"/>
          </a:p>
        </p:txBody>
      </p:sp>
    </p:spTree>
    <p:extLst>
      <p:ext uri="{BB962C8B-B14F-4D97-AF65-F5344CB8AC3E}">
        <p14:creationId xmlns:p14="http://schemas.microsoft.com/office/powerpoint/2010/main" val="1997595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NC: ‘specifically’</a:t>
            </a:r>
            <a:r>
              <a:rPr lang="en-US" baseline="0"/>
              <a:t> and ‘generaically dependent continuant’ =&gt; were absent from BFO 1.0 not because they didn’t believe in their existence, but because their existence wasn’t yet considered by the authors.</a:t>
            </a:r>
          </a:p>
          <a:p>
            <a:endParaRPr lang="en-US" baseline="0"/>
          </a:p>
          <a:p>
            <a:r>
              <a:rPr lang="en-US" baseline="0"/>
              <a:t>Ra: e.g. ‘disposition’ (is in fact a defined class, not a universal) was deleted because it referred ambiguously to two different universals SDC and GDC.</a:t>
            </a:r>
            <a:endParaRPr lang="en-US"/>
          </a:p>
        </p:txBody>
      </p:sp>
      <p:sp>
        <p:nvSpPr>
          <p:cNvPr id="4" name="Slide Number Placeholder 3"/>
          <p:cNvSpPr>
            <a:spLocks noGrp="1"/>
          </p:cNvSpPr>
          <p:nvPr>
            <p:ph type="sldNum" sz="quarter" idx="10"/>
          </p:nvPr>
        </p:nvSpPr>
        <p:spPr/>
        <p:txBody>
          <a:bodyPr/>
          <a:lstStyle/>
          <a:p>
            <a:fld id="{BA8C3A9F-82A3-594A-AC5B-115C7617FB8A}" type="slidenum">
              <a:rPr lang="en-US" smtClean="0"/>
              <a:t>24</a:t>
            </a:fld>
            <a:endParaRPr lang="en-US"/>
          </a:p>
        </p:txBody>
      </p:sp>
    </p:spTree>
    <p:extLst>
      <p:ext uri="{BB962C8B-B14F-4D97-AF65-F5344CB8AC3E}">
        <p14:creationId xmlns:p14="http://schemas.microsoft.com/office/powerpoint/2010/main" val="1997595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400"/>
              <a:t>Results at t3 reveal 8 configuration patterns</a:t>
            </a:r>
            <a:r>
              <a:rPr lang="en-US" sz="1400" baseline="0"/>
              <a:t> &amp; 7 explanations for the changes unergone by BFO, of which 4 result from our extension of the evaluation schema.</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400" baseline="0"/>
          </a:p>
          <a:p>
            <a:pPr marL="0" marR="0" indent="0" algn="l" defTabSz="457200" rtl="0" eaLnBrk="1" fontAlgn="auto" latinLnBrk="0" hangingPunct="1">
              <a:lnSpc>
                <a:spcPct val="100000"/>
              </a:lnSpc>
              <a:spcBef>
                <a:spcPts val="0"/>
              </a:spcBef>
              <a:spcAft>
                <a:spcPts val="0"/>
              </a:spcAft>
              <a:buClrTx/>
              <a:buSzTx/>
              <a:buFontTx/>
              <a:buNone/>
              <a:tabLst/>
              <a:defRPr/>
            </a:pPr>
            <a:r>
              <a:rPr lang="en-US" sz="1400" baseline="0"/>
              <a:t>The last case shows how the introduction of the new NC value allows to give different explanations to the justified absence of some elements in BFO 1.0 and 2.0 at t3.</a:t>
            </a:r>
            <a:endParaRPr lang="fr-CH" sz="1400"/>
          </a:p>
        </p:txBody>
      </p:sp>
      <p:sp>
        <p:nvSpPr>
          <p:cNvPr id="4" name="Slide Number Placeholder 3"/>
          <p:cNvSpPr>
            <a:spLocks noGrp="1"/>
          </p:cNvSpPr>
          <p:nvPr>
            <p:ph type="sldNum" sz="quarter" idx="10"/>
          </p:nvPr>
        </p:nvSpPr>
        <p:spPr/>
        <p:txBody>
          <a:bodyPr/>
          <a:lstStyle/>
          <a:p>
            <a:fld id="{BA8C3A9F-82A3-594A-AC5B-115C7617FB8A}" type="slidenum">
              <a:rPr lang="en-US" smtClean="0"/>
              <a:t>26</a:t>
            </a:fld>
            <a:endParaRPr lang="en-US"/>
          </a:p>
        </p:txBody>
      </p:sp>
    </p:spTree>
    <p:extLst>
      <p:ext uri="{BB962C8B-B14F-4D97-AF65-F5344CB8AC3E}">
        <p14:creationId xmlns:p14="http://schemas.microsoft.com/office/powerpoint/2010/main" val="3828168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a:t>What we can conclude</a:t>
            </a:r>
            <a:r>
              <a:rPr lang="en-GB" baseline="0"/>
              <a:t> from this study.</a:t>
            </a:r>
            <a:endParaRPr lang="en-GB"/>
          </a:p>
          <a:p>
            <a:pPr marL="0" marR="0" indent="0" algn="l" defTabSz="457200" rtl="0" eaLnBrk="1" fontAlgn="auto" latinLnBrk="0" hangingPunct="1">
              <a:lnSpc>
                <a:spcPct val="100000"/>
              </a:lnSpc>
              <a:spcBef>
                <a:spcPts val="0"/>
              </a:spcBef>
              <a:spcAft>
                <a:spcPts val="0"/>
              </a:spcAft>
              <a:buClrTx/>
              <a:buSzTx/>
              <a:buFontTx/>
              <a:buNone/>
              <a:tabLst/>
              <a:defRPr/>
            </a:pPr>
            <a:endParaRPr lang="en-GB"/>
          </a:p>
          <a:p>
            <a:pPr marL="0" marR="0" indent="0" algn="l" defTabSz="457200" rtl="0" eaLnBrk="1" fontAlgn="auto" latinLnBrk="0" hangingPunct="1">
              <a:lnSpc>
                <a:spcPct val="100000"/>
              </a:lnSpc>
              <a:spcBef>
                <a:spcPts val="0"/>
              </a:spcBef>
              <a:spcAft>
                <a:spcPts val="0"/>
              </a:spcAft>
              <a:buClrTx/>
              <a:buSzTx/>
              <a:buFontTx/>
              <a:buNone/>
              <a:tabLst/>
              <a:defRPr/>
            </a:pPr>
            <a:r>
              <a:rPr lang="en-GB"/>
              <a:t>3. Once these quality assessment tables are established for each version, the authors can systematically complement the specifications with more detailed explanations</a:t>
            </a:r>
            <a:r>
              <a:rPr lang="en-US"/>
              <a:t>.</a:t>
            </a:r>
            <a:endParaRPr lang="fr-CH"/>
          </a:p>
        </p:txBody>
      </p:sp>
      <p:sp>
        <p:nvSpPr>
          <p:cNvPr id="4" name="Slide Number Placeholder 3"/>
          <p:cNvSpPr>
            <a:spLocks noGrp="1"/>
          </p:cNvSpPr>
          <p:nvPr>
            <p:ph type="sldNum" sz="quarter" idx="10"/>
          </p:nvPr>
        </p:nvSpPr>
        <p:spPr/>
        <p:txBody>
          <a:bodyPr/>
          <a:lstStyle/>
          <a:p>
            <a:fld id="{BA8C3A9F-82A3-594A-AC5B-115C7617FB8A}" type="slidenum">
              <a:rPr lang="en-US" smtClean="0"/>
              <a:t>27</a:t>
            </a:fld>
            <a:endParaRPr lang="en-US"/>
          </a:p>
        </p:txBody>
      </p:sp>
    </p:spTree>
    <p:extLst>
      <p:ext uri="{BB962C8B-B14F-4D97-AF65-F5344CB8AC3E}">
        <p14:creationId xmlns:p14="http://schemas.microsoft.com/office/powerpoint/2010/main" val="2576963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8C3A9F-82A3-594A-AC5B-115C7617FB8A}" type="slidenum">
              <a:rPr lang="en-US" smtClean="0"/>
              <a:t>2</a:t>
            </a:fld>
            <a:endParaRPr lang="en-US"/>
          </a:p>
        </p:txBody>
      </p:sp>
    </p:spTree>
    <p:extLst>
      <p:ext uri="{BB962C8B-B14F-4D97-AF65-F5344CB8AC3E}">
        <p14:creationId xmlns:p14="http://schemas.microsoft.com/office/powerpoint/2010/main" val="2963753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a:t>Scoring</a:t>
            </a:r>
          </a:p>
          <a:p>
            <a:pPr marL="631825" lvl="1" indent="-174625">
              <a:lnSpc>
                <a:spcPct val="80000"/>
              </a:lnSpc>
            </a:pPr>
            <a:r>
              <a:rPr lang="en-GB" sz="2400"/>
              <a:t>For each RE</a:t>
            </a:r>
          </a:p>
          <a:p>
            <a:pPr marL="909638" lvl="2" indent="-200025" defTabSz="355600">
              <a:lnSpc>
                <a:spcPct val="80000"/>
              </a:lnSpc>
            </a:pPr>
            <a:r>
              <a:rPr lang="en-GB" sz="2200"/>
              <a:t>Determine its </a:t>
            </a:r>
            <a:r>
              <a:rPr lang="en-GB" sz="2200" b="1"/>
              <a:t>configuration</a:t>
            </a:r>
            <a:r>
              <a:rPr lang="en-GB" sz="2200"/>
              <a:t> by assigning values to columns (2) to (7)</a:t>
            </a:r>
            <a:endParaRPr lang="fr-CH" sz="2200"/>
          </a:p>
          <a:p>
            <a:pPr marL="909638" lvl="2" indent="-200025" defTabSz="355600">
              <a:lnSpc>
                <a:spcPct val="80000"/>
              </a:lnSpc>
            </a:pPr>
            <a:r>
              <a:rPr lang="en-GB" sz="2200"/>
              <a:t>Assign the related configuration score </a:t>
            </a:r>
            <a:r>
              <a:rPr lang="en-GB" sz="2000">
                <a:latin typeface="Wingdings"/>
                <a:ea typeface="Wingdings"/>
                <a:cs typeface="Wingdings"/>
                <a:sym typeface="Wingdings"/>
              </a:rPr>
              <a:t></a:t>
            </a:r>
            <a:r>
              <a:rPr lang="en-GB" sz="2200" b="1"/>
              <a:t> magnitude of error </a:t>
            </a:r>
            <a:r>
              <a:rPr lang="en-GB" sz="2200"/>
              <a:t>(ME, col. 8) </a:t>
            </a:r>
            <a:endParaRPr lang="fr-CH" sz="2200"/>
          </a:p>
          <a:p>
            <a:pPr marL="1695450" lvl="3" indent="-342900">
              <a:lnSpc>
                <a:spcPct val="80000"/>
              </a:lnSpc>
              <a:buFont typeface="Arial"/>
              <a:buChar char="•"/>
              <a:tabLst>
                <a:tab pos="715963" algn="l"/>
              </a:tabLst>
            </a:pPr>
            <a:r>
              <a:rPr lang="en-GB" sz="2000"/>
              <a:t>Ideal configurations (zero errors): P+1, A+1, and A+2 </a:t>
            </a:r>
            <a:r>
              <a:rPr lang="en-GB" sz="2000">
                <a:latin typeface="Wingdings"/>
                <a:ea typeface="Wingdings"/>
                <a:cs typeface="Wingdings"/>
                <a:sym typeface="Wingdings"/>
              </a:rPr>
              <a:t></a:t>
            </a:r>
            <a:r>
              <a:rPr lang="en-GB" sz="2000"/>
              <a:t> ME=0 </a:t>
            </a:r>
            <a:endParaRPr lang="fr-CH" sz="2000"/>
          </a:p>
          <a:p>
            <a:pPr marL="1695450" lvl="3" indent="-342900">
              <a:lnSpc>
                <a:spcPct val="80000"/>
              </a:lnSpc>
              <a:buFont typeface="Arial"/>
              <a:buChar char="•"/>
              <a:tabLst>
                <a:tab pos="715963" algn="l"/>
              </a:tabLst>
            </a:pPr>
            <a:r>
              <a:rPr lang="en-GB" sz="2000"/>
              <a:t>The score is calculated by considering the number of values in columns </a:t>
            </a:r>
            <a:br>
              <a:rPr lang="en-GB" sz="2000"/>
            </a:br>
            <a:r>
              <a:rPr lang="en-GB" sz="2000"/>
              <a:t>(4) to (7) that differ from the ideal configurations P+1, A+1, and A+2</a:t>
            </a:r>
            <a:endParaRPr lang="fr-CH" sz="2000"/>
          </a:p>
          <a:p>
            <a:pPr marL="1695450" lvl="3" indent="-342900">
              <a:lnSpc>
                <a:spcPct val="80000"/>
              </a:lnSpc>
              <a:buFont typeface="Arial"/>
              <a:buChar char="•"/>
              <a:tabLst>
                <a:tab pos="715963" algn="l"/>
              </a:tabLst>
            </a:pPr>
            <a:r>
              <a:rPr lang="en-GB" sz="2000"/>
              <a:t>The pertinent ideal configuration for each P– and A– depends on the values </a:t>
            </a:r>
            <a:br>
              <a:rPr lang="en-GB" sz="2000"/>
            </a:br>
            <a:r>
              <a:rPr lang="en-GB" sz="2000"/>
              <a:t>in columns (2) and (3)</a:t>
            </a:r>
            <a:endParaRPr lang="fr-CH" sz="2000"/>
          </a:p>
          <a:p>
            <a:pPr marL="1695450" lvl="3" indent="-342900">
              <a:lnSpc>
                <a:spcPct val="80000"/>
              </a:lnSpc>
              <a:buFont typeface="Arial"/>
              <a:buChar char="•"/>
              <a:tabLst>
                <a:tab pos="715963" algn="l"/>
              </a:tabLst>
            </a:pPr>
            <a:r>
              <a:rPr lang="en-GB" sz="2000"/>
              <a:t>The value ‘na’ (not applicable) in the P– and A– rows counts as zero</a:t>
            </a:r>
            <a:endParaRPr lang="fr-CH" sz="2000"/>
          </a:p>
          <a:p>
            <a:pPr marL="1695450" lvl="3" indent="-342900">
              <a:lnSpc>
                <a:spcPct val="80000"/>
              </a:lnSpc>
              <a:buFont typeface="Arial"/>
              <a:buChar char="•"/>
              <a:tabLst>
                <a:tab pos="715963" algn="l"/>
              </a:tabLst>
            </a:pPr>
            <a:r>
              <a:rPr lang="en-GB" sz="2000"/>
              <a:t>TR=R– (col. 7) counts double</a:t>
            </a:r>
          </a:p>
        </p:txBody>
      </p:sp>
      <p:sp>
        <p:nvSpPr>
          <p:cNvPr id="4" name="Slide Number Placeholder 3"/>
          <p:cNvSpPr>
            <a:spLocks noGrp="1"/>
          </p:cNvSpPr>
          <p:nvPr>
            <p:ph type="sldNum" sz="quarter" idx="10"/>
          </p:nvPr>
        </p:nvSpPr>
        <p:spPr/>
        <p:txBody>
          <a:bodyPr/>
          <a:lstStyle/>
          <a:p>
            <a:fld id="{BA8C3A9F-82A3-594A-AC5B-115C7617FB8A}" type="slidenum">
              <a:rPr lang="en-US" smtClean="0"/>
              <a:t>29</a:t>
            </a:fld>
            <a:endParaRPr lang="en-US"/>
          </a:p>
        </p:txBody>
      </p:sp>
    </p:spTree>
    <p:extLst>
      <p:ext uri="{BB962C8B-B14F-4D97-AF65-F5344CB8AC3E}">
        <p14:creationId xmlns:p14="http://schemas.microsoft.com/office/powerpoint/2010/main" val="6300598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a:t>Scoring</a:t>
            </a:r>
          </a:p>
          <a:p>
            <a:pPr marL="631825" lvl="1" indent="-174625">
              <a:lnSpc>
                <a:spcPct val="80000"/>
              </a:lnSpc>
            </a:pPr>
            <a:r>
              <a:rPr lang="en-GB" sz="2400"/>
              <a:t>For each RE</a:t>
            </a:r>
          </a:p>
          <a:p>
            <a:pPr marL="909638" lvl="2" indent="-200025" defTabSz="355600">
              <a:lnSpc>
                <a:spcPct val="80000"/>
              </a:lnSpc>
            </a:pPr>
            <a:r>
              <a:rPr lang="en-GB" sz="2200"/>
              <a:t>Determine its </a:t>
            </a:r>
            <a:r>
              <a:rPr lang="en-GB" sz="2200" b="1"/>
              <a:t>configuration</a:t>
            </a:r>
            <a:r>
              <a:rPr lang="en-GB" sz="2200"/>
              <a:t> by assigning values to columns (2) to (7)</a:t>
            </a:r>
            <a:endParaRPr lang="fr-CH" sz="2200"/>
          </a:p>
          <a:p>
            <a:pPr marL="909638" lvl="2" indent="-200025" defTabSz="355600">
              <a:lnSpc>
                <a:spcPct val="80000"/>
              </a:lnSpc>
            </a:pPr>
            <a:r>
              <a:rPr lang="en-GB" sz="2200"/>
              <a:t>Assign the related configuration score </a:t>
            </a:r>
            <a:r>
              <a:rPr lang="en-GB" sz="2000">
                <a:latin typeface="Wingdings"/>
                <a:ea typeface="Wingdings"/>
                <a:cs typeface="Wingdings"/>
                <a:sym typeface="Wingdings"/>
              </a:rPr>
              <a:t></a:t>
            </a:r>
            <a:r>
              <a:rPr lang="en-GB" sz="2200" b="1"/>
              <a:t> magnitude of error </a:t>
            </a:r>
            <a:r>
              <a:rPr lang="en-GB" sz="2200"/>
              <a:t>(ME, col. 8) </a:t>
            </a:r>
            <a:endParaRPr lang="fr-CH" sz="2200"/>
          </a:p>
          <a:p>
            <a:pPr marL="1695450" lvl="3" indent="-342900">
              <a:lnSpc>
                <a:spcPct val="80000"/>
              </a:lnSpc>
              <a:buFont typeface="Arial"/>
              <a:buChar char="•"/>
              <a:tabLst>
                <a:tab pos="715963" algn="l"/>
              </a:tabLst>
            </a:pPr>
            <a:r>
              <a:rPr lang="en-GB" sz="2000"/>
              <a:t>Ideal configurations (zero errors): P+1, A+1, and A+2 </a:t>
            </a:r>
            <a:r>
              <a:rPr lang="en-GB" sz="2000">
                <a:latin typeface="Wingdings"/>
                <a:ea typeface="Wingdings"/>
                <a:cs typeface="Wingdings"/>
                <a:sym typeface="Wingdings"/>
              </a:rPr>
              <a:t></a:t>
            </a:r>
            <a:r>
              <a:rPr lang="en-GB" sz="2000"/>
              <a:t> ME=0 </a:t>
            </a:r>
            <a:endParaRPr lang="fr-CH" sz="2000"/>
          </a:p>
          <a:p>
            <a:pPr marL="1695450" lvl="3" indent="-342900">
              <a:lnSpc>
                <a:spcPct val="80000"/>
              </a:lnSpc>
              <a:buFont typeface="Arial"/>
              <a:buChar char="•"/>
              <a:tabLst>
                <a:tab pos="715963" algn="l"/>
              </a:tabLst>
            </a:pPr>
            <a:r>
              <a:rPr lang="en-GB" sz="2000"/>
              <a:t>The score is calculated by considering the number of values in columns </a:t>
            </a:r>
            <a:br>
              <a:rPr lang="en-GB" sz="2000"/>
            </a:br>
            <a:r>
              <a:rPr lang="en-GB" sz="2000"/>
              <a:t>(4) to (7) that differ from the ideal configurations P+1, A+1, and A+2</a:t>
            </a:r>
            <a:endParaRPr lang="fr-CH" sz="2000"/>
          </a:p>
          <a:p>
            <a:pPr marL="1695450" lvl="3" indent="-342900">
              <a:lnSpc>
                <a:spcPct val="80000"/>
              </a:lnSpc>
              <a:buFont typeface="Arial"/>
              <a:buChar char="•"/>
              <a:tabLst>
                <a:tab pos="715963" algn="l"/>
              </a:tabLst>
            </a:pPr>
            <a:r>
              <a:rPr lang="en-GB" sz="2000"/>
              <a:t>The pertinent ideal configuration for each P– and A– depends on the values </a:t>
            </a:r>
            <a:br>
              <a:rPr lang="en-GB" sz="2000"/>
            </a:br>
            <a:r>
              <a:rPr lang="en-GB" sz="2000"/>
              <a:t>in columns (2) and (3)</a:t>
            </a:r>
            <a:endParaRPr lang="fr-CH" sz="2000"/>
          </a:p>
          <a:p>
            <a:pPr marL="1695450" lvl="3" indent="-342900">
              <a:lnSpc>
                <a:spcPct val="80000"/>
              </a:lnSpc>
              <a:buFont typeface="Arial"/>
              <a:buChar char="•"/>
              <a:tabLst>
                <a:tab pos="715963" algn="l"/>
              </a:tabLst>
            </a:pPr>
            <a:r>
              <a:rPr lang="en-GB" sz="2000"/>
              <a:t>The value ‘na’ (not applicable) in the P– and A– rows counts as zero</a:t>
            </a:r>
            <a:endParaRPr lang="fr-CH" sz="2000"/>
          </a:p>
          <a:p>
            <a:pPr marL="1695450" lvl="3" indent="-342900">
              <a:lnSpc>
                <a:spcPct val="80000"/>
              </a:lnSpc>
              <a:buFont typeface="Arial"/>
              <a:buChar char="•"/>
              <a:tabLst>
                <a:tab pos="715963" algn="l"/>
              </a:tabLst>
            </a:pPr>
            <a:r>
              <a:rPr lang="en-GB" sz="2000"/>
              <a:t>TR=R– (col. 7) counts double</a:t>
            </a:r>
          </a:p>
        </p:txBody>
      </p:sp>
      <p:sp>
        <p:nvSpPr>
          <p:cNvPr id="4" name="Slide Number Placeholder 3"/>
          <p:cNvSpPr>
            <a:spLocks noGrp="1"/>
          </p:cNvSpPr>
          <p:nvPr>
            <p:ph type="sldNum" sz="quarter" idx="10"/>
          </p:nvPr>
        </p:nvSpPr>
        <p:spPr/>
        <p:txBody>
          <a:bodyPr/>
          <a:lstStyle/>
          <a:p>
            <a:fld id="{BA8C3A9F-82A3-594A-AC5B-115C7617FB8A}" type="slidenum">
              <a:rPr lang="en-US" smtClean="0"/>
              <a:t>30</a:t>
            </a:fld>
            <a:endParaRPr lang="en-US"/>
          </a:p>
        </p:txBody>
      </p:sp>
    </p:spTree>
    <p:extLst>
      <p:ext uri="{BB962C8B-B14F-4D97-AF65-F5344CB8AC3E}">
        <p14:creationId xmlns:p14="http://schemas.microsoft.com/office/powerpoint/2010/main" val="630059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a:t>Scoring</a:t>
            </a:r>
          </a:p>
          <a:p>
            <a:pPr marL="631825" lvl="1" indent="-174625">
              <a:lnSpc>
                <a:spcPct val="80000"/>
              </a:lnSpc>
            </a:pPr>
            <a:r>
              <a:rPr lang="en-GB" sz="2400"/>
              <a:t>For each RE</a:t>
            </a:r>
          </a:p>
          <a:p>
            <a:pPr marL="909638" lvl="2" indent="-200025" defTabSz="355600">
              <a:lnSpc>
                <a:spcPct val="80000"/>
              </a:lnSpc>
            </a:pPr>
            <a:r>
              <a:rPr lang="en-GB" sz="2200"/>
              <a:t>Determine its </a:t>
            </a:r>
            <a:r>
              <a:rPr lang="en-GB" sz="2200" b="1"/>
              <a:t>configuration</a:t>
            </a:r>
            <a:r>
              <a:rPr lang="en-GB" sz="2200"/>
              <a:t> by assigning values to columns (2) to (7)</a:t>
            </a:r>
            <a:endParaRPr lang="fr-CH" sz="2200"/>
          </a:p>
          <a:p>
            <a:pPr marL="909638" lvl="2" indent="-200025" defTabSz="355600">
              <a:lnSpc>
                <a:spcPct val="80000"/>
              </a:lnSpc>
            </a:pPr>
            <a:r>
              <a:rPr lang="en-GB" sz="2200"/>
              <a:t>Assign the related configuration score </a:t>
            </a:r>
            <a:r>
              <a:rPr lang="en-GB" sz="2000">
                <a:latin typeface="Wingdings"/>
                <a:ea typeface="Wingdings"/>
                <a:cs typeface="Wingdings"/>
                <a:sym typeface="Wingdings"/>
              </a:rPr>
              <a:t></a:t>
            </a:r>
            <a:r>
              <a:rPr lang="en-GB" sz="2200" b="1"/>
              <a:t> magnitude of error </a:t>
            </a:r>
            <a:r>
              <a:rPr lang="en-GB" sz="2200"/>
              <a:t>(ME, col. 8) </a:t>
            </a:r>
            <a:endParaRPr lang="fr-CH" sz="2200"/>
          </a:p>
          <a:p>
            <a:pPr marL="1695450" lvl="3" indent="-342900">
              <a:lnSpc>
                <a:spcPct val="80000"/>
              </a:lnSpc>
              <a:buFont typeface="Arial"/>
              <a:buChar char="•"/>
              <a:tabLst>
                <a:tab pos="715963" algn="l"/>
              </a:tabLst>
            </a:pPr>
            <a:r>
              <a:rPr lang="en-GB" sz="2000"/>
              <a:t>Ideal configurations (zero errors): P+1, A+1, and A+2 </a:t>
            </a:r>
            <a:r>
              <a:rPr lang="en-GB" sz="2000">
                <a:latin typeface="Wingdings"/>
                <a:ea typeface="Wingdings"/>
                <a:cs typeface="Wingdings"/>
                <a:sym typeface="Wingdings"/>
              </a:rPr>
              <a:t></a:t>
            </a:r>
            <a:r>
              <a:rPr lang="en-GB" sz="2000"/>
              <a:t> ME=0 </a:t>
            </a:r>
            <a:endParaRPr lang="fr-CH" sz="2000"/>
          </a:p>
          <a:p>
            <a:pPr marL="1695450" lvl="3" indent="-342900">
              <a:lnSpc>
                <a:spcPct val="80000"/>
              </a:lnSpc>
              <a:buFont typeface="Arial"/>
              <a:buChar char="•"/>
              <a:tabLst>
                <a:tab pos="715963" algn="l"/>
              </a:tabLst>
            </a:pPr>
            <a:r>
              <a:rPr lang="en-GB" sz="2000"/>
              <a:t>The score is calculated by considering the number of values in columns </a:t>
            </a:r>
            <a:br>
              <a:rPr lang="en-GB" sz="2000"/>
            </a:br>
            <a:r>
              <a:rPr lang="en-GB" sz="2000"/>
              <a:t>(4) to (7) that differ from the ideal configurations P+1, A+1, and A+2</a:t>
            </a:r>
            <a:endParaRPr lang="fr-CH" sz="2000"/>
          </a:p>
          <a:p>
            <a:pPr marL="1695450" lvl="3" indent="-342900">
              <a:lnSpc>
                <a:spcPct val="80000"/>
              </a:lnSpc>
              <a:buFont typeface="Arial"/>
              <a:buChar char="•"/>
              <a:tabLst>
                <a:tab pos="715963" algn="l"/>
              </a:tabLst>
            </a:pPr>
            <a:r>
              <a:rPr lang="en-GB" sz="2000"/>
              <a:t>The pertinent ideal configuration for each P– and A– depends on the values </a:t>
            </a:r>
            <a:br>
              <a:rPr lang="en-GB" sz="2000"/>
            </a:br>
            <a:r>
              <a:rPr lang="en-GB" sz="2000"/>
              <a:t>in columns (2) and (3)</a:t>
            </a:r>
            <a:endParaRPr lang="fr-CH" sz="2000"/>
          </a:p>
          <a:p>
            <a:pPr marL="1695450" lvl="3" indent="-342900">
              <a:lnSpc>
                <a:spcPct val="80000"/>
              </a:lnSpc>
              <a:buFont typeface="Arial"/>
              <a:buChar char="•"/>
              <a:tabLst>
                <a:tab pos="715963" algn="l"/>
              </a:tabLst>
            </a:pPr>
            <a:r>
              <a:rPr lang="en-GB" sz="2000"/>
              <a:t>The value ‘na’ (not applicable) in the P– and A– rows counts as zero</a:t>
            </a:r>
            <a:endParaRPr lang="fr-CH" sz="2000"/>
          </a:p>
          <a:p>
            <a:pPr marL="1695450" lvl="3" indent="-342900">
              <a:lnSpc>
                <a:spcPct val="80000"/>
              </a:lnSpc>
              <a:buFont typeface="Arial"/>
              <a:buChar char="•"/>
              <a:tabLst>
                <a:tab pos="715963" algn="l"/>
              </a:tabLst>
            </a:pPr>
            <a:r>
              <a:rPr lang="en-GB" sz="2000"/>
              <a:t>TR=R– (col. 7) counts double</a:t>
            </a:r>
          </a:p>
        </p:txBody>
      </p:sp>
      <p:sp>
        <p:nvSpPr>
          <p:cNvPr id="4" name="Slide Number Placeholder 3"/>
          <p:cNvSpPr>
            <a:spLocks noGrp="1"/>
          </p:cNvSpPr>
          <p:nvPr>
            <p:ph type="sldNum" sz="quarter" idx="10"/>
          </p:nvPr>
        </p:nvSpPr>
        <p:spPr/>
        <p:txBody>
          <a:bodyPr/>
          <a:lstStyle/>
          <a:p>
            <a:fld id="{BA8C3A9F-82A3-594A-AC5B-115C7617FB8A}" type="slidenum">
              <a:rPr lang="en-US" smtClean="0"/>
              <a:t>31</a:t>
            </a:fld>
            <a:endParaRPr lang="en-US"/>
          </a:p>
        </p:txBody>
      </p:sp>
    </p:spTree>
    <p:extLst>
      <p:ext uri="{BB962C8B-B14F-4D97-AF65-F5344CB8AC3E}">
        <p14:creationId xmlns:p14="http://schemas.microsoft.com/office/powerpoint/2010/main" val="630059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a:t>Scoring</a:t>
            </a:r>
          </a:p>
          <a:p>
            <a:pPr marL="631825" lvl="1" indent="-174625">
              <a:lnSpc>
                <a:spcPct val="80000"/>
              </a:lnSpc>
            </a:pPr>
            <a:r>
              <a:rPr lang="en-GB" sz="2400"/>
              <a:t>For each RE</a:t>
            </a:r>
          </a:p>
          <a:p>
            <a:pPr marL="909638" lvl="2" indent="-200025" defTabSz="355600">
              <a:lnSpc>
                <a:spcPct val="80000"/>
              </a:lnSpc>
            </a:pPr>
            <a:r>
              <a:rPr lang="en-GB" sz="2200"/>
              <a:t>Determine its </a:t>
            </a:r>
            <a:r>
              <a:rPr lang="en-GB" sz="2200" b="1"/>
              <a:t>configuration</a:t>
            </a:r>
            <a:r>
              <a:rPr lang="en-GB" sz="2200"/>
              <a:t> by assigning values to columns (2) to (7)</a:t>
            </a:r>
            <a:endParaRPr lang="fr-CH" sz="2200"/>
          </a:p>
          <a:p>
            <a:pPr marL="909638" lvl="2" indent="-200025" defTabSz="355600">
              <a:lnSpc>
                <a:spcPct val="80000"/>
              </a:lnSpc>
            </a:pPr>
            <a:r>
              <a:rPr lang="en-GB" sz="2200"/>
              <a:t>Assign the related configuration score </a:t>
            </a:r>
            <a:r>
              <a:rPr lang="en-GB" sz="2000">
                <a:latin typeface="Wingdings"/>
                <a:ea typeface="Wingdings"/>
                <a:cs typeface="Wingdings"/>
                <a:sym typeface="Wingdings"/>
              </a:rPr>
              <a:t></a:t>
            </a:r>
            <a:r>
              <a:rPr lang="en-GB" sz="2200" b="1"/>
              <a:t> magnitude of error </a:t>
            </a:r>
            <a:r>
              <a:rPr lang="en-GB" sz="2200"/>
              <a:t>(ME, col. 8) </a:t>
            </a:r>
            <a:endParaRPr lang="fr-CH" sz="2200"/>
          </a:p>
          <a:p>
            <a:pPr marL="1695450" lvl="3" indent="-342900">
              <a:lnSpc>
                <a:spcPct val="80000"/>
              </a:lnSpc>
              <a:buFont typeface="Arial"/>
              <a:buChar char="•"/>
              <a:tabLst>
                <a:tab pos="715963" algn="l"/>
              </a:tabLst>
            </a:pPr>
            <a:r>
              <a:rPr lang="en-GB" sz="2000"/>
              <a:t>Ideal configurations (zero errors): P+1, A+1, and A+2 </a:t>
            </a:r>
            <a:r>
              <a:rPr lang="en-GB" sz="2000">
                <a:latin typeface="Wingdings"/>
                <a:ea typeface="Wingdings"/>
                <a:cs typeface="Wingdings"/>
                <a:sym typeface="Wingdings"/>
              </a:rPr>
              <a:t></a:t>
            </a:r>
            <a:r>
              <a:rPr lang="en-GB" sz="2000"/>
              <a:t> ME=0 </a:t>
            </a:r>
            <a:endParaRPr lang="fr-CH" sz="2000"/>
          </a:p>
          <a:p>
            <a:pPr marL="1695450" lvl="3" indent="-342900">
              <a:lnSpc>
                <a:spcPct val="80000"/>
              </a:lnSpc>
              <a:buFont typeface="Arial"/>
              <a:buChar char="•"/>
              <a:tabLst>
                <a:tab pos="715963" algn="l"/>
              </a:tabLst>
            </a:pPr>
            <a:r>
              <a:rPr lang="en-GB" sz="2000"/>
              <a:t>The score is calculated by considering the number of values in columns </a:t>
            </a:r>
            <a:br>
              <a:rPr lang="en-GB" sz="2000"/>
            </a:br>
            <a:r>
              <a:rPr lang="en-GB" sz="2000"/>
              <a:t>(4) to (7) that differ from the ideal configurations P+1, A+1, and A+2</a:t>
            </a:r>
            <a:endParaRPr lang="fr-CH" sz="2000"/>
          </a:p>
          <a:p>
            <a:pPr marL="1695450" lvl="3" indent="-342900">
              <a:lnSpc>
                <a:spcPct val="80000"/>
              </a:lnSpc>
              <a:buFont typeface="Arial"/>
              <a:buChar char="•"/>
              <a:tabLst>
                <a:tab pos="715963" algn="l"/>
              </a:tabLst>
            </a:pPr>
            <a:r>
              <a:rPr lang="en-GB" sz="2000"/>
              <a:t>The pertinent ideal configuration for each P– and A– depends on the values </a:t>
            </a:r>
            <a:br>
              <a:rPr lang="en-GB" sz="2000"/>
            </a:br>
            <a:r>
              <a:rPr lang="en-GB" sz="2000"/>
              <a:t>in columns (2) and (3)</a:t>
            </a:r>
            <a:endParaRPr lang="fr-CH" sz="2000"/>
          </a:p>
          <a:p>
            <a:pPr marL="1695450" lvl="3" indent="-342900">
              <a:lnSpc>
                <a:spcPct val="80000"/>
              </a:lnSpc>
              <a:buFont typeface="Arial"/>
              <a:buChar char="•"/>
              <a:tabLst>
                <a:tab pos="715963" algn="l"/>
              </a:tabLst>
            </a:pPr>
            <a:r>
              <a:rPr lang="en-GB" sz="2000"/>
              <a:t>The value ‘na’ (not applicable) in the P– and A– rows counts as zero</a:t>
            </a:r>
            <a:endParaRPr lang="fr-CH" sz="2000"/>
          </a:p>
          <a:p>
            <a:pPr marL="1695450" lvl="3" indent="-342900">
              <a:lnSpc>
                <a:spcPct val="80000"/>
              </a:lnSpc>
              <a:buFont typeface="Arial"/>
              <a:buChar char="•"/>
              <a:tabLst>
                <a:tab pos="715963" algn="l"/>
              </a:tabLst>
            </a:pPr>
            <a:r>
              <a:rPr lang="en-GB" sz="2000"/>
              <a:t>TR=R– (col. 7) counts double</a:t>
            </a:r>
          </a:p>
        </p:txBody>
      </p:sp>
      <p:sp>
        <p:nvSpPr>
          <p:cNvPr id="4" name="Slide Number Placeholder 3"/>
          <p:cNvSpPr>
            <a:spLocks noGrp="1"/>
          </p:cNvSpPr>
          <p:nvPr>
            <p:ph type="sldNum" sz="quarter" idx="10"/>
          </p:nvPr>
        </p:nvSpPr>
        <p:spPr/>
        <p:txBody>
          <a:bodyPr/>
          <a:lstStyle/>
          <a:p>
            <a:fld id="{BA8C3A9F-82A3-594A-AC5B-115C7617FB8A}" type="slidenum">
              <a:rPr lang="en-US" smtClean="0"/>
              <a:t>32</a:t>
            </a:fld>
            <a:endParaRPr lang="en-US"/>
          </a:p>
        </p:txBody>
      </p:sp>
    </p:spTree>
    <p:extLst>
      <p:ext uri="{BB962C8B-B14F-4D97-AF65-F5344CB8AC3E}">
        <p14:creationId xmlns:p14="http://schemas.microsoft.com/office/powerpoint/2010/main" val="630059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a:t>Scoring</a:t>
            </a:r>
          </a:p>
          <a:p>
            <a:pPr marL="631825" lvl="1" indent="-174625">
              <a:lnSpc>
                <a:spcPct val="80000"/>
              </a:lnSpc>
            </a:pPr>
            <a:r>
              <a:rPr lang="en-GB" sz="2400"/>
              <a:t>For each RE</a:t>
            </a:r>
          </a:p>
          <a:p>
            <a:pPr marL="909638" lvl="2" indent="-200025" defTabSz="355600">
              <a:lnSpc>
                <a:spcPct val="80000"/>
              </a:lnSpc>
            </a:pPr>
            <a:r>
              <a:rPr lang="en-GB" sz="2200"/>
              <a:t>Determine its </a:t>
            </a:r>
            <a:r>
              <a:rPr lang="en-GB" sz="2200" b="1"/>
              <a:t>configuration</a:t>
            </a:r>
            <a:r>
              <a:rPr lang="en-GB" sz="2200"/>
              <a:t> by assigning values to columns (2) to (7)</a:t>
            </a:r>
            <a:endParaRPr lang="fr-CH" sz="2200"/>
          </a:p>
          <a:p>
            <a:pPr marL="909638" lvl="2" indent="-200025" defTabSz="355600">
              <a:lnSpc>
                <a:spcPct val="80000"/>
              </a:lnSpc>
            </a:pPr>
            <a:r>
              <a:rPr lang="en-GB" sz="2200"/>
              <a:t>Assign the related configuration score </a:t>
            </a:r>
            <a:r>
              <a:rPr lang="en-GB" sz="2000">
                <a:latin typeface="Wingdings"/>
                <a:ea typeface="Wingdings"/>
                <a:cs typeface="Wingdings"/>
                <a:sym typeface="Wingdings"/>
              </a:rPr>
              <a:t></a:t>
            </a:r>
            <a:r>
              <a:rPr lang="en-GB" sz="2200" b="1"/>
              <a:t> magnitude of error </a:t>
            </a:r>
            <a:r>
              <a:rPr lang="en-GB" sz="2200"/>
              <a:t>(ME, col. 8) </a:t>
            </a:r>
            <a:endParaRPr lang="fr-CH" sz="2200"/>
          </a:p>
          <a:p>
            <a:pPr marL="1695450" lvl="3" indent="-342900">
              <a:lnSpc>
                <a:spcPct val="80000"/>
              </a:lnSpc>
              <a:buFont typeface="Arial"/>
              <a:buChar char="•"/>
              <a:tabLst>
                <a:tab pos="715963" algn="l"/>
              </a:tabLst>
            </a:pPr>
            <a:r>
              <a:rPr lang="en-GB" sz="2000"/>
              <a:t>Ideal configurations (zero errors): P+1, A+1, and A+2 </a:t>
            </a:r>
            <a:r>
              <a:rPr lang="en-GB" sz="2000">
                <a:latin typeface="Wingdings"/>
                <a:ea typeface="Wingdings"/>
                <a:cs typeface="Wingdings"/>
                <a:sym typeface="Wingdings"/>
              </a:rPr>
              <a:t></a:t>
            </a:r>
            <a:r>
              <a:rPr lang="en-GB" sz="2000"/>
              <a:t> ME=0 </a:t>
            </a:r>
            <a:endParaRPr lang="fr-CH" sz="2000"/>
          </a:p>
          <a:p>
            <a:pPr marL="1695450" lvl="3" indent="-342900">
              <a:lnSpc>
                <a:spcPct val="80000"/>
              </a:lnSpc>
              <a:buFont typeface="Arial"/>
              <a:buChar char="•"/>
              <a:tabLst>
                <a:tab pos="715963" algn="l"/>
              </a:tabLst>
            </a:pPr>
            <a:r>
              <a:rPr lang="en-GB" sz="2000"/>
              <a:t>The score is calculated by considering the number of values in columns </a:t>
            </a:r>
            <a:br>
              <a:rPr lang="en-GB" sz="2000"/>
            </a:br>
            <a:r>
              <a:rPr lang="en-GB" sz="2000"/>
              <a:t>(4) to (7) that differ from the ideal configurations P+1, A+1, and A+2</a:t>
            </a:r>
            <a:endParaRPr lang="fr-CH" sz="2000"/>
          </a:p>
          <a:p>
            <a:pPr marL="1695450" lvl="3" indent="-342900">
              <a:lnSpc>
                <a:spcPct val="80000"/>
              </a:lnSpc>
              <a:buFont typeface="Arial"/>
              <a:buChar char="•"/>
              <a:tabLst>
                <a:tab pos="715963" algn="l"/>
              </a:tabLst>
            </a:pPr>
            <a:r>
              <a:rPr lang="en-GB" sz="2000"/>
              <a:t>The pertinent ideal configuration for each P– and A– depends on the values </a:t>
            </a:r>
            <a:br>
              <a:rPr lang="en-GB" sz="2000"/>
            </a:br>
            <a:r>
              <a:rPr lang="en-GB" sz="2000"/>
              <a:t>in columns (2) and (3)</a:t>
            </a:r>
            <a:endParaRPr lang="fr-CH" sz="2000"/>
          </a:p>
          <a:p>
            <a:pPr marL="1695450" lvl="3" indent="-342900">
              <a:lnSpc>
                <a:spcPct val="80000"/>
              </a:lnSpc>
              <a:buFont typeface="Arial"/>
              <a:buChar char="•"/>
              <a:tabLst>
                <a:tab pos="715963" algn="l"/>
              </a:tabLst>
            </a:pPr>
            <a:r>
              <a:rPr lang="en-GB" sz="2000"/>
              <a:t>The value ‘na’ (not applicable) in the P– and A– rows counts as zero</a:t>
            </a:r>
            <a:endParaRPr lang="fr-CH" sz="2000"/>
          </a:p>
          <a:p>
            <a:pPr marL="1695450" lvl="3" indent="-342900">
              <a:lnSpc>
                <a:spcPct val="80000"/>
              </a:lnSpc>
              <a:buFont typeface="Arial"/>
              <a:buChar char="•"/>
              <a:tabLst>
                <a:tab pos="715963" algn="l"/>
              </a:tabLst>
            </a:pPr>
            <a:r>
              <a:rPr lang="en-GB" sz="2000"/>
              <a:t>TR=R– (col. 7) counts double</a:t>
            </a:r>
          </a:p>
        </p:txBody>
      </p:sp>
      <p:sp>
        <p:nvSpPr>
          <p:cNvPr id="4" name="Slide Number Placeholder 3"/>
          <p:cNvSpPr>
            <a:spLocks noGrp="1"/>
          </p:cNvSpPr>
          <p:nvPr>
            <p:ph type="sldNum" sz="quarter" idx="10"/>
          </p:nvPr>
        </p:nvSpPr>
        <p:spPr/>
        <p:txBody>
          <a:bodyPr/>
          <a:lstStyle/>
          <a:p>
            <a:fld id="{BA8C3A9F-82A3-594A-AC5B-115C7617FB8A}" type="slidenum">
              <a:rPr lang="en-US" smtClean="0"/>
              <a:t>33</a:t>
            </a:fld>
            <a:endParaRPr lang="en-US"/>
          </a:p>
        </p:txBody>
      </p:sp>
    </p:spTree>
    <p:extLst>
      <p:ext uri="{BB962C8B-B14F-4D97-AF65-F5344CB8AC3E}">
        <p14:creationId xmlns:p14="http://schemas.microsoft.com/office/powerpoint/2010/main" val="630059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a:t>Scoring</a:t>
            </a:r>
          </a:p>
          <a:p>
            <a:pPr marL="631825" lvl="1" indent="-174625">
              <a:lnSpc>
                <a:spcPct val="80000"/>
              </a:lnSpc>
            </a:pPr>
            <a:r>
              <a:rPr lang="en-GB" sz="2400"/>
              <a:t>For each RE</a:t>
            </a:r>
          </a:p>
          <a:p>
            <a:pPr marL="909638" lvl="2" indent="-200025" defTabSz="355600">
              <a:lnSpc>
                <a:spcPct val="80000"/>
              </a:lnSpc>
            </a:pPr>
            <a:r>
              <a:rPr lang="en-GB" sz="2200"/>
              <a:t>Determine its </a:t>
            </a:r>
            <a:r>
              <a:rPr lang="en-GB" sz="2200" b="1"/>
              <a:t>configuration</a:t>
            </a:r>
            <a:r>
              <a:rPr lang="en-GB" sz="2200"/>
              <a:t> by assigning values to columns (2) to (7)</a:t>
            </a:r>
            <a:endParaRPr lang="fr-CH" sz="2200"/>
          </a:p>
          <a:p>
            <a:pPr marL="909638" lvl="2" indent="-200025" defTabSz="355600">
              <a:lnSpc>
                <a:spcPct val="80000"/>
              </a:lnSpc>
            </a:pPr>
            <a:r>
              <a:rPr lang="en-GB" sz="2200"/>
              <a:t>Assign the related configuration score </a:t>
            </a:r>
            <a:r>
              <a:rPr lang="en-GB" sz="2000">
                <a:latin typeface="Wingdings"/>
                <a:ea typeface="Wingdings"/>
                <a:cs typeface="Wingdings"/>
                <a:sym typeface="Wingdings"/>
              </a:rPr>
              <a:t></a:t>
            </a:r>
            <a:r>
              <a:rPr lang="en-GB" sz="2200" b="1"/>
              <a:t> magnitude of error </a:t>
            </a:r>
            <a:r>
              <a:rPr lang="en-GB" sz="2200"/>
              <a:t>(ME, col. 8) </a:t>
            </a:r>
            <a:endParaRPr lang="fr-CH" sz="2200"/>
          </a:p>
          <a:p>
            <a:pPr marL="1695450" lvl="3" indent="-342900">
              <a:lnSpc>
                <a:spcPct val="80000"/>
              </a:lnSpc>
              <a:buFont typeface="Arial"/>
              <a:buChar char="•"/>
              <a:tabLst>
                <a:tab pos="715963" algn="l"/>
              </a:tabLst>
            </a:pPr>
            <a:r>
              <a:rPr lang="en-GB" sz="2000"/>
              <a:t>Ideal configurations (zero errors): P+1, A+1, and A+2 </a:t>
            </a:r>
            <a:r>
              <a:rPr lang="en-GB" sz="2000">
                <a:latin typeface="Wingdings"/>
                <a:ea typeface="Wingdings"/>
                <a:cs typeface="Wingdings"/>
                <a:sym typeface="Wingdings"/>
              </a:rPr>
              <a:t></a:t>
            </a:r>
            <a:r>
              <a:rPr lang="en-GB" sz="2000"/>
              <a:t> ME=0 </a:t>
            </a:r>
            <a:endParaRPr lang="fr-CH" sz="2000"/>
          </a:p>
          <a:p>
            <a:pPr marL="1695450" lvl="3" indent="-342900">
              <a:lnSpc>
                <a:spcPct val="80000"/>
              </a:lnSpc>
              <a:buFont typeface="Arial"/>
              <a:buChar char="•"/>
              <a:tabLst>
                <a:tab pos="715963" algn="l"/>
              </a:tabLst>
            </a:pPr>
            <a:r>
              <a:rPr lang="en-GB" sz="2000"/>
              <a:t>The score is calculated by considering the number of values in columns </a:t>
            </a:r>
            <a:br>
              <a:rPr lang="en-GB" sz="2000"/>
            </a:br>
            <a:r>
              <a:rPr lang="en-GB" sz="2000"/>
              <a:t>(4) to (7) that differ from the ideal configurations P+1, A+1, and A+2</a:t>
            </a:r>
            <a:endParaRPr lang="fr-CH" sz="2000"/>
          </a:p>
          <a:p>
            <a:pPr marL="1695450" lvl="3" indent="-342900">
              <a:lnSpc>
                <a:spcPct val="80000"/>
              </a:lnSpc>
              <a:buFont typeface="Arial"/>
              <a:buChar char="•"/>
              <a:tabLst>
                <a:tab pos="715963" algn="l"/>
              </a:tabLst>
            </a:pPr>
            <a:r>
              <a:rPr lang="en-GB" sz="2000"/>
              <a:t>The pertinent ideal configuration for each P– and A– depends on the values </a:t>
            </a:r>
            <a:br>
              <a:rPr lang="en-GB" sz="2000"/>
            </a:br>
            <a:r>
              <a:rPr lang="en-GB" sz="2000"/>
              <a:t>in columns (2) and (3)</a:t>
            </a:r>
            <a:endParaRPr lang="fr-CH" sz="2000"/>
          </a:p>
          <a:p>
            <a:pPr marL="1695450" lvl="3" indent="-342900">
              <a:lnSpc>
                <a:spcPct val="80000"/>
              </a:lnSpc>
              <a:buFont typeface="Arial"/>
              <a:buChar char="•"/>
              <a:tabLst>
                <a:tab pos="715963" algn="l"/>
              </a:tabLst>
            </a:pPr>
            <a:r>
              <a:rPr lang="en-GB" sz="2000"/>
              <a:t>The value ‘na’ (not applicable) in the P– and A– rows counts as zero</a:t>
            </a:r>
            <a:endParaRPr lang="fr-CH" sz="2000"/>
          </a:p>
          <a:p>
            <a:pPr marL="1695450" lvl="3" indent="-342900">
              <a:lnSpc>
                <a:spcPct val="80000"/>
              </a:lnSpc>
              <a:buFont typeface="Arial"/>
              <a:buChar char="•"/>
              <a:tabLst>
                <a:tab pos="715963" algn="l"/>
              </a:tabLst>
            </a:pPr>
            <a:r>
              <a:rPr lang="en-GB" sz="2000"/>
              <a:t>TR=R– (col. 7) counts double</a:t>
            </a:r>
          </a:p>
        </p:txBody>
      </p:sp>
      <p:sp>
        <p:nvSpPr>
          <p:cNvPr id="4" name="Slide Number Placeholder 3"/>
          <p:cNvSpPr>
            <a:spLocks noGrp="1"/>
          </p:cNvSpPr>
          <p:nvPr>
            <p:ph type="sldNum" sz="quarter" idx="10"/>
          </p:nvPr>
        </p:nvSpPr>
        <p:spPr/>
        <p:txBody>
          <a:bodyPr/>
          <a:lstStyle/>
          <a:p>
            <a:fld id="{BA8C3A9F-82A3-594A-AC5B-115C7617FB8A}" type="slidenum">
              <a:rPr lang="en-US" smtClean="0"/>
              <a:t>34</a:t>
            </a:fld>
            <a:endParaRPr lang="en-US"/>
          </a:p>
        </p:txBody>
      </p:sp>
    </p:spTree>
    <p:extLst>
      <p:ext uri="{BB962C8B-B14F-4D97-AF65-F5344CB8AC3E}">
        <p14:creationId xmlns:p14="http://schemas.microsoft.com/office/powerpoint/2010/main" val="6300598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a:t>Scoring</a:t>
            </a:r>
          </a:p>
          <a:p>
            <a:pPr marL="631825" lvl="1" indent="-174625">
              <a:lnSpc>
                <a:spcPct val="80000"/>
              </a:lnSpc>
            </a:pPr>
            <a:r>
              <a:rPr lang="en-GB" sz="2400"/>
              <a:t>For each RE</a:t>
            </a:r>
          </a:p>
          <a:p>
            <a:pPr marL="909638" lvl="2" indent="-200025" defTabSz="355600">
              <a:lnSpc>
                <a:spcPct val="80000"/>
              </a:lnSpc>
            </a:pPr>
            <a:r>
              <a:rPr lang="en-GB" sz="2200"/>
              <a:t>Determine its </a:t>
            </a:r>
            <a:r>
              <a:rPr lang="en-GB" sz="2200" b="1"/>
              <a:t>configuration</a:t>
            </a:r>
            <a:r>
              <a:rPr lang="en-GB" sz="2200"/>
              <a:t> by assigning values to columns (2) to (7)</a:t>
            </a:r>
            <a:endParaRPr lang="fr-CH" sz="2200"/>
          </a:p>
          <a:p>
            <a:pPr marL="909638" lvl="2" indent="-200025" defTabSz="355600">
              <a:lnSpc>
                <a:spcPct val="80000"/>
              </a:lnSpc>
            </a:pPr>
            <a:r>
              <a:rPr lang="en-GB" sz="2200"/>
              <a:t>Assign the related configuration score </a:t>
            </a:r>
            <a:r>
              <a:rPr lang="en-GB" sz="2000">
                <a:latin typeface="Wingdings"/>
                <a:ea typeface="Wingdings"/>
                <a:cs typeface="Wingdings"/>
                <a:sym typeface="Wingdings"/>
              </a:rPr>
              <a:t></a:t>
            </a:r>
            <a:r>
              <a:rPr lang="en-GB" sz="2200" b="1"/>
              <a:t> magnitude of error </a:t>
            </a:r>
            <a:r>
              <a:rPr lang="en-GB" sz="2200"/>
              <a:t>(ME, col. 8) </a:t>
            </a:r>
            <a:endParaRPr lang="fr-CH" sz="2200"/>
          </a:p>
          <a:p>
            <a:pPr marL="1695450" lvl="3" indent="-342900">
              <a:lnSpc>
                <a:spcPct val="80000"/>
              </a:lnSpc>
              <a:buFont typeface="Arial"/>
              <a:buChar char="•"/>
              <a:tabLst>
                <a:tab pos="715963" algn="l"/>
              </a:tabLst>
            </a:pPr>
            <a:r>
              <a:rPr lang="en-GB" sz="2000"/>
              <a:t>Ideal configurations (zero errors): P+1, A+1, and A+2 </a:t>
            </a:r>
            <a:r>
              <a:rPr lang="en-GB" sz="2000">
                <a:latin typeface="Wingdings"/>
                <a:ea typeface="Wingdings"/>
                <a:cs typeface="Wingdings"/>
                <a:sym typeface="Wingdings"/>
              </a:rPr>
              <a:t></a:t>
            </a:r>
            <a:r>
              <a:rPr lang="en-GB" sz="2000"/>
              <a:t> ME=0 </a:t>
            </a:r>
            <a:endParaRPr lang="fr-CH" sz="2000"/>
          </a:p>
          <a:p>
            <a:pPr marL="1695450" lvl="3" indent="-342900">
              <a:lnSpc>
                <a:spcPct val="80000"/>
              </a:lnSpc>
              <a:buFont typeface="Arial"/>
              <a:buChar char="•"/>
              <a:tabLst>
                <a:tab pos="715963" algn="l"/>
              </a:tabLst>
            </a:pPr>
            <a:r>
              <a:rPr lang="en-GB" sz="2000"/>
              <a:t>The score is calculated by considering the number of values in columns </a:t>
            </a:r>
            <a:br>
              <a:rPr lang="en-GB" sz="2000"/>
            </a:br>
            <a:r>
              <a:rPr lang="en-GB" sz="2000"/>
              <a:t>(4) to (7) that differ from the ideal configurations P+1, A+1, and A+2</a:t>
            </a:r>
            <a:endParaRPr lang="fr-CH" sz="2000"/>
          </a:p>
          <a:p>
            <a:pPr marL="1695450" lvl="3" indent="-342900">
              <a:lnSpc>
                <a:spcPct val="80000"/>
              </a:lnSpc>
              <a:buFont typeface="Arial"/>
              <a:buChar char="•"/>
              <a:tabLst>
                <a:tab pos="715963" algn="l"/>
              </a:tabLst>
            </a:pPr>
            <a:r>
              <a:rPr lang="en-GB" sz="2000"/>
              <a:t>The pertinent ideal configuration for each P– and A– depends on the values </a:t>
            </a:r>
            <a:br>
              <a:rPr lang="en-GB" sz="2000"/>
            </a:br>
            <a:r>
              <a:rPr lang="en-GB" sz="2000"/>
              <a:t>in columns (2) and (3)</a:t>
            </a:r>
            <a:endParaRPr lang="fr-CH" sz="2000"/>
          </a:p>
          <a:p>
            <a:pPr marL="1695450" lvl="3" indent="-342900">
              <a:lnSpc>
                <a:spcPct val="80000"/>
              </a:lnSpc>
              <a:buFont typeface="Arial"/>
              <a:buChar char="•"/>
              <a:tabLst>
                <a:tab pos="715963" algn="l"/>
              </a:tabLst>
            </a:pPr>
            <a:r>
              <a:rPr lang="en-GB" sz="2000"/>
              <a:t>The value ‘na’ (not applicable) in the P– and A– rows counts as zero</a:t>
            </a:r>
            <a:endParaRPr lang="fr-CH" sz="2000"/>
          </a:p>
          <a:p>
            <a:pPr marL="1695450" lvl="3" indent="-342900">
              <a:lnSpc>
                <a:spcPct val="80000"/>
              </a:lnSpc>
              <a:buFont typeface="Arial"/>
              <a:buChar char="•"/>
              <a:tabLst>
                <a:tab pos="715963" algn="l"/>
              </a:tabLst>
            </a:pPr>
            <a:r>
              <a:rPr lang="en-GB" sz="2000"/>
              <a:t>TR=R– (col. 7) counts double</a:t>
            </a:r>
          </a:p>
        </p:txBody>
      </p:sp>
      <p:sp>
        <p:nvSpPr>
          <p:cNvPr id="4" name="Slide Number Placeholder 3"/>
          <p:cNvSpPr>
            <a:spLocks noGrp="1"/>
          </p:cNvSpPr>
          <p:nvPr>
            <p:ph type="sldNum" sz="quarter" idx="10"/>
          </p:nvPr>
        </p:nvSpPr>
        <p:spPr/>
        <p:txBody>
          <a:bodyPr/>
          <a:lstStyle/>
          <a:p>
            <a:fld id="{BA8C3A9F-82A3-594A-AC5B-115C7617FB8A}" type="slidenum">
              <a:rPr lang="en-US" smtClean="0"/>
              <a:t>35</a:t>
            </a:fld>
            <a:endParaRPr lang="en-US"/>
          </a:p>
        </p:txBody>
      </p:sp>
    </p:spTree>
    <p:extLst>
      <p:ext uri="{BB962C8B-B14F-4D97-AF65-F5344CB8AC3E}">
        <p14:creationId xmlns:p14="http://schemas.microsoft.com/office/powerpoint/2010/main" val="630059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8C3A9F-82A3-594A-AC5B-115C7617FB8A}" type="slidenum">
              <a:rPr lang="en-US" smtClean="0"/>
              <a:t>36</a:t>
            </a:fld>
            <a:endParaRPr lang="en-US"/>
          </a:p>
        </p:txBody>
      </p:sp>
    </p:spTree>
    <p:extLst>
      <p:ext uri="{BB962C8B-B14F-4D97-AF65-F5344CB8AC3E}">
        <p14:creationId xmlns:p14="http://schemas.microsoft.com/office/powerpoint/2010/main" val="3786881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8C3A9F-82A3-594A-AC5B-115C7617FB8A}" type="slidenum">
              <a:rPr lang="en-US" smtClean="0"/>
              <a:t>37</a:t>
            </a:fld>
            <a:endParaRPr lang="en-US"/>
          </a:p>
        </p:txBody>
      </p:sp>
    </p:spTree>
    <p:extLst>
      <p:ext uri="{BB962C8B-B14F-4D97-AF65-F5344CB8AC3E}">
        <p14:creationId xmlns:p14="http://schemas.microsoft.com/office/powerpoint/2010/main" val="453817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400" dirty="0" smtClean="0"/>
          </a:p>
        </p:txBody>
      </p:sp>
      <p:sp>
        <p:nvSpPr>
          <p:cNvPr id="4" name="Slide Number Placeholder 3"/>
          <p:cNvSpPr>
            <a:spLocks noGrp="1"/>
          </p:cNvSpPr>
          <p:nvPr>
            <p:ph type="sldNum" sz="quarter" idx="10"/>
          </p:nvPr>
        </p:nvSpPr>
        <p:spPr/>
        <p:txBody>
          <a:bodyPr/>
          <a:lstStyle/>
          <a:p>
            <a:fld id="{BA8C3A9F-82A3-594A-AC5B-115C7617FB8A}" type="slidenum">
              <a:rPr lang="en-US" smtClean="0"/>
              <a:t>6</a:t>
            </a:fld>
            <a:endParaRPr lang="en-US"/>
          </a:p>
        </p:txBody>
      </p:sp>
    </p:spTree>
    <p:extLst>
      <p:ext uri="{BB962C8B-B14F-4D97-AF65-F5344CB8AC3E}">
        <p14:creationId xmlns:p14="http://schemas.microsoft.com/office/powerpoint/2010/main" val="3507836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a:t>Changes characterized as involving the correction</a:t>
            </a:r>
            <a:r>
              <a:rPr lang="en-US" sz="1400" baseline="0"/>
              <a:t> of</a:t>
            </a:r>
            <a:r>
              <a:rPr lang="en-US" sz="1400"/>
              <a:t> 5 types of errors.</a:t>
            </a:r>
            <a:endParaRPr lang="en-US"/>
          </a:p>
        </p:txBody>
      </p:sp>
      <p:sp>
        <p:nvSpPr>
          <p:cNvPr id="4" name="Slide Number Placeholder 3"/>
          <p:cNvSpPr>
            <a:spLocks noGrp="1"/>
          </p:cNvSpPr>
          <p:nvPr>
            <p:ph type="sldNum" sz="quarter" idx="10"/>
          </p:nvPr>
        </p:nvSpPr>
        <p:spPr/>
        <p:txBody>
          <a:bodyPr/>
          <a:lstStyle/>
          <a:p>
            <a:fld id="{BA8C3A9F-82A3-594A-AC5B-115C7617FB8A}" type="slidenum">
              <a:rPr lang="en-US" smtClean="0"/>
              <a:t>8</a:t>
            </a:fld>
            <a:endParaRPr lang="en-US"/>
          </a:p>
        </p:txBody>
      </p:sp>
    </p:spTree>
    <p:extLst>
      <p:ext uri="{BB962C8B-B14F-4D97-AF65-F5344CB8AC3E}">
        <p14:creationId xmlns:p14="http://schemas.microsoft.com/office/powerpoint/2010/main" val="750780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a:t>Configuration Types</a:t>
            </a:r>
          </a:p>
          <a:p>
            <a:pPr lvl="1"/>
            <a:r>
              <a:rPr lang="en-GB"/>
              <a:t>Determine whether an RE denoting a POR is:</a:t>
            </a:r>
            <a:endParaRPr lang="fr-CH"/>
          </a:p>
          <a:p>
            <a:pPr lvl="2"/>
            <a:r>
              <a:rPr lang="en-GB" b="1"/>
              <a:t>P</a:t>
            </a:r>
            <a:r>
              <a:rPr lang="en-GB"/>
              <a:t>: present in the ontology</a:t>
            </a:r>
            <a:endParaRPr lang="fr-CH"/>
          </a:p>
          <a:p>
            <a:pPr lvl="3"/>
            <a:r>
              <a:rPr lang="en-GB" b="1"/>
              <a:t>P+</a:t>
            </a:r>
            <a:r>
              <a:rPr lang="en-GB"/>
              <a:t>: justifiably present</a:t>
            </a:r>
            <a:endParaRPr lang="fr-CH"/>
          </a:p>
          <a:p>
            <a:pPr lvl="3"/>
            <a:r>
              <a:rPr lang="en-GB" b="1"/>
              <a:t>P–</a:t>
            </a:r>
            <a:r>
              <a:rPr lang="en-GB"/>
              <a:t>: unjustifiably present</a:t>
            </a:r>
            <a:endParaRPr lang="fr-CH"/>
          </a:p>
          <a:p>
            <a:pPr lvl="2"/>
            <a:r>
              <a:rPr lang="en-GB" b="1"/>
              <a:t>A</a:t>
            </a:r>
            <a:r>
              <a:rPr lang="en-GB"/>
              <a:t>: absent from the ontology</a:t>
            </a:r>
            <a:endParaRPr lang="fr-CH"/>
          </a:p>
          <a:p>
            <a:pPr lvl="3"/>
            <a:r>
              <a:rPr lang="en-GB" b="1"/>
              <a:t>A+</a:t>
            </a:r>
            <a:r>
              <a:rPr lang="en-GB"/>
              <a:t>: justifiably absent</a:t>
            </a:r>
            <a:endParaRPr lang="fr-CH"/>
          </a:p>
          <a:p>
            <a:pPr lvl="3"/>
            <a:r>
              <a:rPr lang="en-GB" b="1"/>
              <a:t>A–</a:t>
            </a:r>
            <a:r>
              <a:rPr lang="en-GB"/>
              <a:t>: unjustifiably absent</a:t>
            </a:r>
            <a:endParaRPr lang="fr-CH"/>
          </a:p>
          <a:p>
            <a:pPr marL="342900" indent="-342900">
              <a:buFont typeface="+mj-lt"/>
              <a:buAutoNum type="arabicPeriod"/>
            </a:pPr>
            <a:r>
              <a:rPr lang="en-US"/>
              <a:t>Evaluation Criteria (1)</a:t>
            </a:r>
          </a:p>
          <a:p>
            <a:pPr marL="457200" lvl="1" indent="0">
              <a:buNone/>
            </a:pPr>
            <a:r>
              <a:rPr lang="en-GB"/>
              <a:t>Determine at the level of </a:t>
            </a:r>
            <a:r>
              <a:rPr lang="en-GB" b="1"/>
              <a:t>reality</a:t>
            </a:r>
          </a:p>
          <a:p>
            <a:pPr marL="742950" lvl="1" indent="-285750">
              <a:buFont typeface="Arial"/>
              <a:buChar char="•"/>
            </a:pPr>
            <a:r>
              <a:rPr lang="en-GB" b="1"/>
              <a:t>OE</a:t>
            </a:r>
            <a:r>
              <a:rPr lang="en-GB"/>
              <a:t>: objective existence of a POR (col. 2) </a:t>
            </a:r>
            <a:br>
              <a:rPr lang="en-GB"/>
            </a:br>
            <a:r>
              <a:rPr lang="en-GB" sz="1200"/>
              <a:t>(the POR exists independently of our perception or understanding thereof)</a:t>
            </a:r>
            <a:endParaRPr lang="fr-CH" sz="1200"/>
          </a:p>
          <a:p>
            <a:pPr marL="742950" lvl="1" indent="-285750">
              <a:buFont typeface="Arial"/>
              <a:buChar char="•"/>
            </a:pPr>
            <a:r>
              <a:rPr lang="en-GB" b="1"/>
              <a:t>OR</a:t>
            </a:r>
            <a:r>
              <a:rPr lang="en-GB"/>
              <a:t>: Objective relevance of a POR to the purpose of the ontology (col. 3)</a:t>
            </a:r>
            <a:endParaRPr lang="fr-CH"/>
          </a:p>
          <a:p>
            <a:pPr marL="342900" indent="-342900">
              <a:buFont typeface="+mj-lt"/>
              <a:buAutoNum type="arabicPeriod"/>
            </a:pPr>
            <a:r>
              <a:rPr lang="en-US"/>
              <a:t>Evaluation Criteria (2)</a:t>
            </a:r>
          </a:p>
          <a:p>
            <a:pPr marL="457200" lvl="1" indent="0">
              <a:buNone/>
            </a:pPr>
            <a:r>
              <a:rPr lang="en-US"/>
              <a:t>Determine at the level of </a:t>
            </a:r>
            <a:r>
              <a:rPr lang="en-US" b="1"/>
              <a:t>representation</a:t>
            </a:r>
          </a:p>
          <a:p>
            <a:pPr marL="684213" lvl="1" indent="-227013"/>
            <a:r>
              <a:rPr lang="en-US" b="1"/>
              <a:t>Beliefs</a:t>
            </a:r>
            <a:r>
              <a:rPr lang="en-US"/>
              <a:t> of the ontology authors in:</a:t>
            </a:r>
          </a:p>
          <a:p>
            <a:pPr marL="947738" lvl="2" indent="-227013"/>
            <a:r>
              <a:rPr lang="en-US" sz="3000" b="1"/>
              <a:t>BE</a:t>
            </a:r>
            <a:r>
              <a:rPr lang="en-US" sz="3000"/>
              <a:t>: existence of the represented POR (col. 4) </a:t>
            </a:r>
          </a:p>
          <a:p>
            <a:pPr marL="947738" lvl="2" indent="-227013"/>
            <a:r>
              <a:rPr lang="en-US" sz="3000" b="1"/>
              <a:t>BR</a:t>
            </a:r>
            <a:r>
              <a:rPr lang="en-US" sz="3000"/>
              <a:t>: relevance of the represented POR (col. 5)</a:t>
            </a:r>
          </a:p>
          <a:p>
            <a:pPr marL="684213" lvl="1" indent="-227013"/>
            <a:r>
              <a:rPr lang="en-US" b="1"/>
              <a:t>Encoding</a:t>
            </a:r>
            <a:r>
              <a:rPr lang="en-US"/>
              <a:t> itself (the RE)</a:t>
            </a:r>
          </a:p>
          <a:p>
            <a:pPr marL="947738" lvl="2" indent="-263525"/>
            <a:r>
              <a:rPr lang="en-US" sz="3000" b="1"/>
              <a:t>IE</a:t>
            </a:r>
            <a:r>
              <a:rPr lang="en-US" sz="3000"/>
              <a:t>: intended encoding or not (col. 6), e.g. typographic error: IE=N</a:t>
            </a:r>
          </a:p>
          <a:p>
            <a:pPr marL="947738" lvl="2" indent="-263525"/>
            <a:r>
              <a:rPr lang="en-US" sz="3000" b="1"/>
              <a:t>TR</a:t>
            </a:r>
            <a:r>
              <a:rPr lang="en-US" sz="3000"/>
              <a:t>: type of reference of the RE (col. 7)</a:t>
            </a:r>
          </a:p>
          <a:p>
            <a:pPr marL="1317625" lvl="2" indent="-227013"/>
            <a:r>
              <a:rPr lang="en-US" sz="2900" b="1"/>
              <a:t>R+</a:t>
            </a:r>
            <a:r>
              <a:rPr lang="en-US" sz="2900"/>
              <a:t>: correctly refers</a:t>
            </a:r>
          </a:p>
          <a:p>
            <a:pPr marL="1317625" lvl="2" indent="-227013"/>
            <a:r>
              <a:rPr lang="en-US" sz="2900"/>
              <a:t>Incorrectly refers because the encoding:</a:t>
            </a:r>
          </a:p>
          <a:p>
            <a:pPr marL="1490662" lvl="3" indent="0">
              <a:buNone/>
            </a:pPr>
            <a:r>
              <a:rPr lang="en-US" sz="2800" b="1"/>
              <a:t>¬R</a:t>
            </a:r>
            <a:r>
              <a:rPr lang="en-US" sz="2800"/>
              <a:t>: does not refer</a:t>
            </a:r>
          </a:p>
          <a:p>
            <a:pPr marL="1882775" lvl="3" indent="-393700">
              <a:buNone/>
            </a:pPr>
            <a:r>
              <a:rPr lang="en-US" sz="2800" b="1"/>
              <a:t>R–</a:t>
            </a:r>
            <a:r>
              <a:rPr lang="en-US" sz="2800"/>
              <a:t>:	does refer, but to a POR other than the one which was intended</a:t>
            </a:r>
          </a:p>
          <a:p>
            <a:pPr marL="1490662" lvl="3" indent="0">
              <a:buNone/>
            </a:pPr>
            <a:r>
              <a:rPr lang="en-US" sz="2800" b="1"/>
              <a:t>R++</a:t>
            </a:r>
            <a:r>
              <a:rPr lang="en-US" sz="2800"/>
              <a:t>: denotes redundantly</a:t>
            </a:r>
          </a:p>
          <a:p>
            <a:pPr marL="342900" indent="-342900">
              <a:buFont typeface="+mj-lt"/>
              <a:buAutoNum type="arabicPeriod"/>
            </a:pPr>
            <a:r>
              <a:rPr lang="en-US"/>
              <a:t>Scoring</a:t>
            </a:r>
          </a:p>
          <a:p>
            <a:pPr marL="631825" lvl="1" indent="-174625">
              <a:lnSpc>
                <a:spcPct val="80000"/>
              </a:lnSpc>
            </a:pPr>
            <a:r>
              <a:rPr lang="en-GB" sz="2400"/>
              <a:t>For each RE</a:t>
            </a:r>
          </a:p>
          <a:p>
            <a:pPr marL="909638" lvl="2" indent="-200025" defTabSz="355600">
              <a:lnSpc>
                <a:spcPct val="80000"/>
              </a:lnSpc>
            </a:pPr>
            <a:r>
              <a:rPr lang="en-GB" sz="2200"/>
              <a:t>Determine its </a:t>
            </a:r>
            <a:r>
              <a:rPr lang="en-GB" sz="2200" b="1"/>
              <a:t>configuration</a:t>
            </a:r>
            <a:r>
              <a:rPr lang="en-GB" sz="2200"/>
              <a:t> by assigning values to columns (2) to (7)</a:t>
            </a:r>
            <a:endParaRPr lang="fr-CH" sz="2200"/>
          </a:p>
          <a:p>
            <a:pPr marL="909638" lvl="2" indent="-200025" defTabSz="355600">
              <a:lnSpc>
                <a:spcPct val="80000"/>
              </a:lnSpc>
            </a:pPr>
            <a:r>
              <a:rPr lang="en-GB" sz="2200"/>
              <a:t>Assign the related configuration score </a:t>
            </a:r>
            <a:r>
              <a:rPr lang="en-GB" sz="2000">
                <a:latin typeface="Wingdings"/>
                <a:ea typeface="Wingdings"/>
                <a:cs typeface="Wingdings"/>
                <a:sym typeface="Wingdings"/>
              </a:rPr>
              <a:t></a:t>
            </a:r>
            <a:r>
              <a:rPr lang="en-GB" sz="2200" b="1"/>
              <a:t> magnitude of error </a:t>
            </a:r>
            <a:r>
              <a:rPr lang="en-GB" sz="2200"/>
              <a:t>(ME, col. 8) </a:t>
            </a:r>
            <a:endParaRPr lang="fr-CH" sz="2200"/>
          </a:p>
          <a:p>
            <a:pPr marL="1695450" lvl="3" indent="-342900">
              <a:lnSpc>
                <a:spcPct val="80000"/>
              </a:lnSpc>
              <a:buFont typeface="Arial"/>
              <a:buChar char="•"/>
              <a:tabLst>
                <a:tab pos="715963" algn="l"/>
              </a:tabLst>
            </a:pPr>
            <a:r>
              <a:rPr lang="en-GB" sz="2000"/>
              <a:t>Ideal configurations (zero errors): P+1, A+1, and A+2 </a:t>
            </a:r>
            <a:r>
              <a:rPr lang="en-GB" sz="2000">
                <a:latin typeface="Wingdings"/>
                <a:ea typeface="Wingdings"/>
                <a:cs typeface="Wingdings"/>
                <a:sym typeface="Wingdings"/>
              </a:rPr>
              <a:t></a:t>
            </a:r>
            <a:r>
              <a:rPr lang="en-GB" sz="2000"/>
              <a:t> ME=0 </a:t>
            </a:r>
            <a:endParaRPr lang="fr-CH" sz="2000"/>
          </a:p>
          <a:p>
            <a:pPr marL="1695450" lvl="3" indent="-342900">
              <a:lnSpc>
                <a:spcPct val="80000"/>
              </a:lnSpc>
              <a:buFont typeface="Arial"/>
              <a:buChar char="•"/>
              <a:tabLst>
                <a:tab pos="715963" algn="l"/>
              </a:tabLst>
            </a:pPr>
            <a:r>
              <a:rPr lang="en-GB" sz="2000"/>
              <a:t>The score is calculated by considering the number of values in columns </a:t>
            </a:r>
            <a:br>
              <a:rPr lang="en-GB" sz="2000"/>
            </a:br>
            <a:r>
              <a:rPr lang="en-GB" sz="2000"/>
              <a:t>(4) to (7) that differ from the ideal configurations P+1, A+1, and A+2</a:t>
            </a:r>
            <a:endParaRPr lang="fr-CH" sz="2000"/>
          </a:p>
          <a:p>
            <a:pPr marL="1695450" lvl="3" indent="-342900">
              <a:lnSpc>
                <a:spcPct val="80000"/>
              </a:lnSpc>
              <a:buFont typeface="Arial"/>
              <a:buChar char="•"/>
              <a:tabLst>
                <a:tab pos="715963" algn="l"/>
              </a:tabLst>
            </a:pPr>
            <a:r>
              <a:rPr lang="en-GB" sz="2000"/>
              <a:t>The pertinent ideal configuration for each P– and A– depends on the values </a:t>
            </a:r>
            <a:br>
              <a:rPr lang="en-GB" sz="2000"/>
            </a:br>
            <a:r>
              <a:rPr lang="en-GB" sz="2000"/>
              <a:t>in columns (2) and (3)</a:t>
            </a:r>
            <a:endParaRPr lang="fr-CH" sz="2000"/>
          </a:p>
          <a:p>
            <a:pPr marL="1695450" lvl="3" indent="-342900">
              <a:lnSpc>
                <a:spcPct val="80000"/>
              </a:lnSpc>
              <a:buFont typeface="Arial"/>
              <a:buChar char="•"/>
              <a:tabLst>
                <a:tab pos="715963" algn="l"/>
              </a:tabLst>
            </a:pPr>
            <a:r>
              <a:rPr lang="en-GB" sz="2000"/>
              <a:t>The value ‘na’ (not applicable) in the P– and A– rows counts as zero</a:t>
            </a:r>
            <a:endParaRPr lang="fr-CH" sz="2000"/>
          </a:p>
          <a:p>
            <a:pPr marL="1695450" lvl="3" indent="-342900">
              <a:lnSpc>
                <a:spcPct val="80000"/>
              </a:lnSpc>
              <a:buFont typeface="Arial"/>
              <a:buChar char="•"/>
              <a:tabLst>
                <a:tab pos="715963" algn="l"/>
              </a:tabLst>
            </a:pPr>
            <a:r>
              <a:rPr lang="en-GB" sz="2000"/>
              <a:t>TR=R– (col. 7) counts double</a:t>
            </a:r>
          </a:p>
        </p:txBody>
      </p:sp>
      <p:sp>
        <p:nvSpPr>
          <p:cNvPr id="4" name="Slide Number Placeholder 3"/>
          <p:cNvSpPr>
            <a:spLocks noGrp="1"/>
          </p:cNvSpPr>
          <p:nvPr>
            <p:ph type="sldNum" sz="quarter" idx="10"/>
          </p:nvPr>
        </p:nvSpPr>
        <p:spPr/>
        <p:txBody>
          <a:bodyPr/>
          <a:lstStyle/>
          <a:p>
            <a:fld id="{BA8C3A9F-82A3-594A-AC5B-115C7617FB8A}" type="slidenum">
              <a:rPr lang="en-US" smtClean="0"/>
              <a:t>9</a:t>
            </a:fld>
            <a:endParaRPr lang="en-US"/>
          </a:p>
        </p:txBody>
      </p:sp>
    </p:spTree>
    <p:extLst>
      <p:ext uri="{BB962C8B-B14F-4D97-AF65-F5344CB8AC3E}">
        <p14:creationId xmlns:p14="http://schemas.microsoft.com/office/powerpoint/2010/main" val="630059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a:t>Configuration Types</a:t>
            </a:r>
          </a:p>
          <a:p>
            <a:pPr lvl="1"/>
            <a:r>
              <a:rPr lang="en-GB"/>
              <a:t>Determine whether an RE denoting a POR is:</a:t>
            </a:r>
            <a:endParaRPr lang="fr-CH"/>
          </a:p>
          <a:p>
            <a:pPr lvl="2"/>
            <a:r>
              <a:rPr lang="en-GB" b="1"/>
              <a:t>P</a:t>
            </a:r>
            <a:r>
              <a:rPr lang="en-GB"/>
              <a:t>: present in the ontology</a:t>
            </a:r>
            <a:endParaRPr lang="fr-CH"/>
          </a:p>
          <a:p>
            <a:pPr lvl="3"/>
            <a:r>
              <a:rPr lang="en-GB" b="1"/>
              <a:t>P+</a:t>
            </a:r>
            <a:r>
              <a:rPr lang="en-GB"/>
              <a:t>: justifiably present</a:t>
            </a:r>
            <a:endParaRPr lang="fr-CH"/>
          </a:p>
          <a:p>
            <a:pPr lvl="3"/>
            <a:r>
              <a:rPr lang="en-GB" b="1"/>
              <a:t>P–</a:t>
            </a:r>
            <a:r>
              <a:rPr lang="en-GB"/>
              <a:t>: unjustifiably present</a:t>
            </a:r>
            <a:endParaRPr lang="fr-CH"/>
          </a:p>
          <a:p>
            <a:pPr lvl="2"/>
            <a:r>
              <a:rPr lang="en-GB" b="1"/>
              <a:t>A</a:t>
            </a:r>
            <a:r>
              <a:rPr lang="en-GB"/>
              <a:t>: absent from the ontology</a:t>
            </a:r>
            <a:endParaRPr lang="fr-CH"/>
          </a:p>
          <a:p>
            <a:pPr lvl="3"/>
            <a:r>
              <a:rPr lang="en-GB" b="1"/>
              <a:t>A+</a:t>
            </a:r>
            <a:r>
              <a:rPr lang="en-GB"/>
              <a:t>: justifiably absent</a:t>
            </a:r>
            <a:endParaRPr lang="fr-CH"/>
          </a:p>
          <a:p>
            <a:pPr lvl="3"/>
            <a:r>
              <a:rPr lang="en-GB" b="1"/>
              <a:t>A–</a:t>
            </a:r>
            <a:r>
              <a:rPr lang="en-GB"/>
              <a:t>: unjustifiably absent</a:t>
            </a:r>
            <a:endParaRPr lang="fr-CH"/>
          </a:p>
        </p:txBody>
      </p:sp>
      <p:sp>
        <p:nvSpPr>
          <p:cNvPr id="4" name="Slide Number Placeholder 3"/>
          <p:cNvSpPr>
            <a:spLocks noGrp="1"/>
          </p:cNvSpPr>
          <p:nvPr>
            <p:ph type="sldNum" sz="quarter" idx="10"/>
          </p:nvPr>
        </p:nvSpPr>
        <p:spPr/>
        <p:txBody>
          <a:bodyPr/>
          <a:lstStyle/>
          <a:p>
            <a:fld id="{BA8C3A9F-82A3-594A-AC5B-115C7617FB8A}" type="slidenum">
              <a:rPr lang="en-US" smtClean="0"/>
              <a:t>10</a:t>
            </a:fld>
            <a:endParaRPr lang="en-US"/>
          </a:p>
        </p:txBody>
      </p:sp>
    </p:spTree>
    <p:extLst>
      <p:ext uri="{BB962C8B-B14F-4D97-AF65-F5344CB8AC3E}">
        <p14:creationId xmlns:p14="http://schemas.microsoft.com/office/powerpoint/2010/main" val="630059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a:t>Evaluation Criteria (1)</a:t>
            </a:r>
          </a:p>
          <a:p>
            <a:pPr marL="457200" lvl="1" indent="0">
              <a:buNone/>
            </a:pPr>
            <a:r>
              <a:rPr lang="en-GB"/>
              <a:t>Determine at the level of </a:t>
            </a:r>
            <a:r>
              <a:rPr lang="en-GB" b="1"/>
              <a:t>reality</a:t>
            </a:r>
          </a:p>
          <a:p>
            <a:pPr marL="742950" lvl="1" indent="-285750">
              <a:buFont typeface="Arial"/>
              <a:buChar char="•"/>
            </a:pPr>
            <a:r>
              <a:rPr lang="en-GB" b="1"/>
              <a:t>OE</a:t>
            </a:r>
            <a:r>
              <a:rPr lang="en-GB"/>
              <a:t>: objective existence of a POR (col. 2) </a:t>
            </a:r>
            <a:br>
              <a:rPr lang="en-GB"/>
            </a:br>
            <a:r>
              <a:rPr lang="en-GB" sz="1200"/>
              <a:t>(the POR exists independently of our perception or understanding thereof)</a:t>
            </a:r>
            <a:endParaRPr lang="fr-CH" sz="1200"/>
          </a:p>
          <a:p>
            <a:pPr marL="742950" lvl="1" indent="-285750">
              <a:buFont typeface="Arial"/>
              <a:buChar char="•"/>
            </a:pPr>
            <a:r>
              <a:rPr lang="en-GB" b="1"/>
              <a:t>OR</a:t>
            </a:r>
            <a:r>
              <a:rPr lang="en-GB"/>
              <a:t>: Objective relevance of a POR to the purpose of the ontology (col. 3)</a:t>
            </a:r>
            <a:endParaRPr lang="fr-CH"/>
          </a:p>
        </p:txBody>
      </p:sp>
      <p:sp>
        <p:nvSpPr>
          <p:cNvPr id="4" name="Slide Number Placeholder 3"/>
          <p:cNvSpPr>
            <a:spLocks noGrp="1"/>
          </p:cNvSpPr>
          <p:nvPr>
            <p:ph type="sldNum" sz="quarter" idx="10"/>
          </p:nvPr>
        </p:nvSpPr>
        <p:spPr/>
        <p:txBody>
          <a:bodyPr/>
          <a:lstStyle/>
          <a:p>
            <a:fld id="{BA8C3A9F-82A3-594A-AC5B-115C7617FB8A}" type="slidenum">
              <a:rPr lang="en-US" smtClean="0"/>
              <a:t>11</a:t>
            </a:fld>
            <a:endParaRPr lang="en-US"/>
          </a:p>
        </p:txBody>
      </p:sp>
    </p:spTree>
    <p:extLst>
      <p:ext uri="{BB962C8B-B14F-4D97-AF65-F5344CB8AC3E}">
        <p14:creationId xmlns:p14="http://schemas.microsoft.com/office/powerpoint/2010/main" val="630059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a:t>Evaluation Criteria (2)</a:t>
            </a:r>
          </a:p>
          <a:p>
            <a:pPr marL="457200" lvl="1" indent="0">
              <a:buNone/>
            </a:pPr>
            <a:r>
              <a:rPr lang="en-US"/>
              <a:t>Determine at the level of </a:t>
            </a:r>
            <a:r>
              <a:rPr lang="en-US" b="1"/>
              <a:t>representation</a:t>
            </a:r>
          </a:p>
          <a:p>
            <a:pPr marL="684213" lvl="1" indent="-227013"/>
            <a:r>
              <a:rPr lang="en-US" b="1"/>
              <a:t>Beliefs</a:t>
            </a:r>
            <a:r>
              <a:rPr lang="en-US"/>
              <a:t> of the ontology authors in:</a:t>
            </a:r>
          </a:p>
          <a:p>
            <a:pPr marL="947738" lvl="2" indent="-227013"/>
            <a:r>
              <a:rPr lang="en-US" sz="3000" b="1"/>
              <a:t>BE</a:t>
            </a:r>
            <a:r>
              <a:rPr lang="en-US" sz="3000"/>
              <a:t>: existence of the represented POR (col. 4) </a:t>
            </a:r>
          </a:p>
          <a:p>
            <a:pPr marL="947738" lvl="2" indent="-227013"/>
            <a:r>
              <a:rPr lang="en-US" sz="3000" b="1"/>
              <a:t>BR</a:t>
            </a:r>
            <a:r>
              <a:rPr lang="en-US" sz="3000"/>
              <a:t>: relevance of the represented POR (col. 5)</a:t>
            </a:r>
          </a:p>
          <a:p>
            <a:pPr marL="684213" lvl="1" indent="-227013"/>
            <a:r>
              <a:rPr lang="en-US" b="1"/>
              <a:t>Encoding</a:t>
            </a:r>
            <a:r>
              <a:rPr lang="en-US"/>
              <a:t> itself (the RE)</a:t>
            </a:r>
          </a:p>
          <a:p>
            <a:pPr marL="947738" lvl="2" indent="-263525"/>
            <a:r>
              <a:rPr lang="en-US" sz="3000" b="1"/>
              <a:t>IE</a:t>
            </a:r>
            <a:r>
              <a:rPr lang="en-US" sz="3000"/>
              <a:t>: intended encoding or not (col. 6), e.g. typographic error: IE=N</a:t>
            </a:r>
          </a:p>
          <a:p>
            <a:pPr marL="947738" lvl="2" indent="-263525"/>
            <a:r>
              <a:rPr lang="en-US" sz="3000" b="1"/>
              <a:t>TR</a:t>
            </a:r>
            <a:r>
              <a:rPr lang="en-US" sz="3000"/>
              <a:t>: type of reference of the RE (col. 7)</a:t>
            </a:r>
          </a:p>
          <a:p>
            <a:pPr marL="1317625" lvl="2" indent="-227013"/>
            <a:r>
              <a:rPr lang="en-US" sz="2900" b="1"/>
              <a:t>R+</a:t>
            </a:r>
            <a:r>
              <a:rPr lang="en-US" sz="2900"/>
              <a:t>: correctly refers</a:t>
            </a:r>
          </a:p>
          <a:p>
            <a:pPr marL="1317625" lvl="2" indent="-227013"/>
            <a:r>
              <a:rPr lang="en-US" sz="2900"/>
              <a:t>Incorrectly refers because the encoding:</a:t>
            </a:r>
          </a:p>
          <a:p>
            <a:pPr marL="1490662" lvl="3" indent="0">
              <a:buNone/>
            </a:pPr>
            <a:r>
              <a:rPr lang="en-US" sz="2800" b="1"/>
              <a:t>¬R</a:t>
            </a:r>
            <a:r>
              <a:rPr lang="en-US" sz="2800"/>
              <a:t>: does not refer</a:t>
            </a:r>
          </a:p>
          <a:p>
            <a:pPr marL="1882775" lvl="3" indent="-393700">
              <a:buNone/>
            </a:pPr>
            <a:r>
              <a:rPr lang="en-US" sz="2800" b="1"/>
              <a:t>R–</a:t>
            </a:r>
            <a:r>
              <a:rPr lang="en-US" sz="2800"/>
              <a:t>:	does refer, but to a POR other than the one which was intended</a:t>
            </a:r>
          </a:p>
          <a:p>
            <a:pPr marL="1490662" lvl="3" indent="0">
              <a:buNone/>
            </a:pPr>
            <a:r>
              <a:rPr lang="en-US" sz="2800" b="1"/>
              <a:t>R++</a:t>
            </a:r>
            <a:r>
              <a:rPr lang="en-US" sz="2800"/>
              <a:t>: denotes redundantly</a:t>
            </a:r>
          </a:p>
        </p:txBody>
      </p:sp>
      <p:sp>
        <p:nvSpPr>
          <p:cNvPr id="4" name="Slide Number Placeholder 3"/>
          <p:cNvSpPr>
            <a:spLocks noGrp="1"/>
          </p:cNvSpPr>
          <p:nvPr>
            <p:ph type="sldNum" sz="quarter" idx="10"/>
          </p:nvPr>
        </p:nvSpPr>
        <p:spPr/>
        <p:txBody>
          <a:bodyPr/>
          <a:lstStyle/>
          <a:p>
            <a:fld id="{BA8C3A9F-82A3-594A-AC5B-115C7617FB8A}" type="slidenum">
              <a:rPr lang="en-US" smtClean="0"/>
              <a:t>12</a:t>
            </a:fld>
            <a:endParaRPr lang="en-US"/>
          </a:p>
        </p:txBody>
      </p:sp>
    </p:spTree>
    <p:extLst>
      <p:ext uri="{BB962C8B-B14F-4D97-AF65-F5344CB8AC3E}">
        <p14:creationId xmlns:p14="http://schemas.microsoft.com/office/powerpoint/2010/main" val="630059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a:t>Evaluation Criteria (2)</a:t>
            </a:r>
          </a:p>
          <a:p>
            <a:pPr marL="457200" lvl="1" indent="0">
              <a:buNone/>
            </a:pPr>
            <a:r>
              <a:rPr lang="en-US"/>
              <a:t>Determine at the level of </a:t>
            </a:r>
            <a:r>
              <a:rPr lang="en-US" b="1"/>
              <a:t>representation</a:t>
            </a:r>
          </a:p>
          <a:p>
            <a:pPr marL="684213" lvl="1" indent="-227013"/>
            <a:r>
              <a:rPr lang="en-US" b="1"/>
              <a:t>Beliefs</a:t>
            </a:r>
            <a:r>
              <a:rPr lang="en-US"/>
              <a:t> of the ontology authors in:</a:t>
            </a:r>
          </a:p>
          <a:p>
            <a:pPr marL="947738" lvl="2" indent="-227013"/>
            <a:r>
              <a:rPr lang="en-US" sz="3000" b="1"/>
              <a:t>BE</a:t>
            </a:r>
            <a:r>
              <a:rPr lang="en-US" sz="3000"/>
              <a:t>: existence of the represented POR (col. 4) </a:t>
            </a:r>
          </a:p>
          <a:p>
            <a:pPr marL="947738" lvl="2" indent="-227013"/>
            <a:r>
              <a:rPr lang="en-US" sz="3000" b="1"/>
              <a:t>BR</a:t>
            </a:r>
            <a:r>
              <a:rPr lang="en-US" sz="3000"/>
              <a:t>: relevance of the represented POR (col. 5)</a:t>
            </a:r>
          </a:p>
        </p:txBody>
      </p:sp>
      <p:sp>
        <p:nvSpPr>
          <p:cNvPr id="4" name="Slide Number Placeholder 3"/>
          <p:cNvSpPr>
            <a:spLocks noGrp="1"/>
          </p:cNvSpPr>
          <p:nvPr>
            <p:ph type="sldNum" sz="quarter" idx="10"/>
          </p:nvPr>
        </p:nvSpPr>
        <p:spPr/>
        <p:txBody>
          <a:bodyPr/>
          <a:lstStyle/>
          <a:p>
            <a:fld id="{BA8C3A9F-82A3-594A-AC5B-115C7617FB8A}" type="slidenum">
              <a:rPr lang="en-US" smtClean="0"/>
              <a:t>13</a:t>
            </a:fld>
            <a:endParaRPr lang="en-US"/>
          </a:p>
        </p:txBody>
      </p:sp>
    </p:spTree>
    <p:extLst>
      <p:ext uri="{BB962C8B-B14F-4D97-AF65-F5344CB8AC3E}">
        <p14:creationId xmlns:p14="http://schemas.microsoft.com/office/powerpoint/2010/main" val="63005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fr-CH"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CH" smtClean="0"/>
              <a:t>Click to edit Master subtitle style</a:t>
            </a:r>
            <a:endParaRPr lang="en-US"/>
          </a:p>
        </p:txBody>
      </p:sp>
      <p:sp>
        <p:nvSpPr>
          <p:cNvPr id="6" name="Slide Number Placeholder 5"/>
          <p:cNvSpPr>
            <a:spLocks noGrp="1"/>
          </p:cNvSpPr>
          <p:nvPr>
            <p:ph type="sldNum" sz="quarter" idx="12"/>
          </p:nvPr>
        </p:nvSpPr>
        <p:spPr/>
        <p:txBody>
          <a:bodyPr/>
          <a:lstStyle/>
          <a:p>
            <a:fld id="{087A5987-600E-D54D-B054-67531A0D638B}" type="slidenum">
              <a:rPr lang="en-US" smtClean="0"/>
              <a:t>‹#›</a:t>
            </a:fld>
            <a:endParaRPr lang="en-US"/>
          </a:p>
        </p:txBody>
      </p:sp>
      <p:sp>
        <p:nvSpPr>
          <p:cNvPr id="7" name="Date Placeholder 1"/>
          <p:cNvSpPr>
            <a:spLocks noGrp="1"/>
          </p:cNvSpPr>
          <p:nvPr>
            <p:ph type="dt" sz="half" idx="10"/>
          </p:nvPr>
        </p:nvSpPr>
        <p:spPr>
          <a:xfrm>
            <a:off x="457200" y="6356350"/>
            <a:ext cx="6096000" cy="365125"/>
          </a:xfrm>
          <a:prstGeom prst="rect">
            <a:avLst/>
          </a:prstGeom>
        </p:spPr>
        <p:txBody>
          <a:bodyPr anchor="ctr"/>
          <a:lstStyle/>
          <a:p>
            <a:r>
              <a:rPr lang="fr-CH"/>
              <a:t>FOIS 2014 | September 24, 2014 | S. Seppälä, B. Smith and W. Ceusters</a:t>
            </a:r>
          </a:p>
        </p:txBody>
      </p:sp>
    </p:spTree>
    <p:extLst>
      <p:ext uri="{BB962C8B-B14F-4D97-AF65-F5344CB8AC3E}">
        <p14:creationId xmlns:p14="http://schemas.microsoft.com/office/powerpoint/2010/main" val="4211716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fr-CH"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CH"/>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H" smtClean="0"/>
              <a:t>Click to edit Master text styles</a:t>
            </a:r>
          </a:p>
        </p:txBody>
      </p:sp>
      <p:sp>
        <p:nvSpPr>
          <p:cNvPr id="5" name="Date Placeholder 4"/>
          <p:cNvSpPr>
            <a:spLocks noGrp="1"/>
          </p:cNvSpPr>
          <p:nvPr>
            <p:ph type="dt" sz="half" idx="10"/>
          </p:nvPr>
        </p:nvSpPr>
        <p:spPr>
          <a:xfrm>
            <a:off x="457200" y="6356350"/>
            <a:ext cx="2582206" cy="365125"/>
          </a:xfrm>
          <a:prstGeom prst="rect">
            <a:avLst/>
          </a:prstGeom>
        </p:spPr>
        <p:txBody>
          <a:bodyPr/>
          <a:lstStyle/>
          <a:p>
            <a:r>
              <a:rPr lang="fr-CH" dirty="0" smtClean="0"/>
              <a:t>FOIS 2014 | September 24, 2014 | S. Seppälä, B. Smith and W. Ceusters</a:t>
            </a:r>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87A5987-600E-D54D-B054-67531A0D638B}" type="slidenum">
              <a:rPr lang="en-US" smtClean="0"/>
              <a:t>‹#›</a:t>
            </a:fld>
            <a:endParaRPr lang="en-US"/>
          </a:p>
        </p:txBody>
      </p:sp>
    </p:spTree>
    <p:extLst>
      <p:ext uri="{BB962C8B-B14F-4D97-AF65-F5344CB8AC3E}">
        <p14:creationId xmlns:p14="http://schemas.microsoft.com/office/powerpoint/2010/main" val="1339868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fr-CH"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fr-CH" smtClean="0"/>
              <a:t>Click to edit Master text styles</a:t>
            </a:r>
          </a:p>
          <a:p>
            <a:pPr lvl="1"/>
            <a:r>
              <a:rPr lang="fr-CH" smtClean="0"/>
              <a:t>Second level</a:t>
            </a:r>
          </a:p>
          <a:p>
            <a:pPr lvl="2"/>
            <a:r>
              <a:rPr lang="fr-CH" smtClean="0"/>
              <a:t>Third level</a:t>
            </a:r>
          </a:p>
          <a:p>
            <a:pPr lvl="3"/>
            <a:r>
              <a:rPr lang="fr-CH" smtClean="0"/>
              <a:t>Fourth level</a:t>
            </a:r>
          </a:p>
          <a:p>
            <a:pPr lvl="4"/>
            <a:r>
              <a:rPr lang="fr-CH" smtClean="0"/>
              <a:t>Fifth level</a:t>
            </a:r>
            <a:endParaRPr lang="en-US"/>
          </a:p>
        </p:txBody>
      </p:sp>
      <p:sp>
        <p:nvSpPr>
          <p:cNvPr id="4" name="Date Placeholder 3"/>
          <p:cNvSpPr>
            <a:spLocks noGrp="1"/>
          </p:cNvSpPr>
          <p:nvPr>
            <p:ph type="dt" sz="half" idx="10"/>
          </p:nvPr>
        </p:nvSpPr>
        <p:spPr>
          <a:xfrm>
            <a:off x="457200" y="6356350"/>
            <a:ext cx="2582206" cy="365125"/>
          </a:xfrm>
          <a:prstGeom prst="rect">
            <a:avLst/>
          </a:prstGeom>
        </p:spPr>
        <p:txBody>
          <a:bodyPr/>
          <a:lstStyle/>
          <a:p>
            <a:r>
              <a:rPr lang="fr-CH" smtClean="0"/>
              <a:t>FOIS 2014 | September 24, 2014 | S. Seppälä, B. Smith and W. Ceusters</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087A5987-600E-D54D-B054-67531A0D638B}" type="slidenum">
              <a:rPr lang="en-US" smtClean="0"/>
              <a:t>‹#›</a:t>
            </a:fld>
            <a:endParaRPr lang="en-US"/>
          </a:p>
        </p:txBody>
      </p:sp>
    </p:spTree>
    <p:extLst>
      <p:ext uri="{BB962C8B-B14F-4D97-AF65-F5344CB8AC3E}">
        <p14:creationId xmlns:p14="http://schemas.microsoft.com/office/powerpoint/2010/main" val="799582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 Content, Top and Bottom">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fr-CH" smtClean="0"/>
              <a:t>Click to edit Master title style</a:t>
            </a:r>
            <a:endParaRPr/>
          </a:p>
        </p:txBody>
      </p:sp>
      <p:sp>
        <p:nvSpPr>
          <p:cNvPr id="3" name="Content Placeholder 2"/>
          <p:cNvSpPr>
            <a:spLocks noGrp="1"/>
          </p:cNvSpPr>
          <p:nvPr>
            <p:ph sz="half" idx="1"/>
          </p:nvPr>
        </p:nvSpPr>
        <p:spPr>
          <a:xfrm>
            <a:off x="457199" y="2214562"/>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CH" smtClean="0"/>
              <a:t>Click to edit Master text styles</a:t>
            </a:r>
          </a:p>
          <a:p>
            <a:pPr lvl="1"/>
            <a:r>
              <a:rPr lang="fr-CH" smtClean="0"/>
              <a:t>Second level</a:t>
            </a:r>
          </a:p>
          <a:p>
            <a:pPr lvl="2"/>
            <a:r>
              <a:rPr lang="fr-CH" smtClean="0"/>
              <a:t>Third level</a:t>
            </a:r>
          </a:p>
          <a:p>
            <a:pPr lvl="3"/>
            <a:r>
              <a:rPr lang="fr-CH" smtClean="0"/>
              <a:t>Fourth level</a:t>
            </a:r>
          </a:p>
          <a:p>
            <a:pPr lvl="4"/>
            <a:r>
              <a:rPr lang="fr-CH" smtClean="0"/>
              <a:t>Fifth level</a:t>
            </a:r>
            <a:endParaRPr/>
          </a:p>
        </p:txBody>
      </p:sp>
      <p:sp>
        <p:nvSpPr>
          <p:cNvPr id="5" name="Date Placeholder 4"/>
          <p:cNvSpPr>
            <a:spLocks noGrp="1"/>
          </p:cNvSpPr>
          <p:nvPr>
            <p:ph type="dt" sz="half" idx="10"/>
          </p:nvPr>
        </p:nvSpPr>
        <p:spPr>
          <a:xfrm>
            <a:off x="457200" y="6356350"/>
            <a:ext cx="2582206" cy="365125"/>
          </a:xfrm>
          <a:prstGeom prst="rect">
            <a:avLst/>
          </a:prstGeom>
        </p:spPr>
        <p:txBody>
          <a:bodyPr/>
          <a:lstStyle/>
          <a:p>
            <a:r>
              <a:rPr lang="fr-CH" smtClean="0"/>
              <a:t>FOIS 2014 | September 24, 2014 | S. Seppälä, B. Smith and W. Ceusters</a:t>
            </a:r>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smtClean="0"/>
              <a:pPr/>
              <a:t>‹#›</a:t>
            </a:fld>
            <a:endParaRPr/>
          </a:p>
        </p:txBody>
      </p:sp>
      <p:sp>
        <p:nvSpPr>
          <p:cNvPr id="9" name="Content Placeholder 2"/>
          <p:cNvSpPr>
            <a:spLocks noGrp="1"/>
          </p:cNvSpPr>
          <p:nvPr>
            <p:ph sz="half" idx="13"/>
          </p:nvPr>
        </p:nvSpPr>
        <p:spPr>
          <a:xfrm>
            <a:off x="457199" y="4224973"/>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fr-CH" smtClean="0"/>
              <a:t>Click to edit Master text styles</a:t>
            </a:r>
          </a:p>
          <a:p>
            <a:pPr lvl="1"/>
            <a:r>
              <a:rPr lang="fr-CH" smtClean="0"/>
              <a:t>Second level</a:t>
            </a:r>
          </a:p>
          <a:p>
            <a:pPr lvl="2"/>
            <a:r>
              <a:rPr lang="fr-CH" smtClean="0"/>
              <a:t>Third level</a:t>
            </a:r>
          </a:p>
          <a:p>
            <a:pPr lvl="3"/>
            <a:r>
              <a:rPr lang="fr-CH" smtClean="0"/>
              <a:t>Fourth level</a:t>
            </a:r>
          </a:p>
          <a:p>
            <a:pPr lvl="4"/>
            <a:r>
              <a:rPr lang="fr-CH" smtClean="0"/>
              <a:t>Fifth level</a:t>
            </a:r>
            <a:endParaRPr/>
          </a:p>
        </p:txBody>
      </p:sp>
    </p:spTree>
    <p:extLst>
      <p:ext uri="{BB962C8B-B14F-4D97-AF65-F5344CB8AC3E}">
        <p14:creationId xmlns:p14="http://schemas.microsoft.com/office/powerpoint/2010/main" val="405838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smtClean="0"/>
              <a:t>Click to edit Master title style</a:t>
            </a:r>
            <a:endParaRPr lang="en-US"/>
          </a:p>
        </p:txBody>
      </p:sp>
      <p:sp>
        <p:nvSpPr>
          <p:cNvPr id="3" name="Content Placeholder 2"/>
          <p:cNvSpPr>
            <a:spLocks noGrp="1"/>
          </p:cNvSpPr>
          <p:nvPr>
            <p:ph idx="1"/>
          </p:nvPr>
        </p:nvSpPr>
        <p:spPr/>
        <p:txBody>
          <a:bodyPr/>
          <a:lstStyle/>
          <a:p>
            <a:pPr lvl="0"/>
            <a:r>
              <a:rPr lang="fr-CH" smtClean="0"/>
              <a:t>Click to edit Master text styles</a:t>
            </a:r>
          </a:p>
          <a:p>
            <a:pPr lvl="1"/>
            <a:r>
              <a:rPr lang="fr-CH" smtClean="0"/>
              <a:t>Second level</a:t>
            </a:r>
          </a:p>
          <a:p>
            <a:pPr lvl="2"/>
            <a:r>
              <a:rPr lang="fr-CH" smtClean="0"/>
              <a:t>Third level</a:t>
            </a:r>
          </a:p>
          <a:p>
            <a:pPr lvl="3"/>
            <a:r>
              <a:rPr lang="fr-CH" smtClean="0"/>
              <a:t>Fourth level</a:t>
            </a:r>
          </a:p>
          <a:p>
            <a:pPr lvl="4"/>
            <a:r>
              <a:rPr lang="fr-CH" smtClean="0"/>
              <a:t>Fifth level</a:t>
            </a:r>
            <a:endParaRPr lang="en-US"/>
          </a:p>
        </p:txBody>
      </p:sp>
      <p:sp>
        <p:nvSpPr>
          <p:cNvPr id="6" name="Slide Number Placeholder 5"/>
          <p:cNvSpPr>
            <a:spLocks noGrp="1"/>
          </p:cNvSpPr>
          <p:nvPr>
            <p:ph type="sldNum" sz="quarter" idx="12"/>
          </p:nvPr>
        </p:nvSpPr>
        <p:spPr/>
        <p:txBody>
          <a:bodyPr/>
          <a:lstStyle/>
          <a:p>
            <a:fld id="{087A5987-600E-D54D-B054-67531A0D638B}" type="slidenum">
              <a:rPr lang="en-US" smtClean="0"/>
              <a:t>‹#›</a:t>
            </a:fld>
            <a:endParaRPr lang="en-US"/>
          </a:p>
        </p:txBody>
      </p:sp>
      <p:sp>
        <p:nvSpPr>
          <p:cNvPr id="7" name="Date Placeholder 1"/>
          <p:cNvSpPr>
            <a:spLocks noGrp="1"/>
          </p:cNvSpPr>
          <p:nvPr>
            <p:ph type="dt" sz="half" idx="10"/>
          </p:nvPr>
        </p:nvSpPr>
        <p:spPr>
          <a:xfrm>
            <a:off x="457200" y="6356350"/>
            <a:ext cx="6096000" cy="365125"/>
          </a:xfrm>
          <a:prstGeom prst="rect">
            <a:avLst/>
          </a:prstGeom>
        </p:spPr>
        <p:txBody>
          <a:bodyPr anchor="ctr"/>
          <a:lstStyle/>
          <a:p>
            <a:r>
              <a:rPr lang="fr-CH"/>
              <a:t>FOIS 2014 | September 24, 2014 | S. Seppälä, B. Smith and W. Ceusters</a:t>
            </a:r>
          </a:p>
        </p:txBody>
      </p:sp>
    </p:spTree>
    <p:extLst>
      <p:ext uri="{BB962C8B-B14F-4D97-AF65-F5344CB8AC3E}">
        <p14:creationId xmlns:p14="http://schemas.microsoft.com/office/powerpoint/2010/main" val="426883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smtClean="0"/>
              <a:t>Click to edit Master title style</a:t>
            </a:r>
            <a:endParaRPr lang="en-US"/>
          </a:p>
        </p:txBody>
      </p:sp>
      <p:sp>
        <p:nvSpPr>
          <p:cNvPr id="3" name="Vertical Text Placeholder 2"/>
          <p:cNvSpPr>
            <a:spLocks noGrp="1"/>
          </p:cNvSpPr>
          <p:nvPr>
            <p:ph type="body" orient="vert" idx="1"/>
          </p:nvPr>
        </p:nvSpPr>
        <p:spPr/>
        <p:txBody>
          <a:bodyPr vert="horz"/>
          <a:lstStyle/>
          <a:p>
            <a:pPr lvl="0"/>
            <a:r>
              <a:rPr lang="fr-CH" dirty="0" smtClean="0"/>
              <a:t>Click to edit Master text styles</a:t>
            </a:r>
          </a:p>
          <a:p>
            <a:pPr lvl="1"/>
            <a:r>
              <a:rPr lang="fr-CH" dirty="0" smtClean="0"/>
              <a:t>Second level</a:t>
            </a:r>
          </a:p>
          <a:p>
            <a:pPr lvl="2"/>
            <a:r>
              <a:rPr lang="fr-CH" dirty="0" smtClean="0"/>
              <a:t>Third level</a:t>
            </a:r>
          </a:p>
          <a:p>
            <a:pPr lvl="3"/>
            <a:r>
              <a:rPr lang="fr-CH" dirty="0" smtClean="0"/>
              <a:t>Fourth level</a:t>
            </a:r>
          </a:p>
          <a:p>
            <a:pPr lvl="4"/>
            <a:r>
              <a:rPr lang="fr-CH" dirty="0" smtClean="0"/>
              <a:t>Fifth level</a:t>
            </a:r>
            <a:endParaRPr lang="en-US" dirty="0"/>
          </a:p>
        </p:txBody>
      </p:sp>
      <p:sp>
        <p:nvSpPr>
          <p:cNvPr id="6" name="Slide Number Placeholder 5"/>
          <p:cNvSpPr>
            <a:spLocks noGrp="1"/>
          </p:cNvSpPr>
          <p:nvPr>
            <p:ph type="sldNum" sz="quarter" idx="12"/>
          </p:nvPr>
        </p:nvSpPr>
        <p:spPr/>
        <p:txBody>
          <a:bodyPr/>
          <a:lstStyle/>
          <a:p>
            <a:fld id="{087A5987-600E-D54D-B054-67531A0D638B}" type="slidenum">
              <a:rPr lang="en-US" smtClean="0"/>
              <a:t>‹#›</a:t>
            </a:fld>
            <a:endParaRPr lang="en-US"/>
          </a:p>
        </p:txBody>
      </p:sp>
      <p:sp>
        <p:nvSpPr>
          <p:cNvPr id="7" name="Date Placeholder 1"/>
          <p:cNvSpPr>
            <a:spLocks noGrp="1"/>
          </p:cNvSpPr>
          <p:nvPr>
            <p:ph type="dt" sz="half" idx="2"/>
          </p:nvPr>
        </p:nvSpPr>
        <p:spPr>
          <a:xfrm>
            <a:off x="457200" y="6356350"/>
            <a:ext cx="6096000" cy="365125"/>
          </a:xfrm>
          <a:prstGeom prst="rect">
            <a:avLst/>
          </a:prstGeom>
        </p:spPr>
        <p:txBody>
          <a:bodyPr anchor="ctr"/>
          <a:lstStyle>
            <a:lvl1pPr>
              <a:defRPr lang="fr-CH" sz="1200" kern="1200" dirty="0" smtClean="0">
                <a:solidFill>
                  <a:schemeClr val="tx1">
                    <a:tint val="75000"/>
                  </a:schemeClr>
                </a:solidFill>
                <a:latin typeface="+mn-lt"/>
                <a:ea typeface="+mn-ea"/>
                <a:cs typeface="+mn-cs"/>
              </a:defRPr>
            </a:lvl1pPr>
          </a:lstStyle>
          <a:p>
            <a:r>
              <a:rPr lang="fr-CH"/>
              <a:t>FOIS 2014 | September 24, 2014 | S. Seppälä, B. Smith and W. Ceusters</a:t>
            </a:r>
          </a:p>
        </p:txBody>
      </p:sp>
    </p:spTree>
    <p:extLst>
      <p:ext uri="{BB962C8B-B14F-4D97-AF65-F5344CB8AC3E}">
        <p14:creationId xmlns:p14="http://schemas.microsoft.com/office/powerpoint/2010/main" val="1740008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fr-CH"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CH" smtClean="0"/>
              <a:t>Click to edit Master text styles</a:t>
            </a:r>
          </a:p>
        </p:txBody>
      </p:sp>
      <p:sp>
        <p:nvSpPr>
          <p:cNvPr id="6" name="Slide Number Placeholder 5"/>
          <p:cNvSpPr>
            <a:spLocks noGrp="1"/>
          </p:cNvSpPr>
          <p:nvPr>
            <p:ph type="sldNum" sz="quarter" idx="12"/>
          </p:nvPr>
        </p:nvSpPr>
        <p:spPr/>
        <p:txBody>
          <a:bodyPr/>
          <a:lstStyle/>
          <a:p>
            <a:fld id="{087A5987-600E-D54D-B054-67531A0D638B}" type="slidenum">
              <a:rPr lang="en-US" smtClean="0"/>
              <a:t>‹#›</a:t>
            </a:fld>
            <a:endParaRPr lang="en-US"/>
          </a:p>
        </p:txBody>
      </p:sp>
      <p:sp>
        <p:nvSpPr>
          <p:cNvPr id="7" name="Date Placeholder 1"/>
          <p:cNvSpPr>
            <a:spLocks noGrp="1"/>
          </p:cNvSpPr>
          <p:nvPr>
            <p:ph type="dt" sz="half" idx="10"/>
          </p:nvPr>
        </p:nvSpPr>
        <p:spPr>
          <a:xfrm>
            <a:off x="457200" y="6356350"/>
            <a:ext cx="6096000" cy="365125"/>
          </a:xfrm>
          <a:prstGeom prst="rect">
            <a:avLst/>
          </a:prstGeom>
        </p:spPr>
        <p:txBody>
          <a:bodyPr anchor="ctr"/>
          <a:lstStyle/>
          <a:p>
            <a:r>
              <a:rPr lang="fr-CH"/>
              <a:t>FOIS 2014 | September 24, 2014 | S. Seppälä, B. Smith and W. Ceusters</a:t>
            </a:r>
          </a:p>
        </p:txBody>
      </p:sp>
    </p:spTree>
    <p:extLst>
      <p:ext uri="{BB962C8B-B14F-4D97-AF65-F5344CB8AC3E}">
        <p14:creationId xmlns:p14="http://schemas.microsoft.com/office/powerpoint/2010/main" val="3712086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H" smtClean="0"/>
              <a:t>Click to edit Master text styles</a:t>
            </a:r>
          </a:p>
          <a:p>
            <a:pPr lvl="1"/>
            <a:r>
              <a:rPr lang="fr-CH" smtClean="0"/>
              <a:t>Second level</a:t>
            </a:r>
          </a:p>
          <a:p>
            <a:pPr lvl="2"/>
            <a:r>
              <a:rPr lang="fr-CH" smtClean="0"/>
              <a:t>Third level</a:t>
            </a:r>
          </a:p>
          <a:p>
            <a:pPr lvl="3"/>
            <a:r>
              <a:rPr lang="fr-CH" smtClean="0"/>
              <a:t>Fourth level</a:t>
            </a:r>
          </a:p>
          <a:p>
            <a:pPr lvl="4"/>
            <a:r>
              <a:rPr lang="fr-CH"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CH" smtClean="0"/>
              <a:t>Click to edit Master text styles</a:t>
            </a:r>
          </a:p>
          <a:p>
            <a:pPr lvl="1"/>
            <a:r>
              <a:rPr lang="fr-CH" smtClean="0"/>
              <a:t>Second level</a:t>
            </a:r>
          </a:p>
          <a:p>
            <a:pPr lvl="2"/>
            <a:r>
              <a:rPr lang="fr-CH" smtClean="0"/>
              <a:t>Third level</a:t>
            </a:r>
          </a:p>
          <a:p>
            <a:pPr lvl="3"/>
            <a:r>
              <a:rPr lang="fr-CH" smtClean="0"/>
              <a:t>Fourth level</a:t>
            </a:r>
          </a:p>
          <a:p>
            <a:pPr lvl="4"/>
            <a:r>
              <a:rPr lang="fr-CH" smtClean="0"/>
              <a:t>Fifth level</a:t>
            </a:r>
            <a:endParaRPr lang="en-US"/>
          </a:p>
        </p:txBody>
      </p:sp>
      <p:sp>
        <p:nvSpPr>
          <p:cNvPr id="7" name="Slide Number Placeholder 6"/>
          <p:cNvSpPr>
            <a:spLocks noGrp="1"/>
          </p:cNvSpPr>
          <p:nvPr>
            <p:ph type="sldNum" sz="quarter" idx="12"/>
          </p:nvPr>
        </p:nvSpPr>
        <p:spPr/>
        <p:txBody>
          <a:bodyPr/>
          <a:lstStyle/>
          <a:p>
            <a:fld id="{087A5987-600E-D54D-B054-67531A0D638B}" type="slidenum">
              <a:rPr lang="en-US" smtClean="0"/>
              <a:t>‹#›</a:t>
            </a:fld>
            <a:endParaRPr lang="en-US"/>
          </a:p>
        </p:txBody>
      </p:sp>
      <p:sp>
        <p:nvSpPr>
          <p:cNvPr id="8" name="Date Placeholder 1"/>
          <p:cNvSpPr>
            <a:spLocks noGrp="1"/>
          </p:cNvSpPr>
          <p:nvPr>
            <p:ph type="dt" sz="half" idx="10"/>
          </p:nvPr>
        </p:nvSpPr>
        <p:spPr>
          <a:xfrm>
            <a:off x="457200" y="6356350"/>
            <a:ext cx="6096000" cy="365125"/>
          </a:xfrm>
          <a:prstGeom prst="rect">
            <a:avLst/>
          </a:prstGeom>
        </p:spPr>
        <p:txBody>
          <a:bodyPr anchor="ctr"/>
          <a:lstStyle/>
          <a:p>
            <a:r>
              <a:rPr lang="fr-CH"/>
              <a:t>FOIS 2014 | September 24, 2014 | S. Seppälä, B. Smith and W. Ceusters</a:t>
            </a:r>
          </a:p>
        </p:txBody>
      </p:sp>
    </p:spTree>
    <p:extLst>
      <p:ext uri="{BB962C8B-B14F-4D97-AF65-F5344CB8AC3E}">
        <p14:creationId xmlns:p14="http://schemas.microsoft.com/office/powerpoint/2010/main" val="224307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CH"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H"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H" smtClean="0"/>
              <a:t>Click to edit Master text styles</a:t>
            </a:r>
          </a:p>
          <a:p>
            <a:pPr lvl="1"/>
            <a:r>
              <a:rPr lang="fr-CH" smtClean="0"/>
              <a:t>Second level</a:t>
            </a:r>
          </a:p>
          <a:p>
            <a:pPr lvl="2"/>
            <a:r>
              <a:rPr lang="fr-CH" smtClean="0"/>
              <a:t>Third level</a:t>
            </a:r>
          </a:p>
          <a:p>
            <a:pPr lvl="3"/>
            <a:r>
              <a:rPr lang="fr-CH" smtClean="0"/>
              <a:t>Fourth level</a:t>
            </a:r>
          </a:p>
          <a:p>
            <a:pPr lvl="4"/>
            <a:r>
              <a:rPr lang="fr-CH"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H"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CH" smtClean="0"/>
              <a:t>Click to edit Master text styles</a:t>
            </a:r>
          </a:p>
          <a:p>
            <a:pPr lvl="1"/>
            <a:r>
              <a:rPr lang="fr-CH" smtClean="0"/>
              <a:t>Second level</a:t>
            </a:r>
          </a:p>
          <a:p>
            <a:pPr lvl="2"/>
            <a:r>
              <a:rPr lang="fr-CH" smtClean="0"/>
              <a:t>Third level</a:t>
            </a:r>
          </a:p>
          <a:p>
            <a:pPr lvl="3"/>
            <a:r>
              <a:rPr lang="fr-CH" smtClean="0"/>
              <a:t>Fourth level</a:t>
            </a:r>
          </a:p>
          <a:p>
            <a:pPr lvl="4"/>
            <a:r>
              <a:rPr lang="fr-CH" smtClean="0"/>
              <a:t>Fifth level</a:t>
            </a:r>
            <a:endParaRPr lang="en-US"/>
          </a:p>
        </p:txBody>
      </p:sp>
      <p:sp>
        <p:nvSpPr>
          <p:cNvPr id="9" name="Slide Number Placeholder 8"/>
          <p:cNvSpPr>
            <a:spLocks noGrp="1"/>
          </p:cNvSpPr>
          <p:nvPr>
            <p:ph type="sldNum" sz="quarter" idx="12"/>
          </p:nvPr>
        </p:nvSpPr>
        <p:spPr/>
        <p:txBody>
          <a:bodyPr/>
          <a:lstStyle/>
          <a:p>
            <a:fld id="{087A5987-600E-D54D-B054-67531A0D638B}" type="slidenum">
              <a:rPr lang="en-US" smtClean="0"/>
              <a:t>‹#›</a:t>
            </a:fld>
            <a:endParaRPr lang="en-US"/>
          </a:p>
        </p:txBody>
      </p:sp>
      <p:sp>
        <p:nvSpPr>
          <p:cNvPr id="11" name="Date Placeholder 1"/>
          <p:cNvSpPr>
            <a:spLocks noGrp="1"/>
          </p:cNvSpPr>
          <p:nvPr>
            <p:ph type="dt" sz="half" idx="10"/>
          </p:nvPr>
        </p:nvSpPr>
        <p:spPr>
          <a:xfrm>
            <a:off x="457200" y="6356350"/>
            <a:ext cx="6096000" cy="365125"/>
          </a:xfrm>
          <a:prstGeom prst="rect">
            <a:avLst/>
          </a:prstGeom>
        </p:spPr>
        <p:txBody>
          <a:bodyPr anchor="ctr"/>
          <a:lstStyle/>
          <a:p>
            <a:r>
              <a:rPr lang="fr-CH"/>
              <a:t>FOIS 2014 | September 24, 2014 | S. Seppälä, B. Smith and W. Ceusters</a:t>
            </a:r>
          </a:p>
        </p:txBody>
      </p:sp>
    </p:spTree>
    <p:extLst>
      <p:ext uri="{BB962C8B-B14F-4D97-AF65-F5344CB8AC3E}">
        <p14:creationId xmlns:p14="http://schemas.microsoft.com/office/powerpoint/2010/main" val="209564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smtClean="0"/>
              <a:t>Click to edit Master title style</a:t>
            </a:r>
            <a:endParaRPr lang="en-US"/>
          </a:p>
        </p:txBody>
      </p:sp>
      <p:sp>
        <p:nvSpPr>
          <p:cNvPr id="5" name="Slide Number Placeholder 4"/>
          <p:cNvSpPr>
            <a:spLocks noGrp="1"/>
          </p:cNvSpPr>
          <p:nvPr>
            <p:ph type="sldNum" sz="quarter" idx="12"/>
          </p:nvPr>
        </p:nvSpPr>
        <p:spPr/>
        <p:txBody>
          <a:bodyPr/>
          <a:lstStyle/>
          <a:p>
            <a:fld id="{087A5987-600E-D54D-B054-67531A0D638B}" type="slidenum">
              <a:rPr lang="en-US" smtClean="0"/>
              <a:t>‹#›</a:t>
            </a:fld>
            <a:endParaRPr lang="en-US"/>
          </a:p>
        </p:txBody>
      </p:sp>
      <p:sp>
        <p:nvSpPr>
          <p:cNvPr id="7" name="Date Placeholder 1"/>
          <p:cNvSpPr>
            <a:spLocks noGrp="1"/>
          </p:cNvSpPr>
          <p:nvPr>
            <p:ph type="dt" sz="half" idx="10"/>
          </p:nvPr>
        </p:nvSpPr>
        <p:spPr>
          <a:xfrm>
            <a:off x="457200" y="6356350"/>
            <a:ext cx="6096000" cy="365125"/>
          </a:xfrm>
          <a:prstGeom prst="rect">
            <a:avLst/>
          </a:prstGeom>
        </p:spPr>
        <p:txBody>
          <a:bodyPr anchor="ctr"/>
          <a:lstStyle/>
          <a:p>
            <a:r>
              <a:rPr lang="fr-CH"/>
              <a:t>FOIS 2014 | September 24, 2014 | S. Seppälä, B. Smith and W. Ceusters</a:t>
            </a:r>
          </a:p>
        </p:txBody>
      </p:sp>
    </p:spTree>
    <p:extLst>
      <p:ext uri="{BB962C8B-B14F-4D97-AF65-F5344CB8AC3E}">
        <p14:creationId xmlns:p14="http://schemas.microsoft.com/office/powerpoint/2010/main" val="1158215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6096000" cy="365125"/>
          </a:xfrm>
          <a:prstGeom prst="rect">
            <a:avLst/>
          </a:prstGeom>
        </p:spPr>
        <p:txBody>
          <a:bodyPr anchor="ctr"/>
          <a:lstStyle/>
          <a:p>
            <a:r>
              <a:rPr lang="fr-CH"/>
              <a:t>FOIS 2014 | September 24, 2014 | S. Seppälä, B. Smith and W. Ceusters</a:t>
            </a:r>
          </a:p>
        </p:txBody>
      </p:sp>
      <p:sp>
        <p:nvSpPr>
          <p:cNvPr id="4" name="Slide Number Placeholder 3"/>
          <p:cNvSpPr>
            <a:spLocks noGrp="1"/>
          </p:cNvSpPr>
          <p:nvPr>
            <p:ph type="sldNum" sz="quarter" idx="12"/>
          </p:nvPr>
        </p:nvSpPr>
        <p:spPr/>
        <p:txBody>
          <a:bodyPr/>
          <a:lstStyle/>
          <a:p>
            <a:fld id="{087A5987-600E-D54D-B054-67531A0D638B}" type="slidenum">
              <a:rPr lang="en-US" smtClean="0"/>
              <a:t>‹#›</a:t>
            </a:fld>
            <a:endParaRPr lang="en-US"/>
          </a:p>
        </p:txBody>
      </p:sp>
    </p:spTree>
    <p:extLst>
      <p:ext uri="{BB962C8B-B14F-4D97-AF65-F5344CB8AC3E}">
        <p14:creationId xmlns:p14="http://schemas.microsoft.com/office/powerpoint/2010/main" val="1564749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fr-CH"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H" smtClean="0"/>
              <a:t>Click to edit Master text styles</a:t>
            </a:r>
          </a:p>
          <a:p>
            <a:pPr lvl="1"/>
            <a:r>
              <a:rPr lang="fr-CH" smtClean="0"/>
              <a:t>Second level</a:t>
            </a:r>
          </a:p>
          <a:p>
            <a:pPr lvl="2"/>
            <a:r>
              <a:rPr lang="fr-CH" smtClean="0"/>
              <a:t>Third level</a:t>
            </a:r>
          </a:p>
          <a:p>
            <a:pPr lvl="3"/>
            <a:r>
              <a:rPr lang="fr-CH" smtClean="0"/>
              <a:t>Fourth level</a:t>
            </a:r>
          </a:p>
          <a:p>
            <a:pPr lvl="4"/>
            <a:r>
              <a:rPr lang="fr-CH"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CH" smtClean="0"/>
              <a:t>Click to edit Master text styles</a:t>
            </a:r>
          </a:p>
        </p:txBody>
      </p:sp>
      <p:sp>
        <p:nvSpPr>
          <p:cNvPr id="5" name="Date Placeholder 4"/>
          <p:cNvSpPr>
            <a:spLocks noGrp="1"/>
          </p:cNvSpPr>
          <p:nvPr>
            <p:ph type="dt" sz="half" idx="10"/>
          </p:nvPr>
        </p:nvSpPr>
        <p:spPr>
          <a:xfrm>
            <a:off x="457200" y="6356350"/>
            <a:ext cx="2582206" cy="365125"/>
          </a:xfrm>
          <a:prstGeom prst="rect">
            <a:avLst/>
          </a:prstGeom>
        </p:spPr>
        <p:txBody>
          <a:bodyPr/>
          <a:lstStyle/>
          <a:p>
            <a:r>
              <a:rPr lang="fr-CH" dirty="0" smtClean="0"/>
              <a:t>FOIS 2014 | September 24, 2014 | S. Seppälä, B. Smith and W. Ceusters</a:t>
            </a:r>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087A5987-600E-D54D-B054-67531A0D638B}" type="slidenum">
              <a:rPr lang="en-US" smtClean="0"/>
              <a:t>‹#›</a:t>
            </a:fld>
            <a:endParaRPr lang="en-US"/>
          </a:p>
        </p:txBody>
      </p:sp>
    </p:spTree>
    <p:extLst>
      <p:ext uri="{BB962C8B-B14F-4D97-AF65-F5344CB8AC3E}">
        <p14:creationId xmlns:p14="http://schemas.microsoft.com/office/powerpoint/2010/main" val="160598830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CH"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CH" dirty="0" smtClean="0"/>
              <a:t>Click to edit Master text styles</a:t>
            </a:r>
          </a:p>
          <a:p>
            <a:pPr lvl="1"/>
            <a:r>
              <a:rPr lang="fr-CH" dirty="0" smtClean="0"/>
              <a:t>Second level</a:t>
            </a:r>
          </a:p>
          <a:p>
            <a:pPr lvl="2"/>
            <a:r>
              <a:rPr lang="fr-CH" dirty="0" smtClean="0"/>
              <a:t>Third level</a:t>
            </a:r>
          </a:p>
          <a:p>
            <a:pPr lvl="3"/>
            <a:r>
              <a:rPr lang="fr-CH" dirty="0" smtClean="0"/>
              <a:t>Fourth level</a:t>
            </a:r>
          </a:p>
          <a:p>
            <a:pPr lvl="4"/>
            <a:r>
              <a:rPr lang="fr-CH" dirty="0"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A5987-600E-D54D-B054-67531A0D638B}" type="slidenum">
              <a:rPr lang="en-US" smtClean="0"/>
              <a:t>‹#›</a:t>
            </a:fld>
            <a:endParaRPr lang="en-US" dirty="0"/>
          </a:p>
        </p:txBody>
      </p:sp>
      <p:sp>
        <p:nvSpPr>
          <p:cNvPr id="7" name="Date Placeholder 1"/>
          <p:cNvSpPr>
            <a:spLocks noGrp="1"/>
          </p:cNvSpPr>
          <p:nvPr>
            <p:ph type="dt" sz="half" idx="2"/>
          </p:nvPr>
        </p:nvSpPr>
        <p:spPr>
          <a:xfrm>
            <a:off x="457200" y="6356350"/>
            <a:ext cx="6096000" cy="365125"/>
          </a:xfrm>
          <a:prstGeom prst="rect">
            <a:avLst/>
          </a:prstGeom>
        </p:spPr>
        <p:txBody>
          <a:bodyPr anchor="ctr"/>
          <a:lstStyle>
            <a:lvl1pPr>
              <a:defRPr lang="fr-CH" sz="1200" kern="1200" dirty="0" smtClean="0">
                <a:solidFill>
                  <a:schemeClr val="tx1">
                    <a:tint val="75000"/>
                  </a:schemeClr>
                </a:solidFill>
                <a:latin typeface="+mn-lt"/>
                <a:ea typeface="+mn-ea"/>
                <a:cs typeface="+mn-cs"/>
              </a:defRPr>
            </a:lvl1pPr>
          </a:lstStyle>
          <a:p>
            <a:r>
              <a:rPr lang="fr-CH"/>
              <a:t>FOIS 2014 | September 24, 2014 | S. Seppälä, B. Smith and W. Ceusters</a:t>
            </a:r>
          </a:p>
        </p:txBody>
      </p:sp>
    </p:spTree>
    <p:extLst>
      <p:ext uri="{BB962C8B-B14F-4D97-AF65-F5344CB8AC3E}">
        <p14:creationId xmlns:p14="http://schemas.microsoft.com/office/powerpoint/2010/main" val="487576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 id="2147483660" r:id="rId12"/>
  </p:sldLayoutIdLst>
  <p:timing>
    <p:tnLst>
      <p:par>
        <p:cTn xmlns:p14="http://schemas.microsoft.com/office/powerpoint/2010/main" id="1" dur="indefinite" restart="never" nodeType="tmRoot"/>
      </p:par>
    </p:tnLst>
  </p:timing>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87391"/>
            <a:ext cx="7772400" cy="1997296"/>
          </a:xfrm>
        </p:spPr>
        <p:txBody>
          <a:bodyPr>
            <a:normAutofit fontScale="90000"/>
          </a:bodyPr>
          <a:lstStyle/>
          <a:p>
            <a:r>
              <a:rPr lang="en-US"/>
              <a:t>Applying the Realism-Based Ontology-Versioning Method </a:t>
            </a:r>
            <a:br>
              <a:rPr lang="en-US"/>
            </a:br>
            <a:r>
              <a:rPr lang="en-US"/>
              <a:t>for Tracking Changes </a:t>
            </a:r>
            <a:br>
              <a:rPr lang="en-US"/>
            </a:br>
            <a:r>
              <a:rPr lang="en-US"/>
              <a:t>in the Basic Formal Ontology</a:t>
            </a:r>
            <a:r>
              <a:rPr lang="fr-CH">
                <a:effectLst/>
              </a:rPr>
              <a:t> </a:t>
            </a:r>
            <a:endParaRPr lang="en-US" dirty="0"/>
          </a:p>
        </p:txBody>
      </p:sp>
      <p:sp>
        <p:nvSpPr>
          <p:cNvPr id="3" name="Subtitle 2"/>
          <p:cNvSpPr>
            <a:spLocks noGrp="1"/>
          </p:cNvSpPr>
          <p:nvPr>
            <p:ph type="subTitle" idx="1"/>
          </p:nvPr>
        </p:nvSpPr>
        <p:spPr>
          <a:xfrm>
            <a:off x="1371600" y="3624436"/>
            <a:ext cx="6400800" cy="2178461"/>
          </a:xfrm>
        </p:spPr>
        <p:txBody>
          <a:bodyPr>
            <a:normAutofit fontScale="92500" lnSpcReduction="20000"/>
          </a:bodyPr>
          <a:lstStyle/>
          <a:p>
            <a:r>
              <a:rPr lang="en-US" sz="3500" dirty="0" smtClean="0"/>
              <a:t>Selja Seppälä, Barry Smith </a:t>
            </a:r>
          </a:p>
          <a:p>
            <a:r>
              <a:rPr lang="en-US" sz="3500" dirty="0" smtClean="0"/>
              <a:t>and Werner Ceusters</a:t>
            </a:r>
          </a:p>
          <a:p>
            <a:endParaRPr lang="en-US" sz="2800" dirty="0" smtClean="0"/>
          </a:p>
          <a:p>
            <a:r>
              <a:rPr lang="en-US" sz="2400" dirty="0" smtClean="0"/>
              <a:t>September 24, 2014</a:t>
            </a:r>
          </a:p>
          <a:p>
            <a:r>
              <a:rPr lang="en-US" sz="2400" dirty="0"/>
              <a:t>FOIS 2014</a:t>
            </a:r>
          </a:p>
        </p:txBody>
      </p:sp>
      <p:pic>
        <p:nvPicPr>
          <p:cNvPr id="4" name="Picture 3" descr="SNF_CMYK_E_POS.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 y="5802897"/>
            <a:ext cx="2953918" cy="484505"/>
          </a:xfrm>
          <a:prstGeom prst="rect">
            <a:avLst/>
          </a:prstGeom>
        </p:spPr>
      </p:pic>
      <p:pic>
        <p:nvPicPr>
          <p:cNvPr id="5" name="Picture 4" descr="Description: Description: Macintosh HD:Users:seljaseppala:Documents:Recherche:BFOPostDoc:UB_print_logos:Print Logos - color:blue_gray:2 line_blue_gray.eps"/>
          <p:cNvPicPr/>
          <p:nvPr/>
        </p:nvPicPr>
        <p:blipFill>
          <a:blip r:embed="rId4">
            <a:extLst>
              <a:ext uri="{28A0092B-C50C-407E-A947-70E740481C1C}">
                <a14:useLocalDpi xmlns:a14="http://schemas.microsoft.com/office/drawing/2010/main" val="0"/>
              </a:ext>
            </a:extLst>
          </a:blip>
          <a:srcRect/>
          <a:stretch>
            <a:fillRect/>
          </a:stretch>
        </p:blipFill>
        <p:spPr bwMode="auto">
          <a:xfrm>
            <a:off x="5884545" y="5898148"/>
            <a:ext cx="2573655" cy="389255"/>
          </a:xfrm>
          <a:prstGeom prst="rect">
            <a:avLst/>
          </a:prstGeom>
          <a:noFill/>
          <a:ln>
            <a:noFill/>
          </a:ln>
        </p:spPr>
      </p:pic>
    </p:spTree>
    <p:extLst>
      <p:ext uri="{BB962C8B-B14F-4D97-AF65-F5344CB8AC3E}">
        <p14:creationId xmlns:p14="http://schemas.microsoft.com/office/powerpoint/2010/main" val="63780459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Original Coding Schema</a:t>
            </a:r>
          </a:p>
        </p:txBody>
      </p:sp>
      <p:pic>
        <p:nvPicPr>
          <p:cNvPr id="2" name="Content Placeholder 1" descr="Capture d’écran 2014-08-29 à 12.22.04.png"/>
          <p:cNvPicPr>
            <a:picLocks noGrp="1" noChangeAspect="1"/>
          </p:cNvPicPr>
          <p:nvPr>
            <p:ph idx="1"/>
          </p:nvPr>
        </p:nvPicPr>
        <p:blipFill rotWithShape="1">
          <a:blip r:embed="rId3">
            <a:extLst>
              <a:ext uri="{28A0092B-C50C-407E-A947-70E740481C1C}">
                <a14:useLocalDpi xmlns:a14="http://schemas.microsoft.com/office/drawing/2010/main" val="0"/>
              </a:ext>
            </a:extLst>
          </a:blip>
          <a:srcRect t="-254" b="-1046"/>
          <a:stretch/>
        </p:blipFill>
        <p:spPr>
          <a:xfrm>
            <a:off x="457200" y="1299334"/>
            <a:ext cx="8229600" cy="5168136"/>
          </a:xfrm>
        </p:spPr>
      </p:pic>
      <p:sp>
        <p:nvSpPr>
          <p:cNvPr id="4" name="Slide Number Placeholder 3"/>
          <p:cNvSpPr>
            <a:spLocks noGrp="1"/>
          </p:cNvSpPr>
          <p:nvPr>
            <p:ph type="sldNum" sz="quarter" idx="12"/>
          </p:nvPr>
        </p:nvSpPr>
        <p:spPr/>
        <p:txBody>
          <a:bodyPr/>
          <a:lstStyle/>
          <a:p>
            <a:fld id="{087A5987-600E-D54D-B054-67531A0D638B}" type="slidenum">
              <a:rPr lang="en-US" smtClean="0"/>
              <a:t>10</a:t>
            </a:fld>
            <a:endParaRPr lang="en-US"/>
          </a:p>
        </p:txBody>
      </p:sp>
      <p:sp>
        <p:nvSpPr>
          <p:cNvPr id="5" name="Date Placeholder 4"/>
          <p:cNvSpPr>
            <a:spLocks noGrp="1"/>
          </p:cNvSpPr>
          <p:nvPr>
            <p:ph type="dt" sz="half" idx="10"/>
          </p:nvPr>
        </p:nvSpPr>
        <p:spPr/>
        <p:txBody>
          <a:bodyPr/>
          <a:lstStyle/>
          <a:p>
            <a:r>
              <a:rPr lang="fr-CH"/>
              <a:t>FOIS 2014 | September 24, 2014 | S. Seppälä, B. Smith and W. Ceusters</a:t>
            </a:r>
          </a:p>
        </p:txBody>
      </p:sp>
      <p:sp>
        <p:nvSpPr>
          <p:cNvPr id="3" name="Rounded Rectangle 2"/>
          <p:cNvSpPr/>
          <p:nvPr/>
        </p:nvSpPr>
        <p:spPr>
          <a:xfrm>
            <a:off x="457200" y="1417638"/>
            <a:ext cx="1297296" cy="4983162"/>
          </a:xfrm>
          <a:prstGeom prst="roundRect">
            <a:avLst/>
          </a:prstGeom>
          <a:noFill/>
          <a:ln w="285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eft Arrow Callout 6"/>
          <p:cNvSpPr/>
          <p:nvPr/>
        </p:nvSpPr>
        <p:spPr>
          <a:xfrm>
            <a:off x="1905000" y="1417638"/>
            <a:ext cx="5067300" cy="3103562"/>
          </a:xfrm>
          <a:prstGeom prst="leftArrowCallout">
            <a:avLst>
              <a:gd name="adj1" fmla="val 10517"/>
              <a:gd name="adj2" fmla="val 11279"/>
              <a:gd name="adj3" fmla="val 25000"/>
              <a:gd name="adj4" fmla="val 76271"/>
            </a:avLst>
          </a:prstGeom>
          <a:ln cap="rn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6700" algn="ctr">
              <a:lnSpc>
                <a:spcPct val="120000"/>
              </a:lnSpc>
            </a:pPr>
            <a:r>
              <a:rPr lang="en-US" sz="2400" b="1"/>
              <a:t>Configuration types</a:t>
            </a:r>
          </a:p>
          <a:p>
            <a:pPr marL="533400" lvl="2">
              <a:lnSpc>
                <a:spcPct val="120000"/>
              </a:lnSpc>
            </a:pPr>
            <a:r>
              <a:rPr lang="en-GB" sz="2000" b="1"/>
              <a:t>P</a:t>
            </a:r>
            <a:r>
              <a:rPr lang="en-GB" sz="2000"/>
              <a:t>: present in the ontology</a:t>
            </a:r>
            <a:endParaRPr lang="fr-CH" sz="2000"/>
          </a:p>
          <a:p>
            <a:pPr marL="533400" lvl="3">
              <a:lnSpc>
                <a:spcPct val="120000"/>
              </a:lnSpc>
            </a:pPr>
            <a:r>
              <a:rPr lang="en-GB" sz="2000" b="1"/>
              <a:t>	P+</a:t>
            </a:r>
            <a:r>
              <a:rPr lang="en-GB" sz="2000"/>
              <a:t>: justifiably present</a:t>
            </a:r>
            <a:endParaRPr lang="fr-CH" sz="2000"/>
          </a:p>
          <a:p>
            <a:pPr marL="533400" lvl="3">
              <a:lnSpc>
                <a:spcPct val="120000"/>
              </a:lnSpc>
            </a:pPr>
            <a:r>
              <a:rPr lang="en-GB" sz="2000" b="1"/>
              <a:t>	P–</a:t>
            </a:r>
            <a:r>
              <a:rPr lang="en-GB" sz="2000"/>
              <a:t>: unjustifiably present</a:t>
            </a:r>
            <a:endParaRPr lang="fr-CH" sz="2000"/>
          </a:p>
          <a:p>
            <a:pPr marL="533400" lvl="2">
              <a:lnSpc>
                <a:spcPct val="120000"/>
              </a:lnSpc>
            </a:pPr>
            <a:r>
              <a:rPr lang="en-GB" sz="2000" b="1"/>
              <a:t>A</a:t>
            </a:r>
            <a:r>
              <a:rPr lang="en-GB" sz="2000"/>
              <a:t>: absent from the ontology</a:t>
            </a:r>
            <a:endParaRPr lang="fr-CH" sz="2000"/>
          </a:p>
          <a:p>
            <a:pPr marL="533400" lvl="3">
              <a:lnSpc>
                <a:spcPct val="120000"/>
              </a:lnSpc>
            </a:pPr>
            <a:r>
              <a:rPr lang="en-GB" sz="2000" b="1"/>
              <a:t>	A+</a:t>
            </a:r>
            <a:r>
              <a:rPr lang="en-GB" sz="2000"/>
              <a:t>: justifiably absent</a:t>
            </a:r>
            <a:endParaRPr lang="fr-CH" sz="2000"/>
          </a:p>
          <a:p>
            <a:pPr marL="533400" lvl="3">
              <a:lnSpc>
                <a:spcPct val="120000"/>
              </a:lnSpc>
            </a:pPr>
            <a:r>
              <a:rPr lang="en-GB" sz="2000" b="1"/>
              <a:t>	A–</a:t>
            </a:r>
            <a:r>
              <a:rPr lang="en-GB" sz="2000"/>
              <a:t>: unjustifiably absent</a:t>
            </a:r>
            <a:endParaRPr lang="en-US" sz="2000"/>
          </a:p>
        </p:txBody>
      </p:sp>
    </p:spTree>
    <p:extLst>
      <p:ext uri="{BB962C8B-B14F-4D97-AF65-F5344CB8AC3E}">
        <p14:creationId xmlns:p14="http://schemas.microsoft.com/office/powerpoint/2010/main" val="126692892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Original Coding Schema</a:t>
            </a:r>
          </a:p>
        </p:txBody>
      </p:sp>
      <p:pic>
        <p:nvPicPr>
          <p:cNvPr id="2" name="Content Placeholder 1" descr="Capture d’écran 2014-08-29 à 12.22.04.png"/>
          <p:cNvPicPr>
            <a:picLocks noGrp="1" noChangeAspect="1"/>
          </p:cNvPicPr>
          <p:nvPr>
            <p:ph idx="1"/>
          </p:nvPr>
        </p:nvPicPr>
        <p:blipFill rotWithShape="1">
          <a:blip r:embed="rId3">
            <a:extLst>
              <a:ext uri="{28A0092B-C50C-407E-A947-70E740481C1C}">
                <a14:useLocalDpi xmlns:a14="http://schemas.microsoft.com/office/drawing/2010/main" val="0"/>
              </a:ext>
            </a:extLst>
          </a:blip>
          <a:srcRect t="-254" b="-1046"/>
          <a:stretch/>
        </p:blipFill>
        <p:spPr>
          <a:xfrm>
            <a:off x="457200" y="1299334"/>
            <a:ext cx="8229600" cy="5168136"/>
          </a:xfrm>
        </p:spPr>
      </p:pic>
      <p:sp>
        <p:nvSpPr>
          <p:cNvPr id="4" name="Slide Number Placeholder 3"/>
          <p:cNvSpPr>
            <a:spLocks noGrp="1"/>
          </p:cNvSpPr>
          <p:nvPr>
            <p:ph type="sldNum" sz="quarter" idx="12"/>
          </p:nvPr>
        </p:nvSpPr>
        <p:spPr/>
        <p:txBody>
          <a:bodyPr/>
          <a:lstStyle/>
          <a:p>
            <a:fld id="{087A5987-600E-D54D-B054-67531A0D638B}" type="slidenum">
              <a:rPr lang="en-US" smtClean="0"/>
              <a:t>11</a:t>
            </a:fld>
            <a:endParaRPr lang="en-US"/>
          </a:p>
        </p:txBody>
      </p:sp>
      <p:sp>
        <p:nvSpPr>
          <p:cNvPr id="5" name="Date Placeholder 4"/>
          <p:cNvSpPr>
            <a:spLocks noGrp="1"/>
          </p:cNvSpPr>
          <p:nvPr>
            <p:ph type="dt" sz="half" idx="10"/>
          </p:nvPr>
        </p:nvSpPr>
        <p:spPr/>
        <p:txBody>
          <a:bodyPr/>
          <a:lstStyle/>
          <a:p>
            <a:r>
              <a:rPr lang="fr-CH"/>
              <a:t>FOIS 2014 | September 24, 2014 | S. Seppälä, B. Smith and W. Ceusters</a:t>
            </a:r>
          </a:p>
        </p:txBody>
      </p:sp>
      <p:sp>
        <p:nvSpPr>
          <p:cNvPr id="3" name="Rounded Rectangle 2"/>
          <p:cNvSpPr/>
          <p:nvPr/>
        </p:nvSpPr>
        <p:spPr>
          <a:xfrm>
            <a:off x="1676400" y="1417638"/>
            <a:ext cx="1790700" cy="969962"/>
          </a:xfrm>
          <a:prstGeom prst="roundRect">
            <a:avLst/>
          </a:prstGeom>
          <a:noFill/>
          <a:ln w="285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Up Arrow Callout 7"/>
          <p:cNvSpPr/>
          <p:nvPr/>
        </p:nvSpPr>
        <p:spPr>
          <a:xfrm>
            <a:off x="215900" y="2705100"/>
            <a:ext cx="5765800" cy="3225800"/>
          </a:xfrm>
          <a:prstGeom prst="upArrowCallout">
            <a:avLst>
              <a:gd name="adj1" fmla="val 12965"/>
              <a:gd name="adj2" fmla="val 15088"/>
              <a:gd name="adj3" fmla="val 22638"/>
              <a:gd name="adj4" fmla="val 665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GB" sz="2400" b="1"/>
              <a:t>Determine at the level of reality</a:t>
            </a:r>
          </a:p>
          <a:p>
            <a:pPr marL="438150" lvl="1" indent="-285750">
              <a:buFont typeface="Arial"/>
              <a:buChar char="•"/>
            </a:pPr>
            <a:r>
              <a:rPr lang="en-GB" sz="2000" b="1"/>
              <a:t>OE</a:t>
            </a:r>
            <a:r>
              <a:rPr lang="en-GB" sz="2000"/>
              <a:t>: objective existence of a POR </a:t>
            </a:r>
            <a:br>
              <a:rPr lang="en-GB" sz="2000"/>
            </a:br>
            <a:r>
              <a:rPr lang="en-GB"/>
              <a:t>(the POR exists independently of our perception or understanding thereof)</a:t>
            </a:r>
            <a:endParaRPr lang="fr-CH"/>
          </a:p>
          <a:p>
            <a:pPr marL="438150" lvl="1" indent="-285750">
              <a:buFont typeface="Arial"/>
              <a:buChar char="•"/>
            </a:pPr>
            <a:r>
              <a:rPr lang="en-GB" sz="2000" b="1"/>
              <a:t>OR</a:t>
            </a:r>
            <a:r>
              <a:rPr lang="en-GB" sz="2000"/>
              <a:t>: objective relevance of a POR to the purpose of the ontology</a:t>
            </a:r>
          </a:p>
        </p:txBody>
      </p:sp>
    </p:spTree>
    <p:extLst>
      <p:ext uri="{BB962C8B-B14F-4D97-AF65-F5344CB8AC3E}">
        <p14:creationId xmlns:p14="http://schemas.microsoft.com/office/powerpoint/2010/main" val="422463554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Original Coding Schema</a:t>
            </a:r>
          </a:p>
        </p:txBody>
      </p:sp>
      <p:pic>
        <p:nvPicPr>
          <p:cNvPr id="2" name="Content Placeholder 1" descr="Capture d’écran 2014-08-29 à 12.22.04.png"/>
          <p:cNvPicPr>
            <a:picLocks noGrp="1" noChangeAspect="1"/>
          </p:cNvPicPr>
          <p:nvPr>
            <p:ph idx="1"/>
          </p:nvPr>
        </p:nvPicPr>
        <p:blipFill rotWithShape="1">
          <a:blip r:embed="rId3">
            <a:extLst>
              <a:ext uri="{28A0092B-C50C-407E-A947-70E740481C1C}">
                <a14:useLocalDpi xmlns:a14="http://schemas.microsoft.com/office/drawing/2010/main" val="0"/>
              </a:ext>
            </a:extLst>
          </a:blip>
          <a:srcRect t="-254" b="-1046"/>
          <a:stretch/>
        </p:blipFill>
        <p:spPr>
          <a:xfrm>
            <a:off x="457200" y="1299334"/>
            <a:ext cx="8229600" cy="5168136"/>
          </a:xfrm>
        </p:spPr>
      </p:pic>
      <p:sp>
        <p:nvSpPr>
          <p:cNvPr id="4" name="Slide Number Placeholder 3"/>
          <p:cNvSpPr>
            <a:spLocks noGrp="1"/>
          </p:cNvSpPr>
          <p:nvPr>
            <p:ph type="sldNum" sz="quarter" idx="12"/>
          </p:nvPr>
        </p:nvSpPr>
        <p:spPr/>
        <p:txBody>
          <a:bodyPr/>
          <a:lstStyle/>
          <a:p>
            <a:fld id="{087A5987-600E-D54D-B054-67531A0D638B}" type="slidenum">
              <a:rPr lang="en-US" smtClean="0"/>
              <a:t>12</a:t>
            </a:fld>
            <a:endParaRPr lang="en-US"/>
          </a:p>
        </p:txBody>
      </p:sp>
      <p:sp>
        <p:nvSpPr>
          <p:cNvPr id="5" name="Date Placeholder 4"/>
          <p:cNvSpPr>
            <a:spLocks noGrp="1"/>
          </p:cNvSpPr>
          <p:nvPr>
            <p:ph type="dt" sz="half" idx="10"/>
          </p:nvPr>
        </p:nvSpPr>
        <p:spPr/>
        <p:txBody>
          <a:bodyPr/>
          <a:lstStyle/>
          <a:p>
            <a:r>
              <a:rPr lang="fr-CH"/>
              <a:t>FOIS 2014 | September 24, 2014 | S. Seppälä, B. Smith and W. Ceusters</a:t>
            </a:r>
          </a:p>
        </p:txBody>
      </p:sp>
      <p:sp>
        <p:nvSpPr>
          <p:cNvPr id="3" name="Rounded Rectangle 2"/>
          <p:cNvSpPr/>
          <p:nvPr/>
        </p:nvSpPr>
        <p:spPr>
          <a:xfrm>
            <a:off x="3886200" y="1365250"/>
            <a:ext cx="3835400" cy="1022350"/>
          </a:xfrm>
          <a:prstGeom prst="roundRect">
            <a:avLst/>
          </a:prstGeom>
          <a:noFill/>
          <a:ln w="285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Up Arrow Callout 7"/>
          <p:cNvSpPr/>
          <p:nvPr/>
        </p:nvSpPr>
        <p:spPr>
          <a:xfrm>
            <a:off x="3340100" y="2565400"/>
            <a:ext cx="5003800" cy="2870200"/>
          </a:xfrm>
          <a:prstGeom prst="upArrowCallout">
            <a:avLst>
              <a:gd name="adj1" fmla="val 12965"/>
              <a:gd name="adj2" fmla="val 15088"/>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2000" b="1"/>
              <a:t>Determine at the level of representation</a:t>
            </a:r>
          </a:p>
          <a:p>
            <a:pPr marL="622300" lvl="1" indent="-165100">
              <a:buFont typeface="Arial"/>
              <a:buChar char="•"/>
            </a:pPr>
            <a:r>
              <a:rPr lang="en-GB" sz="2000" b="1"/>
              <a:t>Beliefs</a:t>
            </a:r>
            <a:r>
              <a:rPr lang="en-GB" sz="2000"/>
              <a:t> of the ontology authors </a:t>
            </a:r>
          </a:p>
          <a:p>
            <a:pPr marL="622300" lvl="1" indent="-165100">
              <a:buFont typeface="Arial"/>
              <a:buChar char="•"/>
            </a:pPr>
            <a:r>
              <a:rPr lang="en-US" sz="2000" b="1"/>
              <a:t>Encoding</a:t>
            </a:r>
            <a:r>
              <a:rPr lang="en-US" sz="2000"/>
              <a:t> itself (the RE</a:t>
            </a:r>
            <a:r>
              <a:rPr lang="en-GB" sz="2000"/>
              <a:t>)</a:t>
            </a:r>
          </a:p>
        </p:txBody>
      </p:sp>
    </p:spTree>
    <p:extLst>
      <p:ext uri="{BB962C8B-B14F-4D97-AF65-F5344CB8AC3E}">
        <p14:creationId xmlns:p14="http://schemas.microsoft.com/office/powerpoint/2010/main" val="286447944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Original Coding Schema</a:t>
            </a:r>
          </a:p>
        </p:txBody>
      </p:sp>
      <p:pic>
        <p:nvPicPr>
          <p:cNvPr id="2" name="Content Placeholder 1" descr="Capture d’écran 2014-08-29 à 12.22.04.png"/>
          <p:cNvPicPr>
            <a:picLocks noGrp="1" noChangeAspect="1"/>
          </p:cNvPicPr>
          <p:nvPr>
            <p:ph idx="1"/>
          </p:nvPr>
        </p:nvPicPr>
        <p:blipFill rotWithShape="1">
          <a:blip r:embed="rId3">
            <a:extLst>
              <a:ext uri="{28A0092B-C50C-407E-A947-70E740481C1C}">
                <a14:useLocalDpi xmlns:a14="http://schemas.microsoft.com/office/drawing/2010/main" val="0"/>
              </a:ext>
            </a:extLst>
          </a:blip>
          <a:srcRect t="-254" b="-1046"/>
          <a:stretch/>
        </p:blipFill>
        <p:spPr>
          <a:xfrm>
            <a:off x="457200" y="1299334"/>
            <a:ext cx="8229600" cy="5168136"/>
          </a:xfrm>
        </p:spPr>
      </p:pic>
      <p:sp>
        <p:nvSpPr>
          <p:cNvPr id="4" name="Slide Number Placeholder 3"/>
          <p:cNvSpPr>
            <a:spLocks noGrp="1"/>
          </p:cNvSpPr>
          <p:nvPr>
            <p:ph type="sldNum" sz="quarter" idx="12"/>
          </p:nvPr>
        </p:nvSpPr>
        <p:spPr/>
        <p:txBody>
          <a:bodyPr/>
          <a:lstStyle/>
          <a:p>
            <a:fld id="{087A5987-600E-D54D-B054-67531A0D638B}" type="slidenum">
              <a:rPr lang="en-US" smtClean="0"/>
              <a:t>13</a:t>
            </a:fld>
            <a:endParaRPr lang="en-US"/>
          </a:p>
        </p:txBody>
      </p:sp>
      <p:sp>
        <p:nvSpPr>
          <p:cNvPr id="5" name="Date Placeholder 4"/>
          <p:cNvSpPr>
            <a:spLocks noGrp="1"/>
          </p:cNvSpPr>
          <p:nvPr>
            <p:ph type="dt" sz="half" idx="10"/>
          </p:nvPr>
        </p:nvSpPr>
        <p:spPr/>
        <p:txBody>
          <a:bodyPr/>
          <a:lstStyle/>
          <a:p>
            <a:r>
              <a:rPr lang="fr-CH"/>
              <a:t>FOIS 2014 | September 24, 2014 | S. Seppälä, B. Smith and W. Ceusters</a:t>
            </a:r>
          </a:p>
        </p:txBody>
      </p:sp>
      <p:sp>
        <p:nvSpPr>
          <p:cNvPr id="3" name="Rounded Rectangle 2"/>
          <p:cNvSpPr/>
          <p:nvPr/>
        </p:nvSpPr>
        <p:spPr>
          <a:xfrm>
            <a:off x="3886200" y="1587500"/>
            <a:ext cx="1879600" cy="4832350"/>
          </a:xfrm>
          <a:prstGeom prst="roundRect">
            <a:avLst/>
          </a:prstGeom>
          <a:noFill/>
          <a:ln w="285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ight Arrow Callout 6"/>
          <p:cNvSpPr/>
          <p:nvPr/>
        </p:nvSpPr>
        <p:spPr>
          <a:xfrm>
            <a:off x="254000" y="2590800"/>
            <a:ext cx="3543300" cy="2552700"/>
          </a:xfrm>
          <a:prstGeom prst="rightArrowCallout">
            <a:avLst>
              <a:gd name="adj1" fmla="val 11992"/>
              <a:gd name="adj2" fmla="val 13618"/>
              <a:gd name="adj3" fmla="val 11585"/>
              <a:gd name="adj4" fmla="val 817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indent="12700">
              <a:lnSpc>
                <a:spcPct val="120000"/>
              </a:lnSpc>
            </a:pPr>
            <a:r>
              <a:rPr lang="en-GB" sz="2000" b="1"/>
              <a:t>Beliefs of the ontology authors</a:t>
            </a:r>
          </a:p>
          <a:p>
            <a:pPr marL="177800" lvl="1" indent="-165100">
              <a:buFont typeface="Arial"/>
              <a:buChar char="•"/>
            </a:pPr>
            <a:r>
              <a:rPr lang="en-GB" sz="2000" b="1"/>
              <a:t>BE</a:t>
            </a:r>
            <a:r>
              <a:rPr lang="en-GB" sz="2000"/>
              <a:t>: existence of the represented POR </a:t>
            </a:r>
          </a:p>
          <a:p>
            <a:pPr marL="177800" lvl="1" indent="-165100">
              <a:buFont typeface="Arial"/>
              <a:buChar char="•"/>
            </a:pPr>
            <a:r>
              <a:rPr lang="en-GB" sz="2000" b="1"/>
              <a:t>BR</a:t>
            </a:r>
            <a:r>
              <a:rPr lang="en-GB" sz="2000"/>
              <a:t>: relevance of the represented POR</a:t>
            </a:r>
          </a:p>
        </p:txBody>
      </p:sp>
    </p:spTree>
    <p:extLst>
      <p:ext uri="{BB962C8B-B14F-4D97-AF65-F5344CB8AC3E}">
        <p14:creationId xmlns:p14="http://schemas.microsoft.com/office/powerpoint/2010/main" val="414262248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Original Coding Schema</a:t>
            </a:r>
          </a:p>
        </p:txBody>
      </p:sp>
      <p:pic>
        <p:nvPicPr>
          <p:cNvPr id="2" name="Content Placeholder 1" descr="Capture d’écran 2014-08-29 à 12.22.04.png"/>
          <p:cNvPicPr>
            <a:picLocks noGrp="1" noChangeAspect="1"/>
          </p:cNvPicPr>
          <p:nvPr>
            <p:ph idx="1"/>
          </p:nvPr>
        </p:nvPicPr>
        <p:blipFill rotWithShape="1">
          <a:blip r:embed="rId3">
            <a:extLst>
              <a:ext uri="{28A0092B-C50C-407E-A947-70E740481C1C}">
                <a14:useLocalDpi xmlns:a14="http://schemas.microsoft.com/office/drawing/2010/main" val="0"/>
              </a:ext>
            </a:extLst>
          </a:blip>
          <a:srcRect t="-254" b="-1046"/>
          <a:stretch/>
        </p:blipFill>
        <p:spPr>
          <a:xfrm>
            <a:off x="457200" y="1299334"/>
            <a:ext cx="8229600" cy="5168136"/>
          </a:xfrm>
        </p:spPr>
      </p:pic>
      <p:sp>
        <p:nvSpPr>
          <p:cNvPr id="4" name="Slide Number Placeholder 3"/>
          <p:cNvSpPr>
            <a:spLocks noGrp="1"/>
          </p:cNvSpPr>
          <p:nvPr>
            <p:ph type="sldNum" sz="quarter" idx="12"/>
          </p:nvPr>
        </p:nvSpPr>
        <p:spPr/>
        <p:txBody>
          <a:bodyPr/>
          <a:lstStyle/>
          <a:p>
            <a:fld id="{087A5987-600E-D54D-B054-67531A0D638B}" type="slidenum">
              <a:rPr lang="en-US" smtClean="0"/>
              <a:t>14</a:t>
            </a:fld>
            <a:endParaRPr lang="en-US"/>
          </a:p>
        </p:txBody>
      </p:sp>
      <p:sp>
        <p:nvSpPr>
          <p:cNvPr id="5" name="Date Placeholder 4"/>
          <p:cNvSpPr>
            <a:spLocks noGrp="1"/>
          </p:cNvSpPr>
          <p:nvPr>
            <p:ph type="dt" sz="half" idx="10"/>
          </p:nvPr>
        </p:nvSpPr>
        <p:spPr/>
        <p:txBody>
          <a:bodyPr/>
          <a:lstStyle/>
          <a:p>
            <a:r>
              <a:rPr lang="fr-CH"/>
              <a:t>FOIS 2014 | September 24, 2014 | S. Seppälä, B. Smith and W. Ceusters</a:t>
            </a:r>
          </a:p>
        </p:txBody>
      </p:sp>
      <p:sp>
        <p:nvSpPr>
          <p:cNvPr id="3" name="Rounded Rectangle 2"/>
          <p:cNvSpPr/>
          <p:nvPr/>
        </p:nvSpPr>
        <p:spPr>
          <a:xfrm>
            <a:off x="6159500" y="1587500"/>
            <a:ext cx="1600200" cy="4819650"/>
          </a:xfrm>
          <a:prstGeom prst="roundRect">
            <a:avLst/>
          </a:prstGeom>
          <a:noFill/>
          <a:ln w="285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Up Arrow Callout 7"/>
          <p:cNvSpPr/>
          <p:nvPr/>
        </p:nvSpPr>
        <p:spPr>
          <a:xfrm rot="5400000">
            <a:off x="2616199" y="2273304"/>
            <a:ext cx="3302001" cy="3454400"/>
          </a:xfrm>
          <a:prstGeom prst="upArrowCallout">
            <a:avLst>
              <a:gd name="adj1" fmla="val 12790"/>
              <a:gd name="adj2" fmla="val 12242"/>
              <a:gd name="adj3" fmla="val 16463"/>
              <a:gd name="adj4" fmla="val 72701"/>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354013" lvl="1" indent="-227013"/>
            <a:r>
              <a:rPr lang="en-US" sz="2200" b="1"/>
              <a:t>Encoding</a:t>
            </a:r>
            <a:r>
              <a:rPr lang="en-US" sz="2200"/>
              <a:t> itself </a:t>
            </a:r>
            <a:br>
              <a:rPr lang="en-US" sz="2200"/>
            </a:br>
            <a:r>
              <a:rPr lang="en-US" sz="2200"/>
              <a:t>(the RE)</a:t>
            </a:r>
          </a:p>
          <a:p>
            <a:pPr marL="354013" lvl="2" indent="-227013">
              <a:buFont typeface="Arial"/>
              <a:buChar char="•"/>
            </a:pPr>
            <a:r>
              <a:rPr lang="en-US" sz="2000" b="1"/>
              <a:t>IE</a:t>
            </a:r>
            <a:r>
              <a:rPr lang="en-US" sz="2000"/>
              <a:t>: intended encoding or not, e.g. typographic error: IE=N</a:t>
            </a:r>
          </a:p>
          <a:p>
            <a:pPr marL="354013" lvl="2" indent="-227013">
              <a:buFont typeface="Arial"/>
              <a:buChar char="•"/>
            </a:pPr>
            <a:r>
              <a:rPr lang="en-US" sz="2000" b="1"/>
              <a:t>TR</a:t>
            </a:r>
            <a:r>
              <a:rPr lang="en-US" sz="2000"/>
              <a:t>: type of reference of the RE</a:t>
            </a:r>
          </a:p>
        </p:txBody>
      </p:sp>
    </p:spTree>
    <p:extLst>
      <p:ext uri="{BB962C8B-B14F-4D97-AF65-F5344CB8AC3E}">
        <p14:creationId xmlns:p14="http://schemas.microsoft.com/office/powerpoint/2010/main" val="103215896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Original Coding Schema</a:t>
            </a:r>
          </a:p>
        </p:txBody>
      </p:sp>
      <p:pic>
        <p:nvPicPr>
          <p:cNvPr id="2" name="Content Placeholder 1" descr="Capture d’écran 2014-08-29 à 12.22.04.png"/>
          <p:cNvPicPr>
            <a:picLocks noGrp="1" noChangeAspect="1"/>
          </p:cNvPicPr>
          <p:nvPr>
            <p:ph idx="1"/>
          </p:nvPr>
        </p:nvPicPr>
        <p:blipFill rotWithShape="1">
          <a:blip r:embed="rId3">
            <a:extLst>
              <a:ext uri="{28A0092B-C50C-407E-A947-70E740481C1C}">
                <a14:useLocalDpi xmlns:a14="http://schemas.microsoft.com/office/drawing/2010/main" val="0"/>
              </a:ext>
            </a:extLst>
          </a:blip>
          <a:srcRect t="-254" b="-1046"/>
          <a:stretch/>
        </p:blipFill>
        <p:spPr>
          <a:xfrm>
            <a:off x="457200" y="1299334"/>
            <a:ext cx="8229600" cy="5168136"/>
          </a:xfrm>
        </p:spPr>
      </p:pic>
      <p:sp>
        <p:nvSpPr>
          <p:cNvPr id="4" name="Slide Number Placeholder 3"/>
          <p:cNvSpPr>
            <a:spLocks noGrp="1"/>
          </p:cNvSpPr>
          <p:nvPr>
            <p:ph type="sldNum" sz="quarter" idx="12"/>
          </p:nvPr>
        </p:nvSpPr>
        <p:spPr/>
        <p:txBody>
          <a:bodyPr/>
          <a:lstStyle/>
          <a:p>
            <a:fld id="{087A5987-600E-D54D-B054-67531A0D638B}" type="slidenum">
              <a:rPr lang="en-US" smtClean="0"/>
              <a:t>15</a:t>
            </a:fld>
            <a:endParaRPr lang="en-US"/>
          </a:p>
        </p:txBody>
      </p:sp>
      <p:sp>
        <p:nvSpPr>
          <p:cNvPr id="5" name="Date Placeholder 4"/>
          <p:cNvSpPr>
            <a:spLocks noGrp="1"/>
          </p:cNvSpPr>
          <p:nvPr>
            <p:ph type="dt" sz="half" idx="10"/>
          </p:nvPr>
        </p:nvSpPr>
        <p:spPr/>
        <p:txBody>
          <a:bodyPr/>
          <a:lstStyle/>
          <a:p>
            <a:r>
              <a:rPr lang="fr-CH"/>
              <a:t>FOIS 2014 | September 24, 2014 | S. Seppälä, B. Smith and W. Ceusters</a:t>
            </a:r>
          </a:p>
        </p:txBody>
      </p:sp>
      <p:sp>
        <p:nvSpPr>
          <p:cNvPr id="3" name="Rounded Rectangle 2"/>
          <p:cNvSpPr/>
          <p:nvPr/>
        </p:nvSpPr>
        <p:spPr>
          <a:xfrm>
            <a:off x="6985000" y="1854200"/>
            <a:ext cx="774700" cy="4552950"/>
          </a:xfrm>
          <a:prstGeom prst="roundRect">
            <a:avLst/>
          </a:prstGeom>
          <a:noFill/>
          <a:ln w="285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Up Arrow Callout 7"/>
          <p:cNvSpPr/>
          <p:nvPr/>
        </p:nvSpPr>
        <p:spPr>
          <a:xfrm rot="5400000">
            <a:off x="3095625" y="2276478"/>
            <a:ext cx="3028950" cy="4572000"/>
          </a:xfrm>
          <a:prstGeom prst="upArrowCallout">
            <a:avLst>
              <a:gd name="adj1" fmla="val 12790"/>
              <a:gd name="adj2" fmla="val 12242"/>
              <a:gd name="adj3" fmla="val 16463"/>
              <a:gd name="adj4" fmla="val 80757"/>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92075" lvl="2"/>
            <a:r>
              <a:rPr lang="en-US" sz="2000" b="1"/>
              <a:t>Type of reference</a:t>
            </a:r>
          </a:p>
          <a:p>
            <a:pPr marL="266700" lvl="2" indent="-174625">
              <a:buFont typeface="Arial"/>
              <a:buChar char="•"/>
            </a:pPr>
            <a:r>
              <a:rPr lang="en-US" sz="2000" b="1"/>
              <a:t>R+</a:t>
            </a:r>
            <a:r>
              <a:rPr lang="en-US" sz="2000"/>
              <a:t>: correctly refers</a:t>
            </a:r>
          </a:p>
          <a:p>
            <a:pPr marL="266700" lvl="2" indent="-174625">
              <a:buFont typeface="Arial"/>
              <a:buChar char="•"/>
            </a:pPr>
            <a:r>
              <a:rPr lang="en-US" sz="2000"/>
              <a:t>Incorrectly refers because the encoding:</a:t>
            </a:r>
          </a:p>
          <a:p>
            <a:pPr marL="533400" lvl="4" indent="-174625">
              <a:buFont typeface="Arial"/>
              <a:buChar char="•"/>
            </a:pPr>
            <a:r>
              <a:rPr lang="en-US" b="1"/>
              <a:t>¬R</a:t>
            </a:r>
            <a:r>
              <a:rPr lang="en-US"/>
              <a:t>: does not refer</a:t>
            </a:r>
          </a:p>
          <a:p>
            <a:pPr marL="533400" lvl="4" indent="-174625">
              <a:buFont typeface="Arial"/>
              <a:buChar char="•"/>
            </a:pPr>
            <a:r>
              <a:rPr lang="en-US" b="1"/>
              <a:t>R–</a:t>
            </a:r>
            <a:r>
              <a:rPr lang="en-US"/>
              <a:t>:	does refer, but to a POR other than the one which was intended</a:t>
            </a:r>
          </a:p>
          <a:p>
            <a:pPr marL="533400" lvl="4" indent="-174625">
              <a:buFont typeface="Arial"/>
              <a:buChar char="•"/>
            </a:pPr>
            <a:r>
              <a:rPr lang="en-US" b="1"/>
              <a:t>R++</a:t>
            </a:r>
            <a:r>
              <a:rPr lang="en-US"/>
              <a:t>: denotes redundantly</a:t>
            </a:r>
          </a:p>
        </p:txBody>
      </p:sp>
    </p:spTree>
    <p:extLst>
      <p:ext uri="{BB962C8B-B14F-4D97-AF65-F5344CB8AC3E}">
        <p14:creationId xmlns:p14="http://schemas.microsoft.com/office/powerpoint/2010/main" val="20026349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Original Coding Schema</a:t>
            </a:r>
          </a:p>
        </p:txBody>
      </p:sp>
      <p:pic>
        <p:nvPicPr>
          <p:cNvPr id="2" name="Content Placeholder 1" descr="Capture d’écran 2014-08-29 à 12.22.04.png"/>
          <p:cNvPicPr>
            <a:picLocks noGrp="1" noChangeAspect="1"/>
          </p:cNvPicPr>
          <p:nvPr>
            <p:ph idx="1"/>
          </p:nvPr>
        </p:nvPicPr>
        <p:blipFill rotWithShape="1">
          <a:blip r:embed="rId3">
            <a:extLst>
              <a:ext uri="{28A0092B-C50C-407E-A947-70E740481C1C}">
                <a14:useLocalDpi xmlns:a14="http://schemas.microsoft.com/office/drawing/2010/main" val="0"/>
              </a:ext>
            </a:extLst>
          </a:blip>
          <a:srcRect t="-254" b="-1046"/>
          <a:stretch/>
        </p:blipFill>
        <p:spPr>
          <a:xfrm>
            <a:off x="457200" y="1299334"/>
            <a:ext cx="8229600" cy="5168136"/>
          </a:xfrm>
        </p:spPr>
      </p:pic>
      <p:sp>
        <p:nvSpPr>
          <p:cNvPr id="4" name="Slide Number Placeholder 3"/>
          <p:cNvSpPr>
            <a:spLocks noGrp="1"/>
          </p:cNvSpPr>
          <p:nvPr>
            <p:ph type="sldNum" sz="quarter" idx="12"/>
          </p:nvPr>
        </p:nvSpPr>
        <p:spPr/>
        <p:txBody>
          <a:bodyPr/>
          <a:lstStyle/>
          <a:p>
            <a:fld id="{087A5987-600E-D54D-B054-67531A0D638B}" type="slidenum">
              <a:rPr lang="en-US" smtClean="0"/>
              <a:t>16</a:t>
            </a:fld>
            <a:endParaRPr lang="en-US"/>
          </a:p>
        </p:txBody>
      </p:sp>
      <p:sp>
        <p:nvSpPr>
          <p:cNvPr id="5" name="Date Placeholder 4"/>
          <p:cNvSpPr>
            <a:spLocks noGrp="1"/>
          </p:cNvSpPr>
          <p:nvPr>
            <p:ph type="dt" sz="half" idx="10"/>
          </p:nvPr>
        </p:nvSpPr>
        <p:spPr/>
        <p:txBody>
          <a:bodyPr/>
          <a:lstStyle/>
          <a:p>
            <a:r>
              <a:rPr lang="fr-CH"/>
              <a:t>FOIS 2014 | September 24, 2014 | S. Seppälä, B. Smith and W. Ceusters</a:t>
            </a:r>
          </a:p>
        </p:txBody>
      </p:sp>
      <p:sp>
        <p:nvSpPr>
          <p:cNvPr id="3" name="Rounded Rectangle 2"/>
          <p:cNvSpPr/>
          <p:nvPr/>
        </p:nvSpPr>
        <p:spPr>
          <a:xfrm>
            <a:off x="7797800" y="1346200"/>
            <a:ext cx="889000" cy="5010150"/>
          </a:xfrm>
          <a:prstGeom prst="roundRect">
            <a:avLst/>
          </a:prstGeom>
          <a:noFill/>
          <a:ln w="285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Up Arrow Callout 7"/>
          <p:cNvSpPr/>
          <p:nvPr/>
        </p:nvSpPr>
        <p:spPr>
          <a:xfrm rot="5400000">
            <a:off x="5410200" y="1896234"/>
            <a:ext cx="1219200" cy="3302000"/>
          </a:xfrm>
          <a:prstGeom prst="upArrowCallout">
            <a:avLst>
              <a:gd name="adj1" fmla="val 23207"/>
              <a:gd name="adj2" fmla="val 21617"/>
              <a:gd name="adj3" fmla="val 16463"/>
              <a:gd name="adj4" fmla="val 87316"/>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177800" lvl="2" defTabSz="355600">
              <a:lnSpc>
                <a:spcPct val="80000"/>
              </a:lnSpc>
            </a:pPr>
            <a:r>
              <a:rPr lang="en-GB" sz="2200"/>
              <a:t>M</a:t>
            </a:r>
            <a:r>
              <a:rPr lang="en-GB" sz="2200" b="1"/>
              <a:t>agnitude of error</a:t>
            </a:r>
          </a:p>
          <a:p>
            <a:pPr marL="177800" lvl="2" defTabSz="355600">
              <a:lnSpc>
                <a:spcPct val="80000"/>
              </a:lnSpc>
            </a:pPr>
            <a:r>
              <a:rPr lang="en-GB" sz="2200"/>
              <a:t>(score related to each configuration)</a:t>
            </a:r>
            <a:endParaRPr lang="fr-CH" sz="2200"/>
          </a:p>
        </p:txBody>
      </p:sp>
    </p:spTree>
    <p:extLst>
      <p:ext uri="{BB962C8B-B14F-4D97-AF65-F5344CB8AC3E}">
        <p14:creationId xmlns:p14="http://schemas.microsoft.com/office/powerpoint/2010/main" val="317288569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Measuring the Changes</a:t>
            </a:r>
          </a:p>
        </p:txBody>
      </p:sp>
      <p:sp>
        <p:nvSpPr>
          <p:cNvPr id="3" name="Vertical Text Placeholder 2"/>
          <p:cNvSpPr>
            <a:spLocks noGrp="1"/>
          </p:cNvSpPr>
          <p:nvPr>
            <p:ph type="body" orient="vert" idx="1"/>
          </p:nvPr>
        </p:nvSpPr>
        <p:spPr>
          <a:xfrm>
            <a:off x="457200" y="1600200"/>
            <a:ext cx="8229600" cy="4756150"/>
          </a:xfrm>
        </p:spPr>
        <p:txBody>
          <a:bodyPr>
            <a:normAutofit fontScale="85000" lnSpcReduction="10000"/>
          </a:bodyPr>
          <a:lstStyle/>
          <a:p>
            <a:pPr marL="457200" lvl="1" indent="-457200">
              <a:lnSpc>
                <a:spcPct val="110000"/>
              </a:lnSpc>
              <a:buFont typeface="Arial"/>
              <a:buChar char="•"/>
            </a:pPr>
            <a:r>
              <a:rPr lang="en-GB" sz="3200" dirty="0"/>
              <a:t>Calculate the overall quality score for each version of the ontology</a:t>
            </a:r>
          </a:p>
          <a:p>
            <a:pPr marL="457200" indent="-457200">
              <a:lnSpc>
                <a:spcPct val="110000"/>
              </a:lnSpc>
            </a:pPr>
            <a:r>
              <a:rPr lang="en-GB" dirty="0"/>
              <a:t>Two ways of scoring the overall quality of ontologies</a:t>
            </a:r>
            <a:endParaRPr lang="fr-CH" b="1" dirty="0"/>
          </a:p>
          <a:p>
            <a:pPr lvl="1">
              <a:lnSpc>
                <a:spcPct val="110000"/>
              </a:lnSpc>
            </a:pPr>
            <a:r>
              <a:rPr lang="en-GB" dirty="0"/>
              <a:t>Using </a:t>
            </a:r>
            <a:r>
              <a:rPr lang="en-GB" b="1" dirty="0"/>
              <a:t>reality</a:t>
            </a:r>
            <a:r>
              <a:rPr lang="en-GB" dirty="0"/>
              <a:t> as benchmark</a:t>
            </a:r>
            <a:r>
              <a:rPr lang="en-GB" sz="2600" dirty="0"/>
              <a:t> </a:t>
            </a:r>
            <a:r>
              <a:rPr lang="en-GB" sz="2400" dirty="0"/>
              <a:t>(allows assessing, e.g., how well given ontologies conform to the reality which they claim to represent)</a:t>
            </a:r>
            <a:endParaRPr lang="fr-CH" sz="2600" dirty="0"/>
          </a:p>
          <a:p>
            <a:pPr lvl="1">
              <a:lnSpc>
                <a:spcPct val="110000"/>
              </a:lnSpc>
            </a:pPr>
            <a:r>
              <a:rPr lang="en-GB" dirty="0"/>
              <a:t>Using the </a:t>
            </a:r>
            <a:r>
              <a:rPr lang="en-GB" b="1" dirty="0"/>
              <a:t>successive versions</a:t>
            </a:r>
            <a:r>
              <a:rPr lang="en-GB" dirty="0"/>
              <a:t> of the same ontology to measure its improvement in time</a:t>
            </a:r>
          </a:p>
          <a:p>
            <a:pPr lvl="2">
              <a:lnSpc>
                <a:spcPct val="110000"/>
              </a:lnSpc>
            </a:pPr>
            <a:r>
              <a:rPr lang="en-GB" dirty="0"/>
              <a:t>Latest version treated as a correct representation of reality (gold standard) against which the previous versions are evaluated</a:t>
            </a:r>
          </a:p>
          <a:p>
            <a:pPr lvl="2">
              <a:lnSpc>
                <a:spcPct val="110000"/>
              </a:lnSpc>
            </a:pPr>
            <a:r>
              <a:rPr lang="en-GB" dirty="0"/>
              <a:t>The scores are recalculated at each time </a:t>
            </a:r>
            <a:r>
              <a:rPr lang="en-GB" i="1" dirty="0"/>
              <a:t>t</a:t>
            </a:r>
            <a:r>
              <a:rPr lang="en-GB" dirty="0"/>
              <a:t> with respect to whatever is at </a:t>
            </a:r>
            <a:r>
              <a:rPr lang="en-GB" i="1" dirty="0"/>
              <a:t>t </a:t>
            </a:r>
            <a:r>
              <a:rPr lang="en-GB" dirty="0"/>
              <a:t>the latest version</a:t>
            </a:r>
            <a:endParaRPr lang="fr-CH" dirty="0"/>
          </a:p>
        </p:txBody>
      </p:sp>
      <p:sp>
        <p:nvSpPr>
          <p:cNvPr id="4" name="Slide Number Placeholder 3"/>
          <p:cNvSpPr>
            <a:spLocks noGrp="1"/>
          </p:cNvSpPr>
          <p:nvPr>
            <p:ph type="sldNum" sz="quarter" idx="12"/>
          </p:nvPr>
        </p:nvSpPr>
        <p:spPr/>
        <p:txBody>
          <a:bodyPr/>
          <a:lstStyle/>
          <a:p>
            <a:fld id="{087A5987-600E-D54D-B054-67531A0D638B}" type="slidenum">
              <a:rPr lang="en-US" smtClean="0"/>
              <a:t>17</a:t>
            </a:fld>
            <a:endParaRPr lang="en-US"/>
          </a:p>
        </p:txBody>
      </p:sp>
      <p:sp>
        <p:nvSpPr>
          <p:cNvPr id="5" name="Date Placeholder 4"/>
          <p:cNvSpPr>
            <a:spLocks noGrp="1"/>
          </p:cNvSpPr>
          <p:nvPr>
            <p:ph type="dt" sz="half" idx="2"/>
          </p:nvPr>
        </p:nvSpPr>
        <p:spPr/>
        <p:txBody>
          <a:bodyPr/>
          <a:lstStyle/>
          <a:p>
            <a:r>
              <a:rPr lang="fr-CH"/>
              <a:t>FOIS 2014 | September 24, 2014 | S. Seppälä, B. Smith and W. Ceusters</a:t>
            </a:r>
          </a:p>
        </p:txBody>
      </p:sp>
    </p:spTree>
    <p:extLst>
      <p:ext uri="{BB962C8B-B14F-4D97-AF65-F5344CB8AC3E}">
        <p14:creationId xmlns:p14="http://schemas.microsoft.com/office/powerpoint/2010/main" val="31367359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b="0"/>
              <a:t>Applying the qualitative versioning method to BFO</a:t>
            </a:r>
            <a:endParaRPr lang="en-US"/>
          </a:p>
        </p:txBody>
      </p:sp>
      <p:sp>
        <p:nvSpPr>
          <p:cNvPr id="7" name="Text Placeholder 6"/>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87A5987-600E-D54D-B054-67531A0D638B}" type="slidenum">
              <a:rPr lang="en-US" smtClean="0"/>
              <a:t>18</a:t>
            </a:fld>
            <a:endParaRPr lang="en-US"/>
          </a:p>
        </p:txBody>
      </p:sp>
      <p:sp>
        <p:nvSpPr>
          <p:cNvPr id="5" name="Date Placeholder 4"/>
          <p:cNvSpPr>
            <a:spLocks noGrp="1"/>
          </p:cNvSpPr>
          <p:nvPr>
            <p:ph type="dt" sz="half" idx="10"/>
          </p:nvPr>
        </p:nvSpPr>
        <p:spPr/>
        <p:txBody>
          <a:bodyPr/>
          <a:lstStyle/>
          <a:p>
            <a:r>
              <a:rPr lang="fr-CH"/>
              <a:t>FOIS 2014 | September 24, 2014 | S. Seppälä, B. Smith and W. Ceusters</a:t>
            </a:r>
          </a:p>
        </p:txBody>
      </p:sp>
    </p:spTree>
    <p:extLst>
      <p:ext uri="{BB962C8B-B14F-4D97-AF65-F5344CB8AC3E}">
        <p14:creationId xmlns:p14="http://schemas.microsoft.com/office/powerpoint/2010/main" val="384206503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Preprocessing of the Data (1)</a:t>
            </a:r>
          </a:p>
        </p:txBody>
      </p:sp>
      <p:sp>
        <p:nvSpPr>
          <p:cNvPr id="7" name="Vertical Text Placeholder 6"/>
          <p:cNvSpPr>
            <a:spLocks noGrp="1"/>
          </p:cNvSpPr>
          <p:nvPr>
            <p:ph type="body" orient="vert" idx="1"/>
          </p:nvPr>
        </p:nvSpPr>
        <p:spPr/>
        <p:txBody>
          <a:bodyPr/>
          <a:lstStyle/>
          <a:p>
            <a:r>
              <a:rPr lang="en-US" dirty="0"/>
              <a:t>Extract all representational elements (REs) from the BFO 1.0, BFO 1.1 and BFO 2.0 OWL files</a:t>
            </a:r>
          </a:p>
          <a:p>
            <a:r>
              <a:rPr lang="en-US" dirty="0"/>
              <a:t>Our study focused only on:</a:t>
            </a:r>
          </a:p>
          <a:p>
            <a:pPr lvl="1"/>
            <a:r>
              <a:rPr lang="en-US" dirty="0"/>
              <a:t>BFO categories</a:t>
            </a:r>
          </a:p>
          <a:p>
            <a:pPr lvl="1"/>
            <a:r>
              <a:rPr lang="en-US" dirty="0"/>
              <a:t>Asserted and implied </a:t>
            </a:r>
            <a:r>
              <a:rPr lang="en-US" i="1" dirty="0" err="1"/>
              <a:t>is_a</a:t>
            </a:r>
            <a:r>
              <a:rPr lang="en-US" dirty="0"/>
              <a:t> relations</a:t>
            </a:r>
          </a:p>
        </p:txBody>
      </p:sp>
      <p:sp>
        <p:nvSpPr>
          <p:cNvPr id="4" name="Slide Number Placeholder 3"/>
          <p:cNvSpPr>
            <a:spLocks noGrp="1"/>
          </p:cNvSpPr>
          <p:nvPr>
            <p:ph type="sldNum" sz="quarter" idx="12"/>
          </p:nvPr>
        </p:nvSpPr>
        <p:spPr/>
        <p:txBody>
          <a:bodyPr/>
          <a:lstStyle/>
          <a:p>
            <a:fld id="{087A5987-600E-D54D-B054-67531A0D638B}" type="slidenum">
              <a:rPr lang="en-US" smtClean="0"/>
              <a:t>19</a:t>
            </a:fld>
            <a:endParaRPr lang="en-US"/>
          </a:p>
        </p:txBody>
      </p:sp>
      <p:sp>
        <p:nvSpPr>
          <p:cNvPr id="5" name="Date Placeholder 4"/>
          <p:cNvSpPr>
            <a:spLocks noGrp="1"/>
          </p:cNvSpPr>
          <p:nvPr>
            <p:ph type="dt" sz="half" idx="2"/>
          </p:nvPr>
        </p:nvSpPr>
        <p:spPr/>
        <p:txBody>
          <a:bodyPr/>
          <a:lstStyle/>
          <a:p>
            <a:r>
              <a:rPr lang="fr-CH"/>
              <a:t>FOIS 2014 | September 24, 2014 | S. Seppälä, B. Smith and W. Ceusters</a:t>
            </a:r>
          </a:p>
        </p:txBody>
      </p:sp>
    </p:spTree>
    <p:extLst>
      <p:ext uri="{BB962C8B-B14F-4D97-AF65-F5344CB8AC3E}">
        <p14:creationId xmlns:p14="http://schemas.microsoft.com/office/powerpoint/2010/main" val="12664846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0" dirty="0" smtClean="0"/>
              <a:t>background</a:t>
            </a:r>
            <a:endParaRPr lang="en-US" b="0" dirty="0"/>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87A5987-600E-D54D-B054-67531A0D638B}" type="slidenum">
              <a:rPr lang="en-US" smtClean="0"/>
              <a:t>2</a:t>
            </a:fld>
            <a:endParaRPr lang="en-US" dirty="0"/>
          </a:p>
        </p:txBody>
      </p:sp>
      <p:sp>
        <p:nvSpPr>
          <p:cNvPr id="5" name="Date Placeholder 4"/>
          <p:cNvSpPr>
            <a:spLocks noGrp="1"/>
          </p:cNvSpPr>
          <p:nvPr>
            <p:ph type="dt" sz="half" idx="10"/>
          </p:nvPr>
        </p:nvSpPr>
        <p:spPr/>
        <p:txBody>
          <a:bodyPr/>
          <a:lstStyle/>
          <a:p>
            <a:r>
              <a:rPr lang="fr-CH" smtClean="0"/>
              <a:t>FOIS 2014 | September 24, 2014 | S. Seppälä, B. Smith and W. Ceusters</a:t>
            </a:r>
            <a:endParaRPr lang="en-US" dirty="0" smtClean="0"/>
          </a:p>
        </p:txBody>
      </p:sp>
    </p:spTree>
    <p:extLst>
      <p:ext uri="{BB962C8B-B14F-4D97-AF65-F5344CB8AC3E}">
        <p14:creationId xmlns:p14="http://schemas.microsoft.com/office/powerpoint/2010/main" val="116436839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Preprocessing of the Data (2)</a:t>
            </a:r>
          </a:p>
        </p:txBody>
      </p:sp>
      <p:sp>
        <p:nvSpPr>
          <p:cNvPr id="3" name="Vertical Text Placeholder 2"/>
          <p:cNvSpPr>
            <a:spLocks noGrp="1"/>
          </p:cNvSpPr>
          <p:nvPr>
            <p:ph sz="half" idx="1"/>
          </p:nvPr>
        </p:nvSpPr>
        <p:spPr>
          <a:xfrm>
            <a:off x="457200" y="1600201"/>
            <a:ext cx="4038600" cy="2032000"/>
          </a:xfrm>
        </p:spPr>
        <p:txBody>
          <a:bodyPr>
            <a:normAutofit fontScale="92500" lnSpcReduction="10000"/>
          </a:bodyPr>
          <a:lstStyle/>
          <a:p>
            <a:pPr>
              <a:lnSpc>
                <a:spcPct val="110000"/>
              </a:lnSpc>
            </a:pPr>
            <a:r>
              <a:rPr lang="en-US" sz="2400"/>
              <a:t>Disambiguate by assigning a unique identifier (ID) that allows ignoring any change at the terminological level</a:t>
            </a:r>
          </a:p>
        </p:txBody>
      </p:sp>
      <p:sp>
        <p:nvSpPr>
          <p:cNvPr id="8" name="Content Placeholder 7"/>
          <p:cNvSpPr>
            <a:spLocks noGrp="1"/>
          </p:cNvSpPr>
          <p:nvPr>
            <p:ph sz="half" idx="2"/>
          </p:nvPr>
        </p:nvSpPr>
        <p:spPr>
          <a:xfrm>
            <a:off x="4648200" y="1600202"/>
            <a:ext cx="4038600" cy="1716722"/>
          </a:xfrm>
        </p:spPr>
        <p:txBody>
          <a:bodyPr>
            <a:normAutofit fontScale="92500" lnSpcReduction="10000"/>
          </a:bodyPr>
          <a:lstStyle/>
          <a:p>
            <a:r>
              <a:rPr lang="en-US" sz="2400"/>
              <a:t>Check the disambiguation with:</a:t>
            </a:r>
          </a:p>
          <a:p>
            <a:pPr lvl="1"/>
            <a:r>
              <a:rPr lang="en-US" sz="2000" i="1"/>
              <a:t>BFOConvert</a:t>
            </a:r>
            <a:r>
              <a:rPr lang="en-US" sz="2000"/>
              <a:t> mapping</a:t>
            </a:r>
          </a:p>
          <a:p>
            <a:pPr lvl="1"/>
            <a:r>
              <a:rPr lang="en-US" sz="2000"/>
              <a:t>BFO specifications</a:t>
            </a:r>
          </a:p>
          <a:p>
            <a:pPr lvl="1"/>
            <a:r>
              <a:rPr lang="en-US" sz="2000"/>
              <a:t>Authors of BFO</a:t>
            </a:r>
          </a:p>
          <a:p>
            <a:endParaRPr lang="en-US"/>
          </a:p>
        </p:txBody>
      </p:sp>
      <p:sp>
        <p:nvSpPr>
          <p:cNvPr id="4" name="Slide Number Placeholder 3"/>
          <p:cNvSpPr>
            <a:spLocks noGrp="1"/>
          </p:cNvSpPr>
          <p:nvPr>
            <p:ph type="sldNum" sz="quarter" idx="12"/>
          </p:nvPr>
        </p:nvSpPr>
        <p:spPr/>
        <p:txBody>
          <a:bodyPr/>
          <a:lstStyle/>
          <a:p>
            <a:fld id="{087A5987-600E-D54D-B054-67531A0D638B}" type="slidenum">
              <a:rPr lang="en-US" smtClean="0"/>
              <a:t>20</a:t>
            </a:fld>
            <a:endParaRPr lang="en-US"/>
          </a:p>
        </p:txBody>
      </p:sp>
      <p:sp>
        <p:nvSpPr>
          <p:cNvPr id="5" name="Date Placeholder 4"/>
          <p:cNvSpPr>
            <a:spLocks noGrp="1"/>
          </p:cNvSpPr>
          <p:nvPr>
            <p:ph type="dt" sz="half" idx="10"/>
          </p:nvPr>
        </p:nvSpPr>
        <p:spPr/>
        <p:txBody>
          <a:bodyPr/>
          <a:lstStyle/>
          <a:p>
            <a:r>
              <a:rPr lang="fr-CH"/>
              <a:t>FOIS 2014 | September 24, 2014 | S. Seppälä, B. Smith and W. Ceusters</a:t>
            </a:r>
          </a:p>
        </p:txBody>
      </p:sp>
      <p:graphicFrame>
        <p:nvGraphicFramePr>
          <p:cNvPr id="7" name="Table 6"/>
          <p:cNvGraphicFramePr>
            <a:graphicFrameLocks noGrp="1"/>
          </p:cNvGraphicFramePr>
          <p:nvPr>
            <p:extLst>
              <p:ext uri="{D42A27DB-BD31-4B8C-83A1-F6EECF244321}">
                <p14:modId xmlns:p14="http://schemas.microsoft.com/office/powerpoint/2010/main" val="2615233441"/>
              </p:ext>
            </p:extLst>
          </p:nvPr>
        </p:nvGraphicFramePr>
        <p:xfrm>
          <a:off x="636982" y="3547110"/>
          <a:ext cx="8022436" cy="2570480"/>
        </p:xfrm>
        <a:graphic>
          <a:graphicData uri="http://schemas.openxmlformats.org/drawingml/2006/table">
            <a:tbl>
              <a:tblPr firstRow="1" bandRow="1">
                <a:tableStyleId>{2D5ABB26-0587-4C30-8999-92F81FD0307C}</a:tableStyleId>
              </a:tblPr>
              <a:tblGrid>
                <a:gridCol w="763248"/>
                <a:gridCol w="3451170"/>
                <a:gridCol w="3808018"/>
              </a:tblGrid>
              <a:tr h="370840">
                <a:tc>
                  <a:txBody>
                    <a:bodyPr/>
                    <a:lstStyle/>
                    <a:p>
                      <a:pPr indent="226695" algn="l">
                        <a:spcAft>
                          <a:spcPts val="0"/>
                        </a:spcAft>
                      </a:pPr>
                      <a:r>
                        <a:rPr lang="en-US" sz="2000" b="1">
                          <a:effectLst/>
                        </a:rPr>
                        <a:t> ID</a:t>
                      </a:r>
                      <a:endParaRPr lang="fr-CH" sz="2000" b="1">
                        <a:effectLst/>
                        <a:latin typeface="Times New Roman"/>
                        <a:ea typeface="MS Mincho"/>
                        <a:cs typeface="Times New Roman"/>
                      </a:endParaRPr>
                    </a:p>
                  </a:txBody>
                  <a:tcPr marL="68580" marR="68580" marT="0" marB="0">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tcPr>
                </a:tc>
                <a:tc>
                  <a:txBody>
                    <a:bodyPr/>
                    <a:lstStyle/>
                    <a:p>
                      <a:pPr marL="0" indent="0" algn="ctr">
                        <a:spcAft>
                          <a:spcPts val="0"/>
                        </a:spcAft>
                      </a:pPr>
                      <a:r>
                        <a:rPr lang="en-US" sz="2000" b="1">
                          <a:effectLst/>
                        </a:rPr>
                        <a:t>BFO 1.0/BFO 1.1</a:t>
                      </a:r>
                      <a:endParaRPr lang="fr-CH" sz="2000" b="1">
                        <a:effectLst/>
                        <a:latin typeface="Times New Roman"/>
                        <a:ea typeface="MS Mincho"/>
                        <a:cs typeface="Times New Roman"/>
                      </a:endParaRPr>
                    </a:p>
                  </a:txBody>
                  <a:tcPr marL="68580" marR="68580" marT="0" marB="0">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tcPr>
                </a:tc>
                <a:tc>
                  <a:txBody>
                    <a:bodyPr/>
                    <a:lstStyle/>
                    <a:p>
                      <a:pPr marL="0" indent="0" algn="ctr">
                        <a:spcAft>
                          <a:spcPts val="0"/>
                        </a:spcAft>
                      </a:pPr>
                      <a:r>
                        <a:rPr lang="en-US" sz="2000" b="1">
                          <a:effectLst/>
                        </a:rPr>
                        <a:t>BFO 2.0</a:t>
                      </a:r>
                      <a:endParaRPr lang="fr-CH" sz="2000" b="1">
                        <a:effectLst/>
                        <a:latin typeface="Times New Roman"/>
                        <a:ea typeface="MS Mincho"/>
                        <a:cs typeface="Times New Roman"/>
                      </a:endParaRPr>
                    </a:p>
                  </a:txBody>
                  <a:tcPr marL="68580" marR="68580" marT="0" marB="0">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tcPr>
                </a:tc>
              </a:tr>
              <a:tr h="370840">
                <a:tc>
                  <a:txBody>
                    <a:bodyPr/>
                    <a:lstStyle/>
                    <a:p>
                      <a:pPr marL="0" indent="0" algn="l">
                        <a:spcAft>
                          <a:spcPts val="0"/>
                        </a:spcAft>
                      </a:pPr>
                      <a:r>
                        <a:rPr lang="en-US" sz="2000" b="1">
                          <a:effectLst/>
                        </a:rPr>
                        <a:t>RU7</a:t>
                      </a:r>
                      <a:endParaRPr lang="fr-CH" sz="2000" b="1">
                        <a:effectLst/>
                        <a:latin typeface="Times New Roman"/>
                        <a:ea typeface="MS Mincho"/>
                        <a:cs typeface="Times New Roman"/>
                      </a:endParaRPr>
                    </a:p>
                  </a:txBody>
                  <a:tcPr marL="68580" marR="68580" marT="0" marB="0">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tcPr>
                </a:tc>
                <a:tc>
                  <a:txBody>
                    <a:bodyPr/>
                    <a:lstStyle/>
                    <a:p>
                      <a:pPr marL="0" indent="0" algn="l">
                        <a:spcAft>
                          <a:spcPts val="0"/>
                        </a:spcAft>
                      </a:pPr>
                      <a:r>
                        <a:rPr lang="en-US" sz="2000">
                          <a:effectLst/>
                        </a:rPr>
                        <a:t>processual entity</a:t>
                      </a:r>
                      <a:endParaRPr lang="fr-CH" sz="2000">
                        <a:effectLst/>
                        <a:latin typeface="Times New Roman"/>
                        <a:ea typeface="MS Mincho"/>
                        <a:cs typeface="Times New Roman"/>
                      </a:endParaRPr>
                    </a:p>
                  </a:txBody>
                  <a:tcPr marL="68580" marR="68580" marT="0" marB="0">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tcPr>
                </a:tc>
                <a:tc>
                  <a:txBody>
                    <a:bodyPr/>
                    <a:lstStyle/>
                    <a:p>
                      <a:pPr marL="0" indent="0" algn="l">
                        <a:spcAft>
                          <a:spcPts val="0"/>
                        </a:spcAft>
                      </a:pPr>
                      <a:r>
                        <a:rPr lang="en-US" sz="2000">
                          <a:effectLst/>
                        </a:rPr>
                        <a:t>BFO2-process/BFO1-processual entity</a:t>
                      </a:r>
                      <a:endParaRPr lang="fr-CH" sz="2000">
                        <a:effectLst/>
                        <a:latin typeface="Times New Roman"/>
                        <a:ea typeface="MS Mincho"/>
                        <a:cs typeface="Times New Roman"/>
                      </a:endParaRPr>
                    </a:p>
                  </a:txBody>
                  <a:tcPr marL="68580" marR="68580" marT="0" marB="0">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tcPr>
                </a:tc>
              </a:tr>
              <a:tr h="370840">
                <a:tc>
                  <a:txBody>
                    <a:bodyPr/>
                    <a:lstStyle/>
                    <a:p>
                      <a:pPr marL="0" indent="0" algn="l">
                        <a:spcAft>
                          <a:spcPts val="0"/>
                        </a:spcAft>
                      </a:pPr>
                      <a:r>
                        <a:rPr lang="en-US" sz="2000" b="1" kern="1200">
                          <a:effectLst/>
                        </a:rPr>
                        <a:t>RC7.1</a:t>
                      </a:r>
                      <a:endParaRPr lang="fr-CH" sz="2000" b="1" kern="1200">
                        <a:solidFill>
                          <a:schemeClr val="tx1"/>
                        </a:solidFill>
                        <a:effectLst/>
                        <a:latin typeface="+mn-lt"/>
                        <a:ea typeface="+mn-ea"/>
                        <a:cs typeface="+mn-cs"/>
                      </a:endParaRPr>
                    </a:p>
                  </a:txBody>
                  <a:tcPr marL="68580" marR="68580" marT="0" marB="0">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tcPr>
                </a:tc>
                <a:tc>
                  <a:txBody>
                    <a:bodyPr/>
                    <a:lstStyle/>
                    <a:p>
                      <a:pPr marL="0" indent="0" algn="l">
                        <a:spcAft>
                          <a:spcPts val="0"/>
                        </a:spcAft>
                      </a:pPr>
                      <a:r>
                        <a:rPr lang="en-US" sz="2000" kern="1200">
                          <a:effectLst/>
                        </a:rPr>
                        <a:t>processual</a:t>
                      </a:r>
                      <a:r>
                        <a:rPr lang="en-US" sz="2000">
                          <a:effectLst/>
                        </a:rPr>
                        <a:t> entity is_a entity</a:t>
                      </a:r>
                      <a:endParaRPr lang="fr-CH" sz="2000">
                        <a:effectLst/>
                        <a:latin typeface="Times New Roman"/>
                        <a:ea typeface="MS Mincho"/>
                        <a:cs typeface="Times New Roman"/>
                      </a:endParaRPr>
                    </a:p>
                  </a:txBody>
                  <a:tcPr marL="68580" marR="68580" marT="0" marB="0">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tcPr>
                </a:tc>
                <a:tc>
                  <a:txBody>
                    <a:bodyPr/>
                    <a:lstStyle/>
                    <a:p>
                      <a:pPr marL="0" indent="0" algn="l">
                        <a:spcAft>
                          <a:spcPts val="0"/>
                        </a:spcAft>
                      </a:pPr>
                      <a:r>
                        <a:rPr lang="en-US" sz="2000">
                          <a:effectLst/>
                        </a:rPr>
                        <a:t>BFO2-process/BFO1-processual entity is_a entity</a:t>
                      </a:r>
                      <a:endParaRPr lang="fr-CH" sz="2000">
                        <a:effectLst/>
                        <a:latin typeface="Times New Roman"/>
                        <a:ea typeface="MS Mincho"/>
                        <a:cs typeface="Times New Roman"/>
                      </a:endParaRPr>
                    </a:p>
                  </a:txBody>
                  <a:tcPr marL="68580" marR="68580" marT="0" marB="0">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tcPr>
                </a:tc>
              </a:tr>
              <a:tr h="370840">
                <a:tc>
                  <a:txBody>
                    <a:bodyPr/>
                    <a:lstStyle/>
                    <a:p>
                      <a:pPr marL="0" indent="0" algn="l">
                        <a:spcAft>
                          <a:spcPts val="0"/>
                        </a:spcAft>
                      </a:pPr>
                      <a:r>
                        <a:rPr lang="en-US" sz="2000" b="1">
                          <a:effectLst/>
                        </a:rPr>
                        <a:t>RC7.2</a:t>
                      </a:r>
                      <a:endParaRPr lang="fr-CH" sz="2000" b="1">
                        <a:effectLst/>
                        <a:latin typeface="Times New Roman"/>
                        <a:ea typeface="MS Mincho"/>
                        <a:cs typeface="Times New Roman"/>
                      </a:endParaRPr>
                    </a:p>
                  </a:txBody>
                  <a:tcPr marL="68580" marR="68580" marT="0" marB="0">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tcPr>
                </a:tc>
                <a:tc>
                  <a:txBody>
                    <a:bodyPr/>
                    <a:lstStyle/>
                    <a:p>
                      <a:pPr marL="0" indent="0" algn="l">
                        <a:spcAft>
                          <a:spcPts val="0"/>
                        </a:spcAft>
                      </a:pPr>
                      <a:r>
                        <a:rPr lang="en-US" sz="2000">
                          <a:effectLst/>
                        </a:rPr>
                        <a:t>processual entity is_a occurrent</a:t>
                      </a:r>
                      <a:endParaRPr lang="fr-CH" sz="2000">
                        <a:effectLst/>
                        <a:latin typeface="Times New Roman"/>
                        <a:ea typeface="MS Mincho"/>
                        <a:cs typeface="Times New Roman"/>
                      </a:endParaRPr>
                    </a:p>
                  </a:txBody>
                  <a:tcPr marL="68580" marR="68580" marT="0" marB="0">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tcPr>
                </a:tc>
                <a:tc>
                  <a:txBody>
                    <a:bodyPr/>
                    <a:lstStyle/>
                    <a:p>
                      <a:pPr marL="0" indent="0" algn="l">
                        <a:spcAft>
                          <a:spcPts val="0"/>
                        </a:spcAft>
                      </a:pPr>
                      <a:r>
                        <a:rPr lang="en-US" sz="2000">
                          <a:effectLst/>
                        </a:rPr>
                        <a:t>BFO2-process/BFO1-processual entity is_a occurrent</a:t>
                      </a:r>
                      <a:endParaRPr lang="fr-CH" sz="2000">
                        <a:effectLst/>
                        <a:latin typeface="Times New Roman"/>
                        <a:ea typeface="MS Mincho"/>
                        <a:cs typeface="Times New Roman"/>
                      </a:endParaRPr>
                    </a:p>
                  </a:txBody>
                  <a:tcPr marL="68580" marR="68580" marT="0" marB="0">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tcPr>
                </a:tc>
              </a:tr>
              <a:tr h="370840">
                <a:tc>
                  <a:txBody>
                    <a:bodyPr/>
                    <a:lstStyle/>
                    <a:p>
                      <a:pPr marL="0" indent="0" algn="l">
                        <a:spcAft>
                          <a:spcPts val="0"/>
                        </a:spcAft>
                      </a:pPr>
                      <a:r>
                        <a:rPr lang="en-US" sz="2000" b="1">
                          <a:effectLst/>
                        </a:rPr>
                        <a:t>RU16</a:t>
                      </a:r>
                      <a:endParaRPr lang="fr-CH" sz="2000" b="1">
                        <a:effectLst/>
                        <a:latin typeface="Times New Roman"/>
                        <a:ea typeface="MS Mincho"/>
                        <a:cs typeface="Times New Roman"/>
                      </a:endParaRPr>
                    </a:p>
                  </a:txBody>
                  <a:tcPr marL="68580" marR="68580" marT="0" marB="0">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tcPr>
                </a:tc>
                <a:tc>
                  <a:txBody>
                    <a:bodyPr/>
                    <a:lstStyle/>
                    <a:p>
                      <a:pPr marL="0" indent="0" algn="l">
                        <a:spcAft>
                          <a:spcPts val="0"/>
                        </a:spcAft>
                        <a:tabLst>
                          <a:tab pos="643255" algn="dec"/>
                        </a:tabLst>
                      </a:pPr>
                      <a:r>
                        <a:rPr lang="en-US" sz="2000">
                          <a:effectLst/>
                        </a:rPr>
                        <a:t>temporal instant </a:t>
                      </a:r>
                      <a:endParaRPr lang="fr-CH" sz="2000">
                        <a:effectLst/>
                        <a:latin typeface="Times New Roman"/>
                        <a:ea typeface="MS Mincho"/>
                        <a:cs typeface="Times New Roman"/>
                      </a:endParaRPr>
                    </a:p>
                  </a:txBody>
                  <a:tcPr marL="68580" marR="68580" marT="0" marB="0">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tcPr>
                </a:tc>
                <a:tc>
                  <a:txBody>
                    <a:bodyPr/>
                    <a:lstStyle/>
                    <a:p>
                      <a:pPr marL="0" indent="0" algn="l">
                        <a:spcAft>
                          <a:spcPts val="0"/>
                        </a:spcAft>
                      </a:pPr>
                      <a:r>
                        <a:rPr lang="en-US" sz="2000">
                          <a:effectLst/>
                        </a:rPr>
                        <a:t>zero-dimensional temporal region </a:t>
                      </a:r>
                      <a:endParaRPr lang="fr-CH" sz="2000">
                        <a:effectLst/>
                        <a:latin typeface="Times New Roman"/>
                        <a:ea typeface="MS Mincho"/>
                        <a:cs typeface="Times New Roman"/>
                      </a:endParaRPr>
                    </a:p>
                  </a:txBody>
                  <a:tcPr marL="68580" marR="68580" marT="0" marB="0">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0630026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Determining the Configurations</a:t>
            </a:r>
          </a:p>
        </p:txBody>
      </p:sp>
      <p:sp>
        <p:nvSpPr>
          <p:cNvPr id="3" name="Vertical Text Placeholder 2"/>
          <p:cNvSpPr>
            <a:spLocks noGrp="1"/>
          </p:cNvSpPr>
          <p:nvPr>
            <p:ph type="body" orient="vert" idx="1"/>
          </p:nvPr>
        </p:nvSpPr>
        <p:spPr>
          <a:xfrm>
            <a:off x="457200" y="1600200"/>
            <a:ext cx="8572500" cy="5121275"/>
          </a:xfrm>
        </p:spPr>
        <p:txBody>
          <a:bodyPr>
            <a:normAutofit fontScale="92500" lnSpcReduction="10000"/>
          </a:bodyPr>
          <a:lstStyle/>
          <a:p>
            <a:pPr marL="0" indent="0">
              <a:buNone/>
            </a:pPr>
            <a:r>
              <a:rPr lang="en-US" dirty="0"/>
              <a:t>A set of principles motivated by the </a:t>
            </a:r>
            <a:r>
              <a:rPr lang="en-US" dirty="0" err="1"/>
              <a:t>realist</a:t>
            </a:r>
            <a:r>
              <a:rPr lang="en-US" dirty="0"/>
              <a:t> approach applied alone or jointly allow to:</a:t>
            </a:r>
          </a:p>
          <a:p>
            <a:r>
              <a:rPr lang="en-US" dirty="0"/>
              <a:t>Assign default values to various columns </a:t>
            </a:r>
            <a:r>
              <a:rPr lang="en-US" sz="2400" dirty="0">
                <a:solidFill>
                  <a:schemeClr val="tx1">
                    <a:lumMod val="65000"/>
                    <a:lumOff val="35000"/>
                  </a:schemeClr>
                </a:solidFill>
              </a:rPr>
              <a:t>(e.g. Y/N values for OE and OR columns depend on the latest version and apply to all versions)</a:t>
            </a:r>
          </a:p>
          <a:p>
            <a:r>
              <a:rPr lang="en-US" dirty="0"/>
              <a:t>Determine all P+1 configurations in all versions of BFO whenever the RE is present in the last version and some previous one</a:t>
            </a:r>
          </a:p>
          <a:p>
            <a:r>
              <a:rPr lang="en-US" dirty="0"/>
              <a:t>Predict the type of other configurations </a:t>
            </a:r>
            <a:r>
              <a:rPr lang="en-US" sz="2400" dirty="0">
                <a:solidFill>
                  <a:schemeClr val="tx1">
                    <a:lumMod val="65000"/>
                    <a:lumOff val="35000"/>
                  </a:schemeClr>
                </a:solidFill>
              </a:rPr>
              <a:t>(P+/– or A+/–) </a:t>
            </a:r>
          </a:p>
          <a:p>
            <a:pPr marL="0" indent="0">
              <a:buNone/>
            </a:pPr>
            <a:r>
              <a:rPr lang="en-US" dirty="0"/>
              <a:t>All other values assigned according to explanations in specifications and by the authors of BFO</a:t>
            </a:r>
          </a:p>
        </p:txBody>
      </p:sp>
      <p:sp>
        <p:nvSpPr>
          <p:cNvPr id="4" name="Slide Number Placeholder 3"/>
          <p:cNvSpPr>
            <a:spLocks noGrp="1"/>
          </p:cNvSpPr>
          <p:nvPr>
            <p:ph type="sldNum" sz="quarter" idx="12"/>
          </p:nvPr>
        </p:nvSpPr>
        <p:spPr/>
        <p:txBody>
          <a:bodyPr/>
          <a:lstStyle/>
          <a:p>
            <a:fld id="{087A5987-600E-D54D-B054-67531A0D638B}" type="slidenum">
              <a:rPr lang="en-US" smtClean="0"/>
              <a:t>21</a:t>
            </a:fld>
            <a:endParaRPr lang="en-US"/>
          </a:p>
        </p:txBody>
      </p:sp>
      <p:sp>
        <p:nvSpPr>
          <p:cNvPr id="5" name="Date Placeholder 4"/>
          <p:cNvSpPr>
            <a:spLocks noGrp="1"/>
          </p:cNvSpPr>
          <p:nvPr>
            <p:ph type="dt" sz="half" idx="2"/>
          </p:nvPr>
        </p:nvSpPr>
        <p:spPr/>
        <p:txBody>
          <a:bodyPr/>
          <a:lstStyle/>
          <a:p>
            <a:r>
              <a:rPr lang="fr-CH"/>
              <a:t>FOIS 2014 | September 24, 2014 | S. Seppälä, B. Smith and W. Ceusters</a:t>
            </a:r>
          </a:p>
        </p:txBody>
      </p:sp>
    </p:spTree>
    <p:extLst>
      <p:ext uri="{BB962C8B-B14F-4D97-AF65-F5344CB8AC3E}">
        <p14:creationId xmlns:p14="http://schemas.microsoft.com/office/powerpoint/2010/main" val="341655616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Examples from BFO at t3</a:t>
            </a:r>
          </a:p>
        </p:txBody>
      </p:sp>
      <p:pic>
        <p:nvPicPr>
          <p:cNvPr id="7" name="Content Placeholder 6" descr="BFO_scoring_examples.png"/>
          <p:cNvPicPr>
            <a:picLocks noGrp="1" noChangeAspect="1"/>
          </p:cNvPicPr>
          <p:nvPr>
            <p:ph idx="1"/>
          </p:nvPr>
        </p:nvPicPr>
        <p:blipFill rotWithShape="1">
          <a:blip r:embed="rId2">
            <a:extLst>
              <a:ext uri="{28A0092B-C50C-407E-A947-70E740481C1C}">
                <a14:useLocalDpi xmlns:a14="http://schemas.microsoft.com/office/drawing/2010/main" val="0"/>
              </a:ext>
            </a:extLst>
          </a:blip>
          <a:srcRect b="29026"/>
          <a:stretch/>
        </p:blipFill>
        <p:spPr>
          <a:xfrm>
            <a:off x="704850" y="1417638"/>
            <a:ext cx="7734300" cy="4708525"/>
          </a:xfrm>
        </p:spPr>
      </p:pic>
      <p:sp>
        <p:nvSpPr>
          <p:cNvPr id="4" name="Slide Number Placeholder 3"/>
          <p:cNvSpPr>
            <a:spLocks noGrp="1"/>
          </p:cNvSpPr>
          <p:nvPr>
            <p:ph type="sldNum" sz="quarter" idx="12"/>
          </p:nvPr>
        </p:nvSpPr>
        <p:spPr/>
        <p:txBody>
          <a:bodyPr/>
          <a:lstStyle/>
          <a:p>
            <a:fld id="{087A5987-600E-D54D-B054-67531A0D638B}" type="slidenum">
              <a:rPr lang="en-US" smtClean="0"/>
              <a:t>22</a:t>
            </a:fld>
            <a:endParaRPr lang="en-US"/>
          </a:p>
        </p:txBody>
      </p:sp>
      <p:sp>
        <p:nvSpPr>
          <p:cNvPr id="5" name="Date Placeholder 4"/>
          <p:cNvSpPr>
            <a:spLocks noGrp="1"/>
          </p:cNvSpPr>
          <p:nvPr>
            <p:ph type="dt" sz="half" idx="10"/>
          </p:nvPr>
        </p:nvSpPr>
        <p:spPr/>
        <p:txBody>
          <a:bodyPr/>
          <a:lstStyle/>
          <a:p>
            <a:r>
              <a:rPr lang="fr-CH"/>
              <a:t>FOIS 2014 | September 24, 2014 | S. Seppälä, B. Smith and W. Ceusters</a:t>
            </a:r>
          </a:p>
        </p:txBody>
      </p:sp>
    </p:spTree>
    <p:extLst>
      <p:ext uri="{BB962C8B-B14F-4D97-AF65-F5344CB8AC3E}">
        <p14:creationId xmlns:p14="http://schemas.microsoft.com/office/powerpoint/2010/main" val="152447062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Extended Evaluation Method</a:t>
            </a:r>
          </a:p>
        </p:txBody>
      </p:sp>
      <p:sp>
        <p:nvSpPr>
          <p:cNvPr id="3" name="Vertical Text Placeholder 2"/>
          <p:cNvSpPr>
            <a:spLocks noGrp="1"/>
          </p:cNvSpPr>
          <p:nvPr>
            <p:ph type="body" orient="vert" idx="1"/>
          </p:nvPr>
        </p:nvSpPr>
        <p:spPr/>
        <p:txBody>
          <a:bodyPr>
            <a:normAutofit/>
          </a:bodyPr>
          <a:lstStyle/>
          <a:p>
            <a:r>
              <a:rPr lang="en-US" sz="2800"/>
              <a:t>Examination of REs in all BFO versions revealed limits to the original evaluation schema</a:t>
            </a:r>
          </a:p>
          <a:p>
            <a:r>
              <a:rPr lang="en-US" sz="2800"/>
              <a:t>New </a:t>
            </a:r>
            <a:r>
              <a:rPr lang="en-US" sz="2800">
                <a:solidFill>
                  <a:schemeClr val="accent1"/>
                </a:solidFill>
              </a:rPr>
              <a:t>values</a:t>
            </a:r>
            <a:r>
              <a:rPr lang="en-US" sz="2800"/>
              <a:t> and </a:t>
            </a:r>
            <a:r>
              <a:rPr lang="en-US" sz="2800">
                <a:solidFill>
                  <a:schemeClr val="accent2"/>
                </a:solidFill>
              </a:rPr>
              <a:t>configurations</a:t>
            </a:r>
            <a:r>
              <a:rPr lang="en-US" sz="2800"/>
              <a:t> added</a:t>
            </a:r>
          </a:p>
        </p:txBody>
      </p:sp>
      <p:sp>
        <p:nvSpPr>
          <p:cNvPr id="4" name="Slide Number Placeholder 3"/>
          <p:cNvSpPr>
            <a:spLocks noGrp="1"/>
          </p:cNvSpPr>
          <p:nvPr>
            <p:ph type="sldNum" sz="quarter" idx="12"/>
          </p:nvPr>
        </p:nvSpPr>
        <p:spPr/>
        <p:txBody>
          <a:bodyPr/>
          <a:lstStyle/>
          <a:p>
            <a:fld id="{087A5987-600E-D54D-B054-67531A0D638B}" type="slidenum">
              <a:rPr lang="en-US" smtClean="0"/>
              <a:t>23</a:t>
            </a:fld>
            <a:endParaRPr lang="en-US"/>
          </a:p>
        </p:txBody>
      </p:sp>
      <p:sp>
        <p:nvSpPr>
          <p:cNvPr id="5" name="Date Placeholder 4"/>
          <p:cNvSpPr>
            <a:spLocks noGrp="1"/>
          </p:cNvSpPr>
          <p:nvPr>
            <p:ph type="dt" sz="half" idx="2"/>
          </p:nvPr>
        </p:nvSpPr>
        <p:spPr/>
        <p:txBody>
          <a:bodyPr/>
          <a:lstStyle/>
          <a:p>
            <a:r>
              <a:rPr lang="fr-CH"/>
              <a:t>FOIS 2014 | September 24, 2014 | S. Seppälä, B. Smith and W. Ceusters</a:t>
            </a:r>
          </a:p>
        </p:txBody>
      </p:sp>
      <p:grpSp>
        <p:nvGrpSpPr>
          <p:cNvPr id="15" name="Group 14"/>
          <p:cNvGrpSpPr/>
          <p:nvPr/>
        </p:nvGrpSpPr>
        <p:grpSpPr>
          <a:xfrm>
            <a:off x="457200" y="3197018"/>
            <a:ext cx="8229600" cy="3165402"/>
            <a:chOff x="457200" y="3190948"/>
            <a:chExt cx="8229600" cy="3165402"/>
          </a:xfrm>
        </p:grpSpPr>
        <p:grpSp>
          <p:nvGrpSpPr>
            <p:cNvPr id="12" name="Group 11"/>
            <p:cNvGrpSpPr/>
            <p:nvPr/>
          </p:nvGrpSpPr>
          <p:grpSpPr>
            <a:xfrm>
              <a:off x="457200" y="3190948"/>
              <a:ext cx="8229600" cy="2187222"/>
              <a:chOff x="457200" y="3600490"/>
              <a:chExt cx="8229600" cy="2187222"/>
            </a:xfrm>
          </p:grpSpPr>
          <p:pic>
            <p:nvPicPr>
              <p:cNvPr id="7" name="Content Placeholder 7" descr="Capture d’écran 2014-09-01 à 15.03.46.png"/>
              <p:cNvPicPr>
                <a:picLocks noChangeAspect="1"/>
              </p:cNvPicPr>
              <p:nvPr/>
            </p:nvPicPr>
            <p:blipFill rotWithShape="1">
              <a:blip r:embed="rId3">
                <a:extLst>
                  <a:ext uri="{28A0092B-C50C-407E-A947-70E740481C1C}">
                    <a14:useLocalDpi xmlns:a14="http://schemas.microsoft.com/office/drawing/2010/main" val="0"/>
                  </a:ext>
                </a:extLst>
              </a:blip>
              <a:srcRect t="401" b="1220"/>
              <a:stretch/>
            </p:blipFill>
            <p:spPr>
              <a:xfrm>
                <a:off x="457200" y="3600490"/>
                <a:ext cx="8229600" cy="2160691"/>
              </a:xfrm>
              <a:prstGeom prst="rect">
                <a:avLst/>
              </a:prstGeom>
            </p:spPr>
          </p:pic>
          <p:sp>
            <p:nvSpPr>
              <p:cNvPr id="8" name="Rounded Rectangle 7"/>
              <p:cNvSpPr/>
              <p:nvPr/>
            </p:nvSpPr>
            <p:spPr>
              <a:xfrm>
                <a:off x="715316" y="4584166"/>
                <a:ext cx="788307" cy="1177015"/>
              </a:xfrm>
              <a:prstGeom prst="roundRect">
                <a:avLst/>
              </a:prstGeom>
              <a:noFill/>
              <a:ln w="1905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0504D"/>
                  </a:solidFill>
                </a:endParaRPr>
              </a:p>
            </p:txBody>
          </p:sp>
          <p:sp>
            <p:nvSpPr>
              <p:cNvPr id="9" name="Rounded Rectangle 8"/>
              <p:cNvSpPr/>
              <p:nvPr/>
            </p:nvSpPr>
            <p:spPr>
              <a:xfrm>
                <a:off x="4127500" y="4584166"/>
                <a:ext cx="539750" cy="525573"/>
              </a:xfrm>
              <a:prstGeom prst="roundRect">
                <a:avLst/>
              </a:prstGeom>
              <a:noFill/>
              <a:ln w="1905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4133917" y="5430923"/>
                <a:ext cx="539750" cy="356789"/>
              </a:xfrm>
              <a:prstGeom prst="roundRect">
                <a:avLst/>
              </a:prstGeom>
              <a:noFill/>
              <a:ln w="1905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7251701" y="5065289"/>
                <a:ext cx="520700" cy="459211"/>
              </a:xfrm>
              <a:prstGeom prst="roundRect">
                <a:avLst/>
              </a:prstGeom>
              <a:noFill/>
              <a:ln w="1905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Up Arrow Callout 12"/>
            <p:cNvSpPr/>
            <p:nvPr/>
          </p:nvSpPr>
          <p:spPr>
            <a:xfrm>
              <a:off x="3524317" y="5448580"/>
              <a:ext cx="1676400" cy="901700"/>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not considered</a:t>
              </a:r>
            </a:p>
          </p:txBody>
        </p:sp>
        <p:sp>
          <p:nvSpPr>
            <p:cNvPr id="14" name="Up Arrow Callout 13"/>
            <p:cNvSpPr/>
            <p:nvPr/>
          </p:nvSpPr>
          <p:spPr>
            <a:xfrm>
              <a:off x="6629400" y="5454650"/>
              <a:ext cx="1676400" cy="901700"/>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ambiguous reference</a:t>
              </a:r>
            </a:p>
          </p:txBody>
        </p:sp>
      </p:grpSp>
    </p:spTree>
    <p:extLst>
      <p:ext uri="{BB962C8B-B14F-4D97-AF65-F5344CB8AC3E}">
        <p14:creationId xmlns:p14="http://schemas.microsoft.com/office/powerpoint/2010/main" val="151823610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Extended Evaluation Method</a:t>
            </a:r>
          </a:p>
        </p:txBody>
      </p:sp>
      <p:sp>
        <p:nvSpPr>
          <p:cNvPr id="3" name="Vertical Text Placeholder 2"/>
          <p:cNvSpPr>
            <a:spLocks noGrp="1"/>
          </p:cNvSpPr>
          <p:nvPr>
            <p:ph type="body" orient="vert" idx="1"/>
          </p:nvPr>
        </p:nvSpPr>
        <p:spPr/>
        <p:txBody>
          <a:bodyPr>
            <a:normAutofit/>
          </a:bodyPr>
          <a:lstStyle/>
          <a:p>
            <a:r>
              <a:rPr lang="en-US" sz="2800"/>
              <a:t>Examination of REs in all BFO versions revealed limits to the original evaluation schema</a:t>
            </a:r>
          </a:p>
          <a:p>
            <a:r>
              <a:rPr lang="en-US" sz="2800"/>
              <a:t>New </a:t>
            </a:r>
            <a:r>
              <a:rPr lang="en-US" sz="2800">
                <a:solidFill>
                  <a:schemeClr val="accent1"/>
                </a:solidFill>
              </a:rPr>
              <a:t>values</a:t>
            </a:r>
            <a:r>
              <a:rPr lang="en-US" sz="2800"/>
              <a:t> and </a:t>
            </a:r>
            <a:r>
              <a:rPr lang="en-US" sz="2800">
                <a:solidFill>
                  <a:schemeClr val="accent2"/>
                </a:solidFill>
              </a:rPr>
              <a:t>configurations</a:t>
            </a:r>
            <a:r>
              <a:rPr lang="en-US" sz="2800"/>
              <a:t> added</a:t>
            </a:r>
          </a:p>
        </p:txBody>
      </p:sp>
      <p:sp>
        <p:nvSpPr>
          <p:cNvPr id="4" name="Slide Number Placeholder 3"/>
          <p:cNvSpPr>
            <a:spLocks noGrp="1"/>
          </p:cNvSpPr>
          <p:nvPr>
            <p:ph type="sldNum" sz="quarter" idx="12"/>
          </p:nvPr>
        </p:nvSpPr>
        <p:spPr/>
        <p:txBody>
          <a:bodyPr/>
          <a:lstStyle/>
          <a:p>
            <a:fld id="{087A5987-600E-D54D-B054-67531A0D638B}" type="slidenum">
              <a:rPr lang="en-US" smtClean="0"/>
              <a:t>24</a:t>
            </a:fld>
            <a:endParaRPr lang="en-US"/>
          </a:p>
        </p:txBody>
      </p:sp>
      <p:sp>
        <p:nvSpPr>
          <p:cNvPr id="5" name="Date Placeholder 4"/>
          <p:cNvSpPr>
            <a:spLocks noGrp="1"/>
          </p:cNvSpPr>
          <p:nvPr>
            <p:ph type="dt" sz="half" idx="2"/>
          </p:nvPr>
        </p:nvSpPr>
        <p:spPr/>
        <p:txBody>
          <a:bodyPr/>
          <a:lstStyle/>
          <a:p>
            <a:r>
              <a:rPr lang="fr-CH"/>
              <a:t>FOIS 2014 | September 24, 2014 | S. Seppälä, B. Smith and W. Ceusters</a:t>
            </a:r>
          </a:p>
        </p:txBody>
      </p:sp>
      <p:grpSp>
        <p:nvGrpSpPr>
          <p:cNvPr id="15" name="Group 14"/>
          <p:cNvGrpSpPr/>
          <p:nvPr/>
        </p:nvGrpSpPr>
        <p:grpSpPr>
          <a:xfrm>
            <a:off x="457200" y="3197018"/>
            <a:ext cx="8229600" cy="3165402"/>
            <a:chOff x="457200" y="3190948"/>
            <a:chExt cx="8229600" cy="3165402"/>
          </a:xfrm>
        </p:grpSpPr>
        <p:grpSp>
          <p:nvGrpSpPr>
            <p:cNvPr id="12" name="Group 11"/>
            <p:cNvGrpSpPr/>
            <p:nvPr/>
          </p:nvGrpSpPr>
          <p:grpSpPr>
            <a:xfrm>
              <a:off x="457200" y="3190948"/>
              <a:ext cx="8229600" cy="2187222"/>
              <a:chOff x="457200" y="3600490"/>
              <a:chExt cx="8229600" cy="2187222"/>
            </a:xfrm>
          </p:grpSpPr>
          <p:pic>
            <p:nvPicPr>
              <p:cNvPr id="7" name="Content Placeholder 7" descr="Capture d’écran 2014-09-01 à 15.03.46.png"/>
              <p:cNvPicPr>
                <a:picLocks noChangeAspect="1"/>
              </p:cNvPicPr>
              <p:nvPr/>
            </p:nvPicPr>
            <p:blipFill rotWithShape="1">
              <a:blip r:embed="rId3">
                <a:extLst>
                  <a:ext uri="{28A0092B-C50C-407E-A947-70E740481C1C}">
                    <a14:useLocalDpi xmlns:a14="http://schemas.microsoft.com/office/drawing/2010/main" val="0"/>
                  </a:ext>
                </a:extLst>
              </a:blip>
              <a:srcRect t="401" b="1220"/>
              <a:stretch/>
            </p:blipFill>
            <p:spPr>
              <a:xfrm>
                <a:off x="457200" y="3600490"/>
                <a:ext cx="8229600" cy="2160691"/>
              </a:xfrm>
              <a:prstGeom prst="rect">
                <a:avLst/>
              </a:prstGeom>
            </p:spPr>
          </p:pic>
          <p:sp>
            <p:nvSpPr>
              <p:cNvPr id="8" name="Rounded Rectangle 7"/>
              <p:cNvSpPr/>
              <p:nvPr/>
            </p:nvSpPr>
            <p:spPr>
              <a:xfrm>
                <a:off x="715316" y="4584166"/>
                <a:ext cx="788307" cy="1177015"/>
              </a:xfrm>
              <a:prstGeom prst="roundRect">
                <a:avLst/>
              </a:prstGeom>
              <a:noFill/>
              <a:ln w="1905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C0504D"/>
                  </a:solidFill>
                </a:endParaRPr>
              </a:p>
            </p:txBody>
          </p:sp>
          <p:sp>
            <p:nvSpPr>
              <p:cNvPr id="9" name="Rounded Rectangle 8"/>
              <p:cNvSpPr/>
              <p:nvPr/>
            </p:nvSpPr>
            <p:spPr>
              <a:xfrm>
                <a:off x="4127500" y="4584166"/>
                <a:ext cx="539750" cy="525573"/>
              </a:xfrm>
              <a:prstGeom prst="roundRect">
                <a:avLst/>
              </a:prstGeom>
              <a:noFill/>
              <a:ln w="1905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4133917" y="5430923"/>
                <a:ext cx="539750" cy="356789"/>
              </a:xfrm>
              <a:prstGeom prst="roundRect">
                <a:avLst/>
              </a:prstGeom>
              <a:noFill/>
              <a:ln w="1905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7251701" y="5065289"/>
                <a:ext cx="520700" cy="459211"/>
              </a:xfrm>
              <a:prstGeom prst="roundRect">
                <a:avLst/>
              </a:prstGeom>
              <a:noFill/>
              <a:ln w="1905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Up Arrow Callout 12"/>
            <p:cNvSpPr/>
            <p:nvPr/>
          </p:nvSpPr>
          <p:spPr>
            <a:xfrm>
              <a:off x="3135085" y="5448580"/>
              <a:ext cx="2486903" cy="901700"/>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e.g. ‘specifically dependent continuant'</a:t>
              </a:r>
            </a:p>
          </p:txBody>
        </p:sp>
        <p:sp>
          <p:nvSpPr>
            <p:cNvPr id="14" name="Up Arrow Callout 13"/>
            <p:cNvSpPr/>
            <p:nvPr/>
          </p:nvSpPr>
          <p:spPr>
            <a:xfrm>
              <a:off x="6629400" y="5454650"/>
              <a:ext cx="1676400" cy="901700"/>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e.g. ‘disposition’</a:t>
              </a:r>
            </a:p>
          </p:txBody>
        </p:sp>
      </p:grpSp>
    </p:spTree>
    <p:extLst>
      <p:ext uri="{BB962C8B-B14F-4D97-AF65-F5344CB8AC3E}">
        <p14:creationId xmlns:p14="http://schemas.microsoft.com/office/powerpoint/2010/main" val="408566474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Results</a:t>
            </a:r>
          </a:p>
        </p:txBody>
      </p:sp>
      <p:sp>
        <p:nvSpPr>
          <p:cNvPr id="3" name="Vertical Text Placeholder 2"/>
          <p:cNvSpPr>
            <a:spLocks noGrp="1"/>
          </p:cNvSpPr>
          <p:nvPr>
            <p:ph idx="1"/>
          </p:nvPr>
        </p:nvSpPr>
        <p:spPr>
          <a:xfrm>
            <a:off x="457200" y="1600201"/>
            <a:ext cx="8229600" cy="1480242"/>
          </a:xfrm>
        </p:spPr>
        <p:txBody>
          <a:bodyPr>
            <a:normAutofit/>
          </a:bodyPr>
          <a:lstStyle/>
          <a:p>
            <a:r>
              <a:rPr lang="en-GB" sz="2800"/>
              <a:t>Quality of BFO has considerably increased</a:t>
            </a:r>
            <a:endParaRPr lang="fr-CH" sz="2800"/>
          </a:p>
          <a:p>
            <a:r>
              <a:rPr lang="en-GB" sz="2800"/>
              <a:t>Increasing scores suggest that BFO authors are consistent in their approach</a:t>
            </a:r>
          </a:p>
        </p:txBody>
      </p:sp>
      <p:sp>
        <p:nvSpPr>
          <p:cNvPr id="4" name="Slide Number Placeholder 3"/>
          <p:cNvSpPr>
            <a:spLocks noGrp="1"/>
          </p:cNvSpPr>
          <p:nvPr>
            <p:ph type="sldNum" sz="quarter" idx="12"/>
          </p:nvPr>
        </p:nvSpPr>
        <p:spPr/>
        <p:txBody>
          <a:bodyPr/>
          <a:lstStyle/>
          <a:p>
            <a:fld id="{087A5987-600E-D54D-B054-67531A0D638B}" type="slidenum">
              <a:rPr lang="en-US" smtClean="0"/>
              <a:t>25</a:t>
            </a:fld>
            <a:endParaRPr lang="en-US"/>
          </a:p>
        </p:txBody>
      </p:sp>
      <p:sp>
        <p:nvSpPr>
          <p:cNvPr id="5" name="Date Placeholder 4"/>
          <p:cNvSpPr>
            <a:spLocks noGrp="1"/>
          </p:cNvSpPr>
          <p:nvPr>
            <p:ph type="dt" sz="half" idx="10"/>
          </p:nvPr>
        </p:nvSpPr>
        <p:spPr/>
        <p:txBody>
          <a:bodyPr/>
          <a:lstStyle/>
          <a:p>
            <a:r>
              <a:rPr lang="fr-CH"/>
              <a:t>FOIS 2014 | September 24, 2014 | S. Seppälä, B. Smith and W. Ceusters</a:t>
            </a:r>
          </a:p>
        </p:txBody>
      </p:sp>
      <p:pic>
        <p:nvPicPr>
          <p:cNvPr id="6" name="Picture 5" descr="Capture d’écran 2014-09-01 à 15.07.2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088" y="3296343"/>
            <a:ext cx="7206712" cy="2850786"/>
          </a:xfrm>
          <a:prstGeom prst="rect">
            <a:avLst/>
          </a:prstGeom>
        </p:spPr>
      </p:pic>
      <p:sp>
        <p:nvSpPr>
          <p:cNvPr id="19" name="Rounded Rectangle 18"/>
          <p:cNvSpPr/>
          <p:nvPr/>
        </p:nvSpPr>
        <p:spPr>
          <a:xfrm>
            <a:off x="845088" y="5873750"/>
            <a:ext cx="7206712" cy="273379"/>
          </a:xfrm>
          <a:prstGeom prst="roundRect">
            <a:avLst/>
          </a:prstGeom>
          <a:noFill/>
          <a:ln w="19050"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85019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4362"/>
          </a:xfrm>
        </p:spPr>
        <p:txBody>
          <a:bodyPr>
            <a:normAutofit fontScale="90000"/>
          </a:bodyPr>
          <a:lstStyle/>
          <a:p>
            <a:r>
              <a:rPr lang="en-US"/>
              <a:t>Results at t3</a:t>
            </a:r>
          </a:p>
        </p:txBody>
      </p:sp>
      <p:sp>
        <p:nvSpPr>
          <p:cNvPr id="4" name="Slide Number Placeholder 3"/>
          <p:cNvSpPr>
            <a:spLocks noGrp="1"/>
          </p:cNvSpPr>
          <p:nvPr>
            <p:ph type="sldNum" sz="quarter" idx="12"/>
          </p:nvPr>
        </p:nvSpPr>
        <p:spPr/>
        <p:txBody>
          <a:bodyPr/>
          <a:lstStyle/>
          <a:p>
            <a:fld id="{087A5987-600E-D54D-B054-67531A0D638B}" type="slidenum">
              <a:rPr lang="en-US" smtClean="0"/>
              <a:t>26</a:t>
            </a:fld>
            <a:endParaRPr lang="en-US"/>
          </a:p>
        </p:txBody>
      </p:sp>
      <p:sp>
        <p:nvSpPr>
          <p:cNvPr id="5" name="Date Placeholder 4"/>
          <p:cNvSpPr>
            <a:spLocks noGrp="1"/>
          </p:cNvSpPr>
          <p:nvPr>
            <p:ph type="dt" sz="half" idx="2"/>
          </p:nvPr>
        </p:nvSpPr>
        <p:spPr/>
        <p:txBody>
          <a:bodyPr/>
          <a:lstStyle/>
          <a:p>
            <a:r>
              <a:rPr lang="fr-CH"/>
              <a:t>FOIS 2014 | September 24, 2014 | S. Seppälä, B. Smith and W. Ceusters</a:t>
            </a:r>
          </a:p>
        </p:txBody>
      </p:sp>
      <p:graphicFrame>
        <p:nvGraphicFramePr>
          <p:cNvPr id="6" name="Table 5"/>
          <p:cNvGraphicFramePr>
            <a:graphicFrameLocks noGrp="1"/>
          </p:cNvGraphicFramePr>
          <p:nvPr>
            <p:extLst>
              <p:ext uri="{D42A27DB-BD31-4B8C-83A1-F6EECF244321}">
                <p14:modId xmlns:p14="http://schemas.microsoft.com/office/powerpoint/2010/main" val="2772162756"/>
              </p:ext>
            </p:extLst>
          </p:nvPr>
        </p:nvGraphicFramePr>
        <p:xfrm>
          <a:off x="101601" y="1132315"/>
          <a:ext cx="8940799" cy="5589160"/>
        </p:xfrm>
        <a:graphic>
          <a:graphicData uri="http://schemas.openxmlformats.org/drawingml/2006/table">
            <a:tbl>
              <a:tblPr firstRow="1" bandRow="1">
                <a:tableStyleId>{2D5ABB26-0587-4C30-8999-92F81FD0307C}</a:tableStyleId>
              </a:tblPr>
              <a:tblGrid>
                <a:gridCol w="575104"/>
                <a:gridCol w="1604940"/>
                <a:gridCol w="6760755"/>
              </a:tblGrid>
              <a:tr h="559961">
                <a:tc>
                  <a:txBody>
                    <a:bodyPr/>
                    <a:lstStyle/>
                    <a:p>
                      <a:pPr marL="0" indent="0" algn="ctr">
                        <a:spcBef>
                          <a:spcPts val="2400"/>
                        </a:spcBef>
                        <a:spcAft>
                          <a:spcPts val="1200"/>
                        </a:spcAft>
                      </a:pPr>
                      <a:r>
                        <a:rPr lang="fr-CH" sz="1800" b="1" kern="1600">
                          <a:effectLst/>
                          <a:latin typeface="+mn-lt"/>
                          <a:cs typeface="Arial"/>
                        </a:rPr>
                        <a:t># of REs</a:t>
                      </a:r>
                    </a:p>
                  </a:txBody>
                  <a:tcPr marL="0" marR="0" marT="0" marB="0" anchor="ctr">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solidFill>
                      <a:schemeClr val="bg1"/>
                    </a:solidFill>
                  </a:tcPr>
                </a:tc>
                <a:tc>
                  <a:txBody>
                    <a:bodyPr/>
                    <a:lstStyle/>
                    <a:p>
                      <a:pPr marL="0" indent="0" algn="ctr">
                        <a:spcBef>
                          <a:spcPts val="2400"/>
                        </a:spcBef>
                        <a:spcAft>
                          <a:spcPts val="1200"/>
                        </a:spcAft>
                      </a:pPr>
                      <a:r>
                        <a:rPr lang="en-US" sz="1800" b="1" kern="1600">
                          <a:effectLst/>
                        </a:rPr>
                        <a:t>Configuration patterns</a:t>
                      </a:r>
                      <a:endParaRPr lang="fr-CH" sz="1800" b="1" kern="1600">
                        <a:effectLst/>
                        <a:latin typeface="Times New Roman"/>
                        <a:cs typeface="Arial"/>
                      </a:endParaRPr>
                    </a:p>
                  </a:txBody>
                  <a:tcPr marL="0" marR="0" marT="0" marB="0" anchor="ctr">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solidFill>
                      <a:schemeClr val="bg1"/>
                    </a:solidFill>
                  </a:tcPr>
                </a:tc>
                <a:tc>
                  <a:txBody>
                    <a:bodyPr/>
                    <a:lstStyle/>
                    <a:p>
                      <a:pPr marL="288290" indent="-288290" algn="ctr">
                        <a:spcBef>
                          <a:spcPts val="2400"/>
                        </a:spcBef>
                        <a:spcAft>
                          <a:spcPts val="1200"/>
                        </a:spcAft>
                      </a:pPr>
                      <a:r>
                        <a:rPr lang="en-US" sz="1800" b="1" kern="1600">
                          <a:effectLst/>
                        </a:rPr>
                        <a:t>Explanations</a:t>
                      </a:r>
                      <a:endParaRPr lang="fr-CH" sz="1800" b="1" kern="1600">
                        <a:effectLst/>
                        <a:latin typeface="Times New Roman"/>
                        <a:cs typeface="Arial"/>
                      </a:endParaRPr>
                    </a:p>
                  </a:txBody>
                  <a:tcPr marL="0" marR="0" marT="0" marB="0" anchor="ctr">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solidFill>
                      <a:schemeClr val="bg1"/>
                    </a:solidFill>
                  </a:tcPr>
                </a:tc>
              </a:tr>
              <a:tr h="352283">
                <a:tc>
                  <a:txBody>
                    <a:bodyPr/>
                    <a:lstStyle/>
                    <a:p>
                      <a:pPr marL="88900" indent="-88900" algn="ctr">
                        <a:spcBef>
                          <a:spcPts val="2400"/>
                        </a:spcBef>
                        <a:spcAft>
                          <a:spcPts val="1200"/>
                        </a:spcAft>
                      </a:pPr>
                      <a:r>
                        <a:rPr lang="fr-CH" sz="1800" b="0" kern="1600">
                          <a:effectLst/>
                          <a:latin typeface="+mn-lt"/>
                          <a:cs typeface="Arial"/>
                        </a:rPr>
                        <a:t>81</a:t>
                      </a:r>
                    </a:p>
                  </a:txBody>
                  <a:tcPr>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solidFill>
                      <a:schemeClr val="bg1"/>
                    </a:solidFill>
                  </a:tcPr>
                </a:tc>
                <a:tc>
                  <a:txBody>
                    <a:bodyPr/>
                    <a:lstStyle/>
                    <a:p>
                      <a:pPr marL="88900" indent="-88900">
                        <a:spcBef>
                          <a:spcPts val="2400"/>
                        </a:spcBef>
                        <a:spcAft>
                          <a:spcPts val="1200"/>
                        </a:spcAft>
                      </a:pPr>
                      <a:r>
                        <a:rPr lang="en-US" sz="1700" kern="1600">
                          <a:effectLst/>
                        </a:rPr>
                        <a:t>P+1 P+1 P+1</a:t>
                      </a:r>
                      <a:endParaRPr lang="fr-CH" sz="1700" b="1" kern="1600">
                        <a:effectLst/>
                        <a:latin typeface="Times New Roman"/>
                        <a:cs typeface="Arial"/>
                      </a:endParaRPr>
                    </a:p>
                  </a:txBody>
                  <a:tcPr>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solidFill>
                      <a:schemeClr val="bg1"/>
                    </a:solidFill>
                  </a:tcPr>
                </a:tc>
                <a:tc>
                  <a:txBody>
                    <a:bodyPr/>
                    <a:lstStyle/>
                    <a:p>
                      <a:pPr marL="84138" indent="-1588">
                        <a:spcBef>
                          <a:spcPts val="2400"/>
                        </a:spcBef>
                        <a:spcAft>
                          <a:spcPts val="1200"/>
                        </a:spcAft>
                      </a:pPr>
                      <a:r>
                        <a:rPr lang="en-US" sz="1800" kern="1600">
                          <a:effectLst/>
                        </a:rPr>
                        <a:t>No changes </a:t>
                      </a:r>
                      <a:r>
                        <a:rPr lang="en-US" sz="1800" kern="1600">
                          <a:solidFill>
                            <a:schemeClr val="bg1">
                              <a:lumMod val="50000"/>
                            </a:schemeClr>
                          </a:solidFill>
                          <a:effectLst/>
                        </a:rPr>
                        <a:t>(e.g.</a:t>
                      </a:r>
                      <a:r>
                        <a:rPr lang="en-US" sz="1800" kern="1600" baseline="0">
                          <a:solidFill>
                            <a:schemeClr val="bg1">
                              <a:lumMod val="50000"/>
                            </a:schemeClr>
                          </a:solidFill>
                          <a:effectLst/>
                        </a:rPr>
                        <a:t> </a:t>
                      </a:r>
                      <a:r>
                        <a:rPr lang="en-US" sz="1800" kern="1600">
                          <a:solidFill>
                            <a:schemeClr val="bg1">
                              <a:lumMod val="50000"/>
                            </a:schemeClr>
                          </a:solidFill>
                          <a:effectLst/>
                        </a:rPr>
                        <a:t>‘continuant</a:t>
                      </a:r>
                      <a:r>
                        <a:rPr lang="en-US" sz="1800" kern="1600" baseline="0">
                          <a:solidFill>
                            <a:schemeClr val="bg1">
                              <a:lumMod val="50000"/>
                            </a:schemeClr>
                          </a:solidFill>
                          <a:effectLst/>
                        </a:rPr>
                        <a:t>’, ‘realizable entity’)</a:t>
                      </a:r>
                      <a:endParaRPr lang="fr-CH" sz="1800" b="1" kern="1600">
                        <a:solidFill>
                          <a:schemeClr val="bg1">
                            <a:lumMod val="50000"/>
                          </a:schemeClr>
                        </a:solidFill>
                        <a:effectLst/>
                        <a:latin typeface="Times New Roman"/>
                        <a:cs typeface="Arial"/>
                      </a:endParaRPr>
                    </a:p>
                  </a:txBody>
                  <a:tcPr marL="0" marR="0" marT="0" marB="0">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solidFill>
                      <a:schemeClr val="bg1"/>
                    </a:solidFill>
                  </a:tcPr>
                </a:tc>
              </a:tr>
              <a:tr h="528424">
                <a:tc>
                  <a:txBody>
                    <a:bodyPr/>
                    <a:lstStyle/>
                    <a:p>
                      <a:pPr marL="288290" indent="-288290" algn="ctr">
                        <a:spcBef>
                          <a:spcPts val="2400"/>
                        </a:spcBef>
                        <a:spcAft>
                          <a:spcPts val="1200"/>
                        </a:spcAft>
                      </a:pPr>
                      <a:r>
                        <a:rPr lang="fr-CH" sz="1800" b="0" kern="1600">
                          <a:solidFill>
                            <a:schemeClr val="tx1"/>
                          </a:solidFill>
                          <a:effectLst/>
                          <a:latin typeface="+mn-lt"/>
                          <a:ea typeface="+mn-ea"/>
                          <a:cs typeface="Arial"/>
                        </a:rPr>
                        <a:t>46</a:t>
                      </a:r>
                    </a:p>
                  </a:txBody>
                  <a:tcPr>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solidFill>
                      <a:schemeClr val="bg1"/>
                    </a:solidFill>
                  </a:tcPr>
                </a:tc>
                <a:tc>
                  <a:txBody>
                    <a:bodyPr/>
                    <a:lstStyle/>
                    <a:p>
                      <a:pPr marL="288290" indent="-288290">
                        <a:spcBef>
                          <a:spcPts val="2400"/>
                        </a:spcBef>
                        <a:spcAft>
                          <a:spcPts val="1200"/>
                        </a:spcAft>
                      </a:pPr>
                      <a:r>
                        <a:rPr lang="en-US" sz="1700" b="1" kern="1600">
                          <a:solidFill>
                            <a:schemeClr val="tx2"/>
                          </a:solidFill>
                          <a:effectLst/>
                        </a:rPr>
                        <a:t>A–5 A–5</a:t>
                      </a:r>
                      <a:r>
                        <a:rPr lang="en-US" sz="1700" kern="1600">
                          <a:effectLst/>
                        </a:rPr>
                        <a:t> P+1</a:t>
                      </a:r>
                      <a:endParaRPr lang="fr-CH" sz="1700" b="1" kern="1600">
                        <a:effectLst/>
                        <a:latin typeface="Times New Roman"/>
                        <a:cs typeface="Arial"/>
                      </a:endParaRPr>
                    </a:p>
                  </a:txBody>
                  <a:tcPr>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solidFill>
                      <a:schemeClr val="bg1"/>
                    </a:solidFill>
                  </a:tcPr>
                </a:tc>
                <a:tc>
                  <a:txBody>
                    <a:bodyPr/>
                    <a:lstStyle/>
                    <a:p>
                      <a:pPr marL="84138" indent="-1588">
                        <a:spcBef>
                          <a:spcPts val="2400"/>
                        </a:spcBef>
                        <a:spcAft>
                          <a:spcPts val="1200"/>
                        </a:spcAft>
                      </a:pPr>
                      <a:r>
                        <a:rPr lang="en-US" sz="1800" kern="1600">
                          <a:effectLst/>
                        </a:rPr>
                        <a:t>REs that were </a:t>
                      </a:r>
                      <a:r>
                        <a:rPr lang="en-US" sz="1800" b="1" kern="1600">
                          <a:solidFill>
                            <a:schemeClr val="tx2"/>
                          </a:solidFill>
                          <a:effectLst/>
                        </a:rPr>
                        <a:t>not considered</a:t>
                      </a:r>
                      <a:r>
                        <a:rPr lang="en-US" sz="1800" b="1" kern="1600">
                          <a:effectLst/>
                        </a:rPr>
                        <a:t> </a:t>
                      </a:r>
                      <a:r>
                        <a:rPr lang="en-US" sz="1800" kern="1600">
                          <a:effectLst/>
                        </a:rPr>
                        <a:t>at all were </a:t>
                      </a:r>
                      <a:r>
                        <a:rPr lang="en-US" sz="1800" b="1" kern="1600">
                          <a:solidFill>
                            <a:schemeClr val="tx2"/>
                          </a:solidFill>
                          <a:effectLst/>
                          <a:latin typeface="+mn-lt"/>
                          <a:ea typeface="+mn-ea"/>
                          <a:cs typeface="+mn-cs"/>
                        </a:rPr>
                        <a:t>introduced</a:t>
                      </a:r>
                      <a:r>
                        <a:rPr lang="en-US" sz="1800" kern="1600">
                          <a:effectLst/>
                        </a:rPr>
                        <a:t> in the last version</a:t>
                      </a:r>
                      <a:r>
                        <a:rPr lang="en-US" sz="1800" kern="1600">
                          <a:solidFill>
                            <a:srgbClr val="7F7F7F"/>
                          </a:solidFill>
                          <a:effectLst/>
                        </a:rPr>
                        <a:t> (e.g.</a:t>
                      </a:r>
                      <a:r>
                        <a:rPr lang="en-US" sz="1800" kern="1600" baseline="0">
                          <a:solidFill>
                            <a:srgbClr val="7F7F7F"/>
                          </a:solidFill>
                          <a:effectLst/>
                        </a:rPr>
                        <a:t> </a:t>
                      </a:r>
                      <a:r>
                        <a:rPr lang="en-US" sz="1800" kern="1600">
                          <a:solidFill>
                            <a:srgbClr val="7F7F7F"/>
                          </a:solidFill>
                          <a:effectLst/>
                        </a:rPr>
                        <a:t>‘continuant</a:t>
                      </a:r>
                      <a:r>
                        <a:rPr lang="en-US" sz="1800" kern="1600" baseline="0">
                          <a:solidFill>
                            <a:srgbClr val="7F7F7F"/>
                          </a:solidFill>
                          <a:effectLst/>
                        </a:rPr>
                        <a:t> fiat boundray’)</a:t>
                      </a:r>
                      <a:endParaRPr lang="fr-CH" sz="1800" b="1" kern="1600">
                        <a:solidFill>
                          <a:srgbClr val="7F7F7F"/>
                        </a:solidFill>
                        <a:effectLst/>
                        <a:latin typeface="Times New Roman"/>
                        <a:cs typeface="Arial"/>
                      </a:endParaRPr>
                    </a:p>
                  </a:txBody>
                  <a:tcPr marL="0" marR="0" marT="0" marB="0">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solidFill>
                      <a:schemeClr val="bg1"/>
                    </a:solidFill>
                  </a:tcPr>
                </a:tc>
              </a:tr>
              <a:tr h="528424">
                <a:tc>
                  <a:txBody>
                    <a:bodyPr/>
                    <a:lstStyle/>
                    <a:p>
                      <a:pPr marL="288290" indent="-288290" algn="ctr">
                        <a:spcBef>
                          <a:spcPts val="2400"/>
                        </a:spcBef>
                        <a:spcAft>
                          <a:spcPts val="1200"/>
                        </a:spcAft>
                      </a:pPr>
                      <a:r>
                        <a:rPr lang="fr-CH" sz="1800" b="0" kern="1600">
                          <a:effectLst/>
                          <a:latin typeface="+mn-lt"/>
                          <a:cs typeface="Arial"/>
                        </a:rPr>
                        <a:t>40</a:t>
                      </a:r>
                    </a:p>
                  </a:txBody>
                  <a:tcPr>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solidFill>
                      <a:schemeClr val="bg1"/>
                    </a:solidFill>
                  </a:tcPr>
                </a:tc>
                <a:tc>
                  <a:txBody>
                    <a:bodyPr/>
                    <a:lstStyle/>
                    <a:p>
                      <a:pPr marL="288290" indent="-288290">
                        <a:spcBef>
                          <a:spcPts val="2400"/>
                        </a:spcBef>
                        <a:spcAft>
                          <a:spcPts val="1200"/>
                        </a:spcAft>
                      </a:pPr>
                      <a:r>
                        <a:rPr lang="en-US" sz="1700" kern="1600">
                          <a:effectLst/>
                        </a:rPr>
                        <a:t>P–6 P–6 A+2</a:t>
                      </a:r>
                      <a:endParaRPr lang="fr-CH" sz="1700" b="1" kern="1600">
                        <a:effectLst/>
                        <a:latin typeface="Times New Roman"/>
                        <a:cs typeface="Arial"/>
                      </a:endParaRPr>
                    </a:p>
                  </a:txBody>
                  <a:tcPr>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solidFill>
                      <a:schemeClr val="bg1"/>
                    </a:solidFill>
                  </a:tcPr>
                </a:tc>
                <a:tc>
                  <a:txBody>
                    <a:bodyPr/>
                    <a:lstStyle/>
                    <a:p>
                      <a:pPr marL="84138" indent="-1588">
                        <a:spcBef>
                          <a:spcPts val="2400"/>
                        </a:spcBef>
                        <a:spcAft>
                          <a:spcPts val="1200"/>
                        </a:spcAft>
                      </a:pPr>
                      <a:r>
                        <a:rPr lang="en-US" sz="1800" kern="1600">
                          <a:effectLst/>
                        </a:rPr>
                        <a:t>REs previously considered objectively relevant are now considered not relevant </a:t>
                      </a:r>
                      <a:r>
                        <a:rPr lang="en-US" sz="1800" kern="1600">
                          <a:solidFill>
                            <a:srgbClr val="7F7F7F"/>
                          </a:solidFill>
                          <a:effectLst/>
                        </a:rPr>
                        <a:t>(e.g.</a:t>
                      </a:r>
                      <a:r>
                        <a:rPr lang="en-US" sz="1800" kern="1600" baseline="0">
                          <a:solidFill>
                            <a:srgbClr val="7F7F7F"/>
                          </a:solidFill>
                          <a:effectLst/>
                        </a:rPr>
                        <a:t> </a:t>
                      </a:r>
                      <a:r>
                        <a:rPr lang="en-US" sz="1800" kern="1600">
                          <a:solidFill>
                            <a:srgbClr val="7F7F7F"/>
                          </a:solidFill>
                          <a:effectLst/>
                        </a:rPr>
                        <a:t>‘BFO1-process</a:t>
                      </a:r>
                      <a:r>
                        <a:rPr lang="en-US" sz="1800" kern="1600" baseline="0">
                          <a:solidFill>
                            <a:srgbClr val="7F7F7F"/>
                          </a:solidFill>
                          <a:effectLst/>
                        </a:rPr>
                        <a:t>’)</a:t>
                      </a:r>
                      <a:endParaRPr lang="fr-CH" sz="1800" b="1" kern="1600">
                        <a:effectLst/>
                        <a:latin typeface="Times New Roman"/>
                        <a:cs typeface="Arial"/>
                      </a:endParaRPr>
                    </a:p>
                  </a:txBody>
                  <a:tcPr marL="0" marR="0" marT="0" marB="0">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solidFill>
                      <a:schemeClr val="bg1"/>
                    </a:solidFill>
                  </a:tcPr>
                </a:tc>
              </a:tr>
              <a:tr h="528424">
                <a:tc>
                  <a:txBody>
                    <a:bodyPr/>
                    <a:lstStyle/>
                    <a:p>
                      <a:pPr marL="288290" indent="-288290" algn="ctr">
                        <a:spcBef>
                          <a:spcPts val="2400"/>
                        </a:spcBef>
                        <a:spcAft>
                          <a:spcPts val="1200"/>
                        </a:spcAft>
                      </a:pPr>
                      <a:r>
                        <a:rPr lang="fr-CH" sz="1800" b="0" kern="1600">
                          <a:effectLst/>
                          <a:latin typeface="+mn-lt"/>
                          <a:cs typeface="Arial"/>
                        </a:rPr>
                        <a:t>13</a:t>
                      </a:r>
                    </a:p>
                  </a:txBody>
                  <a:tcPr>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solidFill>
                      <a:schemeClr val="bg1"/>
                    </a:solidFill>
                  </a:tcPr>
                </a:tc>
                <a:tc>
                  <a:txBody>
                    <a:bodyPr/>
                    <a:lstStyle/>
                    <a:p>
                      <a:pPr marL="288290" indent="-288290">
                        <a:spcBef>
                          <a:spcPts val="2400"/>
                        </a:spcBef>
                        <a:spcAft>
                          <a:spcPts val="1200"/>
                        </a:spcAft>
                      </a:pPr>
                      <a:r>
                        <a:rPr lang="en-US" sz="1700" kern="1600">
                          <a:effectLst/>
                        </a:rPr>
                        <a:t>A–1 A–1 P+1</a:t>
                      </a:r>
                      <a:endParaRPr lang="fr-CH" sz="1700" b="1" kern="1600">
                        <a:effectLst/>
                        <a:latin typeface="Times New Roman"/>
                        <a:cs typeface="Arial"/>
                      </a:endParaRPr>
                    </a:p>
                  </a:txBody>
                  <a:tcPr>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solidFill>
                      <a:schemeClr val="bg1"/>
                    </a:solidFill>
                  </a:tcPr>
                </a:tc>
                <a:tc>
                  <a:txBody>
                    <a:bodyPr/>
                    <a:lstStyle/>
                    <a:p>
                      <a:pPr marL="84138" indent="-1588">
                        <a:spcBef>
                          <a:spcPts val="2400"/>
                        </a:spcBef>
                        <a:spcAft>
                          <a:spcPts val="1200"/>
                        </a:spcAft>
                      </a:pPr>
                      <a:r>
                        <a:rPr lang="en-US" sz="1800" kern="1600">
                          <a:effectLst/>
                        </a:rPr>
                        <a:t>REs that were not believed to be relevant were introduced in the last version </a:t>
                      </a:r>
                      <a:r>
                        <a:rPr lang="en-US" sz="1800" kern="1600">
                          <a:solidFill>
                            <a:srgbClr val="7F7F7F"/>
                          </a:solidFill>
                          <a:effectLst/>
                        </a:rPr>
                        <a:t>(e.g.</a:t>
                      </a:r>
                      <a:r>
                        <a:rPr lang="en-US" sz="1800" kern="1600" baseline="0">
                          <a:solidFill>
                            <a:srgbClr val="7F7F7F"/>
                          </a:solidFill>
                          <a:effectLst/>
                        </a:rPr>
                        <a:t> </a:t>
                      </a:r>
                      <a:r>
                        <a:rPr lang="en-US" sz="1800" kern="1600">
                          <a:solidFill>
                            <a:srgbClr val="7F7F7F"/>
                          </a:solidFill>
                          <a:effectLst/>
                        </a:rPr>
                        <a:t>‘material entity</a:t>
                      </a:r>
                      <a:r>
                        <a:rPr lang="en-US" sz="1800" kern="1600" baseline="0">
                          <a:solidFill>
                            <a:srgbClr val="7F7F7F"/>
                          </a:solidFill>
                          <a:effectLst/>
                        </a:rPr>
                        <a:t>’, </a:t>
                      </a:r>
                      <a:r>
                        <a:rPr lang="en-US" sz="1800" kern="1600">
                          <a:solidFill>
                            <a:srgbClr val="7F7F7F"/>
                          </a:solidFill>
                          <a:effectLst/>
                        </a:rPr>
                        <a:t>‘immaterial entity</a:t>
                      </a:r>
                      <a:r>
                        <a:rPr lang="en-US" sz="1800" kern="1600" baseline="0">
                          <a:solidFill>
                            <a:srgbClr val="7F7F7F"/>
                          </a:solidFill>
                          <a:effectLst/>
                        </a:rPr>
                        <a:t>’)</a:t>
                      </a:r>
                      <a:endParaRPr lang="fr-CH" sz="1800" b="1" kern="1600">
                        <a:effectLst/>
                        <a:latin typeface="Times New Roman"/>
                        <a:cs typeface="Arial"/>
                      </a:endParaRPr>
                    </a:p>
                  </a:txBody>
                  <a:tcPr marL="0" marR="0" marT="0" marB="0">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solidFill>
                      <a:schemeClr val="bg1"/>
                    </a:solidFill>
                  </a:tcPr>
                </a:tc>
              </a:tr>
              <a:tr h="792636">
                <a:tc>
                  <a:txBody>
                    <a:bodyPr/>
                    <a:lstStyle/>
                    <a:p>
                      <a:pPr marL="288290" indent="-288290" algn="ctr">
                        <a:spcBef>
                          <a:spcPts val="2400"/>
                        </a:spcBef>
                        <a:spcAft>
                          <a:spcPts val="1200"/>
                        </a:spcAft>
                      </a:pPr>
                      <a:r>
                        <a:rPr lang="fr-CH" sz="1800" b="0" kern="1600">
                          <a:effectLst/>
                          <a:latin typeface="+mn-lt"/>
                          <a:cs typeface="Arial"/>
                        </a:rPr>
                        <a:t>12</a:t>
                      </a:r>
                    </a:p>
                  </a:txBody>
                  <a:tcPr>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solidFill>
                      <a:schemeClr val="bg1"/>
                    </a:solidFill>
                  </a:tcPr>
                </a:tc>
                <a:tc>
                  <a:txBody>
                    <a:bodyPr/>
                    <a:lstStyle/>
                    <a:p>
                      <a:pPr marL="288290" indent="-288290">
                        <a:spcBef>
                          <a:spcPts val="2400"/>
                        </a:spcBef>
                        <a:spcAft>
                          <a:spcPts val="1200"/>
                        </a:spcAft>
                      </a:pPr>
                      <a:r>
                        <a:rPr lang="en-US" sz="1700" b="1" kern="1600">
                          <a:solidFill>
                            <a:schemeClr val="accent3">
                              <a:lumMod val="75000"/>
                            </a:schemeClr>
                          </a:solidFill>
                          <a:effectLst/>
                        </a:rPr>
                        <a:t>P–12 P–12 </a:t>
                      </a:r>
                      <a:r>
                        <a:rPr lang="en-US" sz="1700" kern="1600">
                          <a:effectLst/>
                        </a:rPr>
                        <a:t>A+1</a:t>
                      </a:r>
                      <a:endParaRPr lang="fr-CH" sz="1700" b="1" kern="1600">
                        <a:effectLst/>
                        <a:latin typeface="Times New Roman"/>
                        <a:cs typeface="Arial"/>
                      </a:endParaRPr>
                    </a:p>
                  </a:txBody>
                  <a:tcPr>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solidFill>
                      <a:schemeClr val="bg1"/>
                    </a:solidFill>
                  </a:tcPr>
                </a:tc>
                <a:tc>
                  <a:txBody>
                    <a:bodyPr/>
                    <a:lstStyle/>
                    <a:p>
                      <a:pPr marL="84138" indent="-1588">
                        <a:spcBef>
                          <a:spcPts val="2400"/>
                        </a:spcBef>
                        <a:spcAft>
                          <a:spcPts val="1200"/>
                        </a:spcAft>
                      </a:pPr>
                      <a:r>
                        <a:rPr lang="en-US" sz="1800" kern="1600">
                          <a:effectLst/>
                        </a:rPr>
                        <a:t>REs that </a:t>
                      </a:r>
                      <a:r>
                        <a:rPr lang="en-US" sz="1800" b="1" kern="1600">
                          <a:solidFill>
                            <a:schemeClr val="accent3">
                              <a:lumMod val="75000"/>
                            </a:schemeClr>
                          </a:solidFill>
                          <a:effectLst/>
                        </a:rPr>
                        <a:t>referred ambiguously </a:t>
                      </a:r>
                      <a:r>
                        <a:rPr lang="en-US" sz="1800" kern="1600">
                          <a:effectLst/>
                        </a:rPr>
                        <a:t>were </a:t>
                      </a:r>
                      <a:r>
                        <a:rPr lang="en-US" sz="1800" b="1" kern="1600">
                          <a:solidFill>
                            <a:srgbClr val="77933C"/>
                          </a:solidFill>
                          <a:effectLst/>
                        </a:rPr>
                        <a:t>deleted</a:t>
                      </a:r>
                      <a:r>
                        <a:rPr lang="en-US" sz="1800" kern="1600">
                          <a:solidFill>
                            <a:srgbClr val="77933C"/>
                          </a:solidFill>
                          <a:effectLst/>
                        </a:rPr>
                        <a:t> </a:t>
                      </a:r>
                      <a:r>
                        <a:rPr lang="en-US" sz="1800" kern="1600">
                          <a:effectLst/>
                        </a:rPr>
                        <a:t>in the latest version because the POR does in fact not objectively exist </a:t>
                      </a:r>
                      <a:r>
                        <a:rPr lang="en-US" sz="1800" kern="1600">
                          <a:solidFill>
                            <a:srgbClr val="7F7F7F"/>
                          </a:solidFill>
                          <a:effectLst/>
                        </a:rPr>
                        <a:t>(e.g.</a:t>
                      </a:r>
                      <a:r>
                        <a:rPr lang="en-US" sz="1800" kern="1600" baseline="0">
                          <a:solidFill>
                            <a:srgbClr val="7F7F7F"/>
                          </a:solidFill>
                          <a:effectLst/>
                        </a:rPr>
                        <a:t> dependent </a:t>
                      </a:r>
                      <a:r>
                        <a:rPr lang="en-US" sz="1800" kern="1600">
                          <a:solidFill>
                            <a:srgbClr val="7F7F7F"/>
                          </a:solidFill>
                          <a:effectLst/>
                        </a:rPr>
                        <a:t>continuant</a:t>
                      </a:r>
                      <a:r>
                        <a:rPr lang="en-US" sz="1800" kern="1600" baseline="0">
                          <a:solidFill>
                            <a:srgbClr val="7F7F7F"/>
                          </a:solidFill>
                          <a:effectLst/>
                        </a:rPr>
                        <a:t>’, ‘realizable entity is_a dependent </a:t>
                      </a:r>
                      <a:r>
                        <a:rPr lang="en-US" sz="1800" kern="1600">
                          <a:solidFill>
                            <a:srgbClr val="7F7F7F"/>
                          </a:solidFill>
                          <a:effectLst/>
                        </a:rPr>
                        <a:t>continuant</a:t>
                      </a:r>
                      <a:r>
                        <a:rPr lang="en-US" sz="1800" kern="1600" baseline="0">
                          <a:solidFill>
                            <a:srgbClr val="7F7F7F"/>
                          </a:solidFill>
                          <a:effectLst/>
                        </a:rPr>
                        <a:t>’ )</a:t>
                      </a:r>
                      <a:endParaRPr lang="fr-CH" sz="1800" b="1" kern="1600">
                        <a:effectLst/>
                        <a:latin typeface="Times New Roman"/>
                        <a:cs typeface="Arial"/>
                      </a:endParaRPr>
                    </a:p>
                  </a:txBody>
                  <a:tcPr marL="0" marR="0" marT="0" marB="0">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solidFill>
                      <a:schemeClr val="bg1"/>
                    </a:solidFill>
                  </a:tcPr>
                </a:tc>
              </a:tr>
              <a:tr h="528424">
                <a:tc>
                  <a:txBody>
                    <a:bodyPr/>
                    <a:lstStyle/>
                    <a:p>
                      <a:pPr marL="288290" indent="-288290" algn="ctr">
                        <a:spcBef>
                          <a:spcPts val="2400"/>
                        </a:spcBef>
                        <a:spcAft>
                          <a:spcPts val="1200"/>
                        </a:spcAft>
                      </a:pPr>
                      <a:r>
                        <a:rPr lang="fr-CH" sz="1800" b="0" kern="1600">
                          <a:effectLst/>
                          <a:latin typeface="+mn-lt"/>
                          <a:cs typeface="Arial"/>
                        </a:rPr>
                        <a:t>11</a:t>
                      </a:r>
                    </a:p>
                  </a:txBody>
                  <a:tcPr>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solidFill>
                      <a:schemeClr val="bg1"/>
                    </a:solidFill>
                  </a:tcPr>
                </a:tc>
                <a:tc>
                  <a:txBody>
                    <a:bodyPr/>
                    <a:lstStyle/>
                    <a:p>
                      <a:pPr marL="288290" indent="-288290">
                        <a:spcBef>
                          <a:spcPts val="2400"/>
                        </a:spcBef>
                        <a:spcAft>
                          <a:spcPts val="1200"/>
                        </a:spcAft>
                      </a:pPr>
                      <a:r>
                        <a:rPr lang="en-US" sz="1700" b="1" kern="1600">
                          <a:solidFill>
                            <a:schemeClr val="tx2"/>
                          </a:solidFill>
                          <a:effectLst/>
                        </a:rPr>
                        <a:t>A–5</a:t>
                      </a:r>
                      <a:r>
                        <a:rPr lang="en-US" sz="1700" kern="1600">
                          <a:effectLst/>
                        </a:rPr>
                        <a:t> P+1 P+1</a:t>
                      </a:r>
                      <a:endParaRPr lang="fr-CH" sz="1700" b="1" kern="1600">
                        <a:effectLst/>
                        <a:latin typeface="Times New Roman"/>
                        <a:cs typeface="Arial"/>
                      </a:endParaRPr>
                    </a:p>
                  </a:txBody>
                  <a:tcPr>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solidFill>
                      <a:schemeClr val="bg1"/>
                    </a:solidFill>
                  </a:tcPr>
                </a:tc>
                <a:tc>
                  <a:txBody>
                    <a:bodyPr/>
                    <a:lstStyle/>
                    <a:p>
                      <a:pPr marL="84138" indent="-1588">
                        <a:spcBef>
                          <a:spcPts val="2400"/>
                        </a:spcBef>
                        <a:spcAft>
                          <a:spcPts val="1200"/>
                        </a:spcAft>
                      </a:pPr>
                      <a:r>
                        <a:rPr lang="en-US" sz="1800" kern="1600">
                          <a:effectLst/>
                        </a:rPr>
                        <a:t>REs that were </a:t>
                      </a:r>
                      <a:r>
                        <a:rPr lang="en-US" sz="1800" b="1" kern="1600">
                          <a:solidFill>
                            <a:srgbClr val="1F497D"/>
                          </a:solidFill>
                          <a:effectLst/>
                        </a:rPr>
                        <a:t>not considered </a:t>
                      </a:r>
                      <a:r>
                        <a:rPr lang="en-US" sz="1800" kern="1600">
                          <a:effectLst/>
                        </a:rPr>
                        <a:t>at all were </a:t>
                      </a:r>
                      <a:r>
                        <a:rPr lang="en-US" sz="1800" b="1" kern="1600">
                          <a:solidFill>
                            <a:schemeClr val="tx2"/>
                          </a:solidFill>
                          <a:effectLst/>
                          <a:latin typeface="+mn-lt"/>
                          <a:ea typeface="+mn-ea"/>
                          <a:cs typeface="+mn-cs"/>
                        </a:rPr>
                        <a:t>introduced</a:t>
                      </a:r>
                      <a:r>
                        <a:rPr lang="en-US" sz="1800" kern="1600">
                          <a:effectLst/>
                        </a:rPr>
                        <a:t> in newer versions </a:t>
                      </a:r>
                      <a:r>
                        <a:rPr lang="en-US" sz="1800" kern="1600">
                          <a:solidFill>
                            <a:srgbClr val="7F7F7F"/>
                          </a:solidFill>
                          <a:effectLst/>
                        </a:rPr>
                        <a:t>(e.g.</a:t>
                      </a:r>
                      <a:r>
                        <a:rPr lang="en-US" sz="1800" kern="1600" baseline="0">
                          <a:solidFill>
                            <a:srgbClr val="7F7F7F"/>
                          </a:solidFill>
                          <a:effectLst/>
                        </a:rPr>
                        <a:t> </a:t>
                      </a:r>
                      <a:r>
                        <a:rPr lang="en-US" sz="1800" kern="1600">
                          <a:solidFill>
                            <a:srgbClr val="7F7F7F"/>
                          </a:solidFill>
                          <a:effectLst/>
                        </a:rPr>
                        <a:t>‘continuant</a:t>
                      </a:r>
                      <a:r>
                        <a:rPr lang="en-US" sz="1800" kern="1600" baseline="0">
                          <a:solidFill>
                            <a:srgbClr val="7F7F7F"/>
                          </a:solidFill>
                          <a:effectLst/>
                        </a:rPr>
                        <a:t> fiat boundray is_a immaterial entity’)</a:t>
                      </a:r>
                      <a:endParaRPr lang="fr-CH" sz="1800" b="1" kern="1600">
                        <a:effectLst/>
                        <a:latin typeface="Times New Roman"/>
                        <a:cs typeface="Arial"/>
                      </a:endParaRPr>
                    </a:p>
                  </a:txBody>
                  <a:tcPr marL="0" marR="0" marT="0" marB="0">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solidFill>
                      <a:schemeClr val="bg1"/>
                    </a:solidFill>
                  </a:tcPr>
                </a:tc>
              </a:tr>
              <a:tr h="792636">
                <a:tc>
                  <a:txBody>
                    <a:bodyPr/>
                    <a:lstStyle/>
                    <a:p>
                      <a:pPr marL="288290" indent="-288290" algn="ctr">
                        <a:spcBef>
                          <a:spcPts val="2400"/>
                        </a:spcBef>
                        <a:spcAft>
                          <a:spcPts val="1200"/>
                        </a:spcAft>
                      </a:pPr>
                      <a:r>
                        <a:rPr lang="fr-CH" sz="1800" b="0" kern="1600">
                          <a:effectLst/>
                          <a:latin typeface="+mn-lt"/>
                          <a:cs typeface="Arial"/>
                        </a:rPr>
                        <a:t>5</a:t>
                      </a:r>
                    </a:p>
                  </a:txBody>
                  <a:tcPr>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solidFill>
                      <a:schemeClr val="bg1"/>
                    </a:solidFill>
                  </a:tcPr>
                </a:tc>
                <a:tc>
                  <a:txBody>
                    <a:bodyPr/>
                    <a:lstStyle/>
                    <a:p>
                      <a:pPr marL="288290" indent="-288290">
                        <a:spcBef>
                          <a:spcPts val="2400"/>
                        </a:spcBef>
                        <a:spcAft>
                          <a:spcPts val="1200"/>
                        </a:spcAft>
                      </a:pPr>
                      <a:r>
                        <a:rPr lang="en-US" sz="1700" kern="1600">
                          <a:effectLst/>
                        </a:rPr>
                        <a:t>P–1 P–1 A+1</a:t>
                      </a:r>
                      <a:endParaRPr lang="fr-CH" sz="1700" b="1" kern="1600">
                        <a:effectLst/>
                        <a:latin typeface="Times New Roman"/>
                        <a:cs typeface="Arial"/>
                      </a:endParaRPr>
                    </a:p>
                  </a:txBody>
                  <a:tcPr>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solidFill>
                      <a:schemeClr val="bg1"/>
                    </a:solidFill>
                  </a:tcPr>
                </a:tc>
                <a:tc>
                  <a:txBody>
                    <a:bodyPr/>
                    <a:lstStyle/>
                    <a:p>
                      <a:pPr marL="84138" indent="-1588">
                        <a:spcBef>
                          <a:spcPts val="2400"/>
                        </a:spcBef>
                        <a:spcAft>
                          <a:spcPts val="1200"/>
                        </a:spcAft>
                      </a:pPr>
                      <a:r>
                        <a:rPr lang="en-US" sz="1800" kern="1600">
                          <a:effectLst/>
                        </a:rPr>
                        <a:t>REs were deleted in the latest version because the POR does in fact not objectively exist and the REs did not refer to anything </a:t>
                      </a:r>
                      <a:r>
                        <a:rPr lang="en-US" sz="1800" kern="1600">
                          <a:solidFill>
                            <a:srgbClr val="7F7F7F"/>
                          </a:solidFill>
                          <a:effectLst/>
                        </a:rPr>
                        <a:t>(e.g.</a:t>
                      </a:r>
                      <a:r>
                        <a:rPr lang="en-US" sz="1800" kern="1600" baseline="0">
                          <a:solidFill>
                            <a:srgbClr val="7F7F7F"/>
                          </a:solidFill>
                          <a:effectLst/>
                        </a:rPr>
                        <a:t> </a:t>
                      </a:r>
                      <a:r>
                        <a:rPr lang="en-US" sz="1800" kern="1600">
                          <a:solidFill>
                            <a:srgbClr val="7F7F7F"/>
                          </a:solidFill>
                          <a:effectLst/>
                        </a:rPr>
                        <a:t>‘processual context</a:t>
                      </a:r>
                      <a:r>
                        <a:rPr lang="en-US" sz="1800" kern="1600" baseline="0">
                          <a:solidFill>
                            <a:srgbClr val="7F7F7F"/>
                          </a:solidFill>
                          <a:effectLst/>
                        </a:rPr>
                        <a:t>’)</a:t>
                      </a:r>
                      <a:endParaRPr lang="fr-CH" sz="1800" b="1" kern="1600">
                        <a:effectLst/>
                        <a:latin typeface="Times New Roman"/>
                        <a:cs typeface="Arial"/>
                      </a:endParaRPr>
                    </a:p>
                  </a:txBody>
                  <a:tcPr marL="0" marR="0" marT="0" marB="0">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solidFill>
                      <a:schemeClr val="bg1"/>
                    </a:solidFill>
                  </a:tcPr>
                </a:tc>
              </a:tr>
              <a:tr h="792636">
                <a:tc>
                  <a:txBody>
                    <a:bodyPr/>
                    <a:lstStyle/>
                    <a:p>
                      <a:pPr marL="288290" indent="-288290" algn="ctr">
                        <a:spcBef>
                          <a:spcPts val="2400"/>
                        </a:spcBef>
                        <a:spcAft>
                          <a:spcPts val="1200"/>
                        </a:spcAft>
                      </a:pPr>
                      <a:r>
                        <a:rPr lang="fr-CH" sz="1800" b="0" kern="1600">
                          <a:effectLst/>
                          <a:latin typeface="+mn-lt"/>
                          <a:cs typeface="Arial"/>
                        </a:rPr>
                        <a:t>2</a:t>
                      </a:r>
                    </a:p>
                  </a:txBody>
                  <a:tcPr>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solidFill>
                      <a:schemeClr val="bg1"/>
                    </a:solidFill>
                  </a:tcPr>
                </a:tc>
                <a:tc>
                  <a:txBody>
                    <a:bodyPr/>
                    <a:lstStyle/>
                    <a:p>
                      <a:pPr marL="288290" indent="-288290">
                        <a:spcBef>
                          <a:spcPts val="2400"/>
                        </a:spcBef>
                        <a:spcAft>
                          <a:spcPts val="1200"/>
                        </a:spcAft>
                      </a:pPr>
                      <a:r>
                        <a:rPr lang="en-US" sz="1700" b="1" kern="1600">
                          <a:solidFill>
                            <a:schemeClr val="tx2"/>
                          </a:solidFill>
                          <a:effectLst/>
                        </a:rPr>
                        <a:t>A+4</a:t>
                      </a:r>
                      <a:r>
                        <a:rPr lang="en-US" sz="1700" b="0" kern="1600">
                          <a:solidFill>
                            <a:schemeClr val="tx2"/>
                          </a:solidFill>
                          <a:effectLst/>
                        </a:rPr>
                        <a:t> </a:t>
                      </a:r>
                      <a:r>
                        <a:rPr lang="en-US" sz="1700" b="0" kern="1600">
                          <a:effectLst/>
                        </a:rPr>
                        <a:t>P–12 </a:t>
                      </a:r>
                      <a:r>
                        <a:rPr lang="en-US" sz="1700" b="1" kern="1600">
                          <a:solidFill>
                            <a:schemeClr val="accent2"/>
                          </a:solidFill>
                          <a:effectLst/>
                        </a:rPr>
                        <a:t>A+1</a:t>
                      </a:r>
                      <a:endParaRPr lang="fr-CH" sz="1700" b="1" kern="1600">
                        <a:solidFill>
                          <a:schemeClr val="accent2"/>
                        </a:solidFill>
                        <a:effectLst/>
                        <a:latin typeface="Times New Roman"/>
                        <a:cs typeface="Arial"/>
                      </a:endParaRPr>
                    </a:p>
                  </a:txBody>
                  <a:tcPr>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solidFill>
                      <a:schemeClr val="bg1"/>
                    </a:solidFill>
                  </a:tcPr>
                </a:tc>
                <a:tc>
                  <a:txBody>
                    <a:bodyPr/>
                    <a:lstStyle/>
                    <a:p>
                      <a:pPr marL="84138" indent="-1588">
                        <a:spcBef>
                          <a:spcPts val="2400"/>
                        </a:spcBef>
                        <a:spcAft>
                          <a:spcPts val="1200"/>
                        </a:spcAft>
                      </a:pPr>
                      <a:r>
                        <a:rPr lang="en-US" sz="1800" b="0" kern="1600">
                          <a:effectLst/>
                        </a:rPr>
                        <a:t>REs that were </a:t>
                      </a:r>
                      <a:r>
                        <a:rPr lang="en-US" sz="1800" b="1" kern="1600">
                          <a:solidFill>
                            <a:schemeClr val="tx2"/>
                          </a:solidFill>
                          <a:effectLst/>
                        </a:rPr>
                        <a:t>not considered</a:t>
                      </a:r>
                      <a:r>
                        <a:rPr lang="en-US" sz="1800" b="1" kern="1600">
                          <a:effectLst/>
                        </a:rPr>
                        <a:t> </a:t>
                      </a:r>
                      <a:r>
                        <a:rPr lang="en-US" sz="1800" b="0" kern="1600">
                          <a:effectLst/>
                        </a:rPr>
                        <a:t>at all were </a:t>
                      </a:r>
                      <a:r>
                        <a:rPr lang="en-US" sz="1800" b="1" kern="1600">
                          <a:solidFill>
                            <a:schemeClr val="tx2"/>
                          </a:solidFill>
                          <a:effectLst/>
                          <a:latin typeface="+mn-lt"/>
                          <a:ea typeface="+mn-ea"/>
                          <a:cs typeface="+mn-cs"/>
                        </a:rPr>
                        <a:t>introduced</a:t>
                      </a:r>
                      <a:r>
                        <a:rPr lang="en-US" sz="1800" b="0" kern="1600">
                          <a:effectLst/>
                        </a:rPr>
                        <a:t> in a newer version and subsequently </a:t>
                      </a:r>
                      <a:r>
                        <a:rPr lang="en-US" sz="1800" b="1" kern="1600">
                          <a:solidFill>
                            <a:schemeClr val="accent2"/>
                          </a:solidFill>
                          <a:effectLst/>
                        </a:rPr>
                        <a:t>deleted because</a:t>
                      </a:r>
                      <a:r>
                        <a:rPr lang="en-US" sz="1800" b="0" kern="1600">
                          <a:effectLst/>
                        </a:rPr>
                        <a:t> the POR did in fact </a:t>
                      </a:r>
                      <a:r>
                        <a:rPr lang="en-US" sz="1800" b="1" kern="1600">
                          <a:solidFill>
                            <a:schemeClr val="accent2"/>
                          </a:solidFill>
                          <a:effectLst/>
                        </a:rPr>
                        <a:t>not objectively exist </a:t>
                      </a:r>
                      <a:r>
                        <a:rPr lang="en-US" sz="1800" b="0" kern="1600">
                          <a:solidFill>
                            <a:srgbClr val="7F7F7F"/>
                          </a:solidFill>
                          <a:effectLst/>
                        </a:rPr>
                        <a:t>(e.g.</a:t>
                      </a:r>
                      <a:r>
                        <a:rPr lang="en-US" sz="1800" b="0" kern="1600" baseline="0">
                          <a:solidFill>
                            <a:srgbClr val="7F7F7F"/>
                          </a:solidFill>
                          <a:effectLst/>
                        </a:rPr>
                        <a:t> </a:t>
                      </a:r>
                      <a:r>
                        <a:rPr lang="en-US" sz="1800" b="0" kern="1600">
                          <a:solidFill>
                            <a:srgbClr val="7F7F7F"/>
                          </a:solidFill>
                          <a:effectLst/>
                        </a:rPr>
                        <a:t>‘GDC is_a dependent continuant</a:t>
                      </a:r>
                      <a:r>
                        <a:rPr lang="en-US" sz="1800" b="0" kern="1600" baseline="0">
                          <a:solidFill>
                            <a:srgbClr val="7F7F7F"/>
                          </a:solidFill>
                          <a:effectLst/>
                        </a:rPr>
                        <a:t>’)</a:t>
                      </a:r>
                      <a:endParaRPr lang="fr-CH" sz="1800" b="0" kern="1600">
                        <a:effectLst/>
                        <a:latin typeface="Times New Roman"/>
                        <a:cs typeface="Arial"/>
                      </a:endParaRPr>
                    </a:p>
                  </a:txBody>
                  <a:tcPr marL="0" marR="0" marT="0" marB="0">
                    <a:lnL w="3175" cap="flat" cmpd="sng" algn="ctr">
                      <a:solidFill>
                        <a:prstClr val="white">
                          <a:lumMod val="50000"/>
                        </a:prstClr>
                      </a:solidFill>
                      <a:prstDash val="solid"/>
                      <a:round/>
                      <a:headEnd type="none" w="med" len="med"/>
                      <a:tailEnd type="none" w="med" len="med"/>
                    </a:lnL>
                    <a:lnR w="3175" cap="flat" cmpd="sng" algn="ctr">
                      <a:solidFill>
                        <a:prstClr val="white">
                          <a:lumMod val="50000"/>
                        </a:prstClr>
                      </a:solidFill>
                      <a:prstDash val="solid"/>
                      <a:round/>
                      <a:headEnd type="none" w="med" len="med"/>
                      <a:tailEnd type="none" w="med" len="med"/>
                    </a:lnR>
                    <a:lnT w="3175" cap="flat" cmpd="sng" algn="ctr">
                      <a:solidFill>
                        <a:prstClr val="white">
                          <a:lumMod val="50000"/>
                        </a:prstClr>
                      </a:solidFill>
                      <a:prstDash val="solid"/>
                      <a:round/>
                      <a:headEnd type="none" w="med" len="med"/>
                      <a:tailEnd type="none" w="med" len="med"/>
                    </a:lnT>
                    <a:lnB w="3175" cap="flat" cmpd="sng" algn="ctr">
                      <a:solidFill>
                        <a:prstClr val="white">
                          <a:lumMod val="50000"/>
                        </a:prstClr>
                      </a:solidFill>
                      <a:prstDash val="solid"/>
                      <a:round/>
                      <a:headEnd type="none" w="med" len="med"/>
                      <a:tailEnd type="none" w="med" len="med"/>
                    </a:lnB>
                    <a:solidFill>
                      <a:schemeClr val="bg1"/>
                    </a:solidFill>
                  </a:tcPr>
                </a:tc>
              </a:tr>
            </a:tbl>
          </a:graphicData>
        </a:graphic>
      </p:graphicFrame>
      <p:sp>
        <p:nvSpPr>
          <p:cNvPr id="3" name="Rounded Rectangle 2"/>
          <p:cNvSpPr/>
          <p:nvPr/>
        </p:nvSpPr>
        <p:spPr>
          <a:xfrm>
            <a:off x="101601" y="2070100"/>
            <a:ext cx="8940799" cy="558800"/>
          </a:xfrm>
          <a:prstGeom prst="roundRect">
            <a:avLst/>
          </a:prstGeom>
          <a:noFill/>
          <a:ln w="28575" cmpd="sng">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ounded Rectangle 7"/>
          <p:cNvSpPr/>
          <p:nvPr/>
        </p:nvSpPr>
        <p:spPr>
          <a:xfrm>
            <a:off x="101601" y="3695700"/>
            <a:ext cx="8940799" cy="825500"/>
          </a:xfrm>
          <a:prstGeom prst="roundRect">
            <a:avLst/>
          </a:prstGeom>
          <a:noFill/>
          <a:ln w="28575" cmpd="sng">
            <a:solidFill>
              <a:schemeClr val="accent3">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ounded Rectangle 8"/>
          <p:cNvSpPr/>
          <p:nvPr/>
        </p:nvSpPr>
        <p:spPr>
          <a:xfrm>
            <a:off x="101601" y="4546600"/>
            <a:ext cx="8940799" cy="558800"/>
          </a:xfrm>
          <a:prstGeom prst="roundRect">
            <a:avLst/>
          </a:prstGeom>
          <a:noFill/>
          <a:ln w="28575" cmpd="sng">
            <a:solidFill>
              <a:schemeClr val="tx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Rounded Rectangle 9"/>
          <p:cNvSpPr/>
          <p:nvPr/>
        </p:nvSpPr>
        <p:spPr>
          <a:xfrm>
            <a:off x="101601" y="5943599"/>
            <a:ext cx="8940799" cy="777875"/>
          </a:xfrm>
          <a:prstGeom prst="roundRect">
            <a:avLst/>
          </a:prstGeom>
          <a:noFill/>
          <a:ln w="28575" cmpd="sng">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6344659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3" name="Vertical Text Placeholder 2"/>
          <p:cNvSpPr>
            <a:spLocks noGrp="1"/>
          </p:cNvSpPr>
          <p:nvPr>
            <p:ph type="body" orient="vert" idx="1"/>
          </p:nvPr>
        </p:nvSpPr>
        <p:spPr>
          <a:xfrm>
            <a:off x="457200" y="1600200"/>
            <a:ext cx="8229600" cy="4756150"/>
          </a:xfrm>
        </p:spPr>
        <p:txBody>
          <a:bodyPr>
            <a:normAutofit/>
          </a:bodyPr>
          <a:lstStyle/>
          <a:p>
            <a:pPr>
              <a:lnSpc>
                <a:spcPct val="110000"/>
              </a:lnSpc>
            </a:pPr>
            <a:r>
              <a:rPr lang="en-GB" sz="2800"/>
              <a:t>Identifying the motivations for changes (assigning the right configuration) is hard to do </a:t>
            </a:r>
            <a:r>
              <a:rPr lang="en-GB" sz="2800" i="1"/>
              <a:t>a posteriori</a:t>
            </a:r>
            <a:endParaRPr lang="fr-CH" sz="2800"/>
          </a:p>
          <a:p>
            <a:pPr>
              <a:lnSpc>
                <a:spcPct val="110000"/>
              </a:lnSpc>
            </a:pPr>
            <a:r>
              <a:rPr lang="en-GB" sz="2800"/>
              <a:t>For a reliable assessment of the successive versions of an ontology, the method should be applied</a:t>
            </a:r>
            <a:endParaRPr lang="fr-CH" sz="2800"/>
          </a:p>
          <a:p>
            <a:pPr lvl="1">
              <a:lnSpc>
                <a:spcPct val="110000"/>
              </a:lnSpc>
            </a:pPr>
            <a:r>
              <a:rPr lang="en-GB"/>
              <a:t>In collaboration with its authors</a:t>
            </a:r>
            <a:endParaRPr lang="fr-CH"/>
          </a:p>
          <a:p>
            <a:pPr lvl="1">
              <a:lnSpc>
                <a:spcPct val="110000"/>
              </a:lnSpc>
            </a:pPr>
            <a:r>
              <a:rPr lang="en-GB"/>
              <a:t>During the revision process</a:t>
            </a:r>
            <a:endParaRPr lang="fr-CH"/>
          </a:p>
          <a:p>
            <a:pPr>
              <a:lnSpc>
                <a:spcPct val="110000"/>
              </a:lnSpc>
            </a:pPr>
            <a:r>
              <a:rPr lang="en-GB" sz="2800"/>
              <a:t>The resulting quality assessment tables can be used to systematically complement the specifications with more detailed explanations on the changes</a:t>
            </a:r>
            <a:endParaRPr lang="fr-CH" sz="2800"/>
          </a:p>
        </p:txBody>
      </p:sp>
      <p:sp>
        <p:nvSpPr>
          <p:cNvPr id="4" name="Slide Number Placeholder 3"/>
          <p:cNvSpPr>
            <a:spLocks noGrp="1"/>
          </p:cNvSpPr>
          <p:nvPr>
            <p:ph type="sldNum" sz="quarter" idx="12"/>
          </p:nvPr>
        </p:nvSpPr>
        <p:spPr/>
        <p:txBody>
          <a:bodyPr/>
          <a:lstStyle/>
          <a:p>
            <a:fld id="{087A5987-600E-D54D-B054-67531A0D638B}" type="slidenum">
              <a:rPr lang="en-US" smtClean="0"/>
              <a:t>27</a:t>
            </a:fld>
            <a:endParaRPr lang="en-US"/>
          </a:p>
        </p:txBody>
      </p:sp>
      <p:sp>
        <p:nvSpPr>
          <p:cNvPr id="5" name="Date Placeholder 4"/>
          <p:cNvSpPr>
            <a:spLocks noGrp="1"/>
          </p:cNvSpPr>
          <p:nvPr>
            <p:ph type="dt" sz="half" idx="2"/>
          </p:nvPr>
        </p:nvSpPr>
        <p:spPr/>
        <p:txBody>
          <a:bodyPr/>
          <a:lstStyle/>
          <a:p>
            <a:r>
              <a:rPr lang="fr-CH"/>
              <a:t>FOIS 2014 | September 24, 2014 | S. Seppälä, B. Smith and W. Ceusters</a:t>
            </a:r>
          </a:p>
        </p:txBody>
      </p:sp>
    </p:spTree>
    <p:extLst>
      <p:ext uri="{BB962C8B-B14F-4D97-AF65-F5344CB8AC3E}">
        <p14:creationId xmlns:p14="http://schemas.microsoft.com/office/powerpoint/2010/main" val="355288638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235162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Scoring</a:t>
            </a:r>
          </a:p>
        </p:txBody>
      </p:sp>
      <p:pic>
        <p:nvPicPr>
          <p:cNvPr id="2" name="Content Placeholder 1" descr="Capture d’écran 2014-08-29 à 12.22.04.png"/>
          <p:cNvPicPr>
            <a:picLocks noGrp="1" noChangeAspect="1"/>
          </p:cNvPicPr>
          <p:nvPr>
            <p:ph idx="1"/>
          </p:nvPr>
        </p:nvPicPr>
        <p:blipFill rotWithShape="1">
          <a:blip r:embed="rId3">
            <a:extLst>
              <a:ext uri="{28A0092B-C50C-407E-A947-70E740481C1C}">
                <a14:useLocalDpi xmlns:a14="http://schemas.microsoft.com/office/drawing/2010/main" val="0"/>
              </a:ext>
            </a:extLst>
          </a:blip>
          <a:srcRect t="-254" b="-1046"/>
          <a:stretch/>
        </p:blipFill>
        <p:spPr>
          <a:xfrm>
            <a:off x="457200" y="1299334"/>
            <a:ext cx="8229600" cy="5168136"/>
          </a:xfrm>
        </p:spPr>
      </p:pic>
      <p:sp>
        <p:nvSpPr>
          <p:cNvPr id="4" name="Slide Number Placeholder 3"/>
          <p:cNvSpPr>
            <a:spLocks noGrp="1"/>
          </p:cNvSpPr>
          <p:nvPr>
            <p:ph type="sldNum" sz="quarter" idx="12"/>
          </p:nvPr>
        </p:nvSpPr>
        <p:spPr/>
        <p:txBody>
          <a:bodyPr/>
          <a:lstStyle/>
          <a:p>
            <a:fld id="{087A5987-600E-D54D-B054-67531A0D638B}" type="slidenum">
              <a:rPr lang="en-US" smtClean="0"/>
              <a:t>29</a:t>
            </a:fld>
            <a:endParaRPr lang="en-US"/>
          </a:p>
        </p:txBody>
      </p:sp>
      <p:sp>
        <p:nvSpPr>
          <p:cNvPr id="5" name="Date Placeholder 4"/>
          <p:cNvSpPr>
            <a:spLocks noGrp="1"/>
          </p:cNvSpPr>
          <p:nvPr>
            <p:ph type="dt" sz="half" idx="10"/>
          </p:nvPr>
        </p:nvSpPr>
        <p:spPr/>
        <p:txBody>
          <a:bodyPr/>
          <a:lstStyle/>
          <a:p>
            <a:r>
              <a:rPr lang="fr-CH"/>
              <a:t>FOIS 2014 | September 24, 2014 | S. Seppälä, B. Smith and W. Ceusters</a:t>
            </a:r>
          </a:p>
        </p:txBody>
      </p:sp>
      <p:sp>
        <p:nvSpPr>
          <p:cNvPr id="3" name="Rounded Rectangle 2"/>
          <p:cNvSpPr/>
          <p:nvPr/>
        </p:nvSpPr>
        <p:spPr>
          <a:xfrm>
            <a:off x="1638300" y="2362200"/>
            <a:ext cx="6337300" cy="4044950"/>
          </a:xfrm>
          <a:prstGeom prst="roundRect">
            <a:avLst/>
          </a:prstGeom>
          <a:noFill/>
          <a:ln w="285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TextBox 6"/>
          <p:cNvSpPr txBox="1"/>
          <p:nvPr/>
        </p:nvSpPr>
        <p:spPr>
          <a:xfrm>
            <a:off x="457200" y="1299334"/>
            <a:ext cx="3568700" cy="1015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55600" indent="-355600">
              <a:buFont typeface="+mj-lt"/>
              <a:buAutoNum type="arabicPeriod"/>
            </a:pPr>
            <a:r>
              <a:rPr lang="en-US" sz="2000"/>
              <a:t>For each RE, determine its configuration by assigning values to columns (2) to (7)</a:t>
            </a:r>
          </a:p>
        </p:txBody>
      </p:sp>
    </p:spTree>
    <p:extLst>
      <p:ext uri="{BB962C8B-B14F-4D97-AF65-F5344CB8AC3E}">
        <p14:creationId xmlns:p14="http://schemas.microsoft.com/office/powerpoint/2010/main" val="222856067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The Basic Formal Ontology (BFO)</a:t>
            </a:r>
          </a:p>
        </p:txBody>
      </p:sp>
      <p:sp>
        <p:nvSpPr>
          <p:cNvPr id="3" name="Vertical Text Placeholder 2"/>
          <p:cNvSpPr>
            <a:spLocks noGrp="1"/>
          </p:cNvSpPr>
          <p:nvPr>
            <p:ph type="body" orient="vert" idx="1"/>
          </p:nvPr>
        </p:nvSpPr>
        <p:spPr/>
        <p:txBody>
          <a:bodyPr/>
          <a:lstStyle/>
          <a:p>
            <a:r>
              <a:rPr lang="en-US"/>
              <a:t>Realist, formal and domain-neutral upper level reference ontology</a:t>
            </a:r>
            <a:endParaRPr lang="fr-CH"/>
          </a:p>
          <a:p>
            <a:r>
              <a:rPr lang="en-US"/>
              <a:t>Represents types of things that exist in the world and relations that hold between them</a:t>
            </a:r>
          </a:p>
          <a:p>
            <a:r>
              <a:rPr lang="en-US"/>
              <a:t>Used by domain-specific ontologies for interoperability</a:t>
            </a:r>
          </a:p>
          <a:p>
            <a:pPr marL="342900" lvl="2" indent="-342900"/>
            <a:r>
              <a:rPr lang="en-US" sz="3200"/>
              <a:t>Three versions: BFO 1.0, BFO 1.1 and BFO 2.0</a:t>
            </a:r>
            <a:endParaRPr lang="fr-CH" sz="3200"/>
          </a:p>
        </p:txBody>
      </p:sp>
      <p:sp>
        <p:nvSpPr>
          <p:cNvPr id="4" name="Slide Number Placeholder 3"/>
          <p:cNvSpPr>
            <a:spLocks noGrp="1"/>
          </p:cNvSpPr>
          <p:nvPr>
            <p:ph type="sldNum" sz="quarter" idx="12"/>
          </p:nvPr>
        </p:nvSpPr>
        <p:spPr/>
        <p:txBody>
          <a:bodyPr/>
          <a:lstStyle/>
          <a:p>
            <a:fld id="{087A5987-600E-D54D-B054-67531A0D638B}" type="slidenum">
              <a:rPr lang="en-US" smtClean="0"/>
              <a:t>3</a:t>
            </a:fld>
            <a:endParaRPr lang="en-US"/>
          </a:p>
        </p:txBody>
      </p:sp>
      <p:sp>
        <p:nvSpPr>
          <p:cNvPr id="5" name="Date Placeholder 4"/>
          <p:cNvSpPr>
            <a:spLocks noGrp="1"/>
          </p:cNvSpPr>
          <p:nvPr>
            <p:ph type="dt" sz="half" idx="2"/>
          </p:nvPr>
        </p:nvSpPr>
        <p:spPr/>
        <p:txBody>
          <a:bodyPr/>
          <a:lstStyle/>
          <a:p>
            <a:r>
              <a:rPr lang="fr-CH"/>
              <a:t>FOIS 2014 | September 24, 2014 | S. Seppälä, B. Smith and W. Ceusters</a:t>
            </a:r>
          </a:p>
        </p:txBody>
      </p:sp>
    </p:spTree>
    <p:extLst>
      <p:ext uri="{BB962C8B-B14F-4D97-AF65-F5344CB8AC3E}">
        <p14:creationId xmlns:p14="http://schemas.microsoft.com/office/powerpoint/2010/main" val="352454950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Scoring</a:t>
            </a:r>
          </a:p>
        </p:txBody>
      </p:sp>
      <p:pic>
        <p:nvPicPr>
          <p:cNvPr id="2" name="Content Placeholder 1" descr="Capture d’écran 2014-08-29 à 12.22.04.png"/>
          <p:cNvPicPr>
            <a:picLocks noGrp="1" noChangeAspect="1"/>
          </p:cNvPicPr>
          <p:nvPr>
            <p:ph idx="1"/>
          </p:nvPr>
        </p:nvPicPr>
        <p:blipFill rotWithShape="1">
          <a:blip r:embed="rId3">
            <a:extLst>
              <a:ext uri="{28A0092B-C50C-407E-A947-70E740481C1C}">
                <a14:useLocalDpi xmlns:a14="http://schemas.microsoft.com/office/drawing/2010/main" val="0"/>
              </a:ext>
            </a:extLst>
          </a:blip>
          <a:srcRect t="-254" b="-1046"/>
          <a:stretch/>
        </p:blipFill>
        <p:spPr>
          <a:xfrm>
            <a:off x="457200" y="1299334"/>
            <a:ext cx="8229600" cy="5168136"/>
          </a:xfrm>
        </p:spPr>
      </p:pic>
      <p:sp>
        <p:nvSpPr>
          <p:cNvPr id="4" name="Slide Number Placeholder 3"/>
          <p:cNvSpPr>
            <a:spLocks noGrp="1"/>
          </p:cNvSpPr>
          <p:nvPr>
            <p:ph type="sldNum" sz="quarter" idx="12"/>
          </p:nvPr>
        </p:nvSpPr>
        <p:spPr/>
        <p:txBody>
          <a:bodyPr/>
          <a:lstStyle/>
          <a:p>
            <a:fld id="{087A5987-600E-D54D-B054-67531A0D638B}" type="slidenum">
              <a:rPr lang="en-US" smtClean="0"/>
              <a:t>30</a:t>
            </a:fld>
            <a:endParaRPr lang="en-US"/>
          </a:p>
        </p:txBody>
      </p:sp>
      <p:sp>
        <p:nvSpPr>
          <p:cNvPr id="5" name="Date Placeholder 4"/>
          <p:cNvSpPr>
            <a:spLocks noGrp="1"/>
          </p:cNvSpPr>
          <p:nvPr>
            <p:ph type="dt" sz="half" idx="10"/>
          </p:nvPr>
        </p:nvSpPr>
        <p:spPr/>
        <p:txBody>
          <a:bodyPr/>
          <a:lstStyle/>
          <a:p>
            <a:r>
              <a:rPr lang="fr-CH"/>
              <a:t>FOIS 2014 | September 24, 2014 | S. Seppälä, B. Smith and W. Ceusters</a:t>
            </a:r>
          </a:p>
        </p:txBody>
      </p:sp>
      <p:sp>
        <p:nvSpPr>
          <p:cNvPr id="3" name="Rounded Rectangle 2"/>
          <p:cNvSpPr/>
          <p:nvPr/>
        </p:nvSpPr>
        <p:spPr>
          <a:xfrm>
            <a:off x="7912100" y="2412999"/>
            <a:ext cx="584200" cy="3946947"/>
          </a:xfrm>
          <a:prstGeom prst="roundRect">
            <a:avLst/>
          </a:prstGeom>
          <a:noFill/>
          <a:ln w="285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TextBox 6"/>
          <p:cNvSpPr txBox="1"/>
          <p:nvPr/>
        </p:nvSpPr>
        <p:spPr>
          <a:xfrm>
            <a:off x="457200" y="1299334"/>
            <a:ext cx="3835400" cy="1015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457200" lvl="2" indent="-457200">
              <a:buFont typeface="+mj-lt"/>
              <a:buAutoNum type="arabicPeriod" startAt="2"/>
            </a:pPr>
            <a:r>
              <a:rPr lang="en-GB" sz="2000"/>
              <a:t>Assign the related configuration score </a:t>
            </a:r>
            <a:r>
              <a:rPr lang="en-GB">
                <a:latin typeface="Wingdings"/>
                <a:ea typeface="Wingdings"/>
                <a:cs typeface="Wingdings"/>
                <a:sym typeface="Wingdings"/>
              </a:rPr>
              <a:t></a:t>
            </a:r>
            <a:r>
              <a:rPr lang="en-GB" sz="2000"/>
              <a:t> magnitude of error (ME, col. 8)</a:t>
            </a:r>
            <a:endParaRPr lang="fr-CH" sz="2000"/>
          </a:p>
        </p:txBody>
      </p:sp>
    </p:spTree>
    <p:extLst>
      <p:ext uri="{BB962C8B-B14F-4D97-AF65-F5344CB8AC3E}">
        <p14:creationId xmlns:p14="http://schemas.microsoft.com/office/powerpoint/2010/main" val="98266349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Scoring</a:t>
            </a:r>
          </a:p>
        </p:txBody>
      </p:sp>
      <p:pic>
        <p:nvPicPr>
          <p:cNvPr id="2" name="Content Placeholder 1" descr="Capture d’écran 2014-08-29 à 12.22.04.png"/>
          <p:cNvPicPr>
            <a:picLocks noGrp="1" noChangeAspect="1"/>
          </p:cNvPicPr>
          <p:nvPr>
            <p:ph idx="1"/>
          </p:nvPr>
        </p:nvPicPr>
        <p:blipFill rotWithShape="1">
          <a:blip r:embed="rId3">
            <a:extLst>
              <a:ext uri="{28A0092B-C50C-407E-A947-70E740481C1C}">
                <a14:useLocalDpi xmlns:a14="http://schemas.microsoft.com/office/drawing/2010/main" val="0"/>
              </a:ext>
            </a:extLst>
          </a:blip>
          <a:srcRect t="-254" b="-1046"/>
          <a:stretch/>
        </p:blipFill>
        <p:spPr>
          <a:xfrm>
            <a:off x="457200" y="1299334"/>
            <a:ext cx="8229600" cy="5168136"/>
          </a:xfrm>
        </p:spPr>
      </p:pic>
      <p:sp>
        <p:nvSpPr>
          <p:cNvPr id="4" name="Slide Number Placeholder 3"/>
          <p:cNvSpPr>
            <a:spLocks noGrp="1"/>
          </p:cNvSpPr>
          <p:nvPr>
            <p:ph type="sldNum" sz="quarter" idx="12"/>
          </p:nvPr>
        </p:nvSpPr>
        <p:spPr/>
        <p:txBody>
          <a:bodyPr/>
          <a:lstStyle/>
          <a:p>
            <a:fld id="{087A5987-600E-D54D-B054-67531A0D638B}" type="slidenum">
              <a:rPr lang="en-US" smtClean="0"/>
              <a:t>31</a:t>
            </a:fld>
            <a:endParaRPr lang="en-US"/>
          </a:p>
        </p:txBody>
      </p:sp>
      <p:sp>
        <p:nvSpPr>
          <p:cNvPr id="5" name="Date Placeholder 4"/>
          <p:cNvSpPr>
            <a:spLocks noGrp="1"/>
          </p:cNvSpPr>
          <p:nvPr>
            <p:ph type="dt" sz="half" idx="10"/>
          </p:nvPr>
        </p:nvSpPr>
        <p:spPr/>
        <p:txBody>
          <a:bodyPr/>
          <a:lstStyle/>
          <a:p>
            <a:r>
              <a:rPr lang="fr-CH"/>
              <a:t>FOIS 2014 | September 24, 2014 | S. Seppälä, B. Smith and W. Ceusters</a:t>
            </a:r>
          </a:p>
        </p:txBody>
      </p:sp>
      <p:sp>
        <p:nvSpPr>
          <p:cNvPr id="3" name="Rounded Rectangle 2"/>
          <p:cNvSpPr/>
          <p:nvPr/>
        </p:nvSpPr>
        <p:spPr>
          <a:xfrm>
            <a:off x="673100" y="2374900"/>
            <a:ext cx="7899400" cy="774700"/>
          </a:xfrm>
          <a:prstGeom prst="roundRect">
            <a:avLst/>
          </a:prstGeom>
          <a:noFill/>
          <a:ln w="285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Up Arrow Callout 7"/>
          <p:cNvSpPr/>
          <p:nvPr/>
        </p:nvSpPr>
        <p:spPr>
          <a:xfrm>
            <a:off x="2908300" y="3276600"/>
            <a:ext cx="3962400" cy="1752600"/>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lgn="ctr"/>
            <a:r>
              <a:rPr lang="en-GB" sz="2200"/>
              <a:t>Ideal configurations (zero errors): P+1, A+1, and A+2 </a:t>
            </a:r>
            <a:br>
              <a:rPr lang="en-GB" sz="2200"/>
            </a:br>
            <a:r>
              <a:rPr lang="en-GB" sz="2000">
                <a:latin typeface="Wingdings"/>
                <a:ea typeface="Wingdings"/>
                <a:cs typeface="Wingdings"/>
                <a:sym typeface="Wingdings"/>
              </a:rPr>
              <a:t></a:t>
            </a:r>
            <a:r>
              <a:rPr lang="en-GB" sz="2200"/>
              <a:t> ME=0</a:t>
            </a:r>
            <a:endParaRPr lang="fr-CH" sz="2200"/>
          </a:p>
        </p:txBody>
      </p:sp>
    </p:spTree>
    <p:extLst>
      <p:ext uri="{BB962C8B-B14F-4D97-AF65-F5344CB8AC3E}">
        <p14:creationId xmlns:p14="http://schemas.microsoft.com/office/powerpoint/2010/main" val="115308681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Scoring</a:t>
            </a:r>
          </a:p>
        </p:txBody>
      </p:sp>
      <p:pic>
        <p:nvPicPr>
          <p:cNvPr id="2" name="Content Placeholder 1" descr="Capture d’écran 2014-08-29 à 12.22.04.png"/>
          <p:cNvPicPr>
            <a:picLocks noGrp="1" noChangeAspect="1"/>
          </p:cNvPicPr>
          <p:nvPr>
            <p:ph idx="1"/>
          </p:nvPr>
        </p:nvPicPr>
        <p:blipFill rotWithShape="1">
          <a:blip r:embed="rId3">
            <a:extLst>
              <a:ext uri="{28A0092B-C50C-407E-A947-70E740481C1C}">
                <a14:useLocalDpi xmlns:a14="http://schemas.microsoft.com/office/drawing/2010/main" val="0"/>
              </a:ext>
            </a:extLst>
          </a:blip>
          <a:srcRect t="-254" b="-1046"/>
          <a:stretch/>
        </p:blipFill>
        <p:spPr>
          <a:xfrm>
            <a:off x="457200" y="1299334"/>
            <a:ext cx="8229600" cy="5168136"/>
          </a:xfrm>
        </p:spPr>
      </p:pic>
      <p:sp>
        <p:nvSpPr>
          <p:cNvPr id="4" name="Slide Number Placeholder 3"/>
          <p:cNvSpPr>
            <a:spLocks noGrp="1"/>
          </p:cNvSpPr>
          <p:nvPr>
            <p:ph type="sldNum" sz="quarter" idx="12"/>
          </p:nvPr>
        </p:nvSpPr>
        <p:spPr/>
        <p:txBody>
          <a:bodyPr/>
          <a:lstStyle/>
          <a:p>
            <a:fld id="{087A5987-600E-D54D-B054-67531A0D638B}" type="slidenum">
              <a:rPr lang="en-US" smtClean="0"/>
              <a:t>32</a:t>
            </a:fld>
            <a:endParaRPr lang="en-US"/>
          </a:p>
        </p:txBody>
      </p:sp>
      <p:sp>
        <p:nvSpPr>
          <p:cNvPr id="5" name="Date Placeholder 4"/>
          <p:cNvSpPr>
            <a:spLocks noGrp="1"/>
          </p:cNvSpPr>
          <p:nvPr>
            <p:ph type="dt" sz="half" idx="10"/>
          </p:nvPr>
        </p:nvSpPr>
        <p:spPr/>
        <p:txBody>
          <a:bodyPr/>
          <a:lstStyle/>
          <a:p>
            <a:r>
              <a:rPr lang="fr-CH"/>
              <a:t>FOIS 2014 | September 24, 2014 | S. Seppälä, B. Smith and W. Ceusters</a:t>
            </a:r>
          </a:p>
        </p:txBody>
      </p:sp>
      <p:sp>
        <p:nvSpPr>
          <p:cNvPr id="3" name="Rounded Rectangle 2"/>
          <p:cNvSpPr/>
          <p:nvPr/>
        </p:nvSpPr>
        <p:spPr>
          <a:xfrm>
            <a:off x="3657600" y="3124200"/>
            <a:ext cx="4368800" cy="3232150"/>
          </a:xfrm>
          <a:prstGeom prst="roundRect">
            <a:avLst/>
          </a:prstGeom>
          <a:noFill/>
          <a:ln w="285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Up Arrow Callout 7"/>
          <p:cNvSpPr/>
          <p:nvPr/>
        </p:nvSpPr>
        <p:spPr>
          <a:xfrm rot="5400000">
            <a:off x="711200" y="2781300"/>
            <a:ext cx="2641600" cy="3657600"/>
          </a:xfrm>
          <a:prstGeom prst="upArrowCallout">
            <a:avLst>
              <a:gd name="adj1" fmla="val 16378"/>
              <a:gd name="adj2" fmla="val 15645"/>
              <a:gd name="adj3" fmla="val 21540"/>
              <a:gd name="adj4" fmla="val 78464"/>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171450" lvl="3">
              <a:lnSpc>
                <a:spcPct val="80000"/>
              </a:lnSpc>
              <a:tabLst>
                <a:tab pos="715963" algn="l"/>
              </a:tabLst>
            </a:pPr>
            <a:r>
              <a:rPr lang="en-GB" sz="2200"/>
              <a:t>The score is calculated by considering the number of values in columns (4) to (7) </a:t>
            </a:r>
            <a:br>
              <a:rPr lang="en-GB" sz="2200"/>
            </a:br>
            <a:r>
              <a:rPr lang="en-GB" sz="2200"/>
              <a:t>that differ from the ideal configurations </a:t>
            </a:r>
            <a:br>
              <a:rPr lang="en-GB" sz="2200"/>
            </a:br>
            <a:r>
              <a:rPr lang="en-GB" sz="2200"/>
              <a:t>P+1, A+1, and A+2</a:t>
            </a:r>
            <a:endParaRPr lang="fr-CH" sz="2200"/>
          </a:p>
        </p:txBody>
      </p:sp>
      <p:sp>
        <p:nvSpPr>
          <p:cNvPr id="9" name="Rounded Rectangle 8"/>
          <p:cNvSpPr/>
          <p:nvPr/>
        </p:nvSpPr>
        <p:spPr>
          <a:xfrm>
            <a:off x="3657600" y="2400300"/>
            <a:ext cx="4368800" cy="723900"/>
          </a:xfrm>
          <a:prstGeom prst="roundRect">
            <a:avLst/>
          </a:prstGeom>
          <a:noFill/>
          <a:ln w="28575" cmpd="sng">
            <a:solidFill>
              <a:schemeClr val="accent3"/>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Up Arrow Callout 9"/>
          <p:cNvSpPr/>
          <p:nvPr/>
        </p:nvSpPr>
        <p:spPr>
          <a:xfrm rot="5400000">
            <a:off x="1266825" y="955674"/>
            <a:ext cx="1149350" cy="3276600"/>
          </a:xfrm>
          <a:prstGeom prst="upArrowCallout">
            <a:avLst>
              <a:gd name="adj1" fmla="val 16378"/>
              <a:gd name="adj2" fmla="val 15645"/>
              <a:gd name="adj3" fmla="val 21540"/>
              <a:gd name="adj4" fmla="val 86991"/>
            </a:avLst>
          </a:prstGeom>
        </p:spPr>
        <p:style>
          <a:lnRef idx="2">
            <a:schemeClr val="accent3">
              <a:shade val="50000"/>
            </a:schemeClr>
          </a:lnRef>
          <a:fillRef idx="1">
            <a:schemeClr val="accent3"/>
          </a:fillRef>
          <a:effectRef idx="0">
            <a:schemeClr val="accent3"/>
          </a:effectRef>
          <a:fontRef idx="minor">
            <a:schemeClr val="lt1"/>
          </a:fontRef>
        </p:style>
        <p:txBody>
          <a:bodyPr vert="vert270" rtlCol="0" anchor="ctr"/>
          <a:lstStyle/>
          <a:p>
            <a:pPr marL="171450" lvl="3">
              <a:lnSpc>
                <a:spcPct val="80000"/>
              </a:lnSpc>
              <a:tabLst>
                <a:tab pos="715963" algn="l"/>
              </a:tabLst>
            </a:pPr>
            <a:r>
              <a:rPr lang="en-GB" sz="2200"/>
              <a:t>Ideal configurations</a:t>
            </a:r>
            <a:endParaRPr lang="fr-CH" sz="2200"/>
          </a:p>
        </p:txBody>
      </p:sp>
    </p:spTree>
    <p:extLst>
      <p:ext uri="{BB962C8B-B14F-4D97-AF65-F5344CB8AC3E}">
        <p14:creationId xmlns:p14="http://schemas.microsoft.com/office/powerpoint/2010/main" val="380456348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Scoring</a:t>
            </a:r>
          </a:p>
        </p:txBody>
      </p:sp>
      <p:pic>
        <p:nvPicPr>
          <p:cNvPr id="2" name="Content Placeholder 1" descr="Capture d’écran 2014-08-29 à 12.22.04.png"/>
          <p:cNvPicPr>
            <a:picLocks noGrp="1" noChangeAspect="1"/>
          </p:cNvPicPr>
          <p:nvPr>
            <p:ph idx="1"/>
          </p:nvPr>
        </p:nvPicPr>
        <p:blipFill rotWithShape="1">
          <a:blip r:embed="rId3">
            <a:extLst>
              <a:ext uri="{28A0092B-C50C-407E-A947-70E740481C1C}">
                <a14:useLocalDpi xmlns:a14="http://schemas.microsoft.com/office/drawing/2010/main" val="0"/>
              </a:ext>
            </a:extLst>
          </a:blip>
          <a:srcRect t="-254" b="-1046"/>
          <a:stretch/>
        </p:blipFill>
        <p:spPr>
          <a:xfrm>
            <a:off x="457200" y="1299334"/>
            <a:ext cx="8229600" cy="5168136"/>
          </a:xfrm>
        </p:spPr>
      </p:pic>
      <p:sp>
        <p:nvSpPr>
          <p:cNvPr id="4" name="Slide Number Placeholder 3"/>
          <p:cNvSpPr>
            <a:spLocks noGrp="1"/>
          </p:cNvSpPr>
          <p:nvPr>
            <p:ph type="sldNum" sz="quarter" idx="12"/>
          </p:nvPr>
        </p:nvSpPr>
        <p:spPr/>
        <p:txBody>
          <a:bodyPr/>
          <a:lstStyle/>
          <a:p>
            <a:fld id="{087A5987-600E-D54D-B054-67531A0D638B}" type="slidenum">
              <a:rPr lang="en-US" smtClean="0"/>
              <a:t>33</a:t>
            </a:fld>
            <a:endParaRPr lang="en-US"/>
          </a:p>
        </p:txBody>
      </p:sp>
      <p:sp>
        <p:nvSpPr>
          <p:cNvPr id="5" name="Date Placeholder 4"/>
          <p:cNvSpPr>
            <a:spLocks noGrp="1"/>
          </p:cNvSpPr>
          <p:nvPr>
            <p:ph type="dt" sz="half" idx="10"/>
          </p:nvPr>
        </p:nvSpPr>
        <p:spPr/>
        <p:txBody>
          <a:bodyPr/>
          <a:lstStyle/>
          <a:p>
            <a:r>
              <a:rPr lang="fr-CH"/>
              <a:t>FOIS 2014 | September 24, 2014 | S. Seppälä, B. Smith and W. Ceusters</a:t>
            </a:r>
          </a:p>
        </p:txBody>
      </p:sp>
      <p:sp>
        <p:nvSpPr>
          <p:cNvPr id="3" name="Rounded Rectangle 2"/>
          <p:cNvSpPr/>
          <p:nvPr/>
        </p:nvSpPr>
        <p:spPr>
          <a:xfrm>
            <a:off x="1676400" y="3124200"/>
            <a:ext cx="1930400" cy="711200"/>
          </a:xfrm>
          <a:prstGeom prst="roundRect">
            <a:avLst/>
          </a:prstGeom>
          <a:noFill/>
          <a:ln w="285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Up Arrow Callout 7"/>
          <p:cNvSpPr/>
          <p:nvPr/>
        </p:nvSpPr>
        <p:spPr>
          <a:xfrm rot="16200000">
            <a:off x="5054600" y="1689100"/>
            <a:ext cx="2235200" cy="3657600"/>
          </a:xfrm>
          <a:prstGeom prst="upArrowCallout">
            <a:avLst>
              <a:gd name="adj1" fmla="val 16378"/>
              <a:gd name="adj2" fmla="val 15645"/>
              <a:gd name="adj3" fmla="val 21540"/>
              <a:gd name="adj4" fmla="val 78464"/>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marL="171450" lvl="3">
              <a:lnSpc>
                <a:spcPct val="80000"/>
              </a:lnSpc>
            </a:pPr>
            <a:r>
              <a:rPr lang="en-GB" sz="2200"/>
              <a:t>The pertinent ideal configuration for each </a:t>
            </a:r>
            <a:br>
              <a:rPr lang="en-GB" sz="2200"/>
            </a:br>
            <a:r>
              <a:rPr lang="en-GB" sz="2200"/>
              <a:t>P– and A– depends on the values </a:t>
            </a:r>
            <a:br>
              <a:rPr lang="en-GB" sz="2200"/>
            </a:br>
            <a:r>
              <a:rPr lang="en-GB" sz="2200"/>
              <a:t>in columns (2) and (3)</a:t>
            </a:r>
            <a:endParaRPr lang="fr-CH" sz="2200"/>
          </a:p>
        </p:txBody>
      </p:sp>
      <p:sp>
        <p:nvSpPr>
          <p:cNvPr id="9" name="Rounded Rectangle 8"/>
          <p:cNvSpPr/>
          <p:nvPr/>
        </p:nvSpPr>
        <p:spPr>
          <a:xfrm>
            <a:off x="1676400" y="2616200"/>
            <a:ext cx="1930400" cy="279400"/>
          </a:xfrm>
          <a:prstGeom prst="roundRect">
            <a:avLst/>
          </a:prstGeom>
          <a:noFill/>
          <a:ln w="285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ounded Rectangle 9"/>
          <p:cNvSpPr/>
          <p:nvPr/>
        </p:nvSpPr>
        <p:spPr>
          <a:xfrm>
            <a:off x="1676400" y="5892800"/>
            <a:ext cx="1930400" cy="279400"/>
          </a:xfrm>
          <a:prstGeom prst="roundRect">
            <a:avLst/>
          </a:prstGeom>
          <a:noFill/>
          <a:ln w="28575" cmpd="sng"/>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53598742"/>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Scoring</a:t>
            </a:r>
          </a:p>
        </p:txBody>
      </p:sp>
      <p:pic>
        <p:nvPicPr>
          <p:cNvPr id="2" name="Content Placeholder 1" descr="Capture d’écran 2014-08-29 à 12.22.04.png"/>
          <p:cNvPicPr>
            <a:picLocks noGrp="1" noChangeAspect="1"/>
          </p:cNvPicPr>
          <p:nvPr>
            <p:ph idx="1"/>
          </p:nvPr>
        </p:nvPicPr>
        <p:blipFill rotWithShape="1">
          <a:blip r:embed="rId3">
            <a:extLst>
              <a:ext uri="{28A0092B-C50C-407E-A947-70E740481C1C}">
                <a14:useLocalDpi xmlns:a14="http://schemas.microsoft.com/office/drawing/2010/main" val="0"/>
              </a:ext>
            </a:extLst>
          </a:blip>
          <a:srcRect t="-254" b="-1046"/>
          <a:stretch/>
        </p:blipFill>
        <p:spPr>
          <a:xfrm>
            <a:off x="457200" y="1299334"/>
            <a:ext cx="8229600" cy="5168136"/>
          </a:xfrm>
        </p:spPr>
      </p:pic>
      <p:sp>
        <p:nvSpPr>
          <p:cNvPr id="4" name="Slide Number Placeholder 3"/>
          <p:cNvSpPr>
            <a:spLocks noGrp="1"/>
          </p:cNvSpPr>
          <p:nvPr>
            <p:ph type="sldNum" sz="quarter" idx="12"/>
          </p:nvPr>
        </p:nvSpPr>
        <p:spPr/>
        <p:txBody>
          <a:bodyPr/>
          <a:lstStyle/>
          <a:p>
            <a:fld id="{087A5987-600E-D54D-B054-67531A0D638B}" type="slidenum">
              <a:rPr lang="en-US" smtClean="0"/>
              <a:t>34</a:t>
            </a:fld>
            <a:endParaRPr lang="en-US"/>
          </a:p>
        </p:txBody>
      </p:sp>
      <p:sp>
        <p:nvSpPr>
          <p:cNvPr id="5" name="Date Placeholder 4"/>
          <p:cNvSpPr>
            <a:spLocks noGrp="1"/>
          </p:cNvSpPr>
          <p:nvPr>
            <p:ph type="dt" sz="half" idx="10"/>
          </p:nvPr>
        </p:nvSpPr>
        <p:spPr/>
        <p:txBody>
          <a:bodyPr/>
          <a:lstStyle/>
          <a:p>
            <a:r>
              <a:rPr lang="fr-CH"/>
              <a:t>FOIS 2014 | September 24, 2014 | S. Seppälä, B. Smith and W. Ceusters</a:t>
            </a:r>
          </a:p>
        </p:txBody>
      </p:sp>
      <p:grpSp>
        <p:nvGrpSpPr>
          <p:cNvPr id="27" name="Group 26"/>
          <p:cNvGrpSpPr/>
          <p:nvPr/>
        </p:nvGrpSpPr>
        <p:grpSpPr>
          <a:xfrm>
            <a:off x="457200" y="2400300"/>
            <a:ext cx="8229600" cy="241300"/>
            <a:chOff x="457200" y="2641600"/>
            <a:chExt cx="8229600" cy="241300"/>
          </a:xfrm>
        </p:grpSpPr>
        <p:sp>
          <p:nvSpPr>
            <p:cNvPr id="3" name="Rounded Rectangle 2"/>
            <p:cNvSpPr/>
            <p:nvPr/>
          </p:nvSpPr>
          <p:spPr>
            <a:xfrm>
              <a:off x="457200" y="2641600"/>
              <a:ext cx="8229600" cy="241300"/>
            </a:xfrm>
            <a:prstGeom prst="roundRect">
              <a:avLst/>
            </a:prstGeom>
            <a:noFill/>
            <a:ln>
              <a:solidFill>
                <a:srgbClr val="9BBB59"/>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ed Rectangle 6"/>
            <p:cNvSpPr/>
            <p:nvPr/>
          </p:nvSpPr>
          <p:spPr>
            <a:xfrm>
              <a:off x="1892300" y="2641600"/>
              <a:ext cx="1384300" cy="241300"/>
            </a:xfrm>
            <a:prstGeom prst="roundRect">
              <a:avLst/>
            </a:prstGeom>
            <a:noFill/>
            <a:ln w="28575" cmpd="sng">
              <a:solidFill>
                <a:srgbClr val="9BBB59"/>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ounded Rectangle 11"/>
            <p:cNvSpPr/>
            <p:nvPr/>
          </p:nvSpPr>
          <p:spPr>
            <a:xfrm>
              <a:off x="3810000" y="2641600"/>
              <a:ext cx="762000" cy="241300"/>
            </a:xfrm>
            <a:prstGeom prst="roundRect">
              <a:avLst/>
            </a:prstGeom>
            <a:noFill/>
            <a:ln w="28575" cmpd="sng">
              <a:solidFill>
                <a:srgbClr val="9BBB59"/>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Rounded Rectangle 14"/>
            <p:cNvSpPr/>
            <p:nvPr/>
          </p:nvSpPr>
          <p:spPr>
            <a:xfrm>
              <a:off x="5118100" y="2641600"/>
              <a:ext cx="762000" cy="241300"/>
            </a:xfrm>
            <a:prstGeom prst="roundRect">
              <a:avLst/>
            </a:prstGeom>
            <a:noFill/>
            <a:ln w="28575" cmpd="sng">
              <a:solidFill>
                <a:srgbClr val="9BBB59"/>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Rounded Rectangle 16"/>
            <p:cNvSpPr/>
            <p:nvPr/>
          </p:nvSpPr>
          <p:spPr>
            <a:xfrm>
              <a:off x="6172200" y="2641600"/>
              <a:ext cx="762000" cy="241300"/>
            </a:xfrm>
            <a:prstGeom prst="roundRect">
              <a:avLst/>
            </a:prstGeom>
            <a:noFill/>
            <a:ln w="28575" cmpd="sng">
              <a:solidFill>
                <a:srgbClr val="9BBB59"/>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Rounded Rectangle 18"/>
            <p:cNvSpPr/>
            <p:nvPr/>
          </p:nvSpPr>
          <p:spPr>
            <a:xfrm>
              <a:off x="7073900" y="2641600"/>
              <a:ext cx="673100" cy="241300"/>
            </a:xfrm>
            <a:prstGeom prst="roundRect">
              <a:avLst/>
            </a:prstGeom>
            <a:noFill/>
            <a:ln w="28575" cmpd="sng">
              <a:solidFill>
                <a:srgbClr val="9BBB59"/>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23" name="Group 22"/>
          <p:cNvGrpSpPr/>
          <p:nvPr/>
        </p:nvGrpSpPr>
        <p:grpSpPr>
          <a:xfrm>
            <a:off x="457200" y="5467350"/>
            <a:ext cx="8229600" cy="241300"/>
            <a:chOff x="457200" y="3594100"/>
            <a:chExt cx="8229600" cy="241300"/>
          </a:xfrm>
        </p:grpSpPr>
        <p:sp>
          <p:nvSpPr>
            <p:cNvPr id="10" name="Rounded Rectangle 9"/>
            <p:cNvSpPr/>
            <p:nvPr/>
          </p:nvSpPr>
          <p:spPr>
            <a:xfrm>
              <a:off x="457200" y="3594100"/>
              <a:ext cx="8229600" cy="241300"/>
            </a:xfrm>
            <a:prstGeom prst="roundRect">
              <a:avLst/>
            </a:prstGeom>
            <a:noFill/>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Rounded Rectangle 10"/>
            <p:cNvSpPr/>
            <p:nvPr/>
          </p:nvSpPr>
          <p:spPr>
            <a:xfrm>
              <a:off x="1892300" y="3594100"/>
              <a:ext cx="1384300" cy="241300"/>
            </a:xfrm>
            <a:prstGeom prst="roundRect">
              <a:avLst/>
            </a:prstGeom>
            <a:noFill/>
            <a:ln w="28575" cmpd="sng">
              <a:solidFill>
                <a:schemeClr val="accent3"/>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ounded Rectangle 12"/>
            <p:cNvSpPr/>
            <p:nvPr/>
          </p:nvSpPr>
          <p:spPr>
            <a:xfrm>
              <a:off x="3810000" y="3594100"/>
              <a:ext cx="762000" cy="241300"/>
            </a:xfrm>
            <a:prstGeom prst="roundRect">
              <a:avLst/>
            </a:prstGeom>
            <a:noFill/>
            <a:ln w="28575" cmpd="sng">
              <a:solidFill>
                <a:schemeClr val="accent3"/>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ounded Rectangle 15"/>
            <p:cNvSpPr/>
            <p:nvPr/>
          </p:nvSpPr>
          <p:spPr>
            <a:xfrm>
              <a:off x="5118100" y="3594100"/>
              <a:ext cx="762000" cy="241300"/>
            </a:xfrm>
            <a:prstGeom prst="roundRect">
              <a:avLst/>
            </a:prstGeom>
            <a:noFill/>
            <a:ln w="28575" cmpd="sng">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Rounded Rectangle 17"/>
            <p:cNvSpPr/>
            <p:nvPr/>
          </p:nvSpPr>
          <p:spPr>
            <a:xfrm>
              <a:off x="6172200" y="3594100"/>
              <a:ext cx="762000" cy="241300"/>
            </a:xfrm>
            <a:prstGeom prst="roundRect">
              <a:avLst/>
            </a:prstGeom>
            <a:noFill/>
            <a:ln w="28575" cmpd="sng">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Rounded Rectangle 19"/>
            <p:cNvSpPr/>
            <p:nvPr/>
          </p:nvSpPr>
          <p:spPr>
            <a:xfrm>
              <a:off x="7073900" y="3594100"/>
              <a:ext cx="673100" cy="241300"/>
            </a:xfrm>
            <a:prstGeom prst="roundRect">
              <a:avLst/>
            </a:prstGeom>
            <a:noFill/>
            <a:ln w="28575" cmpd="sng">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4" name="Down Arrow Callout 23"/>
          <p:cNvSpPr/>
          <p:nvPr/>
        </p:nvSpPr>
        <p:spPr>
          <a:xfrm>
            <a:off x="3086100" y="4013200"/>
            <a:ext cx="2336800" cy="1270000"/>
          </a:xfrm>
          <a:prstGeom prst="downArrow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77800" lvl="3">
              <a:lnSpc>
                <a:spcPct val="80000"/>
              </a:lnSpc>
              <a:tabLst>
                <a:tab pos="715963" algn="l"/>
              </a:tabLst>
            </a:pPr>
            <a:r>
              <a:rPr lang="en-GB" sz="2200"/>
              <a:t>Error in column (5) </a:t>
            </a:r>
            <a:r>
              <a:rPr lang="en-GB" sz="2000">
                <a:latin typeface="Wingdings"/>
                <a:ea typeface="Wingdings"/>
                <a:cs typeface="Wingdings"/>
                <a:sym typeface="Wingdings"/>
              </a:rPr>
              <a:t></a:t>
            </a:r>
            <a:r>
              <a:rPr lang="en-GB" sz="2000">
                <a:ea typeface="Wingdings"/>
                <a:cs typeface="Wingdings"/>
                <a:sym typeface="Wingdings"/>
              </a:rPr>
              <a:t> +1</a:t>
            </a:r>
            <a:endParaRPr lang="en-GB" sz="2200"/>
          </a:p>
        </p:txBody>
      </p:sp>
      <p:sp>
        <p:nvSpPr>
          <p:cNvPr id="25" name="Down Arrow Callout 24"/>
          <p:cNvSpPr/>
          <p:nvPr/>
        </p:nvSpPr>
        <p:spPr>
          <a:xfrm>
            <a:off x="5562600" y="2730500"/>
            <a:ext cx="3403600" cy="2565400"/>
          </a:xfrm>
          <a:prstGeom prst="downArrowCallout">
            <a:avLst>
              <a:gd name="adj1" fmla="val 14109"/>
              <a:gd name="adj2" fmla="val 13614"/>
              <a:gd name="adj3" fmla="val 11139"/>
              <a:gd name="adj4" fmla="val 75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177800" lvl="3">
              <a:lnSpc>
                <a:spcPct val="80000"/>
              </a:lnSpc>
              <a:tabLst>
                <a:tab pos="715963" algn="l"/>
              </a:tabLst>
            </a:pPr>
            <a:r>
              <a:rPr lang="en-GB" sz="2200"/>
              <a:t>The value ‘na’ (not applicable) in the </a:t>
            </a:r>
            <a:br>
              <a:rPr lang="en-GB" sz="2200"/>
            </a:br>
            <a:r>
              <a:rPr lang="en-GB" sz="2200"/>
              <a:t>P– and A– rows counts as zero </a:t>
            </a:r>
            <a:br>
              <a:rPr lang="en-GB" sz="2200"/>
            </a:br>
            <a:r>
              <a:rPr lang="en-GB" sz="2000">
                <a:latin typeface="Wingdings"/>
                <a:ea typeface="Wingdings"/>
                <a:cs typeface="Wingdings"/>
                <a:sym typeface="Wingdings"/>
              </a:rPr>
              <a:t></a:t>
            </a:r>
            <a:r>
              <a:rPr lang="en-GB" sz="2200"/>
              <a:t> errors in columns (6) and (7) </a:t>
            </a:r>
            <a:r>
              <a:rPr lang="en-GB" sz="2000">
                <a:latin typeface="Wingdings"/>
                <a:ea typeface="Wingdings"/>
                <a:cs typeface="Wingdings"/>
                <a:sym typeface="Wingdings"/>
              </a:rPr>
              <a:t></a:t>
            </a:r>
            <a:r>
              <a:rPr lang="en-GB" sz="2000">
                <a:ea typeface="Wingdings"/>
                <a:cs typeface="Wingdings"/>
                <a:sym typeface="Wingdings"/>
              </a:rPr>
              <a:t> 0</a:t>
            </a:r>
            <a:endParaRPr lang="en-GB" sz="2200"/>
          </a:p>
        </p:txBody>
      </p:sp>
      <p:sp>
        <p:nvSpPr>
          <p:cNvPr id="28" name="Up Arrow Callout 27"/>
          <p:cNvSpPr/>
          <p:nvPr/>
        </p:nvSpPr>
        <p:spPr>
          <a:xfrm>
            <a:off x="457200" y="2730500"/>
            <a:ext cx="2362200" cy="1371600"/>
          </a:xfrm>
          <a:prstGeom prst="up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lvl="3" algn="ctr"/>
            <a:r>
              <a:rPr lang="en-GB" sz="2200"/>
              <a:t>Ideal configuration </a:t>
            </a:r>
            <a:br>
              <a:rPr lang="en-GB" sz="2200"/>
            </a:br>
            <a:r>
              <a:rPr lang="en-GB" sz="2200"/>
              <a:t>for A–1</a:t>
            </a:r>
          </a:p>
        </p:txBody>
      </p:sp>
    </p:spTree>
    <p:extLst>
      <p:ext uri="{BB962C8B-B14F-4D97-AF65-F5344CB8AC3E}">
        <p14:creationId xmlns:p14="http://schemas.microsoft.com/office/powerpoint/2010/main" val="296611135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Scoring</a:t>
            </a:r>
          </a:p>
        </p:txBody>
      </p:sp>
      <p:pic>
        <p:nvPicPr>
          <p:cNvPr id="2" name="Content Placeholder 1" descr="Capture d’écran 2014-08-29 à 12.22.04.png"/>
          <p:cNvPicPr>
            <a:picLocks noGrp="1" noChangeAspect="1"/>
          </p:cNvPicPr>
          <p:nvPr>
            <p:ph idx="1"/>
          </p:nvPr>
        </p:nvPicPr>
        <p:blipFill rotWithShape="1">
          <a:blip r:embed="rId3">
            <a:extLst>
              <a:ext uri="{28A0092B-C50C-407E-A947-70E740481C1C}">
                <a14:useLocalDpi xmlns:a14="http://schemas.microsoft.com/office/drawing/2010/main" val="0"/>
              </a:ext>
            </a:extLst>
          </a:blip>
          <a:srcRect t="-254" b="-1046"/>
          <a:stretch/>
        </p:blipFill>
        <p:spPr>
          <a:xfrm>
            <a:off x="457200" y="1299334"/>
            <a:ext cx="8229600" cy="5168136"/>
          </a:xfrm>
        </p:spPr>
      </p:pic>
      <p:sp>
        <p:nvSpPr>
          <p:cNvPr id="4" name="Slide Number Placeholder 3"/>
          <p:cNvSpPr>
            <a:spLocks noGrp="1"/>
          </p:cNvSpPr>
          <p:nvPr>
            <p:ph type="sldNum" sz="quarter" idx="12"/>
          </p:nvPr>
        </p:nvSpPr>
        <p:spPr/>
        <p:txBody>
          <a:bodyPr/>
          <a:lstStyle/>
          <a:p>
            <a:fld id="{087A5987-600E-D54D-B054-67531A0D638B}" type="slidenum">
              <a:rPr lang="en-US" smtClean="0"/>
              <a:t>35</a:t>
            </a:fld>
            <a:endParaRPr lang="en-US"/>
          </a:p>
        </p:txBody>
      </p:sp>
      <p:sp>
        <p:nvSpPr>
          <p:cNvPr id="5" name="Date Placeholder 4"/>
          <p:cNvSpPr>
            <a:spLocks noGrp="1"/>
          </p:cNvSpPr>
          <p:nvPr>
            <p:ph type="dt" sz="half" idx="10"/>
          </p:nvPr>
        </p:nvSpPr>
        <p:spPr/>
        <p:txBody>
          <a:bodyPr/>
          <a:lstStyle/>
          <a:p>
            <a:r>
              <a:rPr lang="fr-CH"/>
              <a:t>FOIS 2014 | September 24, 2014 | S. Seppälä, B. Smith and W. Ceusters</a:t>
            </a:r>
          </a:p>
        </p:txBody>
      </p:sp>
      <p:sp>
        <p:nvSpPr>
          <p:cNvPr id="3" name="Rounded Rectangle 2"/>
          <p:cNvSpPr/>
          <p:nvPr/>
        </p:nvSpPr>
        <p:spPr>
          <a:xfrm>
            <a:off x="457200" y="2641600"/>
            <a:ext cx="8229600" cy="241300"/>
          </a:xfrm>
          <a:prstGeom prst="round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Up Arrow Callout 7"/>
          <p:cNvSpPr/>
          <p:nvPr/>
        </p:nvSpPr>
        <p:spPr>
          <a:xfrm>
            <a:off x="6337300" y="4130675"/>
            <a:ext cx="1911350" cy="1736725"/>
          </a:xfrm>
          <a:prstGeom prst="upArrowCallout">
            <a:avLst>
              <a:gd name="adj1" fmla="val 16378"/>
              <a:gd name="adj2" fmla="val 15645"/>
              <a:gd name="adj3" fmla="val 17499"/>
              <a:gd name="adj4" fmla="val 78464"/>
            </a:avLst>
          </a:prstGeom>
        </p:spPr>
        <p:style>
          <a:lnRef idx="2">
            <a:schemeClr val="accent2">
              <a:shade val="50000"/>
            </a:schemeClr>
          </a:lnRef>
          <a:fillRef idx="1">
            <a:schemeClr val="accent2"/>
          </a:fillRef>
          <a:effectRef idx="0">
            <a:schemeClr val="accent2"/>
          </a:effectRef>
          <a:fontRef idx="minor">
            <a:schemeClr val="lt1"/>
          </a:fontRef>
        </p:style>
        <p:txBody>
          <a:bodyPr vert="horz" rtlCol="0" anchor="ctr"/>
          <a:lstStyle/>
          <a:p>
            <a:pPr marL="6350" lvl="3" algn="ctr">
              <a:lnSpc>
                <a:spcPct val="80000"/>
              </a:lnSpc>
              <a:tabLst>
                <a:tab pos="715963" algn="l"/>
              </a:tabLst>
            </a:pPr>
            <a:r>
              <a:rPr lang="en-GB" sz="2200"/>
              <a:t>TR=R– </a:t>
            </a:r>
            <a:r>
              <a:rPr lang="en-GB" sz="2800"/>
              <a:t> </a:t>
            </a:r>
            <a:r>
              <a:rPr lang="en-GB" sz="2000">
                <a:latin typeface="Wingdings"/>
                <a:ea typeface="Wingdings"/>
                <a:cs typeface="Wingdings"/>
                <a:sym typeface="Wingdings"/>
              </a:rPr>
              <a:t></a:t>
            </a:r>
            <a:r>
              <a:rPr lang="en-GB" sz="2400">
                <a:ea typeface="Wingdings"/>
                <a:cs typeface="Wingdings"/>
                <a:sym typeface="Wingdings"/>
              </a:rPr>
              <a:t> </a:t>
            </a:r>
            <a:r>
              <a:rPr lang="en-GB" sz="2200">
                <a:ea typeface="Wingdings"/>
                <a:cs typeface="Wingdings"/>
                <a:sym typeface="Wingdings"/>
              </a:rPr>
              <a:t>+2</a:t>
            </a:r>
            <a:endParaRPr lang="en-GB" sz="2200"/>
          </a:p>
        </p:txBody>
      </p:sp>
      <p:sp>
        <p:nvSpPr>
          <p:cNvPr id="10" name="Rounded Rectangle 9"/>
          <p:cNvSpPr/>
          <p:nvPr/>
        </p:nvSpPr>
        <p:spPr>
          <a:xfrm>
            <a:off x="457200" y="3594100"/>
            <a:ext cx="8229600" cy="241300"/>
          </a:xfrm>
          <a:prstGeom prst="roundRect">
            <a:avLst/>
          </a:prstGeom>
          <a:noFill/>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ed Rectangle 6"/>
          <p:cNvSpPr/>
          <p:nvPr/>
        </p:nvSpPr>
        <p:spPr>
          <a:xfrm>
            <a:off x="1892300" y="2641600"/>
            <a:ext cx="1384300" cy="241300"/>
          </a:xfrm>
          <a:prstGeom prst="roundRect">
            <a:avLst/>
          </a:prstGeom>
          <a:noFill/>
          <a:ln w="28575" cmpd="sng">
            <a:solidFill>
              <a:schemeClr val="accent3"/>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ounded Rectangle 10"/>
          <p:cNvSpPr/>
          <p:nvPr/>
        </p:nvSpPr>
        <p:spPr>
          <a:xfrm>
            <a:off x="1892300" y="3594100"/>
            <a:ext cx="1384300" cy="241300"/>
          </a:xfrm>
          <a:prstGeom prst="roundRect">
            <a:avLst/>
          </a:prstGeom>
          <a:noFill/>
          <a:ln w="28575" cmpd="sng">
            <a:solidFill>
              <a:schemeClr val="accent3"/>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ounded Rectangle 11"/>
          <p:cNvSpPr/>
          <p:nvPr/>
        </p:nvSpPr>
        <p:spPr>
          <a:xfrm>
            <a:off x="3810000" y="2641600"/>
            <a:ext cx="762000" cy="241300"/>
          </a:xfrm>
          <a:prstGeom prst="roundRect">
            <a:avLst/>
          </a:prstGeom>
          <a:noFill/>
          <a:ln w="28575" cmpd="sng">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Rounded Rectangle 12"/>
          <p:cNvSpPr/>
          <p:nvPr/>
        </p:nvSpPr>
        <p:spPr>
          <a:xfrm>
            <a:off x="3810000" y="3594100"/>
            <a:ext cx="762000" cy="241300"/>
          </a:xfrm>
          <a:prstGeom prst="roundRect">
            <a:avLst/>
          </a:prstGeom>
          <a:noFill/>
          <a:ln w="28575" cmpd="sng">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Rounded Rectangle 14"/>
          <p:cNvSpPr/>
          <p:nvPr/>
        </p:nvSpPr>
        <p:spPr>
          <a:xfrm>
            <a:off x="5118100" y="2641600"/>
            <a:ext cx="762000" cy="241300"/>
          </a:xfrm>
          <a:prstGeom prst="roundRect">
            <a:avLst/>
          </a:prstGeom>
          <a:noFill/>
          <a:ln w="28575" cmpd="sng">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ounded Rectangle 15"/>
          <p:cNvSpPr/>
          <p:nvPr/>
        </p:nvSpPr>
        <p:spPr>
          <a:xfrm>
            <a:off x="5118100" y="3594100"/>
            <a:ext cx="762000" cy="241300"/>
          </a:xfrm>
          <a:prstGeom prst="roundRect">
            <a:avLst/>
          </a:prstGeom>
          <a:noFill/>
          <a:ln w="28575" cmpd="sng">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Rounded Rectangle 16"/>
          <p:cNvSpPr/>
          <p:nvPr/>
        </p:nvSpPr>
        <p:spPr>
          <a:xfrm>
            <a:off x="6172200" y="2641600"/>
            <a:ext cx="762000" cy="241300"/>
          </a:xfrm>
          <a:prstGeom prst="roundRect">
            <a:avLst/>
          </a:prstGeom>
          <a:noFill/>
          <a:ln w="28575" cmpd="sng">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Rounded Rectangle 17"/>
          <p:cNvSpPr/>
          <p:nvPr/>
        </p:nvSpPr>
        <p:spPr>
          <a:xfrm>
            <a:off x="6172200" y="3594100"/>
            <a:ext cx="762000" cy="241300"/>
          </a:xfrm>
          <a:prstGeom prst="roundRect">
            <a:avLst/>
          </a:prstGeom>
          <a:noFill/>
          <a:ln w="28575" cmpd="sng">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Rounded Rectangle 18"/>
          <p:cNvSpPr/>
          <p:nvPr/>
        </p:nvSpPr>
        <p:spPr>
          <a:xfrm>
            <a:off x="7073900" y="2641600"/>
            <a:ext cx="673100" cy="241300"/>
          </a:xfrm>
          <a:prstGeom prst="roundRect">
            <a:avLst/>
          </a:prstGeom>
          <a:noFill/>
          <a:ln w="28575" cmpd="sng">
            <a:solidFill>
              <a:srgbClr val="C0504D"/>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Rounded Rectangle 19"/>
          <p:cNvSpPr/>
          <p:nvPr/>
        </p:nvSpPr>
        <p:spPr>
          <a:xfrm>
            <a:off x="7073900" y="3594100"/>
            <a:ext cx="673100" cy="241300"/>
          </a:xfrm>
          <a:prstGeom prst="roundRect">
            <a:avLst/>
          </a:prstGeom>
          <a:noFill/>
          <a:ln w="28575" cmpd="sng">
            <a:solidFill>
              <a:srgbClr val="C0504D"/>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Down Arrow Callout 8"/>
          <p:cNvSpPr/>
          <p:nvPr/>
        </p:nvSpPr>
        <p:spPr>
          <a:xfrm>
            <a:off x="584200" y="1092200"/>
            <a:ext cx="2362200" cy="1358900"/>
          </a:xfrm>
          <a:prstGeom prst="downArrowCallou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lvl="3" algn="ctr"/>
            <a:r>
              <a:rPr lang="en-GB" sz="2200"/>
              <a:t>Ideal configuration </a:t>
            </a:r>
            <a:br>
              <a:rPr lang="en-GB" sz="2200"/>
            </a:br>
            <a:r>
              <a:rPr lang="en-GB" sz="2200"/>
              <a:t>for P–3</a:t>
            </a:r>
          </a:p>
        </p:txBody>
      </p:sp>
      <p:sp>
        <p:nvSpPr>
          <p:cNvPr id="22" name="Up Arrow Callout 21"/>
          <p:cNvSpPr/>
          <p:nvPr/>
        </p:nvSpPr>
        <p:spPr>
          <a:xfrm>
            <a:off x="3683000" y="4130675"/>
            <a:ext cx="2438400" cy="1736725"/>
          </a:xfrm>
          <a:prstGeom prst="upArrowCallout">
            <a:avLst>
              <a:gd name="adj1" fmla="val 16378"/>
              <a:gd name="adj2" fmla="val 15645"/>
              <a:gd name="adj3" fmla="val 13989"/>
              <a:gd name="adj4" fmla="val 78464"/>
            </a:avLst>
          </a:prstGeom>
        </p:spPr>
        <p:style>
          <a:lnRef idx="2">
            <a:schemeClr val="accent4">
              <a:shade val="50000"/>
            </a:schemeClr>
          </a:lnRef>
          <a:fillRef idx="1">
            <a:schemeClr val="accent4"/>
          </a:fillRef>
          <a:effectRef idx="0">
            <a:schemeClr val="accent4"/>
          </a:effectRef>
          <a:fontRef idx="minor">
            <a:schemeClr val="lt1"/>
          </a:fontRef>
        </p:style>
        <p:txBody>
          <a:bodyPr vert="horz" rtlCol="0" anchor="ctr"/>
          <a:lstStyle/>
          <a:p>
            <a:pPr marL="177800" lvl="3">
              <a:lnSpc>
                <a:spcPct val="80000"/>
              </a:lnSpc>
              <a:tabLst>
                <a:tab pos="715963" algn="l"/>
              </a:tabLst>
            </a:pPr>
            <a:r>
              <a:rPr lang="en-GB" sz="2200"/>
              <a:t>Errors in columns (4) to (6) </a:t>
            </a:r>
            <a:r>
              <a:rPr lang="en-GB" sz="2000">
                <a:latin typeface="Wingdings"/>
                <a:ea typeface="Wingdings"/>
                <a:cs typeface="Wingdings"/>
                <a:sym typeface="Wingdings"/>
              </a:rPr>
              <a:t></a:t>
            </a:r>
            <a:r>
              <a:rPr lang="en-GB" sz="2000">
                <a:ea typeface="Wingdings"/>
                <a:cs typeface="Wingdings"/>
                <a:sym typeface="Wingdings"/>
              </a:rPr>
              <a:t> +1</a:t>
            </a:r>
            <a:endParaRPr lang="en-GB" sz="2200"/>
          </a:p>
        </p:txBody>
      </p:sp>
    </p:spTree>
    <p:extLst>
      <p:ext uri="{BB962C8B-B14F-4D97-AF65-F5344CB8AC3E}">
        <p14:creationId xmlns:p14="http://schemas.microsoft.com/office/powerpoint/2010/main" val="309748748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Principles for Determining </a:t>
            </a:r>
            <a:br>
              <a:rPr lang="en-US"/>
            </a:br>
            <a:r>
              <a:rPr lang="en-US"/>
              <a:t>the Configurations</a:t>
            </a:r>
          </a:p>
        </p:txBody>
      </p:sp>
      <p:sp>
        <p:nvSpPr>
          <p:cNvPr id="3" name="Vertical Text Placeholder 2"/>
          <p:cNvSpPr>
            <a:spLocks noGrp="1"/>
          </p:cNvSpPr>
          <p:nvPr>
            <p:ph type="body" orient="vert" idx="1"/>
          </p:nvPr>
        </p:nvSpPr>
        <p:spPr>
          <a:xfrm>
            <a:off x="457200" y="1600200"/>
            <a:ext cx="8491548" cy="4911068"/>
          </a:xfrm>
        </p:spPr>
        <p:txBody>
          <a:bodyPr>
            <a:noAutofit/>
          </a:bodyPr>
          <a:lstStyle/>
          <a:p>
            <a:pPr marL="174625" indent="-174625"/>
            <a:r>
              <a:rPr lang="en-US" sz="2400" b="1"/>
              <a:t>Principle of Consistency with Established Science</a:t>
            </a:r>
            <a:r>
              <a:rPr lang="en-US" sz="2400">
                <a:solidFill>
                  <a:schemeClr val="bg1">
                    <a:lumMod val="50000"/>
                  </a:schemeClr>
                </a:solidFill>
              </a:rPr>
              <a:t> </a:t>
            </a:r>
            <a:r>
              <a:rPr lang="en-US" sz="2400">
                <a:solidFill>
                  <a:schemeClr val="bg1">
                    <a:lumMod val="50000"/>
                  </a:schemeClr>
                </a:solidFill>
                <a:latin typeface="Wingdings"/>
                <a:ea typeface="Wingdings"/>
                <a:cs typeface="Wingdings"/>
                <a:sym typeface="Wingdings"/>
              </a:rPr>
              <a:t></a:t>
            </a:r>
            <a:r>
              <a:rPr lang="en-US" sz="2400">
                <a:solidFill>
                  <a:schemeClr val="bg1">
                    <a:lumMod val="50000"/>
                  </a:schemeClr>
                </a:solidFill>
              </a:rPr>
              <a:t> the latest version of BFO is most faithful to reality</a:t>
            </a:r>
          </a:p>
          <a:p>
            <a:pPr marL="174625" indent="-174625"/>
            <a:r>
              <a:rPr lang="en-US" sz="2400" b="1"/>
              <a:t>Reference Ontology Principle</a:t>
            </a:r>
            <a:r>
              <a:rPr lang="en-US" sz="2400">
                <a:solidFill>
                  <a:schemeClr val="bg1">
                    <a:lumMod val="50000"/>
                  </a:schemeClr>
                </a:solidFill>
              </a:rPr>
              <a:t> </a:t>
            </a:r>
            <a:r>
              <a:rPr lang="en-US" sz="2400">
                <a:solidFill>
                  <a:schemeClr val="bg1">
                    <a:lumMod val="50000"/>
                  </a:schemeClr>
                </a:solidFill>
                <a:latin typeface="Wingdings"/>
                <a:ea typeface="Wingdings"/>
                <a:cs typeface="Wingdings"/>
                <a:sym typeface="Wingdings"/>
              </a:rPr>
              <a:t></a:t>
            </a:r>
            <a:r>
              <a:rPr lang="en-US" sz="2400">
                <a:solidFill>
                  <a:schemeClr val="bg1">
                    <a:lumMod val="50000"/>
                  </a:schemeClr>
                </a:solidFill>
              </a:rPr>
              <a:t> include only general terms denoting universals in reality and assertions of relations between their instances</a:t>
            </a:r>
          </a:p>
          <a:p>
            <a:pPr marL="174625" indent="-174625"/>
            <a:r>
              <a:rPr lang="en-US" sz="2400" b="1"/>
              <a:t>Principle of Obsoletion </a:t>
            </a:r>
            <a:r>
              <a:rPr lang="en-US" sz="2400">
                <a:solidFill>
                  <a:schemeClr val="bg1">
                    <a:lumMod val="50000"/>
                  </a:schemeClr>
                </a:solidFill>
                <a:latin typeface="Wingdings"/>
                <a:ea typeface="Wingdings"/>
                <a:cs typeface="Wingdings"/>
                <a:sym typeface="Wingdings"/>
              </a:rPr>
              <a:t></a:t>
            </a:r>
            <a:r>
              <a:rPr lang="en-US" sz="2400">
                <a:solidFill>
                  <a:schemeClr val="bg1">
                    <a:lumMod val="50000"/>
                  </a:schemeClr>
                </a:solidFill>
              </a:rPr>
              <a:t> obsolete terms that fail in designation</a:t>
            </a:r>
          </a:p>
          <a:p>
            <a:pPr marL="174625" indent="-174625"/>
            <a:r>
              <a:rPr lang="en-US" sz="2400" b="1"/>
              <a:t>Principle of Inertia of Existence</a:t>
            </a:r>
            <a:r>
              <a:rPr lang="en-US" sz="2400">
                <a:solidFill>
                  <a:schemeClr val="bg1">
                    <a:lumMod val="50000"/>
                  </a:schemeClr>
                </a:solidFill>
              </a:rPr>
              <a:t> </a:t>
            </a:r>
            <a:r>
              <a:rPr lang="en-US" sz="2400">
                <a:solidFill>
                  <a:schemeClr val="bg1">
                    <a:lumMod val="50000"/>
                  </a:schemeClr>
                </a:solidFill>
                <a:latin typeface="Wingdings"/>
                <a:ea typeface="Wingdings"/>
                <a:cs typeface="Wingdings"/>
                <a:sym typeface="Wingdings"/>
              </a:rPr>
              <a:t></a:t>
            </a:r>
            <a:r>
              <a:rPr lang="en-US" sz="2400">
                <a:solidFill>
                  <a:schemeClr val="bg1">
                    <a:lumMod val="50000"/>
                  </a:schemeClr>
                </a:solidFill>
              </a:rPr>
              <a:t> entities in the latest version of BFO have always existed, exist now and will always exist in the future (OE)</a:t>
            </a:r>
          </a:p>
          <a:p>
            <a:pPr marL="174625" indent="-174625"/>
            <a:r>
              <a:rPr lang="en-US" sz="2400" b="1"/>
              <a:t>Principle of Inertia of Relevance</a:t>
            </a:r>
            <a:r>
              <a:rPr lang="en-US" sz="2800">
                <a:solidFill>
                  <a:schemeClr val="bg1">
                    <a:lumMod val="50000"/>
                  </a:schemeClr>
                </a:solidFill>
              </a:rPr>
              <a:t> </a:t>
            </a:r>
            <a:r>
              <a:rPr lang="en-US" sz="2400">
                <a:solidFill>
                  <a:schemeClr val="bg1">
                    <a:lumMod val="50000"/>
                  </a:schemeClr>
                </a:solidFill>
                <a:latin typeface="Wingdings"/>
                <a:ea typeface="Wingdings"/>
                <a:cs typeface="Wingdings"/>
                <a:sym typeface="Wingdings"/>
              </a:rPr>
              <a:t></a:t>
            </a:r>
            <a:r>
              <a:rPr lang="en-US" sz="2400">
                <a:solidFill>
                  <a:schemeClr val="bg1">
                    <a:lumMod val="50000"/>
                  </a:schemeClr>
                </a:solidFill>
              </a:rPr>
              <a:t> entities marked as OR in the latest version of BFO have been relevant throughout their entire existence</a:t>
            </a:r>
          </a:p>
        </p:txBody>
      </p:sp>
      <p:sp>
        <p:nvSpPr>
          <p:cNvPr id="4" name="Slide Number Placeholder 3"/>
          <p:cNvSpPr>
            <a:spLocks noGrp="1"/>
          </p:cNvSpPr>
          <p:nvPr>
            <p:ph type="sldNum" sz="quarter" idx="12"/>
          </p:nvPr>
        </p:nvSpPr>
        <p:spPr/>
        <p:txBody>
          <a:bodyPr/>
          <a:lstStyle/>
          <a:p>
            <a:fld id="{087A5987-600E-D54D-B054-67531A0D638B}" type="slidenum">
              <a:rPr lang="en-US" smtClean="0"/>
              <a:t>36</a:t>
            </a:fld>
            <a:endParaRPr lang="en-US"/>
          </a:p>
        </p:txBody>
      </p:sp>
      <p:sp>
        <p:nvSpPr>
          <p:cNvPr id="5" name="Date Placeholder 4"/>
          <p:cNvSpPr>
            <a:spLocks noGrp="1"/>
          </p:cNvSpPr>
          <p:nvPr>
            <p:ph type="dt" sz="half" idx="2"/>
          </p:nvPr>
        </p:nvSpPr>
        <p:spPr/>
        <p:txBody>
          <a:bodyPr/>
          <a:lstStyle/>
          <a:p>
            <a:r>
              <a:rPr lang="fr-CH"/>
              <a:t>FOIS 2014 | September 24, 2014 | S. Seppälä, B. Smith and W. Ceusters</a:t>
            </a:r>
          </a:p>
        </p:txBody>
      </p:sp>
    </p:spTree>
    <p:extLst>
      <p:ext uri="{BB962C8B-B14F-4D97-AF65-F5344CB8AC3E}">
        <p14:creationId xmlns:p14="http://schemas.microsoft.com/office/powerpoint/2010/main" val="3096308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439738"/>
            <a:ext cx="8229600" cy="1143000"/>
          </a:xfrm>
        </p:spPr>
        <p:txBody>
          <a:bodyPr>
            <a:normAutofit fontScale="90000"/>
          </a:bodyPr>
          <a:lstStyle/>
          <a:p>
            <a:r>
              <a:rPr lang="en-US"/>
              <a:t>Issues Faced by the Application </a:t>
            </a:r>
            <a:br>
              <a:rPr lang="en-US"/>
            </a:br>
            <a:r>
              <a:rPr lang="en-US"/>
              <a:t>of the Evaluation Method to BFO</a:t>
            </a:r>
          </a:p>
        </p:txBody>
      </p:sp>
      <p:sp>
        <p:nvSpPr>
          <p:cNvPr id="7" name="Vertical Text Placeholder 6"/>
          <p:cNvSpPr>
            <a:spLocks noGrp="1"/>
          </p:cNvSpPr>
          <p:nvPr>
            <p:ph type="body" orient="vert" idx="1"/>
          </p:nvPr>
        </p:nvSpPr>
        <p:spPr>
          <a:xfrm>
            <a:off x="457199" y="2032000"/>
            <a:ext cx="8549941" cy="4094163"/>
          </a:xfrm>
        </p:spPr>
        <p:txBody>
          <a:bodyPr>
            <a:normAutofit fontScale="92500"/>
          </a:bodyPr>
          <a:lstStyle/>
          <a:p>
            <a:r>
              <a:rPr lang="en-GB"/>
              <a:t>Changes in encoding/terminology</a:t>
            </a:r>
            <a:r>
              <a:rPr lang="fr-CH"/>
              <a:t> </a:t>
            </a:r>
          </a:p>
          <a:p>
            <a:r>
              <a:rPr lang="en-GB"/>
              <a:t>Alternative application of the evaluation method</a:t>
            </a:r>
          </a:p>
          <a:p>
            <a:r>
              <a:rPr lang="en-GB"/>
              <a:t>Objective relevance and pragmatic considerations</a:t>
            </a:r>
            <a:endParaRPr lang="fr-CH"/>
          </a:p>
          <a:p>
            <a:r>
              <a:rPr lang="en-GB"/>
              <a:t>Authors’ beliefs in existence of some type of thing</a:t>
            </a:r>
          </a:p>
          <a:p>
            <a:r>
              <a:rPr lang="en-GB"/>
              <a:t>RE absent from initial version(s), introduced at some later point, and subsequently deleted</a:t>
            </a:r>
            <a:r>
              <a:rPr lang="fr-CH">
                <a:effectLst/>
              </a:rPr>
              <a:t> </a:t>
            </a:r>
          </a:p>
          <a:p>
            <a:r>
              <a:rPr lang="en-GB"/>
              <a:t>Ambiguous reference</a:t>
            </a:r>
            <a:endParaRPr lang="en-US"/>
          </a:p>
        </p:txBody>
      </p:sp>
      <p:sp>
        <p:nvSpPr>
          <p:cNvPr id="4" name="Slide Number Placeholder 3"/>
          <p:cNvSpPr>
            <a:spLocks noGrp="1"/>
          </p:cNvSpPr>
          <p:nvPr>
            <p:ph type="sldNum" sz="quarter" idx="12"/>
          </p:nvPr>
        </p:nvSpPr>
        <p:spPr/>
        <p:txBody>
          <a:bodyPr/>
          <a:lstStyle/>
          <a:p>
            <a:fld id="{087A5987-600E-D54D-B054-67531A0D638B}" type="slidenum">
              <a:rPr lang="en-US" smtClean="0"/>
              <a:t>37</a:t>
            </a:fld>
            <a:endParaRPr lang="en-US"/>
          </a:p>
        </p:txBody>
      </p:sp>
      <p:sp>
        <p:nvSpPr>
          <p:cNvPr id="5" name="Date Placeholder 4"/>
          <p:cNvSpPr>
            <a:spLocks noGrp="1"/>
          </p:cNvSpPr>
          <p:nvPr>
            <p:ph type="dt" sz="half" idx="2"/>
          </p:nvPr>
        </p:nvSpPr>
        <p:spPr/>
        <p:txBody>
          <a:bodyPr/>
          <a:lstStyle/>
          <a:p>
            <a:r>
              <a:rPr lang="fr-CH"/>
              <a:t>FOIS 2014 | September 24, 2014 | S. Seppälä, B. Smith and W. Ceusters</a:t>
            </a:r>
          </a:p>
        </p:txBody>
      </p:sp>
    </p:spTree>
    <p:extLst>
      <p:ext uri="{BB962C8B-B14F-4D97-AF65-F5344CB8AC3E}">
        <p14:creationId xmlns:p14="http://schemas.microsoft.com/office/powerpoint/2010/main" val="2192529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References</a:t>
            </a:r>
          </a:p>
        </p:txBody>
      </p:sp>
      <p:sp>
        <p:nvSpPr>
          <p:cNvPr id="7" name="Vertical Text Placeholder 6"/>
          <p:cNvSpPr>
            <a:spLocks noGrp="1"/>
          </p:cNvSpPr>
          <p:nvPr>
            <p:ph type="body" orient="vert" idx="1"/>
          </p:nvPr>
        </p:nvSpPr>
        <p:spPr/>
        <p:txBody>
          <a:bodyPr>
            <a:normAutofit/>
          </a:bodyPr>
          <a:lstStyle/>
          <a:p>
            <a:r>
              <a:rPr lang="en-US" sz="2800"/>
              <a:t>Ceusters W, Smith B. </a:t>
            </a:r>
            <a:r>
              <a:rPr lang="en-US" sz="2800" i="1"/>
              <a:t>A Realism-Based Approach to the Evolution of Biomedical Ontologies</a:t>
            </a:r>
            <a:r>
              <a:rPr lang="en-US" sz="2800"/>
              <a:t>. AMIA Annual Symposium Proceedings. 2006. p. 121.</a:t>
            </a:r>
            <a:endParaRPr lang="fr-CH" sz="2800"/>
          </a:p>
          <a:p>
            <a:r>
              <a:rPr lang="en-US" sz="2800"/>
              <a:t>Ceusters W. </a:t>
            </a:r>
            <a:r>
              <a:rPr lang="en-US" sz="2800" i="1"/>
              <a:t>Applying Evolutionary Terminology Auditing to SNOMED CT</a:t>
            </a:r>
            <a:r>
              <a:rPr lang="en-US" sz="2800"/>
              <a:t>.  AMIA Annual Symposium Proceedings. 2010. p. 96.</a:t>
            </a:r>
            <a:endParaRPr lang="fr-CH" sz="2800"/>
          </a:p>
          <a:p>
            <a:r>
              <a:rPr lang="en-US" sz="2800"/>
              <a:t>Ceusters W. </a:t>
            </a:r>
            <a:r>
              <a:rPr lang="en-US" sz="2800" i="1"/>
              <a:t>Applying evolutionary terminology auditing to the Gene Ontology</a:t>
            </a:r>
            <a:r>
              <a:rPr lang="en-US" sz="2800"/>
              <a:t>. Journal of Biomedical Informatics. 2009. 42(3):518-29.</a:t>
            </a:r>
            <a:endParaRPr lang="fr-CH" sz="2800"/>
          </a:p>
        </p:txBody>
      </p:sp>
      <p:sp>
        <p:nvSpPr>
          <p:cNvPr id="4" name="Slide Number Placeholder 3"/>
          <p:cNvSpPr>
            <a:spLocks noGrp="1"/>
          </p:cNvSpPr>
          <p:nvPr>
            <p:ph type="sldNum" sz="quarter" idx="12"/>
          </p:nvPr>
        </p:nvSpPr>
        <p:spPr/>
        <p:txBody>
          <a:bodyPr/>
          <a:lstStyle/>
          <a:p>
            <a:fld id="{087A5987-600E-D54D-B054-67531A0D638B}" type="slidenum">
              <a:rPr lang="en-US" smtClean="0"/>
              <a:t>38</a:t>
            </a:fld>
            <a:endParaRPr lang="en-US"/>
          </a:p>
        </p:txBody>
      </p:sp>
      <p:sp>
        <p:nvSpPr>
          <p:cNvPr id="5" name="Date Placeholder 4"/>
          <p:cNvSpPr>
            <a:spLocks noGrp="1"/>
          </p:cNvSpPr>
          <p:nvPr>
            <p:ph type="dt" sz="half" idx="2"/>
          </p:nvPr>
        </p:nvSpPr>
        <p:spPr/>
        <p:txBody>
          <a:bodyPr/>
          <a:lstStyle/>
          <a:p>
            <a:r>
              <a:rPr lang="fr-CH"/>
              <a:t>FOIS 2014 | September 24, 2014 | S. Seppälä, B. Smith and W. Ceusters</a:t>
            </a:r>
          </a:p>
        </p:txBody>
      </p:sp>
    </p:spTree>
    <p:extLst>
      <p:ext uri="{BB962C8B-B14F-4D97-AF65-F5344CB8AC3E}">
        <p14:creationId xmlns:p14="http://schemas.microsoft.com/office/powerpoint/2010/main" val="310429109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Issue</a:t>
            </a:r>
          </a:p>
        </p:txBody>
      </p:sp>
      <p:sp>
        <p:nvSpPr>
          <p:cNvPr id="3" name="Vertical Text Placeholder 2"/>
          <p:cNvSpPr>
            <a:spLocks noGrp="1"/>
          </p:cNvSpPr>
          <p:nvPr>
            <p:ph type="body" orient="vert" idx="1"/>
          </p:nvPr>
        </p:nvSpPr>
        <p:spPr/>
        <p:txBody>
          <a:bodyPr>
            <a:noAutofit/>
          </a:bodyPr>
          <a:lstStyle/>
          <a:p>
            <a:pPr marL="349250" lvl="2" defTabSz="-90488"/>
            <a:r>
              <a:rPr lang="en-US" sz="3200"/>
              <a:t>Need to update lower-level ontologies accordingly to remain compatible with new ontologies using BFO 2.0</a:t>
            </a:r>
            <a:endParaRPr lang="fr-CH" sz="3200"/>
          </a:p>
          <a:p>
            <a:pPr marL="349250" lvl="2" defTabSz="-90488"/>
            <a:r>
              <a:rPr lang="en-US" sz="3200"/>
              <a:t>The BFO specifications and the </a:t>
            </a:r>
            <a:r>
              <a:rPr lang="en-US" sz="3200" i="1"/>
              <a:t>BFOConvert</a:t>
            </a:r>
            <a:r>
              <a:rPr lang="en-US" sz="3200"/>
              <a:t> mappings between versions offer limited explanations about the changes </a:t>
            </a:r>
            <a:br>
              <a:rPr lang="en-US" sz="3200"/>
            </a:br>
            <a:r>
              <a:rPr lang="en-US" sz="2800">
                <a:latin typeface="Wingdings"/>
                <a:ea typeface="Wingdings"/>
                <a:cs typeface="Wingdings"/>
                <a:sym typeface="Wingdings"/>
              </a:rPr>
              <a:t></a:t>
            </a:r>
            <a:r>
              <a:rPr lang="en-US" sz="2800"/>
              <a:t> </a:t>
            </a:r>
            <a:r>
              <a:rPr lang="en-US" sz="3200"/>
              <a:t>limited understanding of their impact on domain ontologies</a:t>
            </a:r>
            <a:endParaRPr lang="fr-CH" sz="3200"/>
          </a:p>
        </p:txBody>
      </p:sp>
      <p:sp>
        <p:nvSpPr>
          <p:cNvPr id="4" name="Slide Number Placeholder 3"/>
          <p:cNvSpPr>
            <a:spLocks noGrp="1"/>
          </p:cNvSpPr>
          <p:nvPr>
            <p:ph type="sldNum" sz="quarter" idx="12"/>
          </p:nvPr>
        </p:nvSpPr>
        <p:spPr/>
        <p:txBody>
          <a:bodyPr/>
          <a:lstStyle/>
          <a:p>
            <a:fld id="{087A5987-600E-D54D-B054-67531A0D638B}" type="slidenum">
              <a:rPr lang="en-US" smtClean="0"/>
              <a:t>4</a:t>
            </a:fld>
            <a:endParaRPr lang="en-US"/>
          </a:p>
        </p:txBody>
      </p:sp>
      <p:sp>
        <p:nvSpPr>
          <p:cNvPr id="5" name="Date Placeholder 4"/>
          <p:cNvSpPr>
            <a:spLocks noGrp="1"/>
          </p:cNvSpPr>
          <p:nvPr>
            <p:ph type="dt" sz="half" idx="2"/>
          </p:nvPr>
        </p:nvSpPr>
        <p:spPr/>
        <p:txBody>
          <a:bodyPr/>
          <a:lstStyle/>
          <a:p>
            <a:r>
              <a:rPr lang="fr-CH"/>
              <a:t>FOIS 2014 | September 24, 2014 | S. Seppälä, B. Smith and W. Ceusters</a:t>
            </a:r>
          </a:p>
        </p:txBody>
      </p:sp>
    </p:spTree>
    <p:extLst>
      <p:ext uri="{BB962C8B-B14F-4D97-AF65-F5344CB8AC3E}">
        <p14:creationId xmlns:p14="http://schemas.microsoft.com/office/powerpoint/2010/main" val="107811379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Realism-Based Ontology Auditing</a:t>
            </a:r>
            <a:endParaRPr lang="en-US" dirty="0"/>
          </a:p>
        </p:txBody>
      </p:sp>
      <p:sp>
        <p:nvSpPr>
          <p:cNvPr id="3" name="Vertical Text Placeholder 2"/>
          <p:cNvSpPr>
            <a:spLocks noGrp="1"/>
          </p:cNvSpPr>
          <p:nvPr>
            <p:ph type="body" orient="vert" idx="1"/>
          </p:nvPr>
        </p:nvSpPr>
        <p:spPr/>
        <p:txBody>
          <a:bodyPr>
            <a:normAutofit lnSpcReduction="10000"/>
          </a:bodyPr>
          <a:lstStyle/>
          <a:p>
            <a:pPr marL="342900" lvl="2" indent="-342900"/>
            <a:r>
              <a:rPr lang="en-US" sz="3200" dirty="0"/>
              <a:t>A</a:t>
            </a:r>
            <a:r>
              <a:rPr lang="en-US" sz="3200" dirty="0" smtClean="0"/>
              <a:t>pplied already to GO and to SNOMED CT </a:t>
            </a:r>
          </a:p>
          <a:p>
            <a:pPr marL="342900" lvl="2" indent="-342900"/>
            <a:endParaRPr lang="en-US" sz="3000" dirty="0"/>
          </a:p>
          <a:p>
            <a:pPr marL="714375" lvl="1" indent="-257175"/>
            <a:r>
              <a:rPr lang="en-US" sz="2400" dirty="0" err="1" smtClean="0"/>
              <a:t>Ceusters</a:t>
            </a:r>
            <a:r>
              <a:rPr lang="en-US" sz="2400" dirty="0" smtClean="0"/>
              <a:t> </a:t>
            </a:r>
            <a:r>
              <a:rPr lang="en-US" sz="2400" dirty="0"/>
              <a:t>W. (2010) </a:t>
            </a:r>
            <a:r>
              <a:rPr lang="en-US" sz="2400" i="1" dirty="0"/>
              <a:t>Applying Evolutionary Terminology Auditing to SNOMED CT</a:t>
            </a:r>
            <a:r>
              <a:rPr lang="en-US" sz="2400" dirty="0"/>
              <a:t>.  AMIA Annual Symposium Proceedings. p. 96.</a:t>
            </a:r>
            <a:endParaRPr lang="fr-CH" sz="2400" dirty="0"/>
          </a:p>
          <a:p>
            <a:pPr marL="714375" lvl="1" indent="-257175"/>
            <a:r>
              <a:rPr lang="en-US" sz="2400" dirty="0" err="1"/>
              <a:t>Ceusters</a:t>
            </a:r>
            <a:r>
              <a:rPr lang="en-US" sz="2400" dirty="0"/>
              <a:t> W. (2009) </a:t>
            </a:r>
            <a:r>
              <a:rPr lang="en-US" sz="2400" i="1" dirty="0"/>
              <a:t>Applying evolutionary terminology auditing to the Gene Ontology</a:t>
            </a:r>
            <a:r>
              <a:rPr lang="en-US" sz="2400" dirty="0"/>
              <a:t>. Journal of Biomedical Informatics. 42(3):518-29.</a:t>
            </a:r>
            <a:endParaRPr lang="fr-CH" sz="2400" dirty="0"/>
          </a:p>
          <a:p>
            <a:pPr marL="342900" lvl="2" indent="-342900"/>
            <a:endParaRPr lang="fr-CH" sz="3000" dirty="0" smtClean="0"/>
          </a:p>
          <a:p>
            <a:pPr marL="342900" lvl="2" indent="-342900"/>
            <a:r>
              <a:rPr lang="fr-CH" sz="3200" dirty="0" err="1" smtClean="0"/>
              <a:t>Here</a:t>
            </a:r>
            <a:r>
              <a:rPr lang="fr-CH" sz="3200" dirty="0" smtClean="0"/>
              <a:t> </a:t>
            </a:r>
            <a:r>
              <a:rPr lang="fr-CH" sz="3200" dirty="0" err="1" smtClean="0"/>
              <a:t>we</a:t>
            </a:r>
            <a:r>
              <a:rPr lang="fr-CH" sz="3200" dirty="0" smtClean="0"/>
              <a:t> </a:t>
            </a:r>
            <a:r>
              <a:rPr lang="fr-CH" sz="3200" dirty="0" err="1" smtClean="0"/>
              <a:t>extend</a:t>
            </a:r>
            <a:r>
              <a:rPr lang="fr-CH" sz="3200" dirty="0" smtClean="0"/>
              <a:t> </a:t>
            </a:r>
            <a:r>
              <a:rPr lang="fr-CH" sz="3200" dirty="0"/>
              <a:t>the </a:t>
            </a:r>
            <a:r>
              <a:rPr lang="fr-CH" sz="3200" dirty="0" err="1"/>
              <a:t>method</a:t>
            </a:r>
            <a:r>
              <a:rPr lang="fr-CH" sz="3200" dirty="0"/>
              <a:t> </a:t>
            </a:r>
            <a:r>
              <a:rPr lang="en-US" sz="3200" dirty="0" smtClean="0"/>
              <a:t>to BFO</a:t>
            </a:r>
            <a:endParaRPr lang="en-US" sz="3200" dirty="0"/>
          </a:p>
        </p:txBody>
      </p:sp>
      <p:sp>
        <p:nvSpPr>
          <p:cNvPr id="4" name="Slide Number Placeholder 3"/>
          <p:cNvSpPr>
            <a:spLocks noGrp="1"/>
          </p:cNvSpPr>
          <p:nvPr>
            <p:ph type="sldNum" sz="quarter" idx="12"/>
          </p:nvPr>
        </p:nvSpPr>
        <p:spPr/>
        <p:txBody>
          <a:bodyPr/>
          <a:lstStyle/>
          <a:p>
            <a:fld id="{087A5987-600E-D54D-B054-67531A0D638B}" type="slidenum">
              <a:rPr lang="en-US" smtClean="0"/>
              <a:t>5</a:t>
            </a:fld>
            <a:endParaRPr lang="en-US"/>
          </a:p>
        </p:txBody>
      </p:sp>
      <p:sp>
        <p:nvSpPr>
          <p:cNvPr id="5" name="Date Placeholder 4"/>
          <p:cNvSpPr>
            <a:spLocks noGrp="1"/>
          </p:cNvSpPr>
          <p:nvPr>
            <p:ph type="dt" sz="half" idx="2"/>
          </p:nvPr>
        </p:nvSpPr>
        <p:spPr/>
        <p:txBody>
          <a:bodyPr/>
          <a:lstStyle/>
          <a:p>
            <a:r>
              <a:rPr lang="fr-CH"/>
              <a:t>FOIS 2014 | September 24, 2014 | S. Seppälä, B. Smith and W. Ceusters</a:t>
            </a:r>
          </a:p>
        </p:txBody>
      </p:sp>
    </p:spTree>
    <p:extLst>
      <p:ext uri="{BB962C8B-B14F-4D97-AF65-F5344CB8AC3E}">
        <p14:creationId xmlns:p14="http://schemas.microsoft.com/office/powerpoint/2010/main" val="3748518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0" dirty="0"/>
              <a:t>Realism-Based Ontology Versioning</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88163735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 Qualitative Versioning Method</a:t>
            </a:r>
          </a:p>
        </p:txBody>
      </p:sp>
      <p:sp>
        <p:nvSpPr>
          <p:cNvPr id="3" name="Vertical Text Placeholder 2"/>
          <p:cNvSpPr>
            <a:spLocks noGrp="1"/>
          </p:cNvSpPr>
          <p:nvPr>
            <p:ph type="body" orient="vert" idx="1"/>
          </p:nvPr>
        </p:nvSpPr>
        <p:spPr>
          <a:xfrm>
            <a:off x="457200" y="1600200"/>
            <a:ext cx="8229600" cy="4756150"/>
          </a:xfrm>
        </p:spPr>
        <p:txBody>
          <a:bodyPr>
            <a:normAutofit fontScale="92500" lnSpcReduction="10000"/>
          </a:bodyPr>
          <a:lstStyle/>
          <a:p>
            <a:r>
              <a:rPr lang="en-US"/>
              <a:t>Considers representational elements (REs) </a:t>
            </a:r>
          </a:p>
          <a:p>
            <a:pPr lvl="1"/>
            <a:r>
              <a:rPr lang="en-US"/>
              <a:t>Representational units (RUs) </a:t>
            </a:r>
            <a:r>
              <a:rPr lang="en-US" sz="2600">
                <a:solidFill>
                  <a:srgbClr val="7F7F7F"/>
                </a:solidFill>
              </a:rPr>
              <a:t>(e.g. categories) </a:t>
            </a:r>
            <a:endParaRPr lang="en-US">
              <a:solidFill>
                <a:srgbClr val="7F7F7F"/>
              </a:solidFill>
            </a:endParaRPr>
          </a:p>
          <a:p>
            <a:pPr lvl="1"/>
            <a:r>
              <a:rPr lang="en-US"/>
              <a:t>Representational configurations (RCs) </a:t>
            </a:r>
            <a:br>
              <a:rPr lang="en-US"/>
            </a:br>
            <a:r>
              <a:rPr lang="en-US" sz="2400">
                <a:latin typeface="Wingdings"/>
                <a:ea typeface="Wingdings"/>
                <a:cs typeface="Wingdings"/>
                <a:sym typeface="Wingdings"/>
              </a:rPr>
              <a:t></a:t>
            </a:r>
            <a:r>
              <a:rPr lang="en-US"/>
              <a:t> ‘entity type + relation + entity type’ triples</a:t>
            </a:r>
            <a:br>
              <a:rPr lang="en-US"/>
            </a:br>
            <a:r>
              <a:rPr lang="en-US"/>
              <a:t>     </a:t>
            </a:r>
            <a:r>
              <a:rPr lang="en-US">
                <a:solidFill>
                  <a:srgbClr val="7F7F7F"/>
                </a:solidFill>
              </a:rPr>
              <a:t>(e.g. ‘process is_a occurrent’)</a:t>
            </a:r>
            <a:r>
              <a:rPr lang="en-US"/>
              <a:t> </a:t>
            </a:r>
          </a:p>
          <a:p>
            <a:r>
              <a:rPr lang="en-US"/>
              <a:t>Keeps track of changes </a:t>
            </a:r>
          </a:p>
          <a:p>
            <a:pPr lvl="1"/>
            <a:r>
              <a:rPr lang="en-US"/>
              <a:t>Between successive versions of the ontology</a:t>
            </a:r>
          </a:p>
          <a:p>
            <a:pPr lvl="1"/>
            <a:r>
              <a:rPr lang="en-US"/>
              <a:t>By tagging each RE in the earlier version as a </a:t>
            </a:r>
            <a:r>
              <a:rPr lang="en-US" i="1"/>
              <a:t>match</a:t>
            </a:r>
            <a:r>
              <a:rPr lang="en-US"/>
              <a:t> or </a:t>
            </a:r>
            <a:r>
              <a:rPr lang="en-US" i="1"/>
              <a:t>mismatch</a:t>
            </a:r>
            <a:r>
              <a:rPr lang="en-US"/>
              <a:t> with the corresponding POR/latest version</a:t>
            </a:r>
          </a:p>
          <a:p>
            <a:pPr lvl="1"/>
            <a:r>
              <a:rPr lang="en-US"/>
              <a:t>Changes explained by 17 configurations based on </a:t>
            </a:r>
            <a:br>
              <a:rPr lang="en-US"/>
            </a:br>
            <a:r>
              <a:rPr lang="en-US"/>
              <a:t>5 types of errors</a:t>
            </a:r>
          </a:p>
        </p:txBody>
      </p:sp>
      <p:sp>
        <p:nvSpPr>
          <p:cNvPr id="4" name="Slide Number Placeholder 3"/>
          <p:cNvSpPr>
            <a:spLocks noGrp="1"/>
          </p:cNvSpPr>
          <p:nvPr>
            <p:ph type="sldNum" sz="quarter" idx="12"/>
          </p:nvPr>
        </p:nvSpPr>
        <p:spPr/>
        <p:txBody>
          <a:bodyPr/>
          <a:lstStyle/>
          <a:p>
            <a:fld id="{087A5987-600E-D54D-B054-67531A0D638B}" type="slidenum">
              <a:rPr lang="en-US" smtClean="0"/>
              <a:t>7</a:t>
            </a:fld>
            <a:endParaRPr lang="en-US"/>
          </a:p>
        </p:txBody>
      </p:sp>
      <p:sp>
        <p:nvSpPr>
          <p:cNvPr id="5" name="Date Placeholder 4"/>
          <p:cNvSpPr>
            <a:spLocks noGrp="1"/>
          </p:cNvSpPr>
          <p:nvPr>
            <p:ph type="dt" sz="half" idx="2"/>
          </p:nvPr>
        </p:nvSpPr>
        <p:spPr/>
        <p:txBody>
          <a:bodyPr/>
          <a:lstStyle/>
          <a:p>
            <a:r>
              <a:rPr lang="fr-CH"/>
              <a:t>FOIS 2014 | September 24, 2014 | S. Seppälä, B. Smith and W. Ceusters</a:t>
            </a:r>
          </a:p>
        </p:txBody>
      </p:sp>
    </p:spTree>
    <p:extLst>
      <p:ext uri="{BB962C8B-B14F-4D97-AF65-F5344CB8AC3E}">
        <p14:creationId xmlns:p14="http://schemas.microsoft.com/office/powerpoint/2010/main" val="315406796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Explanations of Changes</a:t>
            </a:r>
          </a:p>
        </p:txBody>
      </p:sp>
      <p:sp>
        <p:nvSpPr>
          <p:cNvPr id="7" name="Vertical Text Placeholder 6"/>
          <p:cNvSpPr>
            <a:spLocks noGrp="1"/>
          </p:cNvSpPr>
          <p:nvPr>
            <p:ph type="body" orient="vert" idx="1"/>
          </p:nvPr>
        </p:nvSpPr>
        <p:spPr/>
        <p:txBody>
          <a:bodyPr>
            <a:normAutofit fontScale="92500" lnSpcReduction="20000"/>
          </a:bodyPr>
          <a:lstStyle/>
          <a:p>
            <a:pPr marL="0" indent="0">
              <a:buNone/>
            </a:pPr>
            <a:r>
              <a:rPr lang="en-US" sz="3300"/>
              <a:t>Based on 5 types of errors:</a:t>
            </a:r>
          </a:p>
          <a:p>
            <a:pPr marL="452438" indent="-452438">
              <a:buFont typeface="+mj-lt"/>
              <a:buAutoNum type="arabicPeriod"/>
            </a:pPr>
            <a:r>
              <a:rPr lang="en-US" sz="2800" b="1"/>
              <a:t>Assertion errors</a:t>
            </a:r>
            <a:r>
              <a:rPr lang="en-US" sz="2800">
                <a:solidFill>
                  <a:srgbClr val="7F7F7F"/>
                </a:solidFill>
              </a:rPr>
              <a:t>: the previous version wrongly asserted the existence of some portion of reality (POR)</a:t>
            </a:r>
          </a:p>
          <a:p>
            <a:pPr marL="452438" indent="-452438">
              <a:buFont typeface="+mj-lt"/>
              <a:buAutoNum type="arabicPeriod"/>
              <a:tabLst>
                <a:tab pos="452438" algn="l"/>
              </a:tabLst>
            </a:pPr>
            <a:r>
              <a:rPr lang="en-US" sz="2800" b="1"/>
              <a:t>Relevance errors</a:t>
            </a:r>
            <a:r>
              <a:rPr lang="en-US" sz="2800">
                <a:solidFill>
                  <a:srgbClr val="7F7F7F"/>
                </a:solidFill>
              </a:rPr>
              <a:t>: the previous version wrongly considered some POR to be objectively relevant to the purposes of the ontology</a:t>
            </a:r>
          </a:p>
          <a:p>
            <a:pPr marL="452438" indent="-452438">
              <a:buFont typeface="+mj-lt"/>
              <a:buAutoNum type="arabicPeriod"/>
              <a:tabLst>
                <a:tab pos="452438" algn="l"/>
              </a:tabLst>
            </a:pPr>
            <a:r>
              <a:rPr lang="en-US" sz="2800" b="1"/>
              <a:t>Omission errors</a:t>
            </a:r>
            <a:r>
              <a:rPr lang="en-US" sz="2800">
                <a:solidFill>
                  <a:srgbClr val="7F7F7F"/>
                </a:solidFill>
              </a:rPr>
              <a:t>: a relevant POR failed to be represented</a:t>
            </a:r>
          </a:p>
          <a:p>
            <a:pPr marL="452438" indent="-452438">
              <a:buFont typeface="+mj-lt"/>
              <a:buAutoNum type="arabicPeriod"/>
              <a:tabLst>
                <a:tab pos="452438" algn="l"/>
              </a:tabLst>
            </a:pPr>
            <a:r>
              <a:rPr lang="en-US" sz="2800" b="1"/>
              <a:t>Encoding errors</a:t>
            </a:r>
            <a:r>
              <a:rPr lang="en-US" sz="2800">
                <a:solidFill>
                  <a:srgbClr val="7F7F7F"/>
                </a:solidFill>
              </a:rPr>
              <a:t>: some term in the previous version failed to refer to the intended POR due to encoding errors, such as spelling mistakes</a:t>
            </a:r>
          </a:p>
          <a:p>
            <a:pPr marL="452438" indent="-452438">
              <a:buFont typeface="+mj-lt"/>
              <a:buAutoNum type="arabicPeriod"/>
              <a:tabLst>
                <a:tab pos="452438" algn="l"/>
              </a:tabLst>
            </a:pPr>
            <a:r>
              <a:rPr lang="en-US" sz="2800" b="1"/>
              <a:t>Redundancy errors</a:t>
            </a:r>
            <a:r>
              <a:rPr lang="en-US" sz="2800">
                <a:solidFill>
                  <a:srgbClr val="7F7F7F"/>
                </a:solidFill>
              </a:rPr>
              <a:t>: two or more distinct terms in a previous version referred to the same POR</a:t>
            </a:r>
          </a:p>
        </p:txBody>
      </p:sp>
      <p:sp>
        <p:nvSpPr>
          <p:cNvPr id="4" name="Slide Number Placeholder 3"/>
          <p:cNvSpPr>
            <a:spLocks noGrp="1"/>
          </p:cNvSpPr>
          <p:nvPr>
            <p:ph type="sldNum" sz="quarter" idx="12"/>
          </p:nvPr>
        </p:nvSpPr>
        <p:spPr/>
        <p:txBody>
          <a:bodyPr/>
          <a:lstStyle/>
          <a:p>
            <a:fld id="{087A5987-600E-D54D-B054-67531A0D638B}" type="slidenum">
              <a:rPr lang="en-US" smtClean="0"/>
              <a:t>8</a:t>
            </a:fld>
            <a:endParaRPr lang="en-US"/>
          </a:p>
        </p:txBody>
      </p:sp>
      <p:sp>
        <p:nvSpPr>
          <p:cNvPr id="5" name="Date Placeholder 4"/>
          <p:cNvSpPr>
            <a:spLocks noGrp="1"/>
          </p:cNvSpPr>
          <p:nvPr>
            <p:ph type="dt" sz="half" idx="2"/>
          </p:nvPr>
        </p:nvSpPr>
        <p:spPr/>
        <p:txBody>
          <a:bodyPr/>
          <a:lstStyle/>
          <a:p>
            <a:r>
              <a:rPr lang="fr-CH"/>
              <a:t>FOIS 2014 | September 24, 2014 | S. Seppälä, B. Smith and W. Ceusters</a:t>
            </a:r>
          </a:p>
        </p:txBody>
      </p:sp>
    </p:spTree>
    <p:extLst>
      <p:ext uri="{BB962C8B-B14F-4D97-AF65-F5344CB8AC3E}">
        <p14:creationId xmlns:p14="http://schemas.microsoft.com/office/powerpoint/2010/main" val="41432490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Original Coding Schema</a:t>
            </a:r>
          </a:p>
        </p:txBody>
      </p:sp>
      <p:pic>
        <p:nvPicPr>
          <p:cNvPr id="2" name="Content Placeholder 1" descr="Capture d’écran 2014-08-29 à 12.22.04.png"/>
          <p:cNvPicPr>
            <a:picLocks noGrp="1" noChangeAspect="1"/>
          </p:cNvPicPr>
          <p:nvPr>
            <p:ph idx="1"/>
          </p:nvPr>
        </p:nvPicPr>
        <p:blipFill rotWithShape="1">
          <a:blip r:embed="rId3">
            <a:extLst>
              <a:ext uri="{28A0092B-C50C-407E-A947-70E740481C1C}">
                <a14:useLocalDpi xmlns:a14="http://schemas.microsoft.com/office/drawing/2010/main" val="0"/>
              </a:ext>
            </a:extLst>
          </a:blip>
          <a:srcRect t="-254" b="-1046"/>
          <a:stretch/>
        </p:blipFill>
        <p:spPr>
          <a:xfrm>
            <a:off x="457200" y="1299334"/>
            <a:ext cx="8229600" cy="5168136"/>
          </a:xfrm>
        </p:spPr>
      </p:pic>
      <p:sp>
        <p:nvSpPr>
          <p:cNvPr id="4" name="Slide Number Placeholder 3"/>
          <p:cNvSpPr>
            <a:spLocks noGrp="1"/>
          </p:cNvSpPr>
          <p:nvPr>
            <p:ph type="sldNum" sz="quarter" idx="12"/>
          </p:nvPr>
        </p:nvSpPr>
        <p:spPr/>
        <p:txBody>
          <a:bodyPr/>
          <a:lstStyle/>
          <a:p>
            <a:fld id="{087A5987-600E-D54D-B054-67531A0D638B}" type="slidenum">
              <a:rPr lang="en-US" smtClean="0"/>
              <a:t>9</a:t>
            </a:fld>
            <a:endParaRPr lang="en-US"/>
          </a:p>
        </p:txBody>
      </p:sp>
      <p:sp>
        <p:nvSpPr>
          <p:cNvPr id="5" name="Date Placeholder 4"/>
          <p:cNvSpPr>
            <a:spLocks noGrp="1"/>
          </p:cNvSpPr>
          <p:nvPr>
            <p:ph type="dt" sz="half" idx="10"/>
          </p:nvPr>
        </p:nvSpPr>
        <p:spPr/>
        <p:txBody>
          <a:bodyPr/>
          <a:lstStyle/>
          <a:p>
            <a:r>
              <a:rPr lang="fr-CH"/>
              <a:t>FOIS 2014 | September 24, 2014 | S. Seppälä, B. Smith and W. Ceusters</a:t>
            </a:r>
          </a:p>
        </p:txBody>
      </p:sp>
    </p:spTree>
    <p:extLst>
      <p:ext uri="{BB962C8B-B14F-4D97-AF65-F5344CB8AC3E}">
        <p14:creationId xmlns:p14="http://schemas.microsoft.com/office/powerpoint/2010/main" val="2487886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seppala_tal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seppala_talks.potx</Template>
  <TotalTime>17436</TotalTime>
  <Words>3559</Words>
  <Application>Microsoft Macintosh PowerPoint</Application>
  <PresentationFormat>On-screen Show (4:3)</PresentationFormat>
  <Paragraphs>466</Paragraphs>
  <Slides>38</Slides>
  <Notes>28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seppala_talks</vt:lpstr>
      <vt:lpstr>Applying the Realism-Based Ontology-Versioning Method  for Tracking Changes  in the Basic Formal Ontology </vt:lpstr>
      <vt:lpstr>background</vt:lpstr>
      <vt:lpstr>The Basic Formal Ontology (BFO)</vt:lpstr>
      <vt:lpstr>Issue</vt:lpstr>
      <vt:lpstr>Realism-Based Ontology Auditing</vt:lpstr>
      <vt:lpstr>Realism-Based Ontology Versioning</vt:lpstr>
      <vt:lpstr>A Qualitative Versioning Method</vt:lpstr>
      <vt:lpstr>Explanations of Changes</vt:lpstr>
      <vt:lpstr>Original Coding Schema</vt:lpstr>
      <vt:lpstr>Original Coding Schema</vt:lpstr>
      <vt:lpstr>Original Coding Schema</vt:lpstr>
      <vt:lpstr>Original Coding Schema</vt:lpstr>
      <vt:lpstr>Original Coding Schema</vt:lpstr>
      <vt:lpstr>Original Coding Schema</vt:lpstr>
      <vt:lpstr>Original Coding Schema</vt:lpstr>
      <vt:lpstr>Original Coding Schema</vt:lpstr>
      <vt:lpstr>Measuring the Changes</vt:lpstr>
      <vt:lpstr>Applying the qualitative versioning method to BFO</vt:lpstr>
      <vt:lpstr>Preprocessing of the Data (1)</vt:lpstr>
      <vt:lpstr>Preprocessing of the Data (2)</vt:lpstr>
      <vt:lpstr>Determining the Configurations</vt:lpstr>
      <vt:lpstr>Examples from BFO at t3</vt:lpstr>
      <vt:lpstr>Extended Evaluation Method</vt:lpstr>
      <vt:lpstr>Extended Evaluation Method</vt:lpstr>
      <vt:lpstr>Results</vt:lpstr>
      <vt:lpstr>Results at t3</vt:lpstr>
      <vt:lpstr>Conclusion</vt:lpstr>
      <vt:lpstr>PowerPoint Presentation</vt:lpstr>
      <vt:lpstr>Scoring</vt:lpstr>
      <vt:lpstr>Scoring</vt:lpstr>
      <vt:lpstr>Scoring</vt:lpstr>
      <vt:lpstr>Scoring</vt:lpstr>
      <vt:lpstr>Scoring</vt:lpstr>
      <vt:lpstr>Scoring</vt:lpstr>
      <vt:lpstr>Scoring</vt:lpstr>
      <vt:lpstr>Principles for Determining  the Configurations</vt:lpstr>
      <vt:lpstr>Issues Faced by the Application  of the Evaluation Method to BFO</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Expliciting BFO categories for increased user-friendliness</dc:title>
  <dc:creator>Selja Seppälä</dc:creator>
  <cp:lastModifiedBy>Selja Seppälä</cp:lastModifiedBy>
  <cp:revision>738</cp:revision>
  <cp:lastPrinted>2014-09-24T13:37:11Z</cp:lastPrinted>
  <dcterms:created xsi:type="dcterms:W3CDTF">2013-05-09T19:56:38Z</dcterms:created>
  <dcterms:modified xsi:type="dcterms:W3CDTF">2014-09-24T14:40:00Z</dcterms:modified>
</cp:coreProperties>
</file>