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340" r:id="rId2"/>
    <p:sldId id="341" r:id="rId3"/>
    <p:sldId id="264" r:id="rId4"/>
    <p:sldId id="275" r:id="rId5"/>
    <p:sldId id="276" r:id="rId6"/>
    <p:sldId id="381" r:id="rId7"/>
    <p:sldId id="342" r:id="rId8"/>
    <p:sldId id="382" r:id="rId9"/>
    <p:sldId id="306" r:id="rId10"/>
    <p:sldId id="307" r:id="rId11"/>
    <p:sldId id="265" r:id="rId12"/>
    <p:sldId id="387" r:id="rId13"/>
    <p:sldId id="390" r:id="rId14"/>
    <p:sldId id="391" r:id="rId15"/>
    <p:sldId id="388" r:id="rId16"/>
    <p:sldId id="385" r:id="rId17"/>
    <p:sldId id="337" r:id="rId18"/>
    <p:sldId id="287" r:id="rId19"/>
    <p:sldId id="288" r:id="rId20"/>
    <p:sldId id="281" r:id="rId21"/>
    <p:sldId id="283" r:id="rId22"/>
    <p:sldId id="284" r:id="rId23"/>
    <p:sldId id="286" r:id="rId24"/>
    <p:sldId id="282" r:id="rId25"/>
    <p:sldId id="324" r:id="rId26"/>
    <p:sldId id="351" r:id="rId27"/>
    <p:sldId id="336" r:id="rId28"/>
    <p:sldId id="325" r:id="rId29"/>
    <p:sldId id="326" r:id="rId30"/>
    <p:sldId id="327" r:id="rId31"/>
    <p:sldId id="328" r:id="rId32"/>
    <p:sldId id="329" r:id="rId33"/>
    <p:sldId id="330" r:id="rId34"/>
    <p:sldId id="331" r:id="rId35"/>
    <p:sldId id="289" r:id="rId36"/>
    <p:sldId id="290" r:id="rId37"/>
    <p:sldId id="321" r:id="rId38"/>
    <p:sldId id="343" r:id="rId39"/>
    <p:sldId id="352" r:id="rId40"/>
    <p:sldId id="392" r:id="rId41"/>
    <p:sldId id="353" r:id="rId42"/>
    <p:sldId id="354" r:id="rId43"/>
    <p:sldId id="344" r:id="rId44"/>
    <p:sldId id="355" r:id="rId45"/>
    <p:sldId id="345" r:id="rId46"/>
    <p:sldId id="356" r:id="rId47"/>
    <p:sldId id="358" r:id="rId48"/>
    <p:sldId id="359" r:id="rId49"/>
    <p:sldId id="357" r:id="rId50"/>
    <p:sldId id="360" r:id="rId51"/>
    <p:sldId id="347" r:id="rId52"/>
    <p:sldId id="363" r:id="rId53"/>
    <p:sldId id="389" r:id="rId54"/>
    <p:sldId id="384" r:id="rId55"/>
    <p:sldId id="393" r:id="rId56"/>
    <p:sldId id="383" r:id="rId57"/>
    <p:sldId id="365" r:id="rId58"/>
    <p:sldId id="348" r:id="rId59"/>
    <p:sldId id="366" r:id="rId60"/>
    <p:sldId id="297" r:id="rId61"/>
    <p:sldId id="367" r:id="rId62"/>
    <p:sldId id="369" r:id="rId63"/>
    <p:sldId id="370" r:id="rId64"/>
    <p:sldId id="349" r:id="rId65"/>
    <p:sldId id="371" r:id="rId66"/>
    <p:sldId id="373" r:id="rId67"/>
    <p:sldId id="375" r:id="rId68"/>
    <p:sldId id="374" r:id="rId69"/>
    <p:sldId id="377" r:id="rId70"/>
    <p:sldId id="376" r:id="rId71"/>
    <p:sldId id="372" r:id="rId72"/>
    <p:sldId id="378" r:id="rId73"/>
    <p:sldId id="350" r:id="rId74"/>
    <p:sldId id="277" r:id="rId75"/>
    <p:sldId id="379" r:id="rId76"/>
    <p:sldId id="380" r:id="rId77"/>
    <p:sldId id="33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4"/>
    <p:restoredTop sz="78742"/>
  </p:normalViewPr>
  <p:slideViewPr>
    <p:cSldViewPr snapToGrid="0" snapToObjects="1">
      <p:cViewPr varScale="1">
        <p:scale>
          <a:sx n="84" d="100"/>
          <a:sy n="84"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BDB1-BE6C-2443-B435-8321DA4A17F6}"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D9689-0965-6D41-934C-5360C1108779}" type="slidenum">
              <a:rPr lang="en-US" smtClean="0"/>
              <a:t>‹#›</a:t>
            </a:fld>
            <a:endParaRPr lang="en-US"/>
          </a:p>
        </p:txBody>
      </p:sp>
    </p:spTree>
    <p:extLst>
      <p:ext uri="{BB962C8B-B14F-4D97-AF65-F5344CB8AC3E}">
        <p14:creationId xmlns:p14="http://schemas.microsoft.com/office/powerpoint/2010/main" val="91767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those ontologies within the PLC that in white are those that are still planned. </a:t>
            </a:r>
          </a:p>
        </p:txBody>
      </p:sp>
      <p:sp>
        <p:nvSpPr>
          <p:cNvPr id="4" name="Slide Number Placeholder 3"/>
          <p:cNvSpPr>
            <a:spLocks noGrp="1"/>
          </p:cNvSpPr>
          <p:nvPr>
            <p:ph type="sldNum" sz="quarter" idx="10"/>
          </p:nvPr>
        </p:nvSpPr>
        <p:spPr/>
        <p:txBody>
          <a:bodyPr/>
          <a:lstStyle/>
          <a:p>
            <a:fld id="{130CB7FE-3B7C-4652-9070-E46B40F6588F}" type="slidenum">
              <a:rPr lang="en-US" smtClean="0"/>
              <a:t>10</a:t>
            </a:fld>
            <a:endParaRPr lang="en-US" dirty="0"/>
          </a:p>
        </p:txBody>
      </p:sp>
    </p:spTree>
    <p:extLst>
      <p:ext uri="{BB962C8B-B14F-4D97-AF65-F5344CB8AC3E}">
        <p14:creationId xmlns:p14="http://schemas.microsoft.com/office/powerpoint/2010/main" val="445402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22</a:t>
            </a:fld>
            <a:endParaRPr lang="en-US"/>
          </a:p>
        </p:txBody>
      </p:sp>
    </p:spTree>
    <p:extLst>
      <p:ext uri="{BB962C8B-B14F-4D97-AF65-F5344CB8AC3E}">
        <p14:creationId xmlns:p14="http://schemas.microsoft.com/office/powerpoint/2010/main" val="8854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can create a defined class. </a:t>
            </a:r>
          </a:p>
        </p:txBody>
      </p:sp>
      <p:sp>
        <p:nvSpPr>
          <p:cNvPr id="4" name="Slide Number Placeholder 3"/>
          <p:cNvSpPr>
            <a:spLocks noGrp="1"/>
          </p:cNvSpPr>
          <p:nvPr>
            <p:ph type="sldNum" sz="quarter" idx="10"/>
          </p:nvPr>
        </p:nvSpPr>
        <p:spPr/>
        <p:txBody>
          <a:bodyPr/>
          <a:lstStyle/>
          <a:p>
            <a:fld id="{BB36DF0D-A996-A84C-BFE3-DE68EABE1BA3}" type="slidenum">
              <a:rPr lang="en-US" smtClean="0"/>
              <a:t>23</a:t>
            </a:fld>
            <a:endParaRPr lang="en-US"/>
          </a:p>
        </p:txBody>
      </p:sp>
    </p:spTree>
    <p:extLst>
      <p:ext uri="{BB962C8B-B14F-4D97-AF65-F5344CB8AC3E}">
        <p14:creationId xmlns:p14="http://schemas.microsoft.com/office/powerpoint/2010/main" val="423212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a reasoner in OWL, we can infer that Sally is a student based on how she satisfies the rest</a:t>
            </a:r>
            <a:r>
              <a:rPr lang="en-US" baseline="0" dirty="0"/>
              <a:t> of the graph. </a:t>
            </a:r>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24</a:t>
            </a:fld>
            <a:endParaRPr lang="en-US"/>
          </a:p>
        </p:txBody>
      </p:sp>
    </p:spTree>
    <p:extLst>
      <p:ext uri="{BB962C8B-B14F-4D97-AF65-F5344CB8AC3E}">
        <p14:creationId xmlns:p14="http://schemas.microsoft.com/office/powerpoint/2010/main" val="321290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25</a:t>
            </a:fld>
            <a:endParaRPr lang="en-US"/>
          </a:p>
        </p:txBody>
      </p:sp>
    </p:spTree>
    <p:extLst>
      <p:ext uri="{BB962C8B-B14F-4D97-AF65-F5344CB8AC3E}">
        <p14:creationId xmlns:p14="http://schemas.microsoft.com/office/powerpoint/2010/main" val="296295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26</a:t>
            </a:fld>
            <a:endParaRPr lang="en-US"/>
          </a:p>
        </p:txBody>
      </p:sp>
    </p:spTree>
    <p:extLst>
      <p:ext uri="{BB962C8B-B14F-4D97-AF65-F5344CB8AC3E}">
        <p14:creationId xmlns:p14="http://schemas.microsoft.com/office/powerpoint/2010/main" val="383441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27</a:t>
            </a:fld>
            <a:endParaRPr lang="en-US"/>
          </a:p>
        </p:txBody>
      </p:sp>
    </p:spTree>
    <p:extLst>
      <p:ext uri="{BB962C8B-B14F-4D97-AF65-F5344CB8AC3E}">
        <p14:creationId xmlns:p14="http://schemas.microsoft.com/office/powerpoint/2010/main" val="336344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28</a:t>
            </a:fld>
            <a:endParaRPr lang="en-US"/>
          </a:p>
        </p:txBody>
      </p:sp>
    </p:spTree>
    <p:extLst>
      <p:ext uri="{BB962C8B-B14F-4D97-AF65-F5344CB8AC3E}">
        <p14:creationId xmlns:p14="http://schemas.microsoft.com/office/powerpoint/2010/main" val="4149556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29</a:t>
            </a:fld>
            <a:endParaRPr lang="en-US"/>
          </a:p>
        </p:txBody>
      </p:sp>
    </p:spTree>
    <p:extLst>
      <p:ext uri="{BB962C8B-B14F-4D97-AF65-F5344CB8AC3E}">
        <p14:creationId xmlns:p14="http://schemas.microsoft.com/office/powerpoint/2010/main" val="3594513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30</a:t>
            </a:fld>
            <a:endParaRPr lang="en-US"/>
          </a:p>
        </p:txBody>
      </p:sp>
    </p:spTree>
    <p:extLst>
      <p:ext uri="{BB962C8B-B14F-4D97-AF65-F5344CB8AC3E}">
        <p14:creationId xmlns:p14="http://schemas.microsoft.com/office/powerpoint/2010/main" val="245599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a way in OWL to now say when this machine created the portion of composite material, except by attaching a number of other relations to the portion of composite material. This is because all relations are two place.</a:t>
            </a:r>
          </a:p>
        </p:txBody>
      </p:sp>
      <p:sp>
        <p:nvSpPr>
          <p:cNvPr id="4" name="Slide Number Placeholder 3"/>
          <p:cNvSpPr>
            <a:spLocks noGrp="1"/>
          </p:cNvSpPr>
          <p:nvPr>
            <p:ph type="sldNum" sz="quarter" idx="10"/>
          </p:nvPr>
        </p:nvSpPr>
        <p:spPr/>
        <p:txBody>
          <a:bodyPr/>
          <a:lstStyle/>
          <a:p>
            <a:fld id="{27D4B279-5F62-2E4A-8015-BF9A98C4C68B}" type="slidenum">
              <a:rPr lang="en-US" smtClean="0"/>
              <a:t>31</a:t>
            </a:fld>
            <a:endParaRPr lang="en-US"/>
          </a:p>
        </p:txBody>
      </p:sp>
    </p:spTree>
    <p:extLst>
      <p:ext uri="{BB962C8B-B14F-4D97-AF65-F5344CB8AC3E}">
        <p14:creationId xmlns:p14="http://schemas.microsoft.com/office/powerpoint/2010/main" val="47666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structure of the PLC suite.</a:t>
            </a:r>
          </a:p>
        </p:txBody>
      </p:sp>
      <p:sp>
        <p:nvSpPr>
          <p:cNvPr id="4" name="Slide Number Placeholder 3"/>
          <p:cNvSpPr>
            <a:spLocks noGrp="1"/>
          </p:cNvSpPr>
          <p:nvPr>
            <p:ph type="sldNum" sz="quarter" idx="10"/>
          </p:nvPr>
        </p:nvSpPr>
        <p:spPr/>
        <p:txBody>
          <a:bodyPr/>
          <a:lstStyle/>
          <a:p>
            <a:fld id="{F79419BF-A36C-234C-B9EA-9C66817A90F0}" type="slidenum">
              <a:rPr lang="en-US" smtClean="0"/>
              <a:t>11</a:t>
            </a:fld>
            <a:endParaRPr lang="en-US"/>
          </a:p>
        </p:txBody>
      </p:sp>
    </p:spTree>
    <p:extLst>
      <p:ext uri="{BB962C8B-B14F-4D97-AF65-F5344CB8AC3E}">
        <p14:creationId xmlns:p14="http://schemas.microsoft.com/office/powerpoint/2010/main" val="1066009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out the process allows one to then build off of it: to say who was involved, and when, and with what. </a:t>
            </a:r>
          </a:p>
        </p:txBody>
      </p:sp>
      <p:sp>
        <p:nvSpPr>
          <p:cNvPr id="4" name="Slide Number Placeholder 3"/>
          <p:cNvSpPr>
            <a:spLocks noGrp="1"/>
          </p:cNvSpPr>
          <p:nvPr>
            <p:ph type="sldNum" sz="quarter" idx="10"/>
          </p:nvPr>
        </p:nvSpPr>
        <p:spPr/>
        <p:txBody>
          <a:bodyPr/>
          <a:lstStyle/>
          <a:p>
            <a:fld id="{27D4B279-5F62-2E4A-8015-BF9A98C4C68B}" type="slidenum">
              <a:rPr lang="en-US" smtClean="0"/>
              <a:t>32</a:t>
            </a:fld>
            <a:endParaRPr lang="en-US"/>
          </a:p>
        </p:txBody>
      </p:sp>
    </p:spTree>
    <p:extLst>
      <p:ext uri="{BB962C8B-B14F-4D97-AF65-F5344CB8AC3E}">
        <p14:creationId xmlns:p14="http://schemas.microsoft.com/office/powerpoint/2010/main" val="392481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33</a:t>
            </a:fld>
            <a:endParaRPr lang="en-US"/>
          </a:p>
        </p:txBody>
      </p:sp>
    </p:spTree>
    <p:extLst>
      <p:ext uri="{BB962C8B-B14F-4D97-AF65-F5344CB8AC3E}">
        <p14:creationId xmlns:p14="http://schemas.microsoft.com/office/powerpoint/2010/main" val="866541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34</a:t>
            </a:fld>
            <a:endParaRPr lang="en-US"/>
          </a:p>
        </p:txBody>
      </p:sp>
    </p:spTree>
    <p:extLst>
      <p:ext uri="{BB962C8B-B14F-4D97-AF65-F5344CB8AC3E}">
        <p14:creationId xmlns:p14="http://schemas.microsoft.com/office/powerpoint/2010/main" val="87495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ontology without Aristotelian definitions for its classes is useless as a reference ontology. Where it is helpful, definitions taken from standards or user definitions may be added as different annotation properties, but they are supplements and do not replace the need for Aristotelian definitions.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35</a:t>
            </a:fld>
            <a:endParaRPr lang="en-US"/>
          </a:p>
        </p:txBody>
      </p:sp>
    </p:spTree>
    <p:extLst>
      <p:ext uri="{BB962C8B-B14F-4D97-AF65-F5344CB8AC3E}">
        <p14:creationId xmlns:p14="http://schemas.microsoft.com/office/powerpoint/2010/main" val="2554842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(2): Even if I might not say everything as YOU say it, I can still represent everything you would represent if we were to define entities in your way, and our query results would be more or less equal. </a:t>
            </a:r>
          </a:p>
        </p:txBody>
      </p:sp>
      <p:sp>
        <p:nvSpPr>
          <p:cNvPr id="4" name="Slide Number Placeholder 3"/>
          <p:cNvSpPr>
            <a:spLocks noGrp="1"/>
          </p:cNvSpPr>
          <p:nvPr>
            <p:ph type="sldNum" sz="quarter" idx="10"/>
          </p:nvPr>
        </p:nvSpPr>
        <p:spPr/>
        <p:txBody>
          <a:bodyPr/>
          <a:lstStyle/>
          <a:p>
            <a:fld id="{27D4B279-5F62-2E4A-8015-BF9A98C4C68B}" type="slidenum">
              <a:rPr lang="en-US" smtClean="0"/>
              <a:t>37</a:t>
            </a:fld>
            <a:endParaRPr lang="en-US"/>
          </a:p>
        </p:txBody>
      </p:sp>
    </p:spTree>
    <p:extLst>
      <p:ext uri="{BB962C8B-B14F-4D97-AF65-F5344CB8AC3E}">
        <p14:creationId xmlns:p14="http://schemas.microsoft.com/office/powerpoint/2010/main" val="2598381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 can be puzzling whether or not to treat some entity as a quality of a disposition. Dispositions are contextually-dependent; qualities are not. Qualities are always apparent; dispositions are known through their modal conditions (e.g. when triggered by one process, they respond by realizing a second process). But then some entities sort of look like they’re doing both. This is because some terms are </a:t>
            </a:r>
            <a:r>
              <a:rPr lang="en-US"/>
              <a:t>systematically ambigious </a:t>
            </a:r>
            <a:r>
              <a:rPr lang="en-US" dirty="0"/>
              <a:t>between a disposition and the quality in which it is based</a:t>
            </a:r>
            <a:r>
              <a:rPr lang="en-US"/>
              <a:t>. </a:t>
            </a:r>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42</a:t>
            </a:fld>
            <a:endParaRPr lang="en-US"/>
          </a:p>
        </p:txBody>
      </p:sp>
    </p:spTree>
    <p:extLst>
      <p:ext uri="{BB962C8B-B14F-4D97-AF65-F5344CB8AC3E}">
        <p14:creationId xmlns:p14="http://schemas.microsoft.com/office/powerpoint/2010/main" val="1166021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43</a:t>
            </a:fld>
            <a:endParaRPr lang="en-US"/>
          </a:p>
        </p:txBody>
      </p:sp>
    </p:spTree>
    <p:extLst>
      <p:ext uri="{BB962C8B-B14F-4D97-AF65-F5344CB8AC3E}">
        <p14:creationId xmlns:p14="http://schemas.microsoft.com/office/powerpoint/2010/main" val="80673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44</a:t>
            </a:fld>
            <a:endParaRPr lang="en-US"/>
          </a:p>
        </p:txBody>
      </p:sp>
    </p:spTree>
    <p:extLst>
      <p:ext uri="{BB962C8B-B14F-4D97-AF65-F5344CB8AC3E}">
        <p14:creationId xmlns:p14="http://schemas.microsoft.com/office/powerpoint/2010/main" val="2847510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Design Specification, the Design Specification Document</a:t>
            </a:r>
          </a:p>
        </p:txBody>
      </p:sp>
      <p:sp>
        <p:nvSpPr>
          <p:cNvPr id="4" name="Slide Number Placeholder 3"/>
          <p:cNvSpPr>
            <a:spLocks noGrp="1"/>
          </p:cNvSpPr>
          <p:nvPr>
            <p:ph type="sldNum" sz="quarter" idx="10"/>
          </p:nvPr>
        </p:nvSpPr>
        <p:spPr/>
        <p:txBody>
          <a:bodyPr/>
          <a:lstStyle/>
          <a:p>
            <a:fld id="{8E2D9689-0965-6D41-934C-5360C1108779}" type="slidenum">
              <a:rPr lang="en-US" smtClean="0"/>
              <a:t>49</a:t>
            </a:fld>
            <a:endParaRPr lang="en-US"/>
          </a:p>
        </p:txBody>
      </p:sp>
    </p:spTree>
    <p:extLst>
      <p:ext uri="{BB962C8B-B14F-4D97-AF65-F5344CB8AC3E}">
        <p14:creationId xmlns:p14="http://schemas.microsoft.com/office/powerpoint/2010/main" val="3302144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Design Specification, the Design Specification Document</a:t>
            </a:r>
          </a:p>
        </p:txBody>
      </p:sp>
      <p:sp>
        <p:nvSpPr>
          <p:cNvPr id="4" name="Slide Number Placeholder 3"/>
          <p:cNvSpPr>
            <a:spLocks noGrp="1"/>
          </p:cNvSpPr>
          <p:nvPr>
            <p:ph type="sldNum" sz="quarter" idx="10"/>
          </p:nvPr>
        </p:nvSpPr>
        <p:spPr/>
        <p:txBody>
          <a:bodyPr/>
          <a:lstStyle/>
          <a:p>
            <a:fld id="{8E2D9689-0965-6D41-934C-5360C1108779}" type="slidenum">
              <a:rPr lang="en-US" smtClean="0"/>
              <a:t>50</a:t>
            </a:fld>
            <a:endParaRPr lang="en-US"/>
          </a:p>
        </p:txBody>
      </p:sp>
    </p:spTree>
    <p:extLst>
      <p:ext uri="{BB962C8B-B14F-4D97-AF65-F5344CB8AC3E}">
        <p14:creationId xmlns:p14="http://schemas.microsoft.com/office/powerpoint/2010/main" val="56391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course-level view of the life of an employee. </a:t>
            </a:r>
          </a:p>
        </p:txBody>
      </p:sp>
      <p:sp>
        <p:nvSpPr>
          <p:cNvPr id="4" name="Slide Number Placeholder 3"/>
          <p:cNvSpPr>
            <a:spLocks noGrp="1"/>
          </p:cNvSpPr>
          <p:nvPr>
            <p:ph type="sldNum" sz="quarter" idx="10"/>
          </p:nvPr>
        </p:nvSpPr>
        <p:spPr/>
        <p:txBody>
          <a:bodyPr/>
          <a:lstStyle/>
          <a:p>
            <a:fld id="{8E2D9689-0965-6D41-934C-5360C1108779}" type="slidenum">
              <a:rPr lang="en-US" smtClean="0"/>
              <a:t>12</a:t>
            </a:fld>
            <a:endParaRPr lang="en-US"/>
          </a:p>
        </p:txBody>
      </p:sp>
    </p:spTree>
    <p:extLst>
      <p:ext uri="{BB962C8B-B14F-4D97-AF65-F5344CB8AC3E}">
        <p14:creationId xmlns:p14="http://schemas.microsoft.com/office/powerpoint/2010/main" val="3851432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54</a:t>
            </a:fld>
            <a:endParaRPr lang="en-US"/>
          </a:p>
        </p:txBody>
      </p:sp>
    </p:spTree>
    <p:extLst>
      <p:ext uri="{BB962C8B-B14F-4D97-AF65-F5344CB8AC3E}">
        <p14:creationId xmlns:p14="http://schemas.microsoft.com/office/powerpoint/2010/main" val="362823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55</a:t>
            </a:fld>
            <a:endParaRPr lang="en-US"/>
          </a:p>
        </p:txBody>
      </p:sp>
    </p:spTree>
    <p:extLst>
      <p:ext uri="{BB962C8B-B14F-4D97-AF65-F5344CB8AC3E}">
        <p14:creationId xmlns:p14="http://schemas.microsoft.com/office/powerpoint/2010/main" val="3260698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is too simple. Services are Processes. If one signs a service agreement but never requests the service, then the service is not performed—but certainly one purchased something. This picture can’t account for this scenario. </a:t>
            </a:r>
          </a:p>
        </p:txBody>
      </p:sp>
      <p:sp>
        <p:nvSpPr>
          <p:cNvPr id="4" name="Slide Number Placeholder 3"/>
          <p:cNvSpPr>
            <a:spLocks noGrp="1"/>
          </p:cNvSpPr>
          <p:nvPr>
            <p:ph type="sldNum" sz="quarter" idx="10"/>
          </p:nvPr>
        </p:nvSpPr>
        <p:spPr/>
        <p:txBody>
          <a:bodyPr/>
          <a:lstStyle/>
          <a:p>
            <a:fld id="{8E2D9689-0965-6D41-934C-5360C1108779}" type="slidenum">
              <a:rPr lang="en-US" smtClean="0"/>
              <a:t>58</a:t>
            </a:fld>
            <a:endParaRPr lang="en-US"/>
          </a:p>
        </p:txBody>
      </p:sp>
    </p:spTree>
    <p:extLst>
      <p:ext uri="{BB962C8B-B14F-4D97-AF65-F5344CB8AC3E}">
        <p14:creationId xmlns:p14="http://schemas.microsoft.com/office/powerpoint/2010/main" val="4088890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77</a:t>
            </a:fld>
            <a:endParaRPr lang="en-US"/>
          </a:p>
        </p:txBody>
      </p:sp>
    </p:spTree>
    <p:extLst>
      <p:ext uri="{BB962C8B-B14F-4D97-AF65-F5344CB8AC3E}">
        <p14:creationId xmlns:p14="http://schemas.microsoft.com/office/powerpoint/2010/main" val="61023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she’s hired, she acquires an employee role.</a:t>
            </a:r>
          </a:p>
        </p:txBody>
      </p:sp>
      <p:sp>
        <p:nvSpPr>
          <p:cNvPr id="4" name="Slide Number Placeholder 3"/>
          <p:cNvSpPr>
            <a:spLocks noGrp="1"/>
          </p:cNvSpPr>
          <p:nvPr>
            <p:ph type="sldNum" sz="quarter" idx="10"/>
          </p:nvPr>
        </p:nvSpPr>
        <p:spPr/>
        <p:txBody>
          <a:bodyPr/>
          <a:lstStyle/>
          <a:p>
            <a:fld id="{8E2D9689-0965-6D41-934C-5360C1108779}" type="slidenum">
              <a:rPr lang="en-US" smtClean="0"/>
              <a:t>13</a:t>
            </a:fld>
            <a:endParaRPr lang="en-US"/>
          </a:p>
        </p:txBody>
      </p:sp>
    </p:spTree>
    <p:extLst>
      <p:ext uri="{BB962C8B-B14F-4D97-AF65-F5344CB8AC3E}">
        <p14:creationId xmlns:p14="http://schemas.microsoft.com/office/powerpoint/2010/main" val="178293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 retires, she loses this role. By using roles, we are able to account for the fact that she is essentially a person, but she is not essentially an employee. She becomes an employee at a time, maintains this role through some period of time, and later loses it. Note that we can make sense of all of these times by establishing orderings among the temporal regions on which various processes occur. This-–along with temporal orderings among processes themselves—is the basic temporal representation available in OWL, which allows only two-place relations.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14</a:t>
            </a:fld>
            <a:endParaRPr lang="en-US"/>
          </a:p>
        </p:txBody>
      </p:sp>
    </p:spTree>
    <p:extLst>
      <p:ext uri="{BB962C8B-B14F-4D97-AF65-F5344CB8AC3E}">
        <p14:creationId xmlns:p14="http://schemas.microsoft.com/office/powerpoint/2010/main" val="31442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FOL formulation of BFO includes ternary relations among continuants, allowing us to say, directly, that X is part of Y at T, or as in this case, Sally is the bearer of an employee role AT Temporal region 4. Keep in mind that all of these graphs could be supplemented in these ways. My subject is not temporal reasoning as such, so I’ll set this complication aside and use only two place relations throughout. </a:t>
            </a:r>
          </a:p>
        </p:txBody>
      </p:sp>
      <p:sp>
        <p:nvSpPr>
          <p:cNvPr id="4" name="Slide Number Placeholder 3"/>
          <p:cNvSpPr>
            <a:spLocks noGrp="1"/>
          </p:cNvSpPr>
          <p:nvPr>
            <p:ph type="sldNum" sz="quarter" idx="10"/>
          </p:nvPr>
        </p:nvSpPr>
        <p:spPr/>
        <p:txBody>
          <a:bodyPr/>
          <a:lstStyle/>
          <a:p>
            <a:fld id="{8E2D9689-0965-6D41-934C-5360C1108779}" type="slidenum">
              <a:rPr lang="en-US" smtClean="0"/>
              <a:t>15</a:t>
            </a:fld>
            <a:endParaRPr lang="en-US"/>
          </a:p>
        </p:txBody>
      </p:sp>
    </p:spTree>
    <p:extLst>
      <p:ext uri="{BB962C8B-B14F-4D97-AF65-F5344CB8AC3E}">
        <p14:creationId xmlns:p14="http://schemas.microsoft.com/office/powerpoint/2010/main" val="143486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any ontology there is a class taxonomy, which may be used in reasoning provided the taxonomy is a </a:t>
            </a:r>
            <a:r>
              <a:rPr lang="en-US" dirty="0" err="1"/>
              <a:t>monohierarchy</a:t>
            </a:r>
            <a:r>
              <a:rPr lang="en-US" dirty="0"/>
              <a:t> that avoids multiple inheritance. The true path rule aids in the building of such a system. </a:t>
            </a:r>
          </a:p>
        </p:txBody>
      </p:sp>
      <p:sp>
        <p:nvSpPr>
          <p:cNvPr id="4" name="Slide Number Placeholder 3"/>
          <p:cNvSpPr>
            <a:spLocks noGrp="1"/>
          </p:cNvSpPr>
          <p:nvPr>
            <p:ph type="sldNum" sz="quarter" idx="10"/>
          </p:nvPr>
        </p:nvSpPr>
        <p:spPr/>
        <p:txBody>
          <a:bodyPr/>
          <a:lstStyle/>
          <a:p>
            <a:fld id="{8E2D9689-0965-6D41-934C-5360C1108779}" type="slidenum">
              <a:rPr lang="en-US" smtClean="0"/>
              <a:t>17</a:t>
            </a:fld>
            <a:endParaRPr lang="en-US"/>
          </a:p>
        </p:txBody>
      </p:sp>
    </p:spTree>
    <p:extLst>
      <p:ext uri="{BB962C8B-B14F-4D97-AF65-F5344CB8AC3E}">
        <p14:creationId xmlns:p14="http://schemas.microsoft.com/office/powerpoint/2010/main" val="28008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domain, there is an understandable desire to add economic terms in order to represent those entities that fall under the guise of the market-place in various ways. Such entities might be for sale, or created to be sold, or acquired in order to accrue interest, or to be used but later resold or returned at cost. Such entities might begin being economic entities but lose this ability and become mere things that no longer serve as objects of economic planning and forecasting, or they may later acquire such a status, as when old furniture and silverware is putting up at auction in an estate sale. The question here is how to accommodate them among a hierarchy that is already organized according to a view of material entities unencumbered by value. </a:t>
            </a:r>
          </a:p>
        </p:txBody>
      </p:sp>
      <p:sp>
        <p:nvSpPr>
          <p:cNvPr id="4" name="Slide Number Placeholder 3"/>
          <p:cNvSpPr>
            <a:spLocks noGrp="1"/>
          </p:cNvSpPr>
          <p:nvPr>
            <p:ph type="sldNum" sz="quarter" idx="10"/>
          </p:nvPr>
        </p:nvSpPr>
        <p:spPr/>
        <p:txBody>
          <a:bodyPr/>
          <a:lstStyle/>
          <a:p>
            <a:fld id="{27D4B279-5F62-2E4A-8015-BF9A98C4C68B}" type="slidenum">
              <a:rPr lang="en-US" smtClean="0"/>
              <a:t>19</a:t>
            </a:fld>
            <a:endParaRPr lang="en-US"/>
          </a:p>
        </p:txBody>
      </p:sp>
    </p:spTree>
    <p:extLst>
      <p:ext uri="{BB962C8B-B14F-4D97-AF65-F5344CB8AC3E}">
        <p14:creationId xmlns:p14="http://schemas.microsoft.com/office/powerpoint/2010/main" val="103510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BFO framework, asserted classes are universals. Defined classes do not correspond to universals. They are simply names whose instances are composed via logical representations among universals and relations. </a:t>
            </a:r>
          </a:p>
        </p:txBody>
      </p:sp>
      <p:sp>
        <p:nvSpPr>
          <p:cNvPr id="4" name="Slide Number Placeholder 3"/>
          <p:cNvSpPr>
            <a:spLocks noGrp="1"/>
          </p:cNvSpPr>
          <p:nvPr>
            <p:ph type="sldNum" sz="quarter" idx="10"/>
          </p:nvPr>
        </p:nvSpPr>
        <p:spPr/>
        <p:txBody>
          <a:bodyPr/>
          <a:lstStyle/>
          <a:p>
            <a:fld id="{BB36DF0D-A996-A84C-BFE3-DE68EABE1BA3}" type="slidenum">
              <a:rPr lang="en-US" smtClean="0"/>
              <a:t>20</a:t>
            </a:fld>
            <a:endParaRPr lang="en-US"/>
          </a:p>
        </p:txBody>
      </p:sp>
    </p:spTree>
    <p:extLst>
      <p:ext uri="{BB962C8B-B14F-4D97-AF65-F5344CB8AC3E}">
        <p14:creationId xmlns:p14="http://schemas.microsoft.com/office/powerpoint/2010/main" val="61950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CCF7-A8B8-BE49-80FC-DA0A9B122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0209B-D60B-9447-843D-7D2CF174A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94623-9F8F-D841-A082-BD5611DBE482}"/>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6CA796C4-A16C-E84B-B75C-76602177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A974D-DF2E-8F43-B027-8A669A48E9F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00915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C2DA-5376-F94D-BD70-E8C4EE9DD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67F0C-52CD-554E-B550-DB88FE7B46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E490D-83B0-EF44-B977-2CA9CBC87D19}"/>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DC2F4206-9ED2-5144-9ACC-1BC5EE178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7EF4E-25F9-5D47-AD02-B6C3DFEB96CF}"/>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5058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489E8-F740-684E-A5A2-685065B0F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B8522-77E3-3441-9042-39EB71BBA1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51697-3B65-B548-8CD9-3482CE9E1C0E}"/>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4536DB7B-8A92-B14C-8EAB-76F9FF488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35EC9-1A2C-7D49-A9AF-C30C043E7C5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80959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FF20-B070-D840-8F4C-ED77E6B95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5EF7F-75E1-C049-B768-9D283D8C9C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30BB1-75CC-9749-B65D-07A99340B920}"/>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E4A602EF-515C-A64B-94F7-8460D5A76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DD3B4-4B15-E546-976E-FD63C6241EE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42848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30F-FE78-7545-ABCC-F62EB7ABA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7004F-D1C8-A441-BF3F-4FA1449DF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9D85C4-5D49-2942-A08F-4F95C01901FB}"/>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02403F44-3E34-7B42-9D32-A15BB5849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69A3C-2D22-6B4A-97F5-7CE785D80F7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45501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4A34-07A4-C047-8151-BB73C8B93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2C459-C7D7-2040-9B30-6A39E1C710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94560-CBE7-1344-96A2-D6D07C4001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224CB-92A8-FF46-864A-E792D5F60134}"/>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6" name="Footer Placeholder 5">
            <a:extLst>
              <a:ext uri="{FF2B5EF4-FFF2-40B4-BE49-F238E27FC236}">
                <a16:creationId xmlns:a16="http://schemas.microsoft.com/office/drawing/2014/main" id="{A864860B-C1FD-7D43-A1AD-D87AADF6B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714C9-D4FE-7E4A-86A0-1853AE22887A}"/>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28499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E245-8612-0349-8CD1-6E0118ACF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85CA2-326D-D34A-900B-795B5A983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05DCA7-CF8B-3844-B271-273A60D6C8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45DD9-CF50-3C49-858C-7BAE58BA3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41489D-6398-BF48-897F-DE2E645060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6A42F7-C271-444C-87D5-87E87069780E}"/>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8" name="Footer Placeholder 7">
            <a:extLst>
              <a:ext uri="{FF2B5EF4-FFF2-40B4-BE49-F238E27FC236}">
                <a16:creationId xmlns:a16="http://schemas.microsoft.com/office/drawing/2014/main" id="{0F57F6CB-A7F7-AD42-99EE-ABA8F2B75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56B9A-B3CC-EF4E-B087-C9B9BEBCE72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37882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3436-91DC-E841-AB18-7CEA521C3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8D18A-B08C-A944-9010-91217EAA0345}"/>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4" name="Footer Placeholder 3">
            <a:extLst>
              <a:ext uri="{FF2B5EF4-FFF2-40B4-BE49-F238E27FC236}">
                <a16:creationId xmlns:a16="http://schemas.microsoft.com/office/drawing/2014/main" id="{87B26A3A-6566-424E-A75B-4CFEB003C5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4B699-6D5D-A741-9D27-BDCC9DEA33F0}"/>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375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FF7AE-9428-4449-84C0-5335631215AA}"/>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3" name="Footer Placeholder 2">
            <a:extLst>
              <a:ext uri="{FF2B5EF4-FFF2-40B4-BE49-F238E27FC236}">
                <a16:creationId xmlns:a16="http://schemas.microsoft.com/office/drawing/2014/main" id="{AFA6F9BC-DB4A-6540-82A7-383062EE6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47156-D53D-9A47-B2FF-6368BAD922D3}"/>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9529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8FAB-F63A-C047-A3A2-99870B874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FE250F-757F-784E-B4DC-4169C7025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E39852-5A72-6D4B-979D-69D43E570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957FE-CE4C-C848-AC85-2DCABB28606B}"/>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6" name="Footer Placeholder 5">
            <a:extLst>
              <a:ext uri="{FF2B5EF4-FFF2-40B4-BE49-F238E27FC236}">
                <a16:creationId xmlns:a16="http://schemas.microsoft.com/office/drawing/2014/main" id="{E6AB4DC7-5118-1047-87F1-4824FDDD7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A291-EC74-1C44-82CE-273DB80C6738}"/>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64181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63E6-4F1A-8044-A658-180E873BA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36C4F2-FBD4-1A4B-80D4-EF59C96C1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3E431-08A3-E946-8D5B-8D9D63F7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788010-8A8F-374B-B09A-0BCF97AF3B28}"/>
              </a:ext>
            </a:extLst>
          </p:cNvPr>
          <p:cNvSpPr>
            <a:spLocks noGrp="1"/>
          </p:cNvSpPr>
          <p:nvPr>
            <p:ph type="dt" sz="half" idx="10"/>
          </p:nvPr>
        </p:nvSpPr>
        <p:spPr/>
        <p:txBody>
          <a:bodyPr/>
          <a:lstStyle/>
          <a:p>
            <a:fld id="{8E1C14BB-12D8-C040-A6EB-A87E99250A1C}" type="datetimeFigureOut">
              <a:rPr lang="en-US" smtClean="0"/>
              <a:t>4/23/18</a:t>
            </a:fld>
            <a:endParaRPr lang="en-US"/>
          </a:p>
        </p:txBody>
      </p:sp>
      <p:sp>
        <p:nvSpPr>
          <p:cNvPr id="6" name="Footer Placeholder 5">
            <a:extLst>
              <a:ext uri="{FF2B5EF4-FFF2-40B4-BE49-F238E27FC236}">
                <a16:creationId xmlns:a16="http://schemas.microsoft.com/office/drawing/2014/main" id="{46C45D2E-3B3A-D240-952D-83E96B3B0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EA8F9-9370-3542-A07D-779E164FFB9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26538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F9B1-1293-AB4C-86E3-C0A279127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9934C-2F4D-FC43-AA0D-7AE933FE4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81BD5-A251-414C-A188-FB0C1BDE6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14BB-12D8-C040-A6EB-A87E99250A1C}" type="datetimeFigureOut">
              <a:rPr lang="en-US" smtClean="0"/>
              <a:t>4/23/18</a:t>
            </a:fld>
            <a:endParaRPr lang="en-US"/>
          </a:p>
        </p:txBody>
      </p:sp>
      <p:sp>
        <p:nvSpPr>
          <p:cNvPr id="5" name="Footer Placeholder 4">
            <a:extLst>
              <a:ext uri="{FF2B5EF4-FFF2-40B4-BE49-F238E27FC236}">
                <a16:creationId xmlns:a16="http://schemas.microsoft.com/office/drawing/2014/main" id="{ADDA92B2-EC0D-214A-B33B-EF48CAFDF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52AAF3-AB24-5942-9DA6-70E828BE0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599A6-78BD-614A-B8C8-E87F764890DD}" type="slidenum">
              <a:rPr lang="en-US" smtClean="0"/>
              <a:t>‹#›</a:t>
            </a:fld>
            <a:endParaRPr lang="en-US"/>
          </a:p>
        </p:txBody>
      </p:sp>
    </p:spTree>
    <p:extLst>
      <p:ext uri="{BB962C8B-B14F-4D97-AF65-F5344CB8AC3E}">
        <p14:creationId xmlns:p14="http://schemas.microsoft.com/office/powerpoint/2010/main" val="225108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neilotte@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8.(nul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mailto:neilotte@gmail.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6514F-D55A-0B4E-9118-BA70358813B7}"/>
              </a:ext>
            </a:extLst>
          </p:cNvPr>
          <p:cNvSpPr txBox="1"/>
          <p:nvPr/>
        </p:nvSpPr>
        <p:spPr>
          <a:xfrm>
            <a:off x="0" y="126609"/>
            <a:ext cx="12192000" cy="1446550"/>
          </a:xfrm>
          <a:prstGeom prst="rect">
            <a:avLst/>
          </a:prstGeom>
          <a:noFill/>
          <a:ln>
            <a:solidFill>
              <a:schemeClr val="tx2"/>
            </a:solidFill>
          </a:ln>
        </p:spPr>
        <p:txBody>
          <a:bodyPr wrap="square" rtlCol="0">
            <a:spAutoFit/>
          </a:bodyPr>
          <a:lstStyle/>
          <a:p>
            <a:pPr algn="ctr"/>
            <a:r>
              <a:rPr lang="en-US" sz="4400" dirty="0">
                <a:solidFill>
                  <a:srgbClr val="0070C0"/>
                </a:solidFill>
                <a:latin typeface="Garamond" panose="02020404030301010803" pitchFamily="18" charset="0"/>
              </a:rPr>
              <a:t>The Product Life Cycle Ontologies and the IOF: Cases, Lessons, Best Practices</a:t>
            </a:r>
            <a:endParaRPr lang="en-US" sz="6600" dirty="0">
              <a:solidFill>
                <a:srgbClr val="0070C0"/>
              </a:solidFill>
              <a:latin typeface="Garamond" panose="02020404030301010803" pitchFamily="18" charset="0"/>
            </a:endParaRPr>
          </a:p>
        </p:txBody>
      </p:sp>
      <p:sp>
        <p:nvSpPr>
          <p:cNvPr id="3" name="TextBox 2">
            <a:extLst>
              <a:ext uri="{FF2B5EF4-FFF2-40B4-BE49-F238E27FC236}">
                <a16:creationId xmlns:a16="http://schemas.microsoft.com/office/drawing/2014/main" id="{74D5C2DF-09D0-974F-9F8F-1B3F0BE243BC}"/>
              </a:ext>
            </a:extLst>
          </p:cNvPr>
          <p:cNvSpPr txBox="1"/>
          <p:nvPr/>
        </p:nvSpPr>
        <p:spPr>
          <a:xfrm>
            <a:off x="575900" y="1595021"/>
            <a:ext cx="11237495" cy="6555641"/>
          </a:xfrm>
          <a:prstGeom prst="rect">
            <a:avLst/>
          </a:prstGeom>
          <a:noFill/>
        </p:spPr>
        <p:txBody>
          <a:bodyPr wrap="square" numCol="2" rtlCol="0">
            <a:spAutoFit/>
          </a:bodyPr>
          <a:lstStyle/>
          <a:p>
            <a:pPr marL="457200" indent="-457200">
              <a:buAutoNum type="arabicPeriod"/>
            </a:pPr>
            <a:r>
              <a:rPr lang="en-US" sz="2800" b="1" dirty="0">
                <a:latin typeface="Garamond" panose="02020404030301010803" pitchFamily="18" charset="0"/>
              </a:rPr>
              <a:t>Proposal to the IOF</a:t>
            </a:r>
          </a:p>
          <a:p>
            <a:pPr marL="457200" indent="-457200">
              <a:buAutoNum type="arabicPeriod"/>
            </a:pPr>
            <a:endParaRPr lang="en-US" sz="2800" b="1" dirty="0">
              <a:latin typeface="Garamond" panose="02020404030301010803" pitchFamily="18" charset="0"/>
            </a:endParaRPr>
          </a:p>
          <a:p>
            <a:r>
              <a:rPr lang="en-US" sz="2800" b="1" dirty="0">
                <a:latin typeface="Garamond" panose="02020404030301010803" pitchFamily="18" charset="0"/>
              </a:rPr>
              <a:t>2. Best Practices</a:t>
            </a:r>
          </a:p>
          <a:p>
            <a:pPr marL="342900" indent="-342900">
              <a:buFont typeface="Arial" panose="020B0604020202020204" pitchFamily="34" charset="0"/>
              <a:buChar char="•"/>
            </a:pPr>
            <a:r>
              <a:rPr lang="en-US" sz="2800" i="1" dirty="0">
                <a:latin typeface="Garamond" panose="02020404030301010803" pitchFamily="18" charset="0"/>
              </a:rPr>
              <a:t>True Path and Defined Classes</a:t>
            </a:r>
          </a:p>
          <a:p>
            <a:pPr marL="342900" indent="-342900">
              <a:buFont typeface="Arial" panose="020B0604020202020204" pitchFamily="34" charset="0"/>
              <a:buChar char="•"/>
            </a:pPr>
            <a:r>
              <a:rPr lang="en-US" sz="2800" i="1" dirty="0">
                <a:latin typeface="Garamond" panose="02020404030301010803" pitchFamily="18" charset="0"/>
              </a:rPr>
              <a:t>Definitions</a:t>
            </a:r>
          </a:p>
          <a:p>
            <a:pPr marL="342900" indent="-342900">
              <a:buFont typeface="Arial" panose="020B0604020202020204" pitchFamily="34" charset="0"/>
              <a:buChar char="•"/>
            </a:pPr>
            <a:r>
              <a:rPr lang="en-US" sz="2800" i="1" dirty="0">
                <a:latin typeface="Garamond" panose="02020404030301010803" pitchFamily="18" charset="0"/>
              </a:rPr>
              <a:t>Against Relations</a:t>
            </a:r>
          </a:p>
          <a:p>
            <a:pPr marL="342900" indent="-342900">
              <a:buFont typeface="Arial" panose="020B0604020202020204" pitchFamily="34" charset="0"/>
              <a:buChar char="•"/>
            </a:pPr>
            <a:r>
              <a:rPr lang="en-US" sz="2800" i="1" dirty="0">
                <a:latin typeface="Garamond" panose="02020404030301010803" pitchFamily="18" charset="0"/>
              </a:rPr>
              <a:t>Processes are classes (not relations)</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r>
              <a:rPr lang="en-US" sz="2800" b="1" dirty="0">
                <a:latin typeface="Garamond" panose="02020404030301010803" pitchFamily="18" charset="0"/>
              </a:rPr>
              <a:t>3. Patterns</a:t>
            </a:r>
          </a:p>
          <a:p>
            <a:pPr marL="342900" indent="-342900">
              <a:buFont typeface="Arial" panose="020B0604020202020204" pitchFamily="34" charset="0"/>
              <a:buChar char="•"/>
            </a:pPr>
            <a:r>
              <a:rPr lang="en-US" sz="2800" i="1" dirty="0">
                <a:latin typeface="Garamond" panose="02020404030301010803" pitchFamily="18" charset="0"/>
              </a:rPr>
              <a:t>Dispositions and Based in Qualities</a:t>
            </a:r>
          </a:p>
          <a:p>
            <a:pPr marL="342900" indent="-342900">
              <a:buFont typeface="Arial" panose="020B0604020202020204" pitchFamily="34" charset="0"/>
              <a:buChar char="•"/>
            </a:pPr>
            <a:r>
              <a:rPr lang="en-US" sz="2800" i="1" dirty="0">
                <a:latin typeface="Garamond" panose="02020404030301010803" pitchFamily="18" charset="0"/>
              </a:rPr>
              <a:t>Information and their Bearers</a:t>
            </a:r>
          </a:p>
          <a:p>
            <a:pPr marL="342900" indent="-342900">
              <a:buFont typeface="Arial" panose="020B0604020202020204" pitchFamily="34" charset="0"/>
              <a:buChar char="•"/>
            </a:pPr>
            <a:r>
              <a:rPr lang="en-US" sz="2800" i="1" dirty="0">
                <a:latin typeface="Garamond" panose="02020404030301010803" pitchFamily="18" charset="0"/>
              </a:rPr>
              <a:t>Realizable Entities and their Contexts</a:t>
            </a:r>
          </a:p>
          <a:p>
            <a:pPr marL="342900" indent="-342900">
              <a:buFont typeface="Arial" panose="020B0604020202020204" pitchFamily="34" charset="0"/>
              <a:buChar char="•"/>
            </a:pPr>
            <a:r>
              <a:rPr lang="en-US" sz="2800" i="1" dirty="0">
                <a:latin typeface="Garamond" panose="02020404030301010803" pitchFamily="18" charset="0"/>
              </a:rPr>
              <a:t>Signing Contracts for Services</a:t>
            </a:r>
          </a:p>
          <a:p>
            <a:pPr marL="342900" indent="-342900">
              <a:buFont typeface="Arial" panose="020B0604020202020204" pitchFamily="34" charset="0"/>
              <a:buChar char="•"/>
            </a:pPr>
            <a:r>
              <a:rPr lang="en-US" sz="2800" i="1" dirty="0">
                <a:latin typeface="Garamond" panose="02020404030301010803" pitchFamily="18" charset="0"/>
              </a:rPr>
              <a:t>Training, Developing Skills, Using Skills</a:t>
            </a:r>
          </a:p>
          <a:p>
            <a:pPr marL="342900" indent="-342900">
              <a:buFont typeface="Arial" panose="020B0604020202020204" pitchFamily="34" charset="0"/>
              <a:buChar char="•"/>
            </a:pPr>
            <a:r>
              <a:rPr lang="en-US" sz="2800" i="1" dirty="0">
                <a:latin typeface="Garamond" panose="02020404030301010803" pitchFamily="18" charset="0"/>
              </a:rPr>
              <a:t>Creating Measurements and creating Ratios</a:t>
            </a:r>
          </a:p>
          <a:p>
            <a:r>
              <a:rPr lang="en-US" sz="2800" i="1" dirty="0">
                <a:latin typeface="Garamond" panose="02020404030301010803" pitchFamily="18" charset="0"/>
              </a:rPr>
              <a:t> </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endParaRPr lang="en-US" sz="2800" dirty="0">
              <a:latin typeface="Garamond" panose="02020404030301010803" pitchFamily="18" charset="0"/>
            </a:endParaRPr>
          </a:p>
        </p:txBody>
      </p:sp>
      <p:sp>
        <p:nvSpPr>
          <p:cNvPr id="4" name="Rectangle 3">
            <a:extLst>
              <a:ext uri="{FF2B5EF4-FFF2-40B4-BE49-F238E27FC236}">
                <a16:creationId xmlns:a16="http://schemas.microsoft.com/office/drawing/2014/main" id="{5CB58846-32A8-2946-B221-BFFFC755610A}"/>
              </a:ext>
            </a:extLst>
          </p:cNvPr>
          <p:cNvSpPr/>
          <p:nvPr/>
        </p:nvSpPr>
        <p:spPr>
          <a:xfrm>
            <a:off x="1680057" y="530173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25614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07186" y="5615005"/>
            <a:ext cx="7606652" cy="50411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ctr"/>
            <a:r>
              <a:rPr lang="en-US" dirty="0"/>
              <a:t>Materials Property Ontology (MatOnto)</a:t>
            </a:r>
          </a:p>
        </p:txBody>
      </p:sp>
      <p:sp>
        <p:nvSpPr>
          <p:cNvPr id="9" name="Rectangle 8"/>
          <p:cNvSpPr/>
          <p:nvPr/>
        </p:nvSpPr>
        <p:spPr>
          <a:xfrm>
            <a:off x="5025451" y="6214639"/>
            <a:ext cx="3912506" cy="4289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Functionally Graded Materials Ontology</a:t>
            </a:r>
          </a:p>
        </p:txBody>
      </p:sp>
      <p:sp>
        <p:nvSpPr>
          <p:cNvPr id="8" name="Rectangle 7"/>
          <p:cNvSpPr/>
          <p:nvPr/>
        </p:nvSpPr>
        <p:spPr>
          <a:xfrm>
            <a:off x="9225920" y="5636570"/>
            <a:ext cx="2629750" cy="8147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Addictive Manufacturing Ontology</a:t>
            </a:r>
          </a:p>
        </p:txBody>
      </p:sp>
      <p:sp>
        <p:nvSpPr>
          <p:cNvPr id="5" name="Rectangle 4"/>
          <p:cNvSpPr/>
          <p:nvPr/>
        </p:nvSpPr>
        <p:spPr>
          <a:xfrm>
            <a:off x="4178122" y="523211"/>
            <a:ext cx="3747432" cy="4053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Formal Ontology (BFO)</a:t>
            </a:r>
          </a:p>
        </p:txBody>
      </p:sp>
      <p:sp>
        <p:nvSpPr>
          <p:cNvPr id="11" name="Rectangle 10"/>
          <p:cNvSpPr/>
          <p:nvPr/>
        </p:nvSpPr>
        <p:spPr>
          <a:xfrm>
            <a:off x="1051034" y="992078"/>
            <a:ext cx="10089931" cy="10570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Common Core Ontologies (CCO)</a:t>
            </a:r>
          </a:p>
          <a:p>
            <a:pPr algn="ctr"/>
            <a:endParaRPr lang="en-US" dirty="0"/>
          </a:p>
          <a:p>
            <a:pPr algn="ctr"/>
            <a:endParaRPr lang="en-US" dirty="0"/>
          </a:p>
          <a:p>
            <a:pPr algn="ctr"/>
            <a:endParaRPr lang="en-US" dirty="0"/>
          </a:p>
        </p:txBody>
      </p:sp>
      <p:sp>
        <p:nvSpPr>
          <p:cNvPr id="3" name="Rectangle 2"/>
          <p:cNvSpPr/>
          <p:nvPr/>
        </p:nvSpPr>
        <p:spPr>
          <a:xfrm>
            <a:off x="2660165" y="1414266"/>
            <a:ext cx="701634"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14" name="Rectangle 13"/>
          <p:cNvSpPr/>
          <p:nvPr/>
        </p:nvSpPr>
        <p:spPr>
          <a:xfrm>
            <a:off x="3606875" y="141426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15" name="Rectangle 14"/>
          <p:cNvSpPr/>
          <p:nvPr/>
        </p:nvSpPr>
        <p:spPr>
          <a:xfrm>
            <a:off x="4641892" y="141023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16" name="Rectangle 15"/>
          <p:cNvSpPr/>
          <p:nvPr/>
        </p:nvSpPr>
        <p:spPr>
          <a:xfrm>
            <a:off x="5778290" y="1404784"/>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p:txBody>
      </p:sp>
      <p:sp>
        <p:nvSpPr>
          <p:cNvPr id="6" name="Rectangle 5"/>
          <p:cNvSpPr/>
          <p:nvPr/>
        </p:nvSpPr>
        <p:spPr>
          <a:xfrm>
            <a:off x="248007" y="2121308"/>
            <a:ext cx="11607661" cy="3296688"/>
          </a:xfrm>
          <a:prstGeom prst="rect">
            <a:avLst/>
          </a:prstGeom>
          <a:solidFill>
            <a:schemeClr val="accent2"/>
          </a:solidFill>
          <a:ln w="762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t>The Product Life Cycle Ontologies (PLC)</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16"/>
          <p:cNvSpPr/>
          <p:nvPr/>
        </p:nvSpPr>
        <p:spPr>
          <a:xfrm>
            <a:off x="6981704" y="1405915"/>
            <a:ext cx="736073"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a:t>
            </a:r>
          </a:p>
        </p:txBody>
      </p:sp>
      <p:sp>
        <p:nvSpPr>
          <p:cNvPr id="19" name="Rectangle 18"/>
          <p:cNvSpPr/>
          <p:nvPr/>
        </p:nvSpPr>
        <p:spPr>
          <a:xfrm>
            <a:off x="8012896" y="1436127"/>
            <a:ext cx="129442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Geospatial</a:t>
            </a:r>
          </a:p>
        </p:txBody>
      </p:sp>
      <p:sp>
        <p:nvSpPr>
          <p:cNvPr id="20" name="Rectangle 19"/>
          <p:cNvSpPr/>
          <p:nvPr/>
        </p:nvSpPr>
        <p:spPr>
          <a:xfrm>
            <a:off x="9818493" y="1418955"/>
            <a:ext cx="686666"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a:t>
            </a:r>
          </a:p>
        </p:txBody>
      </p:sp>
      <p:sp>
        <p:nvSpPr>
          <p:cNvPr id="21" name="Rectangle 20"/>
          <p:cNvSpPr/>
          <p:nvPr/>
        </p:nvSpPr>
        <p:spPr>
          <a:xfrm>
            <a:off x="1307347" y="1401885"/>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22" name="Rectangle 21"/>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Proposal</a:t>
            </a:r>
          </a:p>
        </p:txBody>
      </p:sp>
      <p:sp>
        <p:nvSpPr>
          <p:cNvPr id="24" name="Rectangle 23"/>
          <p:cNvSpPr/>
          <p:nvPr/>
        </p:nvSpPr>
        <p:spPr>
          <a:xfrm>
            <a:off x="1051034" y="6216375"/>
            <a:ext cx="2806381" cy="4861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Unix Permissions Ontology</a:t>
            </a:r>
          </a:p>
        </p:txBody>
      </p:sp>
      <p:sp>
        <p:nvSpPr>
          <p:cNvPr id="25" name="Rectangle 24"/>
          <p:cNvSpPr/>
          <p:nvPr/>
        </p:nvSpPr>
        <p:spPr>
          <a:xfrm>
            <a:off x="418595" y="2953217"/>
            <a:ext cx="894008"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a:t>
            </a:r>
            <a:endParaRPr lang="en-US" dirty="0"/>
          </a:p>
        </p:txBody>
      </p:sp>
      <p:sp>
        <p:nvSpPr>
          <p:cNvPr id="26" name="Rectangle 25"/>
          <p:cNvSpPr/>
          <p:nvPr/>
        </p:nvSpPr>
        <p:spPr>
          <a:xfrm>
            <a:off x="1082613" y="3845790"/>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Manufacturing Process Ontology</a:t>
            </a:r>
            <a:endParaRPr lang="en-US" dirty="0"/>
          </a:p>
        </p:txBody>
      </p:sp>
      <p:sp>
        <p:nvSpPr>
          <p:cNvPr id="27" name="Rectangle 26"/>
          <p:cNvSpPr/>
          <p:nvPr/>
        </p:nvSpPr>
        <p:spPr>
          <a:xfrm>
            <a:off x="3404709" y="3935765"/>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Testing Process </a:t>
            </a:r>
            <a:r>
              <a:rPr lang="en-US" dirty="0"/>
              <a:t>Ontology</a:t>
            </a:r>
          </a:p>
        </p:txBody>
      </p:sp>
      <p:sp>
        <p:nvSpPr>
          <p:cNvPr id="28" name="Rectangle 27"/>
          <p:cNvSpPr/>
          <p:nvPr/>
        </p:nvSpPr>
        <p:spPr>
          <a:xfrm>
            <a:off x="5603386" y="3909064"/>
            <a:ext cx="1282829"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Logistics Ontology</a:t>
            </a:r>
          </a:p>
        </p:txBody>
      </p:sp>
      <p:sp>
        <p:nvSpPr>
          <p:cNvPr id="29" name="Rectangle 28"/>
          <p:cNvSpPr/>
          <p:nvPr/>
        </p:nvSpPr>
        <p:spPr>
          <a:xfrm>
            <a:off x="7077585" y="4119681"/>
            <a:ext cx="1499186" cy="6276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Maintenance Ontology</a:t>
            </a:r>
          </a:p>
        </p:txBody>
      </p:sp>
      <p:sp>
        <p:nvSpPr>
          <p:cNvPr id="30" name="Rectangle 29"/>
          <p:cNvSpPr/>
          <p:nvPr/>
        </p:nvSpPr>
        <p:spPr>
          <a:xfrm>
            <a:off x="8662183" y="3874635"/>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Artifact Use Ontology</a:t>
            </a:r>
          </a:p>
        </p:txBody>
      </p:sp>
      <p:sp>
        <p:nvSpPr>
          <p:cNvPr id="31" name="Rectangle 30"/>
          <p:cNvSpPr/>
          <p:nvPr/>
        </p:nvSpPr>
        <p:spPr>
          <a:xfrm>
            <a:off x="10104786" y="3126606"/>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 of Life Ontology</a:t>
            </a:r>
          </a:p>
        </p:txBody>
      </p:sp>
      <p:sp>
        <p:nvSpPr>
          <p:cNvPr id="32" name="Rectangle 31"/>
          <p:cNvSpPr/>
          <p:nvPr/>
        </p:nvSpPr>
        <p:spPr>
          <a:xfrm>
            <a:off x="8987637" y="2358200"/>
            <a:ext cx="1866742" cy="6591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Flow Ontology</a:t>
            </a:r>
          </a:p>
        </p:txBody>
      </p:sp>
      <p:sp>
        <p:nvSpPr>
          <p:cNvPr id="33" name="Rectangle 32"/>
          <p:cNvSpPr/>
          <p:nvPr/>
        </p:nvSpPr>
        <p:spPr>
          <a:xfrm>
            <a:off x="10280203" y="4555906"/>
            <a:ext cx="1148352" cy="6564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CAD Ontology</a:t>
            </a:r>
            <a:endParaRPr lang="en-US" dirty="0">
              <a:solidFill>
                <a:schemeClr val="tx1"/>
              </a:solidFill>
            </a:endParaRPr>
          </a:p>
        </p:txBody>
      </p:sp>
      <p:sp>
        <p:nvSpPr>
          <p:cNvPr id="34" name="Rectangle 33"/>
          <p:cNvSpPr/>
          <p:nvPr/>
        </p:nvSpPr>
        <p:spPr>
          <a:xfrm>
            <a:off x="4462218" y="2980982"/>
            <a:ext cx="2040299" cy="7996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a:t>
            </a:r>
            <a:r>
              <a:rPr lang="en-US"/>
              <a:t>Entities Ontology (CEO)</a:t>
            </a:r>
            <a:endParaRPr lang="en-US" dirty="0"/>
          </a:p>
        </p:txBody>
      </p:sp>
      <p:sp>
        <p:nvSpPr>
          <p:cNvPr id="35" name="Rectangle 34"/>
          <p:cNvSpPr/>
          <p:nvPr/>
        </p:nvSpPr>
        <p:spPr>
          <a:xfrm>
            <a:off x="7064245" y="3185284"/>
            <a:ext cx="2040299" cy="4568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Services Ontology</a:t>
            </a:r>
            <a:endParaRPr lang="en-US" dirty="0"/>
          </a:p>
        </p:txBody>
      </p:sp>
      <p:sp>
        <p:nvSpPr>
          <p:cNvPr id="36" name="Rectangle 35"/>
          <p:cNvSpPr/>
          <p:nvPr/>
        </p:nvSpPr>
        <p:spPr>
          <a:xfrm>
            <a:off x="1600449" y="2524298"/>
            <a:ext cx="2040299" cy="67404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Lifecycle Ontology</a:t>
            </a:r>
            <a:endParaRPr lang="en-US" dirty="0"/>
          </a:p>
        </p:txBody>
      </p:sp>
      <p:sp>
        <p:nvSpPr>
          <p:cNvPr id="7" name="Rectangle 6"/>
          <p:cNvSpPr/>
          <p:nvPr/>
        </p:nvSpPr>
        <p:spPr>
          <a:xfrm>
            <a:off x="1441881" y="4690384"/>
            <a:ext cx="4336409" cy="5041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and Tool Ontology</a:t>
            </a:r>
          </a:p>
        </p:txBody>
      </p:sp>
      <p:sp>
        <p:nvSpPr>
          <p:cNvPr id="4" name="Slide Number Placeholder 3"/>
          <p:cNvSpPr>
            <a:spLocks noGrp="1"/>
          </p:cNvSpPr>
          <p:nvPr>
            <p:ph type="sldNum" sz="quarter" idx="12"/>
          </p:nvPr>
        </p:nvSpPr>
        <p:spPr/>
        <p:txBody>
          <a:bodyPr/>
          <a:lstStyle/>
          <a:p>
            <a:fld id="{7ACFE345-1D9D-7647-A406-E3200B9FD26D}" type="slidenum">
              <a:rPr lang="en-US" smtClean="0"/>
              <a:t>10</a:t>
            </a:fld>
            <a:endParaRPr lang="en-US"/>
          </a:p>
        </p:txBody>
      </p:sp>
    </p:spTree>
    <p:extLst>
      <p:ext uri="{BB962C8B-B14F-4D97-AF65-F5344CB8AC3E}">
        <p14:creationId xmlns:p14="http://schemas.microsoft.com/office/powerpoint/2010/main" val="401301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304639" y="626805"/>
            <a:ext cx="1948349" cy="1729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Entities Ontology (CEO)</a:t>
            </a:r>
          </a:p>
        </p:txBody>
      </p:sp>
      <p:sp>
        <p:nvSpPr>
          <p:cNvPr id="4" name="Oval 3"/>
          <p:cNvSpPr/>
          <p:nvPr/>
        </p:nvSpPr>
        <p:spPr>
          <a:xfrm>
            <a:off x="1538980" y="3507668"/>
            <a:ext cx="2171700" cy="1485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Life Cycle (PLC)</a:t>
            </a:r>
          </a:p>
          <a:p>
            <a:pPr algn="ctr"/>
            <a:r>
              <a:rPr lang="en-US" dirty="0"/>
              <a:t>Ontology</a:t>
            </a:r>
          </a:p>
        </p:txBody>
      </p:sp>
      <p:sp>
        <p:nvSpPr>
          <p:cNvPr id="5" name="Oval 4"/>
          <p:cNvSpPr/>
          <p:nvPr/>
        </p:nvSpPr>
        <p:spPr>
          <a:xfrm>
            <a:off x="4076273" y="2245442"/>
            <a:ext cx="1493520" cy="102108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Ontology (SO)</a:t>
            </a:r>
          </a:p>
        </p:txBody>
      </p:sp>
      <p:cxnSp>
        <p:nvCxnSpPr>
          <p:cNvPr id="12" name="Straight Arrow Connector 11"/>
          <p:cNvCxnSpPr>
            <a:stCxn id="6" idx="4"/>
            <a:endCxn id="4" idx="0"/>
          </p:cNvCxnSpPr>
          <p:nvPr/>
        </p:nvCxnSpPr>
        <p:spPr>
          <a:xfrm>
            <a:off x="2278814" y="2356091"/>
            <a:ext cx="346016" cy="115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5" idx="1"/>
          </p:cNvCxnSpPr>
          <p:nvPr/>
        </p:nvCxnSpPr>
        <p:spPr>
          <a:xfrm>
            <a:off x="2967659" y="2102843"/>
            <a:ext cx="1327335" cy="29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94081" y="2432816"/>
            <a:ext cx="1335622" cy="369332"/>
          </a:xfrm>
          <a:prstGeom prst="rect">
            <a:avLst/>
          </a:prstGeom>
          <a:noFill/>
        </p:spPr>
        <p:txBody>
          <a:bodyPr wrap="none" rtlCol="0">
            <a:spAutoFit/>
          </a:bodyPr>
          <a:lstStyle/>
          <a:p>
            <a:r>
              <a:rPr lang="en-US"/>
              <a:t>imported by</a:t>
            </a:r>
          </a:p>
        </p:txBody>
      </p:sp>
      <p:sp>
        <p:nvSpPr>
          <p:cNvPr id="17" name="TextBox 16"/>
          <p:cNvSpPr txBox="1"/>
          <p:nvPr/>
        </p:nvSpPr>
        <p:spPr>
          <a:xfrm>
            <a:off x="1235312" y="5070293"/>
            <a:ext cx="1335622" cy="369332"/>
          </a:xfrm>
          <a:prstGeom prst="rect">
            <a:avLst/>
          </a:prstGeom>
          <a:noFill/>
        </p:spPr>
        <p:txBody>
          <a:bodyPr wrap="none" rtlCol="0">
            <a:spAutoFit/>
          </a:bodyPr>
          <a:lstStyle/>
          <a:p>
            <a:r>
              <a:rPr lang="en-US"/>
              <a:t>imported by</a:t>
            </a:r>
          </a:p>
        </p:txBody>
      </p:sp>
      <p:sp>
        <p:nvSpPr>
          <p:cNvPr id="3" name="Oval 2"/>
          <p:cNvSpPr/>
          <p:nvPr/>
        </p:nvSpPr>
        <p:spPr>
          <a:xfrm>
            <a:off x="6324034" y="3391840"/>
            <a:ext cx="1589043" cy="7581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MachinesTools</a:t>
            </a:r>
            <a:endParaRPr lang="en-US" dirty="0"/>
          </a:p>
        </p:txBody>
      </p:sp>
      <p:sp>
        <p:nvSpPr>
          <p:cNvPr id="14" name="Oval 13"/>
          <p:cNvSpPr/>
          <p:nvPr/>
        </p:nvSpPr>
        <p:spPr>
          <a:xfrm>
            <a:off x="6018232" y="4250618"/>
            <a:ext cx="1736361" cy="100434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Production Processes</a:t>
            </a:r>
          </a:p>
        </p:txBody>
      </p:sp>
      <p:sp>
        <p:nvSpPr>
          <p:cNvPr id="15" name="Oval 14"/>
          <p:cNvSpPr/>
          <p:nvPr/>
        </p:nvSpPr>
        <p:spPr>
          <a:xfrm>
            <a:off x="4750829" y="5509332"/>
            <a:ext cx="1558978" cy="10043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Processes</a:t>
            </a:r>
          </a:p>
        </p:txBody>
      </p:sp>
      <p:sp>
        <p:nvSpPr>
          <p:cNvPr id="18" name="Oval 17"/>
          <p:cNvSpPr/>
          <p:nvPr/>
        </p:nvSpPr>
        <p:spPr>
          <a:xfrm>
            <a:off x="1659562" y="5699088"/>
            <a:ext cx="1558978" cy="10043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Processes</a:t>
            </a:r>
          </a:p>
        </p:txBody>
      </p:sp>
      <p:cxnSp>
        <p:nvCxnSpPr>
          <p:cNvPr id="19" name="Straight Arrow Connector 18"/>
          <p:cNvCxnSpPr>
            <a:stCxn id="4" idx="4"/>
            <a:endCxn id="18" idx="0"/>
          </p:cNvCxnSpPr>
          <p:nvPr/>
        </p:nvCxnSpPr>
        <p:spPr>
          <a:xfrm flipH="1">
            <a:off x="2439051" y="4993568"/>
            <a:ext cx="185779" cy="7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15" idx="1"/>
          </p:cNvCxnSpPr>
          <p:nvPr/>
        </p:nvCxnSpPr>
        <p:spPr>
          <a:xfrm>
            <a:off x="3392642" y="4775963"/>
            <a:ext cx="1586494" cy="88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6"/>
            <a:endCxn id="14" idx="2"/>
          </p:cNvCxnSpPr>
          <p:nvPr/>
        </p:nvCxnSpPr>
        <p:spPr>
          <a:xfrm>
            <a:off x="3710680" y="4250618"/>
            <a:ext cx="2307552" cy="50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7"/>
            <a:endCxn id="3" idx="2"/>
          </p:cNvCxnSpPr>
          <p:nvPr/>
        </p:nvCxnSpPr>
        <p:spPr>
          <a:xfrm>
            <a:off x="3392642" y="3725273"/>
            <a:ext cx="2931392" cy="4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28155" y="1706870"/>
            <a:ext cx="1335622" cy="369332"/>
          </a:xfrm>
          <a:prstGeom prst="rect">
            <a:avLst/>
          </a:prstGeom>
          <a:noFill/>
        </p:spPr>
        <p:txBody>
          <a:bodyPr wrap="none" rtlCol="0">
            <a:spAutoFit/>
          </a:bodyPr>
          <a:lstStyle/>
          <a:p>
            <a:r>
              <a:rPr lang="en-US"/>
              <a:t>imported by</a:t>
            </a:r>
          </a:p>
        </p:txBody>
      </p:sp>
      <p:sp>
        <p:nvSpPr>
          <p:cNvPr id="30" name="TextBox 29"/>
          <p:cNvSpPr txBox="1"/>
          <p:nvPr/>
        </p:nvSpPr>
        <p:spPr>
          <a:xfrm>
            <a:off x="3218540" y="5301946"/>
            <a:ext cx="1335622" cy="369332"/>
          </a:xfrm>
          <a:prstGeom prst="rect">
            <a:avLst/>
          </a:prstGeom>
          <a:noFill/>
        </p:spPr>
        <p:txBody>
          <a:bodyPr wrap="none" rtlCol="0">
            <a:spAutoFit/>
          </a:bodyPr>
          <a:lstStyle/>
          <a:p>
            <a:r>
              <a:rPr lang="en-US" dirty="0"/>
              <a:t>imported by</a:t>
            </a:r>
          </a:p>
        </p:txBody>
      </p:sp>
      <p:sp>
        <p:nvSpPr>
          <p:cNvPr id="31" name="TextBox 30"/>
          <p:cNvSpPr txBox="1"/>
          <p:nvPr/>
        </p:nvSpPr>
        <p:spPr>
          <a:xfrm>
            <a:off x="3944157" y="4523932"/>
            <a:ext cx="1335622" cy="369332"/>
          </a:xfrm>
          <a:prstGeom prst="rect">
            <a:avLst/>
          </a:prstGeom>
          <a:noFill/>
        </p:spPr>
        <p:txBody>
          <a:bodyPr wrap="none" rtlCol="0">
            <a:spAutoFit/>
          </a:bodyPr>
          <a:lstStyle/>
          <a:p>
            <a:r>
              <a:rPr lang="en-US"/>
              <a:t>imported by</a:t>
            </a:r>
          </a:p>
        </p:txBody>
      </p:sp>
      <p:sp>
        <p:nvSpPr>
          <p:cNvPr id="32" name="TextBox 31"/>
          <p:cNvSpPr txBox="1"/>
          <p:nvPr/>
        </p:nvSpPr>
        <p:spPr>
          <a:xfrm>
            <a:off x="4531376" y="3686720"/>
            <a:ext cx="1335622" cy="369332"/>
          </a:xfrm>
          <a:prstGeom prst="rect">
            <a:avLst/>
          </a:prstGeom>
          <a:noFill/>
        </p:spPr>
        <p:txBody>
          <a:bodyPr wrap="none" rtlCol="0">
            <a:spAutoFit/>
          </a:bodyPr>
          <a:lstStyle/>
          <a:p>
            <a:r>
              <a:rPr lang="en-US"/>
              <a:t>imported by</a:t>
            </a:r>
          </a:p>
        </p:txBody>
      </p:sp>
      <p:sp>
        <p:nvSpPr>
          <p:cNvPr id="22" name="TextBox 21"/>
          <p:cNvSpPr txBox="1"/>
          <p:nvPr/>
        </p:nvSpPr>
        <p:spPr>
          <a:xfrm>
            <a:off x="5653669" y="935127"/>
            <a:ext cx="6710288" cy="1200329"/>
          </a:xfrm>
          <a:prstGeom prst="rect">
            <a:avLst/>
          </a:prstGeom>
          <a:noFill/>
        </p:spPr>
        <p:txBody>
          <a:bodyPr wrap="square" rtlCol="0">
            <a:spAutoFit/>
          </a:bodyPr>
          <a:lstStyle/>
          <a:p>
            <a:r>
              <a:rPr lang="en-US" sz="3600" dirty="0">
                <a:latin typeface="Garamond" panose="02020404030301010803" pitchFamily="18" charset="0"/>
              </a:rPr>
              <a:t>The Product Life Cycle Ontology Suite as of 4/24/18</a:t>
            </a:r>
          </a:p>
        </p:txBody>
      </p:sp>
      <p:sp>
        <p:nvSpPr>
          <p:cNvPr id="24" name="Rectangle 23"/>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681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38" name="Straight Arrow Connector 37">
            <a:extLst>
              <a:ext uri="{FF2B5EF4-FFF2-40B4-BE49-F238E27FC236}">
                <a16:creationId xmlns:a16="http://schemas.microsoft.com/office/drawing/2014/main" id="{0C0FC118-A1BA-9145-9B89-D4D1CE3CC1C0}"/>
              </a:ext>
            </a:extLst>
          </p:cNvPr>
          <p:cNvCxnSpPr>
            <a:cxnSpLocks/>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83090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78631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63470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0" name="Oval 9">
            <a:extLst>
              <a:ext uri="{FF2B5EF4-FFF2-40B4-BE49-F238E27FC236}">
                <a16:creationId xmlns:a16="http://schemas.microsoft.com/office/drawing/2014/main" id="{C5481512-4738-AC46-891E-3A891309DC89}"/>
              </a:ext>
            </a:extLst>
          </p:cNvPr>
          <p:cNvSpPr/>
          <p:nvPr/>
        </p:nvSpPr>
        <p:spPr>
          <a:xfrm>
            <a:off x="7896251" y="3686516"/>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4</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C947090D-F0B9-AE4F-B834-0A2E40D2D5B1}"/>
              </a:ext>
            </a:extLst>
          </p:cNvPr>
          <p:cNvCxnSpPr>
            <a:endCxn id="10" idx="0"/>
          </p:cNvCxnSpPr>
          <p:nvPr/>
        </p:nvCxnSpPr>
        <p:spPr>
          <a:xfrm>
            <a:off x="7452360" y="2621280"/>
            <a:ext cx="1252476" cy="106523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8" name="Rectangle 7">
            <a:extLst>
              <a:ext uri="{FF2B5EF4-FFF2-40B4-BE49-F238E27FC236}">
                <a16:creationId xmlns:a16="http://schemas.microsoft.com/office/drawing/2014/main" id="{00B53FB2-6282-EF42-BBE5-6D34BF67C49A}"/>
              </a:ext>
            </a:extLst>
          </p:cNvPr>
          <p:cNvSpPr/>
          <p:nvPr/>
        </p:nvSpPr>
        <p:spPr>
          <a:xfrm>
            <a:off x="8077990" y="2781473"/>
            <a:ext cx="441960" cy="3162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37211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1130398" y="879280"/>
            <a:ext cx="8948928" cy="4247317"/>
          </a:xfrm>
          <a:prstGeom prst="rect">
            <a:avLst/>
          </a:prstGeom>
          <a:noFill/>
        </p:spPr>
        <p:txBody>
          <a:bodyPr wrap="square" rtlCol="0">
            <a:spAutoFit/>
          </a:bodyPr>
          <a:lstStyle/>
          <a:p>
            <a:r>
              <a:rPr lang="en-US" sz="5400" b="1" dirty="0">
                <a:latin typeface="Garamond" panose="02020404030301010803" pitchFamily="18" charset="0"/>
              </a:rPr>
              <a:t>Best Practices</a:t>
            </a:r>
          </a:p>
          <a:p>
            <a:pPr marL="342900" indent="-342900">
              <a:buFont typeface="Arial" panose="020B0604020202020204" pitchFamily="34" charset="0"/>
              <a:buChar char="•"/>
            </a:pPr>
            <a:r>
              <a:rPr lang="en-US" sz="5400" i="1" dirty="0">
                <a:latin typeface="Garamond" panose="02020404030301010803" pitchFamily="18" charset="0"/>
              </a:rPr>
              <a:t>True Path and Defined Classes</a:t>
            </a:r>
          </a:p>
          <a:p>
            <a:pPr marL="342900" indent="-342900">
              <a:buFont typeface="Arial" panose="020B0604020202020204" pitchFamily="34" charset="0"/>
              <a:buChar char="•"/>
            </a:pPr>
            <a:r>
              <a:rPr lang="en-US" sz="5400" i="1" dirty="0">
                <a:latin typeface="Garamond" panose="02020404030301010803" pitchFamily="18" charset="0"/>
              </a:rPr>
              <a:t>Definitions</a:t>
            </a:r>
          </a:p>
          <a:p>
            <a:pPr marL="342900" indent="-342900">
              <a:buFont typeface="Arial" panose="020B0604020202020204" pitchFamily="34" charset="0"/>
              <a:buChar char="•"/>
            </a:pPr>
            <a:r>
              <a:rPr lang="en-US" sz="5400" i="1" dirty="0">
                <a:latin typeface="Garamond" panose="02020404030301010803" pitchFamily="18" charset="0"/>
              </a:rPr>
              <a:t>Against Relations</a:t>
            </a:r>
          </a:p>
          <a:p>
            <a:pPr marL="342900" indent="-342900">
              <a:buFont typeface="Arial" panose="020B0604020202020204" pitchFamily="34" charset="0"/>
              <a:buChar char="•"/>
            </a:pPr>
            <a:r>
              <a:rPr lang="en-US" sz="5400" i="1" dirty="0">
                <a:latin typeface="Garamond" panose="02020404030301010803" pitchFamily="18" charset="0"/>
              </a:rPr>
              <a:t>Processes are classes (not relations)</a:t>
            </a: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17015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8AEDC-1B78-594F-A69F-61BABD572076}"/>
              </a:ext>
            </a:extLst>
          </p:cNvPr>
          <p:cNvSpPr/>
          <p:nvPr/>
        </p:nvSpPr>
        <p:spPr>
          <a:xfrm>
            <a:off x="848045" y="2375884"/>
            <a:ext cx="6874639" cy="3662541"/>
          </a:xfrm>
          <a:prstGeom prst="rect">
            <a:avLst/>
          </a:prstGeom>
        </p:spPr>
        <p:txBody>
          <a:bodyPr wrap="square">
            <a:spAutoFit/>
          </a:bodyPr>
          <a:lstStyle/>
          <a:p>
            <a:r>
              <a:rPr lang="en-US" sz="4000" b="1" dirty="0">
                <a:latin typeface="Garamond" panose="02020404030301010803" pitchFamily="18" charset="0"/>
              </a:rPr>
              <a:t>The True Path Rule: </a:t>
            </a:r>
            <a:r>
              <a:rPr lang="en-US" sz="4000" dirty="0">
                <a:latin typeface="Garamond" panose="02020404030301010803" pitchFamily="18" charset="0"/>
              </a:rPr>
              <a:t>Every instance of a child class must also be an instance of every class that is a parent of the child class. </a:t>
            </a: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p:txBody>
      </p:sp>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B507CED-B1BC-8B4B-996C-612DEFDC3371}"/>
              </a:ext>
            </a:extLst>
          </p:cNvPr>
          <p:cNvCxnSpPr>
            <a:cxnSpLocks/>
          </p:cNvCxnSpPr>
          <p:nvPr/>
        </p:nvCxnSpPr>
        <p:spPr>
          <a:xfrm>
            <a:off x="5833014" y="1067100"/>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D7ECCB-7F9D-C444-BCA2-638E5D5B5A80}"/>
              </a:ext>
            </a:extLst>
          </p:cNvPr>
          <p:cNvSpPr txBox="1"/>
          <p:nvPr/>
        </p:nvSpPr>
        <p:spPr>
          <a:xfrm>
            <a:off x="6011249" y="593808"/>
            <a:ext cx="490840" cy="369332"/>
          </a:xfrm>
          <a:prstGeom prst="rect">
            <a:avLst/>
          </a:prstGeom>
          <a:noFill/>
        </p:spPr>
        <p:txBody>
          <a:bodyPr wrap="none" rtlCol="0">
            <a:spAutoFit/>
          </a:bodyPr>
          <a:lstStyle/>
          <a:p>
            <a:r>
              <a:rPr lang="en-US" dirty="0"/>
              <a:t>is a</a:t>
            </a:r>
          </a:p>
        </p:txBody>
      </p:sp>
      <p:sp>
        <p:nvSpPr>
          <p:cNvPr id="77" name="Rectangle 76">
            <a:extLst>
              <a:ext uri="{FF2B5EF4-FFF2-40B4-BE49-F238E27FC236}">
                <a16:creationId xmlns:a16="http://schemas.microsoft.com/office/drawing/2014/main" id="{7F46C877-05DE-454D-BC36-3161AFCB5FE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37565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2FB9F25-DFC4-914E-A779-9E0F18939CF7}"/>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1F8AEB7-D2F0-3F43-BC91-D56F822C25AB}"/>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
        <p:nvSpPr>
          <p:cNvPr id="36" name="Rectangle 35">
            <a:extLst>
              <a:ext uri="{FF2B5EF4-FFF2-40B4-BE49-F238E27FC236}">
                <a16:creationId xmlns:a16="http://schemas.microsoft.com/office/drawing/2014/main" id="{766ED32A-3B17-5E43-859F-8E523F67EA36}"/>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28674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E6090D5-F296-A848-8A3F-F3C0EC5F81A6}"/>
              </a:ext>
            </a:extLst>
          </p:cNvPr>
          <p:cNvCxnSpPr>
            <a:cxnSpLocks/>
            <a:stCxn id="14" idx="0"/>
            <a:endCxn id="5" idx="2"/>
          </p:cNvCxnSpPr>
          <p:nvPr/>
        </p:nvCxnSpPr>
        <p:spPr>
          <a:xfrm flipV="1">
            <a:off x="6312636" y="3183389"/>
            <a:ext cx="1729251" cy="72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ABB90-C3F6-BB4E-BF25-ED56772459C9}"/>
              </a:ext>
            </a:extLst>
          </p:cNvPr>
          <p:cNvCxnSpPr>
            <a:cxnSpLocks/>
            <a:stCxn id="16" idx="0"/>
            <a:endCxn id="7" idx="2"/>
          </p:cNvCxnSpPr>
          <p:nvPr/>
        </p:nvCxnSpPr>
        <p:spPr>
          <a:xfrm flipV="1">
            <a:off x="4449055" y="1074091"/>
            <a:ext cx="3366551" cy="279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B102322B-9FA2-6940-A3E1-49CC10E2931E}"/>
              </a:ext>
            </a:extLst>
          </p:cNvPr>
          <p:cNvCxnSpPr>
            <a:stCxn id="17" idx="0"/>
            <a:endCxn id="7" idx="2"/>
          </p:cNvCxnSpPr>
          <p:nvPr/>
        </p:nvCxnSpPr>
        <p:spPr>
          <a:xfrm rot="5400000" flipH="1" flipV="1">
            <a:off x="3695357" y="329159"/>
            <a:ext cx="3375316" cy="48651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F55839D8-80A4-8D4D-8140-8EA50DBD798F}"/>
              </a:ext>
            </a:extLst>
          </p:cNvPr>
          <p:cNvCxnSpPr>
            <a:cxnSpLocks/>
            <a:stCxn id="19" idx="2"/>
            <a:endCxn id="7" idx="2"/>
          </p:cNvCxnSpPr>
          <p:nvPr/>
        </p:nvCxnSpPr>
        <p:spPr>
          <a:xfrm rot="10800000" flipH="1">
            <a:off x="2009074" y="1074091"/>
            <a:ext cx="5806531" cy="4569820"/>
          </a:xfrm>
          <a:prstGeom prst="curvedConnector3">
            <a:avLst>
              <a:gd name="adj1" fmla="val -3937"/>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CD74E-B9A9-B249-B5E0-651D91E63C25}"/>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cxnSp>
        <p:nvCxnSpPr>
          <p:cNvPr id="28" name="Straight Arrow Connector 27">
            <a:extLst>
              <a:ext uri="{FF2B5EF4-FFF2-40B4-BE49-F238E27FC236}">
                <a16:creationId xmlns:a16="http://schemas.microsoft.com/office/drawing/2014/main" id="{24C6EC1F-6C12-194C-A5FD-991E322F4D8C}"/>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2860B14-273C-EF43-81C4-99486ACE6FFC}"/>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Tree>
    <p:extLst>
      <p:ext uri="{BB962C8B-B14F-4D97-AF65-F5344CB8AC3E}">
        <p14:creationId xmlns:p14="http://schemas.microsoft.com/office/powerpoint/2010/main" val="350439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8CF53-BBC5-9B49-AAE8-C3CFE6A5A552}"/>
              </a:ext>
            </a:extLst>
          </p:cNvPr>
          <p:cNvSpPr txBox="1"/>
          <p:nvPr/>
        </p:nvSpPr>
        <p:spPr>
          <a:xfrm>
            <a:off x="0" y="126609"/>
            <a:ext cx="12192000" cy="1569660"/>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p:txBody>
      </p:sp>
      <p:sp>
        <p:nvSpPr>
          <p:cNvPr id="3" name="TextBox 2">
            <a:extLst>
              <a:ext uri="{FF2B5EF4-FFF2-40B4-BE49-F238E27FC236}">
                <a16:creationId xmlns:a16="http://schemas.microsoft.com/office/drawing/2014/main" id="{29CA066A-ABF7-4B4E-BC89-DC98963D8D0C}"/>
              </a:ext>
            </a:extLst>
          </p:cNvPr>
          <p:cNvSpPr txBox="1"/>
          <p:nvPr/>
        </p:nvSpPr>
        <p:spPr>
          <a:xfrm>
            <a:off x="1613219" y="1980816"/>
            <a:ext cx="10578781" cy="4524315"/>
          </a:xfrm>
          <a:prstGeom prst="rect">
            <a:avLst/>
          </a:prstGeom>
          <a:noFill/>
        </p:spPr>
        <p:txBody>
          <a:bodyPr wrap="square" rtlCol="0">
            <a:spAutoFit/>
          </a:bodyPr>
          <a:lstStyle/>
          <a:p>
            <a:r>
              <a:rPr lang="en-US" sz="3600" b="1" dirty="0">
                <a:latin typeface="Garamond" panose="02020404030301010803" pitchFamily="18" charset="0"/>
              </a:rPr>
              <a:t>J. Neil Otte</a:t>
            </a:r>
            <a:r>
              <a:rPr lang="en-US" sz="3600" dirty="0">
                <a:latin typeface="Garamond" panose="02020404030301010803" pitchFamily="18" charset="0"/>
              </a:rPr>
              <a:t>, project manager for CHAMP</a:t>
            </a:r>
          </a:p>
          <a:p>
            <a:endParaRPr lang="en-US" sz="3600" dirty="0">
              <a:latin typeface="Garamond" panose="02020404030301010803" pitchFamily="18" charset="0"/>
            </a:endParaRPr>
          </a:p>
          <a:p>
            <a:r>
              <a:rPr lang="en-US" sz="3600" dirty="0" err="1">
                <a:latin typeface="Garamond" panose="02020404030301010803" pitchFamily="18" charset="0"/>
              </a:rPr>
              <a:t>ph.d.</a:t>
            </a:r>
            <a:r>
              <a:rPr lang="en-US" sz="3600" dirty="0">
                <a:latin typeface="Garamond" panose="02020404030301010803" pitchFamily="18" charset="0"/>
              </a:rPr>
              <a:t> candidate, </a:t>
            </a:r>
          </a:p>
          <a:p>
            <a:r>
              <a:rPr lang="en-US" sz="3600" dirty="0">
                <a:latin typeface="Garamond" panose="02020404030301010803" pitchFamily="18" charset="0"/>
              </a:rPr>
              <a:t>philosophy department, University of Buffalo (SUNY)</a:t>
            </a:r>
          </a:p>
          <a:p>
            <a:r>
              <a:rPr lang="en-US" sz="3600" dirty="0">
                <a:latin typeface="Garamond" panose="02020404030301010803" pitchFamily="18" charset="0"/>
              </a:rPr>
              <a:t>The National Center for Ontological Research</a:t>
            </a:r>
            <a:endParaRPr lang="en-US" sz="3600" dirty="0">
              <a:latin typeface="Garamond" panose="02020404030301010803" pitchFamily="18" charset="0"/>
              <a:hlinkClick r:id="rId2"/>
            </a:endParaRPr>
          </a:p>
          <a:p>
            <a:r>
              <a:rPr lang="en-US" sz="3600" dirty="0">
                <a:latin typeface="Garamond" panose="02020404030301010803" pitchFamily="18" charset="0"/>
                <a:hlinkClick r:id="rId2"/>
              </a:rPr>
              <a:t>neilotte@gmail.com</a:t>
            </a:r>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4" name="Rectangle 3">
            <a:extLst>
              <a:ext uri="{FF2B5EF4-FFF2-40B4-BE49-F238E27FC236}">
                <a16:creationId xmlns:a16="http://schemas.microsoft.com/office/drawing/2014/main" id="{EBD7A46A-CC83-A942-B847-B0FDE79990B8}"/>
              </a:ext>
            </a:extLst>
          </p:cNvPr>
          <p:cNvSpPr/>
          <p:nvPr/>
        </p:nvSpPr>
        <p:spPr>
          <a:xfrm>
            <a:off x="1613219" y="549985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366351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4486" y="814547"/>
            <a:ext cx="10869085" cy="5324535"/>
          </a:xfrm>
          <a:prstGeom prst="rect">
            <a:avLst/>
          </a:prstGeom>
          <a:noFill/>
        </p:spPr>
        <p:txBody>
          <a:bodyPr wrap="square" rtlCol="0">
            <a:spAutoFit/>
          </a:bodyPr>
          <a:lstStyle/>
          <a:p>
            <a:r>
              <a:rPr lang="en-US" sz="3200" b="1" dirty="0">
                <a:latin typeface="Garamond" panose="02020404030301010803" pitchFamily="18" charset="0"/>
              </a:rPr>
              <a:t>Asserted vs. Defined Classes</a:t>
            </a:r>
          </a:p>
          <a:p>
            <a:endParaRPr lang="en-US" sz="2800" dirty="0">
              <a:latin typeface="Garamond" panose="02020404030301010803" pitchFamily="18" charset="0"/>
            </a:endParaRPr>
          </a:p>
          <a:p>
            <a:r>
              <a:rPr lang="en-US" sz="2800" dirty="0">
                <a:latin typeface="Garamond" panose="02020404030301010803" pitchFamily="18" charset="0"/>
              </a:rPr>
              <a:t>Asserted classes are part of the official </a:t>
            </a:r>
            <a:r>
              <a:rPr lang="en-US" sz="2800" i="1" dirty="0">
                <a:latin typeface="Garamond" panose="02020404030301010803" pitchFamily="18" charset="0"/>
              </a:rPr>
              <a:t>is_a</a:t>
            </a:r>
            <a:r>
              <a:rPr lang="en-US" sz="2800" dirty="0">
                <a:latin typeface="Garamond" panose="02020404030301010803" pitchFamily="18" charset="0"/>
              </a:rPr>
              <a:t> hierarchy. </a:t>
            </a:r>
          </a:p>
          <a:p>
            <a:endParaRPr lang="en-US" sz="2800" dirty="0">
              <a:latin typeface="Garamond" panose="02020404030301010803" pitchFamily="18" charset="0"/>
            </a:endParaRPr>
          </a:p>
          <a:p>
            <a:r>
              <a:rPr lang="en-US" sz="2800" dirty="0">
                <a:latin typeface="Garamond" panose="02020404030301010803" pitchFamily="18" charset="0"/>
              </a:rPr>
              <a:t>Asserted classes require motivation and incur ontological commitment.</a:t>
            </a:r>
          </a:p>
          <a:p>
            <a:endParaRPr lang="en-US" sz="2800" dirty="0">
              <a:latin typeface="Garamond" panose="02020404030301010803" pitchFamily="18" charset="0"/>
            </a:endParaRPr>
          </a:p>
          <a:p>
            <a:r>
              <a:rPr lang="en-US" sz="2800" dirty="0">
                <a:latin typeface="Garamond" panose="02020404030301010803" pitchFamily="18" charset="0"/>
              </a:rPr>
              <a:t>Defined classes are composed from classes, individuals, and relations using equivalence axioms.</a:t>
            </a:r>
          </a:p>
          <a:p>
            <a:endParaRPr lang="en-US" sz="2800" dirty="0">
              <a:latin typeface="Garamond" panose="02020404030301010803" pitchFamily="18" charset="0"/>
            </a:endParaRPr>
          </a:p>
          <a:p>
            <a:r>
              <a:rPr lang="en-US" sz="2800" dirty="0">
                <a:latin typeface="Garamond" panose="02020404030301010803" pitchFamily="18" charset="0"/>
              </a:rPr>
              <a:t>Using defined classes can help maintain adherence to the true path rule.</a:t>
            </a:r>
          </a:p>
          <a:p>
            <a:endParaRPr lang="en-US" sz="2800" dirty="0">
              <a:latin typeface="Garamond" panose="02020404030301010803" pitchFamily="18" charset="0"/>
            </a:endParaRPr>
          </a:p>
          <a:p>
            <a:endParaRPr lang="en-US" sz="2800" dirty="0">
              <a:latin typeface="Garamond" panose="02020404030301010803" pitchFamily="18" charset="0"/>
            </a:endParaRPr>
          </a:p>
        </p:txBody>
      </p:sp>
      <p:sp>
        <p:nvSpPr>
          <p:cNvPr id="3" name="Rectangle 2">
            <a:extLst>
              <a:ext uri="{FF2B5EF4-FFF2-40B4-BE49-F238E27FC236}">
                <a16:creationId xmlns:a16="http://schemas.microsoft.com/office/drawing/2014/main" id="{2E084E43-F3B5-DD4A-9DA4-7D6583BDAB7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01335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579" y="408698"/>
            <a:ext cx="10314773" cy="4524315"/>
          </a:xfrm>
          <a:prstGeom prst="rect">
            <a:avLst/>
          </a:prstGeom>
          <a:noFill/>
        </p:spPr>
        <p:txBody>
          <a:bodyPr wrap="square" rtlCol="0">
            <a:spAutoFit/>
          </a:bodyPr>
          <a:lstStyle/>
          <a:p>
            <a:r>
              <a:rPr lang="en-US" sz="3200" dirty="0">
                <a:latin typeface="Garamond" panose="02020404030301010803" pitchFamily="18" charset="0"/>
              </a:rPr>
              <a:t>Restrictions:</a:t>
            </a:r>
          </a:p>
          <a:p>
            <a:endParaRPr lang="en-US" sz="3200" dirty="0">
              <a:latin typeface="Garamond" panose="02020404030301010803" pitchFamily="18" charset="0"/>
            </a:endParaRPr>
          </a:p>
          <a:p>
            <a:r>
              <a:rPr lang="en-US" sz="3200" dirty="0">
                <a:latin typeface="Garamond" panose="02020404030301010803" pitchFamily="18" charset="0"/>
              </a:rPr>
              <a:t>Equivalent To</a:t>
            </a:r>
          </a:p>
          <a:p>
            <a:endParaRPr lang="en-US" sz="3200" dirty="0">
              <a:latin typeface="Garamond" panose="02020404030301010803" pitchFamily="18" charset="0"/>
            </a:endParaRPr>
          </a:p>
          <a:p>
            <a:r>
              <a:rPr lang="en-US" sz="3200" dirty="0">
                <a:latin typeface="Garamond" panose="02020404030301010803" pitchFamily="18" charset="0"/>
              </a:rPr>
              <a:t>vs. </a:t>
            </a:r>
          </a:p>
          <a:p>
            <a:endParaRPr lang="en-US" sz="3200" dirty="0">
              <a:latin typeface="Garamond" panose="02020404030301010803" pitchFamily="18" charset="0"/>
            </a:endParaRPr>
          </a:p>
          <a:p>
            <a:r>
              <a:rPr lang="en-US" sz="3200" dirty="0">
                <a:latin typeface="Garamond" panose="02020404030301010803" pitchFamily="18" charset="0"/>
              </a:rPr>
              <a:t>Subclass Of</a:t>
            </a:r>
          </a:p>
          <a:p>
            <a:endParaRPr lang="en-US" sz="3200" dirty="0">
              <a:latin typeface="Garamond" panose="02020404030301010803" pitchFamily="18" charset="0"/>
            </a:endParaRPr>
          </a:p>
          <a:p>
            <a:endParaRPr lang="en-US" sz="3200" dirty="0">
              <a:latin typeface="Garamond" panose="020204040303010108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97" y="1937257"/>
            <a:ext cx="9367003" cy="3706035"/>
          </a:xfrm>
          <a:prstGeom prst="rect">
            <a:avLst/>
          </a:prstGeom>
        </p:spPr>
      </p:pic>
      <p:sp>
        <p:nvSpPr>
          <p:cNvPr id="4" name="TextBox 3"/>
          <p:cNvSpPr txBox="1"/>
          <p:nvPr/>
        </p:nvSpPr>
        <p:spPr>
          <a:xfrm>
            <a:off x="4745255" y="759486"/>
            <a:ext cx="6684745" cy="584775"/>
          </a:xfrm>
          <a:prstGeom prst="rect">
            <a:avLst/>
          </a:prstGeom>
          <a:noFill/>
        </p:spPr>
        <p:txBody>
          <a:bodyPr wrap="square" rtlCol="0">
            <a:spAutoFit/>
          </a:bodyPr>
          <a:lstStyle/>
          <a:p>
            <a:r>
              <a:rPr lang="en-US" sz="3200" b="1" dirty="0">
                <a:latin typeface="Garamond" panose="02020404030301010803" pitchFamily="18" charset="0"/>
              </a:rPr>
              <a:t>Example: IAO: Information Bearers</a:t>
            </a:r>
          </a:p>
        </p:txBody>
      </p:sp>
    </p:spTree>
    <p:extLst>
      <p:ext uri="{BB962C8B-B14F-4D97-AF65-F5344CB8AC3E}">
        <p14:creationId xmlns:p14="http://schemas.microsoft.com/office/powerpoint/2010/main" val="354152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9891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26105" y="3337715"/>
            <a:ext cx="1211678" cy="369332"/>
          </a:xfrm>
          <a:prstGeom prst="rect">
            <a:avLst/>
          </a:prstGeom>
          <a:noFill/>
        </p:spPr>
        <p:txBody>
          <a:bodyPr wrap="none" rtlCol="0">
            <a:spAutoFit/>
          </a:bodyPr>
          <a:lstStyle/>
          <a:p>
            <a:r>
              <a:rPr lang="en-US" dirty="0"/>
              <a:t>instance of</a:t>
            </a:r>
          </a:p>
        </p:txBody>
      </p:sp>
      <p:sp>
        <p:nvSpPr>
          <p:cNvPr id="19" name="Oval 18"/>
          <p:cNvSpPr/>
          <p:nvPr/>
        </p:nvSpPr>
        <p:spPr>
          <a:xfrm>
            <a:off x="2803706" y="1196485"/>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cxnSp>
        <p:nvCxnSpPr>
          <p:cNvPr id="25" name="Straight Arrow Connector 24">
            <a:extLst>
              <a:ext uri="{FF2B5EF4-FFF2-40B4-BE49-F238E27FC236}">
                <a16:creationId xmlns:a16="http://schemas.microsoft.com/office/drawing/2014/main" id="{74AE1324-79EA-6D4C-AC71-0794DA2226FC}"/>
              </a:ext>
            </a:extLst>
          </p:cNvPr>
          <p:cNvCxnSpPr>
            <a:cxnSpLocks/>
            <a:stCxn id="3" idx="0"/>
            <a:endCxn id="4" idx="4"/>
          </p:cNvCxnSpPr>
          <p:nvPr/>
        </p:nvCxnSpPr>
        <p:spPr>
          <a:xfrm flipH="1" flipV="1">
            <a:off x="3597083" y="2880031"/>
            <a:ext cx="1329023" cy="93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BC6D777-5F22-1946-9A8E-C7C3187E1F70}"/>
              </a:ext>
            </a:extLst>
          </p:cNvPr>
          <p:cNvSpPr txBox="1"/>
          <p:nvPr/>
        </p:nvSpPr>
        <p:spPr>
          <a:xfrm>
            <a:off x="3108589" y="3285217"/>
            <a:ext cx="1211678" cy="369332"/>
          </a:xfrm>
          <a:prstGeom prst="rect">
            <a:avLst/>
          </a:prstGeom>
          <a:noFill/>
        </p:spPr>
        <p:txBody>
          <a:bodyPr wrap="square" rtlCol="0">
            <a:spAutoFit/>
          </a:bodyPr>
          <a:lstStyle/>
          <a:p>
            <a:r>
              <a:rPr lang="en-US" dirty="0"/>
              <a:t>instance of</a:t>
            </a:r>
          </a:p>
        </p:txBody>
      </p:sp>
      <p:sp>
        <p:nvSpPr>
          <p:cNvPr id="30" name="Oval 29">
            <a:extLst>
              <a:ext uri="{FF2B5EF4-FFF2-40B4-BE49-F238E27FC236}">
                <a16:creationId xmlns:a16="http://schemas.microsoft.com/office/drawing/2014/main" id="{2AAD82F2-295A-DF4F-81A8-7C20FB2E6D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7E4D30D-4C14-A141-AC35-C3A4701941FB}"/>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32" name="Oval 31">
            <a:extLst>
              <a:ext uri="{FF2B5EF4-FFF2-40B4-BE49-F238E27FC236}">
                <a16:creationId xmlns:a16="http://schemas.microsoft.com/office/drawing/2014/main" id="{1B5D33BD-1952-EB41-88AB-D2A73007D90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C3948B-C273-A34D-ABBA-1DE3247F238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4" name="Oval 33">
            <a:extLst>
              <a:ext uri="{FF2B5EF4-FFF2-40B4-BE49-F238E27FC236}">
                <a16:creationId xmlns:a16="http://schemas.microsoft.com/office/drawing/2014/main" id="{48651A04-321F-0A45-862B-5DC65E33D13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974D57F-A7A0-A34C-96FD-CA64276F5439}"/>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284722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42493"/>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4400" y="2447033"/>
            <a:ext cx="1693893"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39977" y="2992699"/>
            <a:ext cx="1501370"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H="1" flipV="1">
            <a:off x="6831106" y="1766046"/>
            <a:ext cx="10241" cy="6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638229" y="3346794"/>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03706"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24" name="TextBox 23">
            <a:extLst>
              <a:ext uri="{FF2B5EF4-FFF2-40B4-BE49-F238E27FC236}">
                <a16:creationId xmlns:a16="http://schemas.microsoft.com/office/drawing/2014/main" id="{966D6E35-5054-A145-A048-E2E772A55B32}"/>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F9E07D77-84B6-2F4E-8C91-3C630E2758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4C68AA3-095B-6E47-91C3-47853686876F}"/>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9" name="Oval 28">
            <a:extLst>
              <a:ext uri="{FF2B5EF4-FFF2-40B4-BE49-F238E27FC236}">
                <a16:creationId xmlns:a16="http://schemas.microsoft.com/office/drawing/2014/main" id="{1B228AB1-1367-E046-9B84-1F8AA94D2F4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9E948A6-07DF-3642-B809-34A05C4E1791}"/>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EEE11454-D132-B046-B7A0-B70F171E72DE}"/>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C65E6F-03CB-E74A-A206-AE5259D52880}"/>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49498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6523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757133" y="2309559"/>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5310" y="2446997"/>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cxnSpLocks/>
            <a:stCxn id="3" idx="0"/>
            <a:endCxn id="4" idx="4"/>
          </p:cNvCxnSpPr>
          <p:nvPr/>
        </p:nvCxnSpPr>
        <p:spPr>
          <a:xfrm flipH="1" flipV="1">
            <a:off x="3640500" y="2856406"/>
            <a:ext cx="1285606" cy="96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40887" y="2992663"/>
            <a:ext cx="1490218"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V="1">
            <a:off x="6831105" y="1766046"/>
            <a:ext cx="1" cy="680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963244" y="2856406"/>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47123"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a:endCxn id="19" idx="4"/>
          </p:cNvCxnSpPr>
          <p:nvPr/>
        </p:nvCxnSpPr>
        <p:spPr>
          <a:xfrm flipV="1">
            <a:off x="3640500" y="1743332"/>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30" name="TextBox 29">
            <a:extLst>
              <a:ext uri="{FF2B5EF4-FFF2-40B4-BE49-F238E27FC236}">
                <a16:creationId xmlns:a16="http://schemas.microsoft.com/office/drawing/2014/main" id="{C4F8822B-22A0-4146-8BD3-8072E000B9DA}"/>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1207824F-9F38-1B46-8020-6705DE0B3513}"/>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74459F-DC48-2B44-AEE5-429FFFA9E9E1}"/>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3BB5BD11-F6BD-8A4E-A93E-DC25D3A60D92}"/>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CCC2A28-B134-6449-89B9-1C397C16C56C}"/>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AE845399-56BD-5D49-B5D5-D7DE0F391BD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DFA0E52-894A-BA44-9869-7055FCA8C807}"/>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11368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BFF46-0582-3F48-99E8-E80208C2FE50}"/>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with Name</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791709" cy="369332"/>
          </a:xfrm>
          <a:prstGeom prst="rect">
            <a:avLst/>
          </a:prstGeom>
          <a:noFill/>
        </p:spPr>
        <p:txBody>
          <a:bodyPr wrap="none" rtlCol="0">
            <a:spAutoFit/>
          </a:bodyPr>
          <a:lstStyle/>
          <a:p>
            <a:r>
              <a:rPr lang="en-US" dirty="0"/>
              <a:t>has person name</a:t>
            </a:r>
          </a:p>
        </p:txBody>
      </p:sp>
    </p:spTree>
    <p:extLst>
      <p:ext uri="{BB962C8B-B14F-4D97-AF65-F5344CB8AC3E}">
        <p14:creationId xmlns:p14="http://schemas.microsoft.com/office/powerpoint/2010/main" val="16551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493358" cy="369332"/>
          </a:xfrm>
          <a:prstGeom prst="rect">
            <a:avLst/>
          </a:prstGeom>
          <a:noFill/>
        </p:spPr>
        <p:txBody>
          <a:bodyPr wrap="none" rtlCol="0">
            <a:spAutoFit/>
          </a:bodyPr>
          <a:lstStyle/>
          <a:p>
            <a:r>
              <a:rPr lang="en-US" dirty="0"/>
              <a:t>designated by</a:t>
            </a:r>
          </a:p>
        </p:txBody>
      </p:sp>
      <p:sp>
        <p:nvSpPr>
          <p:cNvPr id="7" name="Rectangle 6">
            <a:extLst>
              <a:ext uri="{FF2B5EF4-FFF2-40B4-BE49-F238E27FC236}">
                <a16:creationId xmlns:a16="http://schemas.microsoft.com/office/drawing/2014/main" id="{C5C38D19-C9B5-FC44-836E-71C541C12652}"/>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2898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2814749" y="2404348"/>
            <a:ext cx="1515351" cy="369332"/>
          </a:xfrm>
          <a:prstGeom prst="rect">
            <a:avLst/>
          </a:prstGeom>
          <a:noFill/>
        </p:spPr>
        <p:txBody>
          <a:bodyPr wrap="none" rtlCol="0">
            <a:spAutoFit/>
          </a:bodyPr>
          <a:lstStyle/>
          <a:p>
            <a:r>
              <a:rPr lang="en-US" dirty="0"/>
              <a:t>participates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1050480" cy="369332"/>
          </a:xfrm>
          <a:prstGeom prst="rect">
            <a:avLst/>
          </a:prstGeom>
          <a:noFill/>
        </p:spPr>
        <p:txBody>
          <a:bodyPr wrap="none" rtlCol="0">
            <a:spAutoFit/>
          </a:bodyPr>
          <a:lstStyle/>
          <a:p>
            <a:r>
              <a:rPr lang="en-US" dirty="0"/>
              <a:t>bearer of</a:t>
            </a:r>
          </a:p>
        </p:txBody>
      </p:sp>
      <p:sp>
        <p:nvSpPr>
          <p:cNvPr id="19" name="TextBox 18">
            <a:extLst>
              <a:ext uri="{FF2B5EF4-FFF2-40B4-BE49-F238E27FC236}">
                <a16:creationId xmlns:a16="http://schemas.microsoft.com/office/drawing/2014/main" id="{98DFC055-DBB8-3941-B339-CF2A62922945}"/>
              </a:ext>
            </a:extLst>
          </p:cNvPr>
          <p:cNvSpPr txBox="1"/>
          <p:nvPr/>
        </p:nvSpPr>
        <p:spPr>
          <a:xfrm>
            <a:off x="5462706" y="3767328"/>
            <a:ext cx="1144672" cy="369332"/>
          </a:xfrm>
          <a:prstGeom prst="rect">
            <a:avLst/>
          </a:prstGeom>
          <a:noFill/>
        </p:spPr>
        <p:txBody>
          <a:bodyPr wrap="none" rtlCol="0">
            <a:spAutoFit/>
          </a:bodyPr>
          <a:lstStyle/>
          <a:p>
            <a:r>
              <a:rPr lang="en-US" dirty="0"/>
              <a:t>realized in</a:t>
            </a:r>
          </a:p>
        </p:txBody>
      </p:sp>
      <p:sp>
        <p:nvSpPr>
          <p:cNvPr id="13" name="Rectangle 12">
            <a:extLst>
              <a:ext uri="{FF2B5EF4-FFF2-40B4-BE49-F238E27FC236}">
                <a16:creationId xmlns:a16="http://schemas.microsoft.com/office/drawing/2014/main" id="{4426EBDC-55B0-EC4D-BEA6-4FE325AE6F49}"/>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99588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14" name="Rectangle 13">
            <a:extLst>
              <a:ext uri="{FF2B5EF4-FFF2-40B4-BE49-F238E27FC236}">
                <a16:creationId xmlns:a16="http://schemas.microsoft.com/office/drawing/2014/main" id="{FCCB03CD-6C9B-0B45-8FAF-408D35912165}"/>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54221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2" name="TextBox 1">
            <a:extLst>
              <a:ext uri="{FF2B5EF4-FFF2-40B4-BE49-F238E27FC236}">
                <a16:creationId xmlns:a16="http://schemas.microsoft.com/office/drawing/2014/main" id="{AE9FFE00-84AD-4B40-A762-130539C99E60}"/>
              </a:ext>
            </a:extLst>
          </p:cNvPr>
          <p:cNvSpPr txBox="1"/>
          <p:nvPr/>
        </p:nvSpPr>
        <p:spPr>
          <a:xfrm>
            <a:off x="1580804" y="4949280"/>
            <a:ext cx="9142614" cy="707886"/>
          </a:xfrm>
          <a:prstGeom prst="rect">
            <a:avLst/>
          </a:prstGeom>
          <a:noFill/>
        </p:spPr>
        <p:txBody>
          <a:bodyPr wrap="square" rtlCol="0">
            <a:spAutoFit/>
          </a:bodyPr>
          <a:lstStyle/>
          <a:p>
            <a:r>
              <a:rPr lang="en-US" sz="4000" b="1" dirty="0">
                <a:solidFill>
                  <a:schemeClr val="accent2"/>
                </a:solidFill>
              </a:rPr>
              <a:t>Do not to do this in a reference ontology.</a:t>
            </a:r>
          </a:p>
        </p:txBody>
      </p:sp>
      <p:sp>
        <p:nvSpPr>
          <p:cNvPr id="14" name="Rectangle 13">
            <a:extLst>
              <a:ext uri="{FF2B5EF4-FFF2-40B4-BE49-F238E27FC236}">
                <a16:creationId xmlns:a16="http://schemas.microsoft.com/office/drawing/2014/main" id="{AFA634A2-4172-CD4C-B154-FA0F921DAE4E}"/>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171151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FCF96-06B8-EF4D-83F0-A54D7064DD13}"/>
              </a:ext>
            </a:extLst>
          </p:cNvPr>
          <p:cNvSpPr txBox="1"/>
          <p:nvPr/>
        </p:nvSpPr>
        <p:spPr>
          <a:xfrm>
            <a:off x="1298597" y="1545222"/>
            <a:ext cx="9933283" cy="4524315"/>
          </a:xfrm>
          <a:prstGeom prst="rect">
            <a:avLst/>
          </a:prstGeom>
          <a:noFill/>
        </p:spPr>
        <p:txBody>
          <a:bodyPr wrap="square" numCol="2" rtlCol="0">
            <a:spAutoFit/>
          </a:bodyPr>
          <a:lstStyle/>
          <a:p>
            <a:r>
              <a:rPr lang="en-US" sz="3200" b="1" dirty="0">
                <a:latin typeface="Garamond" panose="02020404030301010803" pitchFamily="18" charset="0"/>
              </a:rPr>
              <a:t>University at Buffalo</a:t>
            </a:r>
          </a:p>
          <a:p>
            <a:r>
              <a:rPr lang="en-US" sz="3200" dirty="0">
                <a:latin typeface="Garamond" panose="02020404030301010803" pitchFamily="18" charset="0"/>
              </a:rPr>
              <a:t>Barry Smith, PI</a:t>
            </a:r>
          </a:p>
          <a:p>
            <a:r>
              <a:rPr lang="en-US" sz="3200" dirty="0">
                <a:latin typeface="Garamond" panose="02020404030301010803" pitchFamily="18" charset="0"/>
              </a:rPr>
              <a:t>Kemper Lewis, Co-PI</a:t>
            </a:r>
          </a:p>
          <a:p>
            <a:r>
              <a:rPr lang="en-US" sz="3200" dirty="0">
                <a:latin typeface="Garamond" panose="02020404030301010803" pitchFamily="18" charset="0"/>
              </a:rPr>
              <a:t>Rahul Rai, Co-PI</a:t>
            </a: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a:latin typeface="Garamond" panose="02020404030301010803" pitchFamily="18" charset="0"/>
              </a:rPr>
              <a:t>CUBRC</a:t>
            </a:r>
            <a:endParaRPr lang="en-US" sz="3200" dirty="0">
              <a:latin typeface="Garamond" panose="02020404030301010803" pitchFamily="18" charset="0"/>
            </a:endParaRPr>
          </a:p>
          <a:p>
            <a:r>
              <a:rPr lang="en-US" sz="3200" dirty="0">
                <a:latin typeface="Garamond" panose="02020404030301010803" pitchFamily="18" charset="0"/>
              </a:rPr>
              <a:t>Ron </a:t>
            </a:r>
            <a:r>
              <a:rPr lang="en-US" sz="3200" dirty="0" err="1">
                <a:latin typeface="Garamond" panose="02020404030301010803" pitchFamily="18" charset="0"/>
              </a:rPr>
              <a:t>Rudnicki</a:t>
            </a:r>
            <a:endParaRPr lang="en-US" sz="3200" dirty="0">
              <a:latin typeface="Garamond" panose="02020404030301010803" pitchFamily="18" charset="0"/>
            </a:endParaRPr>
          </a:p>
          <a:p>
            <a:r>
              <a:rPr lang="en-US" sz="3200" dirty="0">
                <a:latin typeface="Garamond" panose="02020404030301010803" pitchFamily="18" charset="0"/>
              </a:rPr>
              <a:t>William </a:t>
            </a:r>
            <a:r>
              <a:rPr lang="en-US" sz="3200" dirty="0" err="1">
                <a:latin typeface="Garamond" panose="02020404030301010803" pitchFamily="18" charset="0"/>
              </a:rPr>
              <a:t>Tagliagerri</a:t>
            </a:r>
            <a:endParaRPr lang="en-US" sz="3200" dirty="0">
              <a:latin typeface="Garamond" panose="02020404030301010803" pitchFamily="18" charset="0"/>
            </a:endParaRPr>
          </a:p>
          <a:p>
            <a:r>
              <a:rPr lang="en-US" sz="3200" dirty="0">
                <a:latin typeface="Garamond" panose="02020404030301010803" pitchFamily="18" charset="0"/>
              </a:rPr>
              <a:t>Remo </a:t>
            </a:r>
            <a:r>
              <a:rPr lang="en-US" sz="3200" dirty="0" err="1">
                <a:latin typeface="Garamond" panose="02020404030301010803" pitchFamily="18" charset="0"/>
              </a:rPr>
              <a:t>Fischione</a:t>
            </a:r>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err="1">
                <a:latin typeface="Garamond" panose="02020404030301010803" pitchFamily="18" charset="0"/>
              </a:rPr>
              <a:t>Cobham</a:t>
            </a:r>
            <a:r>
              <a:rPr lang="en-US" sz="3200" b="1" dirty="0">
                <a:latin typeface="Garamond" panose="02020404030301010803" pitchFamily="18" charset="0"/>
              </a:rPr>
              <a:t> Mission Systems</a:t>
            </a:r>
            <a:endParaRPr lang="en-US" sz="3200" dirty="0">
              <a:latin typeface="Garamond" panose="02020404030301010803" pitchFamily="18" charset="0"/>
            </a:endParaRPr>
          </a:p>
          <a:p>
            <a:r>
              <a:rPr lang="en-US" sz="3200" dirty="0">
                <a:latin typeface="Garamond" panose="02020404030301010803" pitchFamily="18" charset="0"/>
              </a:rPr>
              <a:t>Jim </a:t>
            </a:r>
            <a:r>
              <a:rPr lang="en-US" sz="3200" dirty="0" err="1">
                <a:latin typeface="Garamond" panose="02020404030301010803" pitchFamily="18" charset="0"/>
              </a:rPr>
              <a:t>Talty</a:t>
            </a:r>
            <a:endParaRPr lang="en-US" sz="3200" dirty="0">
              <a:latin typeface="Garamond" panose="02020404030301010803" pitchFamily="18" charset="0"/>
            </a:endParaRPr>
          </a:p>
          <a:p>
            <a:r>
              <a:rPr lang="en-US" sz="3200" dirty="0">
                <a:latin typeface="Garamond" panose="02020404030301010803" pitchFamily="18" charset="0"/>
              </a:rPr>
              <a:t>Lucas Mesmer</a:t>
            </a:r>
            <a:br>
              <a:rPr lang="en-US" sz="3200" b="1" dirty="0">
                <a:latin typeface="Garamond" panose="02020404030301010803" pitchFamily="18" charset="0"/>
              </a:rPr>
            </a:br>
            <a:endParaRPr lang="en-US" sz="3200" dirty="0">
              <a:latin typeface="Garamond" panose="02020404030301010803" pitchFamily="18" charset="0"/>
            </a:endParaRPr>
          </a:p>
        </p:txBody>
      </p:sp>
      <p:pic>
        <p:nvPicPr>
          <p:cNvPr id="3" name="Picture 2">
            <a:extLst>
              <a:ext uri="{FF2B5EF4-FFF2-40B4-BE49-F238E27FC236}">
                <a16:creationId xmlns:a16="http://schemas.microsoft.com/office/drawing/2014/main" id="{40EFB70F-3A58-4B42-8860-DC9985C6A68E}"/>
              </a:ext>
            </a:extLst>
          </p:cNvPr>
          <p:cNvPicPr>
            <a:picLocks noChangeAspect="1"/>
          </p:cNvPicPr>
          <p:nvPr/>
        </p:nvPicPr>
        <p:blipFill>
          <a:blip r:embed="rId2"/>
          <a:stretch>
            <a:fillRect/>
          </a:stretch>
        </p:blipFill>
        <p:spPr>
          <a:xfrm>
            <a:off x="6879102" y="5426047"/>
            <a:ext cx="4769588" cy="1431953"/>
          </a:xfrm>
          <a:prstGeom prst="rect">
            <a:avLst/>
          </a:prstGeom>
        </p:spPr>
      </p:pic>
      <p:sp>
        <p:nvSpPr>
          <p:cNvPr id="4" name="Rectangle 3">
            <a:extLst>
              <a:ext uri="{FF2B5EF4-FFF2-40B4-BE49-F238E27FC236}">
                <a16:creationId xmlns:a16="http://schemas.microsoft.com/office/drawing/2014/main" id="{9CA0C6B8-C528-8841-BE84-E862F7621BF7}"/>
              </a:ext>
            </a:extLst>
          </p:cNvPr>
          <p:cNvSpPr/>
          <p:nvPr/>
        </p:nvSpPr>
        <p:spPr>
          <a:xfrm>
            <a:off x="707999" y="5680358"/>
            <a:ext cx="6536861" cy="769441"/>
          </a:xfrm>
          <a:prstGeom prst="rect">
            <a:avLst/>
          </a:prstGeom>
        </p:spPr>
        <p:txBody>
          <a:bodyPr wrap="square">
            <a:spAutoFit/>
          </a:bodyPr>
          <a:lstStyle/>
          <a:p>
            <a:r>
              <a:rPr lang="en-US" sz="4400" dirty="0">
                <a:solidFill>
                  <a:schemeClr val="tx2">
                    <a:lumMod val="60000"/>
                    <a:lumOff val="40000"/>
                  </a:schemeClr>
                </a:solidFill>
              </a:rPr>
              <a:t>funding provided by</a:t>
            </a:r>
          </a:p>
        </p:txBody>
      </p:sp>
      <p:sp>
        <p:nvSpPr>
          <p:cNvPr id="7" name="TextBox 6">
            <a:extLst>
              <a:ext uri="{FF2B5EF4-FFF2-40B4-BE49-F238E27FC236}">
                <a16:creationId xmlns:a16="http://schemas.microsoft.com/office/drawing/2014/main" id="{441CEE9F-B18D-1D42-A727-AF887731B9CD}"/>
              </a:ext>
            </a:extLst>
          </p:cNvPr>
          <p:cNvSpPr txBox="1"/>
          <p:nvPr/>
        </p:nvSpPr>
        <p:spPr>
          <a:xfrm>
            <a:off x="-15240" y="14184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Tree>
    <p:extLst>
      <p:ext uri="{BB962C8B-B14F-4D97-AF65-F5344CB8AC3E}">
        <p14:creationId xmlns:p14="http://schemas.microsoft.com/office/powerpoint/2010/main" val="188527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7C2E44-3927-3C4D-A113-B656D07BFDBB}"/>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Tree>
    <p:extLst>
      <p:ext uri="{BB962C8B-B14F-4D97-AF65-F5344CB8AC3E}">
        <p14:creationId xmlns:p14="http://schemas.microsoft.com/office/powerpoint/2010/main" val="64930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485446" y="262737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165234" y="2529840"/>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6"/>
            <a:endCxn id="5" idx="2"/>
          </p:cNvCxnSpPr>
          <p:nvPr/>
        </p:nvCxnSpPr>
        <p:spPr>
          <a:xfrm>
            <a:off x="4009446" y="2962656"/>
            <a:ext cx="315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4973343" y="2627376"/>
            <a:ext cx="863121" cy="369332"/>
          </a:xfrm>
          <a:prstGeom prst="rect">
            <a:avLst/>
          </a:prstGeom>
          <a:noFill/>
        </p:spPr>
        <p:txBody>
          <a:bodyPr wrap="none" rtlCol="0">
            <a:spAutoFit/>
          </a:bodyPr>
          <a:lstStyle/>
          <a:p>
            <a:r>
              <a:rPr lang="en-US" dirty="0"/>
              <a:t>creates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10" name="Rectangle 9">
            <a:extLst>
              <a:ext uri="{FF2B5EF4-FFF2-40B4-BE49-F238E27FC236}">
                <a16:creationId xmlns:a16="http://schemas.microsoft.com/office/drawing/2014/main" id="{9ACB22DC-206B-2E43-8062-362582629454}"/>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2" name="Oval 11">
            <a:extLst>
              <a:ext uri="{FF2B5EF4-FFF2-40B4-BE49-F238E27FC236}">
                <a16:creationId xmlns:a16="http://schemas.microsoft.com/office/drawing/2014/main" id="{6BF8B155-838F-3F4C-9C97-FEE8B6FFCEAC}"/>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43F408-4AE1-F742-B4E3-C9C23E162A1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18727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Rectangle 11">
            <a:extLst>
              <a:ext uri="{FF2B5EF4-FFF2-40B4-BE49-F238E27FC236}">
                <a16:creationId xmlns:a16="http://schemas.microsoft.com/office/drawing/2014/main" id="{18ACA54F-0B14-D149-A4D7-56DA8784B256}"/>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5" name="Oval 14">
            <a:extLst>
              <a:ext uri="{FF2B5EF4-FFF2-40B4-BE49-F238E27FC236}">
                <a16:creationId xmlns:a16="http://schemas.microsoft.com/office/drawing/2014/main" id="{D942B489-4F04-324C-AF91-43445F3E34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0E72D1-3781-9547-9F09-59AFCDE708CC}"/>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714170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27" name="Rectangle 26">
            <a:extLst>
              <a:ext uri="{FF2B5EF4-FFF2-40B4-BE49-F238E27FC236}">
                <a16:creationId xmlns:a16="http://schemas.microsoft.com/office/drawing/2014/main" id="{FB4BE6F6-F97E-B84A-90B7-F2565BF7C639}"/>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28" name="Oval 27">
            <a:extLst>
              <a:ext uri="{FF2B5EF4-FFF2-40B4-BE49-F238E27FC236}">
                <a16:creationId xmlns:a16="http://schemas.microsoft.com/office/drawing/2014/main" id="{2FB9025C-EC47-D54F-8895-2F7E692B11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ACE4F04-AA8E-8841-BBB0-A7C95E9EC3A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227639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EE7BABD-73BC-0948-83B8-232C3E59C8F7}"/>
              </a:ext>
            </a:extLst>
          </p:cNvPr>
          <p:cNvSpPr/>
          <p:nvPr/>
        </p:nvSpPr>
        <p:spPr>
          <a:xfrm>
            <a:off x="8652444" y="2411807"/>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19" name="Straight Arrow Connector 18">
            <a:extLst>
              <a:ext uri="{FF2B5EF4-FFF2-40B4-BE49-F238E27FC236}">
                <a16:creationId xmlns:a16="http://schemas.microsoft.com/office/drawing/2014/main" id="{0EDFC30C-A4E1-2D45-9DE1-50363DACCBA5}"/>
              </a:ext>
            </a:extLst>
          </p:cNvPr>
          <p:cNvCxnSpPr>
            <a:cxnSpLocks/>
            <a:stCxn id="18" idx="2"/>
            <a:endCxn id="8" idx="6"/>
          </p:cNvCxnSpPr>
          <p:nvPr/>
        </p:nvCxnSpPr>
        <p:spPr>
          <a:xfrm flipH="1">
            <a:off x="6287329" y="2747087"/>
            <a:ext cx="2365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3" name="TextBox 22">
            <a:extLst>
              <a:ext uri="{FF2B5EF4-FFF2-40B4-BE49-F238E27FC236}">
                <a16:creationId xmlns:a16="http://schemas.microsoft.com/office/drawing/2014/main" id="{30A15FC9-CF05-2C47-B798-80883653F0AC}"/>
              </a:ext>
            </a:extLst>
          </p:cNvPr>
          <p:cNvSpPr txBox="1"/>
          <p:nvPr/>
        </p:nvSpPr>
        <p:spPr>
          <a:xfrm>
            <a:off x="6929710" y="2446278"/>
            <a:ext cx="942053" cy="369332"/>
          </a:xfrm>
          <a:prstGeom prst="rect">
            <a:avLst/>
          </a:prstGeom>
          <a:noFill/>
        </p:spPr>
        <p:txBody>
          <a:bodyPr wrap="none" rtlCol="0">
            <a:spAutoFit/>
          </a:bodyPr>
          <a:lstStyle/>
          <a:p>
            <a:r>
              <a:rPr lang="en-US" dirty="0"/>
              <a:t>agent in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37" name="TextBox 36">
            <a:extLst>
              <a:ext uri="{FF2B5EF4-FFF2-40B4-BE49-F238E27FC236}">
                <a16:creationId xmlns:a16="http://schemas.microsoft.com/office/drawing/2014/main" id="{461C58B9-0625-4648-87A1-06FB96B90503}"/>
              </a:ext>
            </a:extLst>
          </p:cNvPr>
          <p:cNvSpPr txBox="1"/>
          <p:nvPr/>
        </p:nvSpPr>
        <p:spPr>
          <a:xfrm>
            <a:off x="10346023" y="2846606"/>
            <a:ext cx="1238641" cy="646331"/>
          </a:xfrm>
          <a:prstGeom prst="rect">
            <a:avLst/>
          </a:prstGeom>
          <a:noFill/>
        </p:spPr>
        <p:txBody>
          <a:bodyPr wrap="square" rtlCol="0">
            <a:spAutoFit/>
          </a:bodyPr>
          <a:lstStyle/>
          <a:p>
            <a:r>
              <a:rPr lang="en-US" dirty="0"/>
              <a:t>designated by</a:t>
            </a:r>
          </a:p>
        </p:txBody>
      </p:sp>
      <p:sp>
        <p:nvSpPr>
          <p:cNvPr id="39" name="Oval 38">
            <a:extLst>
              <a:ext uri="{FF2B5EF4-FFF2-40B4-BE49-F238E27FC236}">
                <a16:creationId xmlns:a16="http://schemas.microsoft.com/office/drawing/2014/main" id="{9259B43D-5718-C141-BBDA-2CC893FCC473}"/>
              </a:ext>
            </a:extLst>
          </p:cNvPr>
          <p:cNvSpPr/>
          <p:nvPr/>
        </p:nvSpPr>
        <p:spPr>
          <a:xfrm>
            <a:off x="10169814" y="3637750"/>
            <a:ext cx="113163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41" name="Straight Arrow Connector 40">
            <a:extLst>
              <a:ext uri="{FF2B5EF4-FFF2-40B4-BE49-F238E27FC236}">
                <a16:creationId xmlns:a16="http://schemas.microsoft.com/office/drawing/2014/main" id="{3FB7AD5F-A7F2-C94E-91FA-90B146FDF424}"/>
              </a:ext>
            </a:extLst>
          </p:cNvPr>
          <p:cNvCxnSpPr>
            <a:cxnSpLocks/>
            <a:stCxn id="18" idx="4"/>
            <a:endCxn id="39" idx="0"/>
          </p:cNvCxnSpPr>
          <p:nvPr/>
        </p:nvCxnSpPr>
        <p:spPr>
          <a:xfrm>
            <a:off x="9550494" y="3082367"/>
            <a:ext cx="1185138" cy="55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45" name="Oval 44">
            <a:extLst>
              <a:ext uri="{FF2B5EF4-FFF2-40B4-BE49-F238E27FC236}">
                <a16:creationId xmlns:a16="http://schemas.microsoft.com/office/drawing/2014/main" id="{9F0FB35F-9DCD-1C4D-A255-5B93B6F9C36B}"/>
              </a:ext>
            </a:extLst>
          </p:cNvPr>
          <p:cNvSpPr/>
          <p:nvPr/>
        </p:nvSpPr>
        <p:spPr>
          <a:xfrm>
            <a:off x="9248493" y="5047488"/>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50" name="TextBox 49">
            <a:extLst>
              <a:ext uri="{FF2B5EF4-FFF2-40B4-BE49-F238E27FC236}">
                <a16:creationId xmlns:a16="http://schemas.microsoft.com/office/drawing/2014/main" id="{C21D0EAF-1451-6344-9DB7-CC4DF57417A1}"/>
              </a:ext>
            </a:extLst>
          </p:cNvPr>
          <p:cNvSpPr txBox="1"/>
          <p:nvPr/>
        </p:nvSpPr>
        <p:spPr>
          <a:xfrm>
            <a:off x="10527084" y="4494361"/>
            <a:ext cx="1238641" cy="369332"/>
          </a:xfrm>
          <a:prstGeom prst="rect">
            <a:avLst/>
          </a:prstGeom>
          <a:noFill/>
        </p:spPr>
        <p:txBody>
          <a:bodyPr wrap="square" rtlCol="0">
            <a:spAutoFit/>
          </a:bodyPr>
          <a:lstStyle/>
          <a:p>
            <a:r>
              <a:rPr lang="en-US" dirty="0"/>
              <a:t>inheres in</a:t>
            </a:r>
          </a:p>
        </p:txBody>
      </p:sp>
      <p:cxnSp>
        <p:nvCxnSpPr>
          <p:cNvPr id="51" name="Straight Arrow Connector 50">
            <a:extLst>
              <a:ext uri="{FF2B5EF4-FFF2-40B4-BE49-F238E27FC236}">
                <a16:creationId xmlns:a16="http://schemas.microsoft.com/office/drawing/2014/main" id="{D83FC3F5-7F8B-0E43-A33F-64E0822FDC24}"/>
              </a:ext>
            </a:extLst>
          </p:cNvPr>
          <p:cNvCxnSpPr>
            <a:cxnSpLocks/>
            <a:stCxn id="39" idx="4"/>
            <a:endCxn id="45" idx="0"/>
          </p:cNvCxnSpPr>
          <p:nvPr/>
        </p:nvCxnSpPr>
        <p:spPr>
          <a:xfrm flipH="1">
            <a:off x="10346023" y="4308310"/>
            <a:ext cx="389609" cy="73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5F03565-5CD4-4D4E-9F61-A2B14E9ADC91}"/>
              </a:ext>
            </a:extLst>
          </p:cNvPr>
          <p:cNvSpPr txBox="1"/>
          <p:nvPr/>
        </p:nvSpPr>
        <p:spPr>
          <a:xfrm>
            <a:off x="8652444" y="5793972"/>
            <a:ext cx="1820291" cy="369332"/>
          </a:xfrm>
          <a:prstGeom prst="rect">
            <a:avLst/>
          </a:prstGeom>
          <a:noFill/>
        </p:spPr>
        <p:txBody>
          <a:bodyPr wrap="square" rtlCol="0">
            <a:spAutoFit/>
          </a:bodyPr>
          <a:lstStyle/>
          <a:p>
            <a:r>
              <a:rPr lang="en-US" dirty="0"/>
              <a:t>has text value</a:t>
            </a:r>
          </a:p>
        </p:txBody>
      </p:sp>
      <p:cxnSp>
        <p:nvCxnSpPr>
          <p:cNvPr id="64" name="Straight Arrow Connector 63">
            <a:extLst>
              <a:ext uri="{FF2B5EF4-FFF2-40B4-BE49-F238E27FC236}">
                <a16:creationId xmlns:a16="http://schemas.microsoft.com/office/drawing/2014/main" id="{07860FC4-3434-7D40-8653-22F5BFB2502A}"/>
              </a:ext>
            </a:extLst>
          </p:cNvPr>
          <p:cNvCxnSpPr>
            <a:cxnSpLocks/>
            <a:stCxn id="45" idx="4"/>
          </p:cNvCxnSpPr>
          <p:nvPr/>
        </p:nvCxnSpPr>
        <p:spPr>
          <a:xfrm flipH="1">
            <a:off x="9802368" y="5856578"/>
            <a:ext cx="543655" cy="43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71" name="TextBox 70">
            <a:extLst>
              <a:ext uri="{FF2B5EF4-FFF2-40B4-BE49-F238E27FC236}">
                <a16:creationId xmlns:a16="http://schemas.microsoft.com/office/drawing/2014/main" id="{84B93D5B-9025-234C-B185-EE95C97552C6}"/>
              </a:ext>
            </a:extLst>
          </p:cNvPr>
          <p:cNvSpPr txBox="1"/>
          <p:nvPr/>
        </p:nvSpPr>
        <p:spPr>
          <a:xfrm>
            <a:off x="8266928" y="6306136"/>
            <a:ext cx="2079095" cy="369332"/>
          </a:xfrm>
          <a:prstGeom prst="rect">
            <a:avLst/>
          </a:prstGeom>
          <a:noFill/>
        </p:spPr>
        <p:txBody>
          <a:bodyPr wrap="square" rtlCol="0">
            <a:spAutoFit/>
          </a:bodyPr>
          <a:lstStyle/>
          <a:p>
            <a:r>
              <a:rPr lang="en-US" dirty="0" err="1"/>
              <a:t>xsd</a:t>
            </a:r>
            <a:r>
              <a:rPr lang="en-US" dirty="0"/>
              <a:t>: “Sally Smith”</a:t>
            </a:r>
          </a:p>
        </p:txBody>
      </p:sp>
      <p:sp>
        <p:nvSpPr>
          <p:cNvPr id="38" name="Rectangle 37">
            <a:extLst>
              <a:ext uri="{FF2B5EF4-FFF2-40B4-BE49-F238E27FC236}">
                <a16:creationId xmlns:a16="http://schemas.microsoft.com/office/drawing/2014/main" id="{79FCAFB7-32DF-4744-BAAA-3E38E0E3C012}"/>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40" name="Oval 39">
            <a:extLst>
              <a:ext uri="{FF2B5EF4-FFF2-40B4-BE49-F238E27FC236}">
                <a16:creationId xmlns:a16="http://schemas.microsoft.com/office/drawing/2014/main" id="{BA4743E5-77BA-2740-8CB6-AFD33611E27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D40D009-F27D-E043-8B18-4A3E9004DAA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31319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r>
              <a:rPr lang="en-US" sz="4400" b="1" dirty="0">
                <a:solidFill>
                  <a:schemeClr val="accent1"/>
                </a:solidFill>
                <a:latin typeface="Garamond" panose="02020404030301010803" pitchFamily="18" charset="0"/>
              </a:rPr>
              <a:t>Definitions</a:t>
            </a:r>
          </a:p>
          <a:p>
            <a:endParaRPr lang="en-US" sz="3200" dirty="0">
              <a:latin typeface="Garamond" panose="02020404030301010803" pitchFamily="18" charset="0"/>
            </a:endParaRPr>
          </a:p>
          <a:p>
            <a:r>
              <a:rPr lang="en-US" sz="3200" b="1" dirty="0">
                <a:latin typeface="Garamond" panose="02020404030301010803" pitchFamily="18" charset="0"/>
              </a:rPr>
              <a:t>Aristotelian (genus-species) Definitions: </a:t>
            </a:r>
            <a:r>
              <a:rPr lang="en-US" sz="3200" dirty="0">
                <a:latin typeface="Garamond" panose="02020404030301010803" pitchFamily="18" charset="0"/>
              </a:rPr>
              <a:t>A definition of the form: “Every instance of X is an instance of the genus Y and has differentia Z.”</a:t>
            </a:r>
          </a:p>
          <a:p>
            <a:endParaRPr lang="en-US" sz="3200" dirty="0">
              <a:latin typeface="Garamond" panose="02020404030301010803" pitchFamily="18" charset="0"/>
            </a:endParaRPr>
          </a:p>
          <a:p>
            <a:r>
              <a:rPr lang="en-US" sz="3200" b="1" dirty="0">
                <a:latin typeface="Garamond" panose="02020404030301010803" pitchFamily="18" charset="0"/>
              </a:rPr>
              <a:t>User Definitions: </a:t>
            </a:r>
            <a:r>
              <a:rPr lang="en-US" sz="3200" dirty="0">
                <a:latin typeface="Garamond" panose="02020404030301010803" pitchFamily="18" charset="0"/>
              </a:rPr>
              <a:t>A reportive or dictionary definition reflecting a local manner of characterizing some entity. </a:t>
            </a:r>
            <a:endParaRPr lang="en-US" sz="2800" dirty="0">
              <a:latin typeface="Garamond" panose="02020404030301010803" pitchFamily="18" charset="0"/>
            </a:endParaRPr>
          </a:p>
          <a:p>
            <a:endParaRPr lang="en-US" dirty="0">
              <a:latin typeface="Garamond" panose="02020404030301010803" pitchFamily="18" charset="0"/>
            </a:endParaRPr>
          </a:p>
          <a:p>
            <a:r>
              <a:rPr lang="en-US" b="1" dirty="0">
                <a:latin typeface="Garamond" panose="02020404030301010803" pitchFamily="18" charset="0"/>
              </a:rPr>
              <a:t>Resource:</a:t>
            </a:r>
            <a:endParaRPr lang="en-US" dirty="0">
              <a:latin typeface="Garamond" panose="02020404030301010803" pitchFamily="18" charset="0"/>
            </a:endParaRPr>
          </a:p>
          <a:p>
            <a:r>
              <a:rPr lang="en-US" dirty="0" err="1">
                <a:latin typeface="Garamond" panose="02020404030301010803" pitchFamily="18" charset="0"/>
              </a:rPr>
              <a:t>Seppälä</a:t>
            </a:r>
            <a:r>
              <a:rPr lang="en-US" dirty="0">
                <a:latin typeface="Garamond" panose="02020404030301010803" pitchFamily="18" charset="0"/>
              </a:rPr>
              <a:t>, </a:t>
            </a:r>
            <a:r>
              <a:rPr lang="en-US" dirty="0" err="1">
                <a:latin typeface="Garamond" panose="02020404030301010803" pitchFamily="18" charset="0"/>
              </a:rPr>
              <a:t>Selja</a:t>
            </a:r>
            <a:r>
              <a:rPr lang="en-US" dirty="0">
                <a:latin typeface="Garamond" panose="02020404030301010803" pitchFamily="18" charset="0"/>
              </a:rPr>
              <a:t> ; Ruttenberg, &amp; Smith, Barry (2016). The Functions of Definitions in Ontologies. In R. </a:t>
            </a:r>
            <a:r>
              <a:rPr lang="en-US" dirty="0" err="1">
                <a:latin typeface="Garamond" panose="02020404030301010803" pitchFamily="18" charset="0"/>
              </a:rPr>
              <a:t>Ferrario</a:t>
            </a:r>
            <a:r>
              <a:rPr lang="en-US" dirty="0">
                <a:latin typeface="Garamond" panose="02020404030301010803" pitchFamily="18" charset="0"/>
              </a:rPr>
              <a:t> &amp; W. Kuhn (eds.), _Formal Ontology in Information Systems. Proceedings of the Ninth International Conference (FOIS 2016)_. IOS Pres. pp. 37-50.</a:t>
            </a:r>
          </a:p>
          <a:p>
            <a:endParaRPr lang="en-US" sz="28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14821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009069" y="145259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4" name="Oval 3"/>
          <p:cNvSpPr/>
          <p:nvPr/>
        </p:nvSpPr>
        <p:spPr>
          <a:xfrm>
            <a:off x="4212226" y="2772057"/>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5" name="Oval 4"/>
          <p:cNvSpPr/>
          <p:nvPr/>
        </p:nvSpPr>
        <p:spPr>
          <a:xfrm>
            <a:off x="5403353" y="410355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6" name="Bent Arrow 5"/>
          <p:cNvSpPr/>
          <p:nvPr/>
        </p:nvSpPr>
        <p:spPr>
          <a:xfrm rot="16200000">
            <a:off x="4350589" y="3798755"/>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7" name="Bent Arrow 6"/>
          <p:cNvSpPr/>
          <p:nvPr/>
        </p:nvSpPr>
        <p:spPr>
          <a:xfrm rot="16200000">
            <a:off x="3147432" y="2471266"/>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8" name="TextBox 7"/>
          <p:cNvSpPr txBox="1"/>
          <p:nvPr/>
        </p:nvSpPr>
        <p:spPr>
          <a:xfrm>
            <a:off x="4573173" y="1548846"/>
            <a:ext cx="4680284" cy="523220"/>
          </a:xfrm>
          <a:prstGeom prst="rect">
            <a:avLst/>
          </a:prstGeom>
          <a:noFill/>
        </p:spPr>
        <p:txBody>
          <a:bodyPr wrap="square" rtlCol="0">
            <a:spAutoFit/>
          </a:bodyPr>
          <a:lstStyle/>
          <a:p>
            <a:r>
              <a:rPr lang="en-US" sz="2800" dirty="0"/>
              <a:t>A is an entity.</a:t>
            </a:r>
          </a:p>
        </p:txBody>
      </p:sp>
      <p:sp>
        <p:nvSpPr>
          <p:cNvPr id="9" name="TextBox 8"/>
          <p:cNvSpPr txBox="1"/>
          <p:nvPr/>
        </p:nvSpPr>
        <p:spPr>
          <a:xfrm>
            <a:off x="5567784" y="3002480"/>
            <a:ext cx="4680284" cy="523220"/>
          </a:xfrm>
          <a:prstGeom prst="rect">
            <a:avLst/>
          </a:prstGeom>
          <a:noFill/>
        </p:spPr>
        <p:txBody>
          <a:bodyPr wrap="square" rtlCol="0">
            <a:spAutoFit/>
          </a:bodyPr>
          <a:lstStyle/>
          <a:p>
            <a:r>
              <a:rPr lang="en-US" sz="2800" dirty="0"/>
              <a:t>B is an </a:t>
            </a:r>
            <a:r>
              <a:rPr lang="en-US" sz="2800" b="1" dirty="0"/>
              <a:t>A</a:t>
            </a:r>
            <a:r>
              <a:rPr lang="en-US" sz="2800" dirty="0"/>
              <a:t> that </a:t>
            </a:r>
            <a:r>
              <a:rPr lang="en-US" sz="2800" dirty="0" err="1"/>
              <a:t>Xs</a:t>
            </a:r>
            <a:r>
              <a:rPr lang="en-US" sz="2800" dirty="0"/>
              <a:t>.</a:t>
            </a:r>
          </a:p>
        </p:txBody>
      </p:sp>
      <p:sp>
        <p:nvSpPr>
          <p:cNvPr id="10" name="TextBox 9"/>
          <p:cNvSpPr txBox="1"/>
          <p:nvPr/>
        </p:nvSpPr>
        <p:spPr>
          <a:xfrm>
            <a:off x="6913315" y="4364055"/>
            <a:ext cx="4680284" cy="523220"/>
          </a:xfrm>
          <a:prstGeom prst="rect">
            <a:avLst/>
          </a:prstGeom>
          <a:noFill/>
        </p:spPr>
        <p:txBody>
          <a:bodyPr wrap="square" rtlCol="0">
            <a:spAutoFit/>
          </a:bodyPr>
          <a:lstStyle/>
          <a:p>
            <a:r>
              <a:rPr lang="en-US" sz="2800" dirty="0"/>
              <a:t>C is a </a:t>
            </a:r>
            <a:r>
              <a:rPr lang="en-US" sz="2800" b="1" dirty="0"/>
              <a:t>B</a:t>
            </a:r>
            <a:r>
              <a:rPr lang="en-US" sz="2800" dirty="0"/>
              <a:t> that Ys.</a:t>
            </a:r>
          </a:p>
        </p:txBody>
      </p:sp>
      <p:cxnSp>
        <p:nvCxnSpPr>
          <p:cNvPr id="12" name="Straight Arrow Connector 11"/>
          <p:cNvCxnSpPr/>
          <p:nvPr/>
        </p:nvCxnSpPr>
        <p:spPr>
          <a:xfrm>
            <a:off x="4103942" y="2066204"/>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10847" y="3429786"/>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5257" y="502099"/>
            <a:ext cx="10798342" cy="584775"/>
          </a:xfrm>
          <a:prstGeom prst="rect">
            <a:avLst/>
          </a:prstGeom>
          <a:noFill/>
        </p:spPr>
        <p:txBody>
          <a:bodyPr wrap="square" rtlCol="0">
            <a:spAutoFit/>
          </a:bodyPr>
          <a:lstStyle/>
          <a:p>
            <a:r>
              <a:rPr lang="en-US" sz="3200" b="1" dirty="0">
                <a:latin typeface="Garamond" panose="02020404030301010803" pitchFamily="18" charset="0"/>
              </a:rPr>
              <a:t>Well-formed Definitions Mirror a Well-formed Taxonomy</a:t>
            </a:r>
          </a:p>
        </p:txBody>
      </p:sp>
      <p:sp>
        <p:nvSpPr>
          <p:cNvPr id="15" name="TextBox 14"/>
          <p:cNvSpPr txBox="1"/>
          <p:nvPr/>
        </p:nvSpPr>
        <p:spPr>
          <a:xfrm>
            <a:off x="8122489" y="5495204"/>
            <a:ext cx="2911642" cy="646331"/>
          </a:xfrm>
          <a:prstGeom prst="rect">
            <a:avLst/>
          </a:prstGeom>
          <a:noFill/>
        </p:spPr>
        <p:txBody>
          <a:bodyPr wrap="square" rtlCol="0">
            <a:spAutoFit/>
          </a:bodyPr>
          <a:lstStyle/>
          <a:p>
            <a:r>
              <a:rPr lang="mr-IN" sz="3600" dirty="0"/>
              <a:t>…</a:t>
            </a:r>
            <a:endParaRPr lang="en-US" sz="3600" dirty="0"/>
          </a:p>
        </p:txBody>
      </p:sp>
      <p:sp>
        <p:nvSpPr>
          <p:cNvPr id="16" name="Rectangle 15">
            <a:extLst>
              <a:ext uri="{FF2B5EF4-FFF2-40B4-BE49-F238E27FC236}">
                <a16:creationId xmlns:a16="http://schemas.microsoft.com/office/drawing/2014/main" id="{DEDF427B-C02D-FF4B-AB34-E1D351F673A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481018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endParaRPr lang="en-US" sz="3600" dirty="0">
              <a:latin typeface="Garamond" panose="02020404030301010803" pitchFamily="18" charset="0"/>
            </a:endParaRPr>
          </a:p>
          <a:p>
            <a:r>
              <a:rPr lang="en-US" sz="3600" b="1" dirty="0">
                <a:latin typeface="Garamond" panose="02020404030301010803" pitchFamily="18" charset="0"/>
              </a:rPr>
              <a:t>Two Questions to Ask of Definitions</a:t>
            </a:r>
          </a:p>
          <a:p>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Do definitions represent the consensus-use of experts?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In the absence of consensus, are the classes in the ontology maximally useful, so as to facilitate information exchange across different language communities?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447326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90C1-66B0-9546-B4F7-85C4942C4DF3}"/>
              </a:ext>
            </a:extLst>
          </p:cNvPr>
          <p:cNvSpPr>
            <a:spLocks noGrp="1"/>
          </p:cNvSpPr>
          <p:nvPr>
            <p:ph type="title"/>
          </p:nvPr>
        </p:nvSpPr>
        <p:spPr>
          <a:xfrm>
            <a:off x="838200" y="365125"/>
            <a:ext cx="10515600" cy="5394230"/>
          </a:xfrm>
        </p:spPr>
        <p:txBody>
          <a:bodyPr>
            <a:normAutofit/>
          </a:bodyPr>
          <a:lstStyle/>
          <a:p>
            <a:r>
              <a:rPr lang="en-US" b="1" dirty="0"/>
              <a:t>3. Patterns</a:t>
            </a:r>
            <a:br>
              <a:rPr lang="en-US" b="1" dirty="0"/>
            </a:br>
            <a:br>
              <a:rPr lang="en-US" b="1" dirty="0"/>
            </a:br>
            <a:endParaRPr lang="en-US" dirty="0"/>
          </a:p>
        </p:txBody>
      </p:sp>
    </p:spTree>
    <p:extLst>
      <p:ext uri="{BB962C8B-B14F-4D97-AF65-F5344CB8AC3E}">
        <p14:creationId xmlns:p14="http://schemas.microsoft.com/office/powerpoint/2010/main" val="1601074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3416320"/>
          </a:xfrm>
          <a:prstGeom prst="rect">
            <a:avLst/>
          </a:prstGeom>
          <a:noFill/>
        </p:spPr>
        <p:txBody>
          <a:bodyPr wrap="square" rtlCol="0">
            <a:spAutoFit/>
          </a:bodyPr>
          <a:lstStyle/>
          <a:p>
            <a:r>
              <a:rPr lang="en-US" sz="7200" i="1" dirty="0">
                <a:latin typeface="Garamond" panose="02020404030301010803" pitchFamily="18" charset="0"/>
              </a:rPr>
              <a:t>Dispositions Based in Qualities</a:t>
            </a:r>
            <a:br>
              <a:rPr lang="en-US" sz="7200" i="1" dirty="0">
                <a:latin typeface="Garamond" panose="02020404030301010803" pitchFamily="18" charset="0"/>
              </a:rPr>
            </a:br>
            <a:br>
              <a:rPr lang="en-US" sz="7200" i="1" dirty="0">
                <a:latin typeface="Garamond" panose="02020404030301010803" pitchFamily="18" charset="0"/>
              </a:rPr>
            </a:br>
            <a:endParaRPr lang="en-US" sz="7200" dirty="0">
              <a:latin typeface="Garamond" panose="02020404030301010803" pitchFamily="18" charset="0"/>
            </a:endParaRPr>
          </a:p>
        </p:txBody>
      </p:sp>
    </p:spTree>
    <p:extLst>
      <p:ext uri="{BB962C8B-B14F-4D97-AF65-F5344CB8AC3E}">
        <p14:creationId xmlns:p14="http://schemas.microsoft.com/office/powerpoint/2010/main" val="129813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CEE9F-B18D-1D42-A727-AF887731B9CD}"/>
              </a:ext>
            </a:extLst>
          </p:cNvPr>
          <p:cNvSpPr txBox="1"/>
          <p:nvPr/>
        </p:nvSpPr>
        <p:spPr>
          <a:xfrm>
            <a:off x="0" y="12660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
        <p:nvSpPr>
          <p:cNvPr id="5" name="TextBox 4">
            <a:extLst>
              <a:ext uri="{FF2B5EF4-FFF2-40B4-BE49-F238E27FC236}">
                <a16:creationId xmlns:a16="http://schemas.microsoft.com/office/drawing/2014/main" id="{21B37ECC-B748-5741-B5DC-605BEFC1C37A}"/>
              </a:ext>
            </a:extLst>
          </p:cNvPr>
          <p:cNvSpPr txBox="1"/>
          <p:nvPr/>
        </p:nvSpPr>
        <p:spPr>
          <a:xfrm>
            <a:off x="548640" y="2067951"/>
            <a:ext cx="11169748" cy="4031873"/>
          </a:xfrm>
          <a:prstGeom prst="rect">
            <a:avLst/>
          </a:prstGeom>
          <a:noFill/>
        </p:spPr>
        <p:txBody>
          <a:bodyPr wrap="square" rtlCol="0">
            <a:spAutoFit/>
          </a:bodyPr>
          <a:lstStyle/>
          <a:p>
            <a:r>
              <a:rPr lang="en-US" sz="3200" dirty="0">
                <a:latin typeface="Garamond" panose="02020404030301010803" pitchFamily="18" charset="0"/>
              </a:rPr>
              <a:t>The goal of CHAMP is to:</a:t>
            </a:r>
          </a:p>
          <a:p>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suite of modular, reference ontologies representing the product life-cycle (PLC).</a:t>
            </a:r>
          </a:p>
          <a:p>
            <a:pPr marL="457200" indent="-457200">
              <a:buFont typeface="Arial" panose="020B0604020202020204" pitchFamily="34" charset="0"/>
              <a:buChar char="•"/>
            </a:pPr>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browser and ingestion tool for working directly with an RDF </a:t>
            </a:r>
            <a:r>
              <a:rPr lang="en-US" sz="3200" dirty="0" err="1">
                <a:latin typeface="Garamond" panose="02020404030301010803" pitchFamily="18" charset="0"/>
              </a:rPr>
              <a:t>triplestore</a:t>
            </a:r>
            <a:r>
              <a:rPr lang="en-US" sz="3200" dirty="0">
                <a:latin typeface="Garamond" panose="02020404030301010803" pitchFamily="18" charset="0"/>
              </a:rPr>
              <a:t>. </a:t>
            </a:r>
          </a:p>
          <a:p>
            <a:endParaRPr lang="en-US" sz="3200" dirty="0">
              <a:latin typeface="Garamond" panose="02020404030301010803" pitchFamily="18" charset="0"/>
            </a:endParaRPr>
          </a:p>
        </p:txBody>
      </p:sp>
      <p:sp>
        <p:nvSpPr>
          <p:cNvPr id="4" name="Rectangle 3">
            <a:extLst>
              <a:ext uri="{FF2B5EF4-FFF2-40B4-BE49-F238E27FC236}">
                <a16:creationId xmlns:a16="http://schemas.microsoft.com/office/drawing/2014/main" id="{8F6F23D1-8624-D244-A353-A6F6385AB2B6}"/>
              </a:ext>
            </a:extLst>
          </p:cNvPr>
          <p:cNvSpPr/>
          <p:nvPr/>
        </p:nvSpPr>
        <p:spPr>
          <a:xfrm>
            <a:off x="1891163" y="5776658"/>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405124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3370DA2-B118-3B46-9C92-F24F86659B58}"/>
              </a:ext>
            </a:extLst>
          </p:cNvPr>
          <p:cNvSpPr/>
          <p:nvPr/>
        </p:nvSpPr>
        <p:spPr>
          <a:xfrm>
            <a:off x="5029200" y="329184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5" name="Oval 4">
            <a:extLst>
              <a:ext uri="{FF2B5EF4-FFF2-40B4-BE49-F238E27FC236}">
                <a16:creationId xmlns:a16="http://schemas.microsoft.com/office/drawing/2014/main" id="{DEE4B251-6EC1-6D4C-9F86-F4B703910228}"/>
              </a:ext>
            </a:extLst>
          </p:cNvPr>
          <p:cNvSpPr/>
          <p:nvPr/>
        </p:nvSpPr>
        <p:spPr>
          <a:xfrm>
            <a:off x="57912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1</a:t>
            </a:r>
          </a:p>
        </p:txBody>
      </p:sp>
      <p:sp>
        <p:nvSpPr>
          <p:cNvPr id="6" name="Oval 5">
            <a:extLst>
              <a:ext uri="{FF2B5EF4-FFF2-40B4-BE49-F238E27FC236}">
                <a16:creationId xmlns:a16="http://schemas.microsoft.com/office/drawing/2014/main" id="{57F11CF6-EFBF-EC4E-A3AE-E4457CC40F19}"/>
              </a:ext>
            </a:extLst>
          </p:cNvPr>
          <p:cNvSpPr/>
          <p:nvPr/>
        </p:nvSpPr>
        <p:spPr>
          <a:xfrm>
            <a:off x="57912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2</a:t>
            </a:r>
          </a:p>
        </p:txBody>
      </p:sp>
      <p:sp>
        <p:nvSpPr>
          <p:cNvPr id="7" name="Oval 6">
            <a:extLst>
              <a:ext uri="{FF2B5EF4-FFF2-40B4-BE49-F238E27FC236}">
                <a16:creationId xmlns:a16="http://schemas.microsoft.com/office/drawing/2014/main" id="{6CFE0DDC-19C3-1046-A3AC-CE6B5A174004}"/>
              </a:ext>
            </a:extLst>
          </p:cNvPr>
          <p:cNvSpPr/>
          <p:nvPr/>
        </p:nvSpPr>
        <p:spPr>
          <a:xfrm>
            <a:off x="57912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3</a:t>
            </a:r>
          </a:p>
        </p:txBody>
      </p:sp>
      <p:sp>
        <p:nvSpPr>
          <p:cNvPr id="8" name="Oval 7">
            <a:extLst>
              <a:ext uri="{FF2B5EF4-FFF2-40B4-BE49-F238E27FC236}">
                <a16:creationId xmlns:a16="http://schemas.microsoft.com/office/drawing/2014/main" id="{02DA714A-9126-0548-9AAE-CABF3A6095B8}"/>
              </a:ext>
            </a:extLst>
          </p:cNvPr>
          <p:cNvSpPr/>
          <p:nvPr/>
        </p:nvSpPr>
        <p:spPr>
          <a:xfrm>
            <a:off x="57912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4</a:t>
            </a:r>
          </a:p>
        </p:txBody>
      </p:sp>
      <p:sp>
        <p:nvSpPr>
          <p:cNvPr id="9" name="Oval 8">
            <a:extLst>
              <a:ext uri="{FF2B5EF4-FFF2-40B4-BE49-F238E27FC236}">
                <a16:creationId xmlns:a16="http://schemas.microsoft.com/office/drawing/2014/main" id="{4CB3DE6D-AFE6-D34B-84CA-492A27A90B10}"/>
              </a:ext>
            </a:extLst>
          </p:cNvPr>
          <p:cNvSpPr/>
          <p:nvPr/>
        </p:nvSpPr>
        <p:spPr>
          <a:xfrm>
            <a:off x="1011936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10" name="Oval 9">
            <a:extLst>
              <a:ext uri="{FF2B5EF4-FFF2-40B4-BE49-F238E27FC236}">
                <a16:creationId xmlns:a16="http://schemas.microsoft.com/office/drawing/2014/main" id="{246B95E4-0607-E748-90F3-73619E1E584B}"/>
              </a:ext>
            </a:extLst>
          </p:cNvPr>
          <p:cNvSpPr/>
          <p:nvPr/>
        </p:nvSpPr>
        <p:spPr>
          <a:xfrm>
            <a:off x="1011936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11" name="Oval 10">
            <a:extLst>
              <a:ext uri="{FF2B5EF4-FFF2-40B4-BE49-F238E27FC236}">
                <a16:creationId xmlns:a16="http://schemas.microsoft.com/office/drawing/2014/main" id="{6069A602-E820-CC43-9720-9169FFA54781}"/>
              </a:ext>
            </a:extLst>
          </p:cNvPr>
          <p:cNvSpPr/>
          <p:nvPr/>
        </p:nvSpPr>
        <p:spPr>
          <a:xfrm>
            <a:off x="1011936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12" name="Oval 11">
            <a:extLst>
              <a:ext uri="{FF2B5EF4-FFF2-40B4-BE49-F238E27FC236}">
                <a16:creationId xmlns:a16="http://schemas.microsoft.com/office/drawing/2014/main" id="{BDEDADE3-6B75-6A49-8C0D-DB29EF8DD9D3}"/>
              </a:ext>
            </a:extLst>
          </p:cNvPr>
          <p:cNvSpPr/>
          <p:nvPr/>
        </p:nvSpPr>
        <p:spPr>
          <a:xfrm>
            <a:off x="1011936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13" name="Straight Arrow Connector 12">
            <a:extLst>
              <a:ext uri="{FF2B5EF4-FFF2-40B4-BE49-F238E27FC236}">
                <a16:creationId xmlns:a16="http://schemas.microsoft.com/office/drawing/2014/main" id="{401D9853-BD64-2444-9B5C-E24236C50FA1}"/>
              </a:ext>
            </a:extLst>
          </p:cNvPr>
          <p:cNvCxnSpPr>
            <a:cxnSpLocks/>
            <a:stCxn id="5" idx="6"/>
            <a:endCxn id="2" idx="2"/>
          </p:cNvCxnSpPr>
          <p:nvPr/>
        </p:nvCxnSpPr>
        <p:spPr>
          <a:xfrm>
            <a:off x="2011680" y="2346960"/>
            <a:ext cx="301752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E8A006-8296-9048-BFF1-8B2B11478386}"/>
              </a:ext>
            </a:extLst>
          </p:cNvPr>
          <p:cNvCxnSpPr>
            <a:cxnSpLocks/>
            <a:stCxn id="8" idx="6"/>
            <a:endCxn id="2" idx="2"/>
          </p:cNvCxnSpPr>
          <p:nvPr/>
        </p:nvCxnSpPr>
        <p:spPr>
          <a:xfrm flipV="1">
            <a:off x="2011680" y="3550920"/>
            <a:ext cx="301752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6EA1B0-8626-A249-9A20-09C81E72413B}"/>
              </a:ext>
            </a:extLst>
          </p:cNvPr>
          <p:cNvCxnSpPr>
            <a:cxnSpLocks/>
            <a:stCxn id="7" idx="6"/>
            <a:endCxn id="2" idx="2"/>
          </p:cNvCxnSpPr>
          <p:nvPr/>
        </p:nvCxnSpPr>
        <p:spPr>
          <a:xfrm flipV="1">
            <a:off x="2011680" y="3550920"/>
            <a:ext cx="301752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A62CFC-72B4-004E-B57B-948823DB8F26}"/>
              </a:ext>
            </a:extLst>
          </p:cNvPr>
          <p:cNvCxnSpPr>
            <a:cxnSpLocks/>
            <a:stCxn id="6" idx="6"/>
            <a:endCxn id="2" idx="2"/>
          </p:cNvCxnSpPr>
          <p:nvPr/>
        </p:nvCxnSpPr>
        <p:spPr>
          <a:xfrm>
            <a:off x="2011680" y="3223260"/>
            <a:ext cx="301752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6216CB-FA7F-5749-B0D7-9E0CA878529C}"/>
              </a:ext>
            </a:extLst>
          </p:cNvPr>
          <p:cNvCxnSpPr>
            <a:cxnSpLocks/>
            <a:stCxn id="2" idx="6"/>
            <a:endCxn id="12" idx="2"/>
          </p:cNvCxnSpPr>
          <p:nvPr/>
        </p:nvCxnSpPr>
        <p:spPr>
          <a:xfrm>
            <a:off x="6903720" y="3550920"/>
            <a:ext cx="321564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200007-8053-3344-81F4-B40B22698B56}"/>
              </a:ext>
            </a:extLst>
          </p:cNvPr>
          <p:cNvCxnSpPr>
            <a:cxnSpLocks/>
            <a:stCxn id="2" idx="6"/>
            <a:endCxn id="11" idx="2"/>
          </p:cNvCxnSpPr>
          <p:nvPr/>
        </p:nvCxnSpPr>
        <p:spPr>
          <a:xfrm>
            <a:off x="6903720" y="3550920"/>
            <a:ext cx="321564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694AD21-308B-BC48-865C-792F3526A908}"/>
              </a:ext>
            </a:extLst>
          </p:cNvPr>
          <p:cNvCxnSpPr>
            <a:cxnSpLocks/>
            <a:stCxn id="2" idx="6"/>
            <a:endCxn id="10" idx="2"/>
          </p:cNvCxnSpPr>
          <p:nvPr/>
        </p:nvCxnSpPr>
        <p:spPr>
          <a:xfrm flipV="1">
            <a:off x="6903720" y="3223260"/>
            <a:ext cx="321564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DA54BF-E508-F041-9A56-441C27A33154}"/>
              </a:ext>
            </a:extLst>
          </p:cNvPr>
          <p:cNvCxnSpPr>
            <a:cxnSpLocks/>
            <a:stCxn id="2" idx="6"/>
            <a:endCxn id="9" idx="2"/>
          </p:cNvCxnSpPr>
          <p:nvPr/>
        </p:nvCxnSpPr>
        <p:spPr>
          <a:xfrm flipV="1">
            <a:off x="6903720" y="2346960"/>
            <a:ext cx="321564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6A3CFE1-7378-054D-9F1A-E998AE5AE0CB}"/>
              </a:ext>
            </a:extLst>
          </p:cNvPr>
          <p:cNvSpPr/>
          <p:nvPr/>
        </p:nvSpPr>
        <p:spPr>
          <a:xfrm>
            <a:off x="5029200" y="74295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Processes</a:t>
            </a:r>
          </a:p>
        </p:txBody>
      </p:sp>
      <p:sp>
        <p:nvSpPr>
          <p:cNvPr id="58" name="Up Arrow 57">
            <a:extLst>
              <a:ext uri="{FF2B5EF4-FFF2-40B4-BE49-F238E27FC236}">
                <a16:creationId xmlns:a16="http://schemas.microsoft.com/office/drawing/2014/main" id="{A9A21B3D-E0A3-C245-A433-4035981C7018}"/>
              </a:ext>
            </a:extLst>
          </p:cNvPr>
          <p:cNvSpPr/>
          <p:nvPr/>
        </p:nvSpPr>
        <p:spPr>
          <a:xfrm rot="6604825">
            <a:off x="7914283" y="260272"/>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a:extLst>
              <a:ext uri="{FF2B5EF4-FFF2-40B4-BE49-F238E27FC236}">
                <a16:creationId xmlns:a16="http://schemas.microsoft.com/office/drawing/2014/main" id="{E29A2A14-4AD5-D84A-8C13-2897B2FCCBCD}"/>
              </a:ext>
            </a:extLst>
          </p:cNvPr>
          <p:cNvSpPr/>
          <p:nvPr/>
        </p:nvSpPr>
        <p:spPr>
          <a:xfrm rot="14911251">
            <a:off x="3351774" y="237147"/>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a:extLst>
              <a:ext uri="{FF2B5EF4-FFF2-40B4-BE49-F238E27FC236}">
                <a16:creationId xmlns:a16="http://schemas.microsoft.com/office/drawing/2014/main" id="{F74B5544-80CE-5347-85B0-4181146D037C}"/>
              </a:ext>
            </a:extLst>
          </p:cNvPr>
          <p:cNvSpPr/>
          <p:nvPr/>
        </p:nvSpPr>
        <p:spPr>
          <a:xfrm rot="5400000">
            <a:off x="5791327" y="534465"/>
            <a:ext cx="670560" cy="10850625"/>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5AAFB1E7-C897-3748-9F71-7D56D01915E0}"/>
              </a:ext>
            </a:extLst>
          </p:cNvPr>
          <p:cNvSpPr txBox="1"/>
          <p:nvPr/>
        </p:nvSpPr>
        <p:spPr>
          <a:xfrm>
            <a:off x="5673598" y="5698167"/>
            <a:ext cx="906017" cy="523220"/>
          </a:xfrm>
          <a:prstGeom prst="rect">
            <a:avLst/>
          </a:prstGeom>
          <a:noFill/>
        </p:spPr>
        <p:txBody>
          <a:bodyPr wrap="none" rtlCol="0">
            <a:spAutoFit/>
          </a:bodyPr>
          <a:lstStyle/>
          <a:p>
            <a:r>
              <a:rPr lang="en-US" sz="2800" dirty="0"/>
              <a:t>Time</a:t>
            </a:r>
          </a:p>
        </p:txBody>
      </p:sp>
    </p:spTree>
    <p:extLst>
      <p:ext uri="{BB962C8B-B14F-4D97-AF65-F5344CB8AC3E}">
        <p14:creationId xmlns:p14="http://schemas.microsoft.com/office/powerpoint/2010/main" val="1356131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Tree>
    <p:extLst>
      <p:ext uri="{BB962C8B-B14F-4D97-AF65-F5344CB8AC3E}">
        <p14:creationId xmlns:p14="http://schemas.microsoft.com/office/powerpoint/2010/main" val="505374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
        <p:nvSpPr>
          <p:cNvPr id="3" name="TextBox 2">
            <a:extLst>
              <a:ext uri="{FF2B5EF4-FFF2-40B4-BE49-F238E27FC236}">
                <a16:creationId xmlns:a16="http://schemas.microsoft.com/office/drawing/2014/main" id="{A56B88BC-1A19-A341-BA56-22D6AE7B6BD9}"/>
              </a:ext>
            </a:extLst>
          </p:cNvPr>
          <p:cNvSpPr txBox="1"/>
          <p:nvPr/>
        </p:nvSpPr>
        <p:spPr>
          <a:xfrm>
            <a:off x="3782703" y="3893128"/>
            <a:ext cx="3615624" cy="2800767"/>
          </a:xfrm>
          <a:prstGeom prst="rect">
            <a:avLst/>
          </a:prstGeom>
          <a:noFill/>
          <a:ln>
            <a:solidFill>
              <a:schemeClr val="tx1"/>
            </a:solidFill>
          </a:ln>
        </p:spPr>
        <p:txBody>
          <a:bodyPr wrap="square" numCol="1" rtlCol="0">
            <a:spAutoFit/>
          </a:bodyPr>
          <a:lstStyle/>
          <a:p>
            <a:r>
              <a:rPr lang="en-US" sz="4400" b="1" i="1" dirty="0">
                <a:latin typeface="Garamond" panose="02020404030301010803" pitchFamily="18" charset="0"/>
              </a:rPr>
              <a:t>What about…</a:t>
            </a:r>
          </a:p>
          <a:p>
            <a:pPr marL="571500" indent="-571500">
              <a:buFont typeface="Arial" panose="020B0604020202020204" pitchFamily="34" charset="0"/>
              <a:buChar char="•"/>
            </a:pPr>
            <a:r>
              <a:rPr lang="en-US" sz="4400" i="1" dirty="0">
                <a:latin typeface="Garamond" panose="02020404030301010803" pitchFamily="18" charset="0"/>
              </a:rPr>
              <a:t>Color?</a:t>
            </a:r>
          </a:p>
          <a:p>
            <a:pPr marL="571500" indent="-571500">
              <a:buFont typeface="Arial" panose="020B0604020202020204" pitchFamily="34" charset="0"/>
              <a:buChar char="•"/>
            </a:pPr>
            <a:r>
              <a:rPr lang="en-US" sz="4400" i="1" dirty="0">
                <a:latin typeface="Garamond" panose="02020404030301010803" pitchFamily="18" charset="0"/>
              </a:rPr>
              <a:t>Texture?</a:t>
            </a:r>
          </a:p>
          <a:p>
            <a:pPr marL="571500" indent="-571500">
              <a:buFont typeface="Arial" panose="020B0604020202020204" pitchFamily="34" charset="0"/>
              <a:buChar char="•"/>
            </a:pPr>
            <a:r>
              <a:rPr lang="en-US" sz="4400" i="1" dirty="0">
                <a:latin typeface="Garamond" panose="02020404030301010803" pitchFamily="18" charset="0"/>
              </a:rPr>
              <a:t>Weight?</a:t>
            </a:r>
            <a:endParaRPr lang="en-US" sz="4400" dirty="0">
              <a:latin typeface="Garamond" panose="02020404030301010803" pitchFamily="18" charset="0"/>
            </a:endParaRPr>
          </a:p>
        </p:txBody>
      </p:sp>
    </p:spTree>
    <p:extLst>
      <p:ext uri="{BB962C8B-B14F-4D97-AF65-F5344CB8AC3E}">
        <p14:creationId xmlns:p14="http://schemas.microsoft.com/office/powerpoint/2010/main" val="2845490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4image1831392">
            <a:extLst>
              <a:ext uri="{FF2B5EF4-FFF2-40B4-BE49-F238E27FC236}">
                <a16:creationId xmlns:a16="http://schemas.microsoft.com/office/drawing/2014/main" id="{A05ECA6C-F474-4F4A-B2A3-2A009C316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06" y="249374"/>
            <a:ext cx="8388067" cy="608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7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EB2E5-152E-8E40-8B2D-DB7F5AADBECF}"/>
              </a:ext>
            </a:extLst>
          </p:cNvPr>
          <p:cNvSpPr txBox="1"/>
          <p:nvPr/>
        </p:nvSpPr>
        <p:spPr>
          <a:xfrm>
            <a:off x="6414654" y="1080655"/>
            <a:ext cx="5430982" cy="646331"/>
          </a:xfrm>
          <a:prstGeom prst="rect">
            <a:avLst/>
          </a:prstGeom>
          <a:noFill/>
          <a:ln>
            <a:solidFill>
              <a:schemeClr val="tx1"/>
            </a:solidFill>
          </a:ln>
        </p:spPr>
        <p:txBody>
          <a:bodyPr wrap="square" rtlCol="0">
            <a:spAutoFit/>
          </a:bodyPr>
          <a:lstStyle/>
          <a:p>
            <a:r>
              <a:rPr lang="en-US" sz="3600" dirty="0"/>
              <a:t>Disposition to appear red</a:t>
            </a:r>
          </a:p>
        </p:txBody>
      </p:sp>
      <p:sp>
        <p:nvSpPr>
          <p:cNvPr id="4" name="TextBox 3">
            <a:extLst>
              <a:ext uri="{FF2B5EF4-FFF2-40B4-BE49-F238E27FC236}">
                <a16:creationId xmlns:a16="http://schemas.microsoft.com/office/drawing/2014/main" id="{F520C151-BC88-C345-BB23-CFD0953C8F50}"/>
              </a:ext>
            </a:extLst>
          </p:cNvPr>
          <p:cNvSpPr txBox="1"/>
          <p:nvPr/>
        </p:nvSpPr>
        <p:spPr>
          <a:xfrm>
            <a:off x="831273" y="1080655"/>
            <a:ext cx="4613563" cy="646331"/>
          </a:xfrm>
          <a:prstGeom prst="rect">
            <a:avLst/>
          </a:prstGeom>
          <a:noFill/>
          <a:ln>
            <a:solidFill>
              <a:schemeClr val="tx1"/>
            </a:solidFill>
          </a:ln>
        </p:spPr>
        <p:txBody>
          <a:bodyPr wrap="square" rtlCol="0">
            <a:spAutoFit/>
          </a:bodyPr>
          <a:lstStyle/>
          <a:p>
            <a:r>
              <a:rPr lang="en-US" sz="3600" dirty="0"/>
              <a:t>Surface Grain Structure</a:t>
            </a:r>
          </a:p>
        </p:txBody>
      </p:sp>
      <p:sp>
        <p:nvSpPr>
          <p:cNvPr id="5" name="TextBox 4">
            <a:extLst>
              <a:ext uri="{FF2B5EF4-FFF2-40B4-BE49-F238E27FC236}">
                <a16:creationId xmlns:a16="http://schemas.microsoft.com/office/drawing/2014/main" id="{A67B3D41-2E3B-9F42-8C06-CB1BEC870701}"/>
              </a:ext>
            </a:extLst>
          </p:cNvPr>
          <p:cNvSpPr txBox="1"/>
          <p:nvPr/>
        </p:nvSpPr>
        <p:spPr>
          <a:xfrm>
            <a:off x="2487179" y="4142510"/>
            <a:ext cx="1301749" cy="646331"/>
          </a:xfrm>
          <a:prstGeom prst="rect">
            <a:avLst/>
          </a:prstGeom>
          <a:noFill/>
          <a:ln>
            <a:solidFill>
              <a:schemeClr val="tx1"/>
            </a:solidFill>
          </a:ln>
        </p:spPr>
        <p:txBody>
          <a:bodyPr wrap="square" rtlCol="0">
            <a:spAutoFit/>
          </a:bodyPr>
          <a:lstStyle/>
          <a:p>
            <a:r>
              <a:rPr lang="en-US" sz="3600" dirty="0"/>
              <a:t>Paint</a:t>
            </a:r>
          </a:p>
        </p:txBody>
      </p:sp>
      <p:sp>
        <p:nvSpPr>
          <p:cNvPr id="6" name="TextBox 5">
            <a:extLst>
              <a:ext uri="{FF2B5EF4-FFF2-40B4-BE49-F238E27FC236}">
                <a16:creationId xmlns:a16="http://schemas.microsoft.com/office/drawing/2014/main" id="{0790FFB3-509B-5D47-853C-A352E3080799}"/>
              </a:ext>
            </a:extLst>
          </p:cNvPr>
          <p:cNvSpPr txBox="1"/>
          <p:nvPr/>
        </p:nvSpPr>
        <p:spPr>
          <a:xfrm>
            <a:off x="7287491" y="4142511"/>
            <a:ext cx="4003963" cy="646331"/>
          </a:xfrm>
          <a:prstGeom prst="rect">
            <a:avLst/>
          </a:prstGeom>
          <a:noFill/>
          <a:ln>
            <a:solidFill>
              <a:schemeClr val="tx1"/>
            </a:solidFill>
          </a:ln>
        </p:spPr>
        <p:txBody>
          <a:bodyPr wrap="square" rtlCol="0">
            <a:spAutoFit/>
          </a:bodyPr>
          <a:lstStyle/>
          <a:p>
            <a:r>
              <a:rPr lang="en-US" sz="3600" dirty="0"/>
              <a:t>Color Experience</a:t>
            </a:r>
          </a:p>
        </p:txBody>
      </p:sp>
      <p:cxnSp>
        <p:nvCxnSpPr>
          <p:cNvPr id="7" name="Straight Arrow Connector 6">
            <a:extLst>
              <a:ext uri="{FF2B5EF4-FFF2-40B4-BE49-F238E27FC236}">
                <a16:creationId xmlns:a16="http://schemas.microsoft.com/office/drawing/2014/main" id="{25D67F4D-022D-8044-9593-9D7BFACA95AD}"/>
              </a:ext>
            </a:extLst>
          </p:cNvPr>
          <p:cNvCxnSpPr>
            <a:cxnSpLocks/>
            <a:stCxn id="4" idx="2"/>
            <a:endCxn id="5" idx="0"/>
          </p:cNvCxnSpPr>
          <p:nvPr/>
        </p:nvCxnSpPr>
        <p:spPr>
          <a:xfrm flipH="1">
            <a:off x="3138054" y="1726986"/>
            <a:ext cx="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1B7491-7192-654C-935E-E0EB9E1CB275}"/>
              </a:ext>
            </a:extLst>
          </p:cNvPr>
          <p:cNvCxnSpPr/>
          <p:nvPr/>
        </p:nvCxnSpPr>
        <p:spPr>
          <a:xfrm>
            <a:off x="9116292" y="1726986"/>
            <a:ext cx="0"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5DA26D-DCB6-7C43-A973-84C940D93245}"/>
              </a:ext>
            </a:extLst>
          </p:cNvPr>
          <p:cNvCxnSpPr>
            <a:cxnSpLocks/>
            <a:stCxn id="2" idx="2"/>
            <a:endCxn id="5" idx="0"/>
          </p:cNvCxnSpPr>
          <p:nvPr/>
        </p:nvCxnSpPr>
        <p:spPr>
          <a:xfrm flipH="1">
            <a:off x="3138054" y="1726986"/>
            <a:ext cx="599209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9E3C98B-48E6-6444-946E-D82870E10361}"/>
              </a:ext>
            </a:extLst>
          </p:cNvPr>
          <p:cNvCxnSpPr>
            <a:stCxn id="2" idx="0"/>
            <a:endCxn id="4" idx="0"/>
          </p:cNvCxnSpPr>
          <p:nvPr/>
        </p:nvCxnSpPr>
        <p:spPr>
          <a:xfrm rot="16200000" flipV="1">
            <a:off x="6134100" y="-1915390"/>
            <a:ext cx="12700" cy="5992090"/>
          </a:xfrm>
          <a:prstGeom prst="curvedConnector3">
            <a:avLst>
              <a:gd name="adj1" fmla="val 39818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1426C0F0-946B-8A42-8C06-3EB7ABF9F650}"/>
              </a:ext>
            </a:extLst>
          </p:cNvPr>
          <p:cNvCxnSpPr>
            <a:cxnSpLocks/>
            <a:stCxn id="6" idx="2"/>
            <a:endCxn id="5" idx="2"/>
          </p:cNvCxnSpPr>
          <p:nvPr/>
        </p:nvCxnSpPr>
        <p:spPr>
          <a:xfrm rot="5400000" flipH="1">
            <a:off x="6213763" y="1713133"/>
            <a:ext cx="1" cy="6151419"/>
          </a:xfrm>
          <a:prstGeom prst="curvedConnector3">
            <a:avLst>
              <a:gd name="adj1" fmla="val -228600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F8A69EE-ED02-C14A-9D28-CFDEB70742A2}"/>
              </a:ext>
            </a:extLst>
          </p:cNvPr>
          <p:cNvSpPr txBox="1"/>
          <p:nvPr/>
        </p:nvSpPr>
        <p:spPr>
          <a:xfrm>
            <a:off x="5555673" y="221673"/>
            <a:ext cx="997389" cy="369332"/>
          </a:xfrm>
          <a:prstGeom prst="rect">
            <a:avLst/>
          </a:prstGeom>
          <a:noFill/>
        </p:spPr>
        <p:txBody>
          <a:bodyPr wrap="none" rtlCol="0">
            <a:spAutoFit/>
          </a:bodyPr>
          <a:lstStyle/>
          <a:p>
            <a:r>
              <a:rPr lang="en-US" dirty="0"/>
              <a:t>has base</a:t>
            </a:r>
          </a:p>
        </p:txBody>
      </p:sp>
      <p:sp>
        <p:nvSpPr>
          <p:cNvPr id="29" name="TextBox 28">
            <a:extLst>
              <a:ext uri="{FF2B5EF4-FFF2-40B4-BE49-F238E27FC236}">
                <a16:creationId xmlns:a16="http://schemas.microsoft.com/office/drawing/2014/main" id="{026045FF-8490-E94C-AF6E-244E3F7ACF40}"/>
              </a:ext>
            </a:extLst>
          </p:cNvPr>
          <p:cNvSpPr txBox="1"/>
          <p:nvPr/>
        </p:nvSpPr>
        <p:spPr>
          <a:xfrm>
            <a:off x="5273434" y="2565416"/>
            <a:ext cx="1106585" cy="369332"/>
          </a:xfrm>
          <a:prstGeom prst="rect">
            <a:avLst/>
          </a:prstGeom>
          <a:noFill/>
        </p:spPr>
        <p:txBody>
          <a:bodyPr wrap="none" rtlCol="0">
            <a:spAutoFit/>
          </a:bodyPr>
          <a:lstStyle/>
          <a:p>
            <a:r>
              <a:rPr lang="en-US" dirty="0"/>
              <a:t>inheres in</a:t>
            </a:r>
          </a:p>
        </p:txBody>
      </p:sp>
      <p:sp>
        <p:nvSpPr>
          <p:cNvPr id="30" name="TextBox 29">
            <a:extLst>
              <a:ext uri="{FF2B5EF4-FFF2-40B4-BE49-F238E27FC236}">
                <a16:creationId xmlns:a16="http://schemas.microsoft.com/office/drawing/2014/main" id="{446DB721-E034-EF4B-9E07-208B7ED733C1}"/>
              </a:ext>
            </a:extLst>
          </p:cNvPr>
          <p:cNvSpPr txBox="1"/>
          <p:nvPr/>
        </p:nvSpPr>
        <p:spPr>
          <a:xfrm>
            <a:off x="1983868" y="2565416"/>
            <a:ext cx="1106585" cy="369332"/>
          </a:xfrm>
          <a:prstGeom prst="rect">
            <a:avLst/>
          </a:prstGeom>
          <a:noFill/>
        </p:spPr>
        <p:txBody>
          <a:bodyPr wrap="none" rtlCol="0">
            <a:spAutoFit/>
          </a:bodyPr>
          <a:lstStyle/>
          <a:p>
            <a:r>
              <a:rPr lang="en-US" dirty="0"/>
              <a:t>inheres in</a:t>
            </a:r>
          </a:p>
        </p:txBody>
      </p:sp>
      <p:sp>
        <p:nvSpPr>
          <p:cNvPr id="31" name="TextBox 30">
            <a:extLst>
              <a:ext uri="{FF2B5EF4-FFF2-40B4-BE49-F238E27FC236}">
                <a16:creationId xmlns:a16="http://schemas.microsoft.com/office/drawing/2014/main" id="{CC2ADA82-232A-9644-B388-9FABE719DD86}"/>
              </a:ext>
            </a:extLst>
          </p:cNvPr>
          <p:cNvSpPr txBox="1"/>
          <p:nvPr/>
        </p:nvSpPr>
        <p:spPr>
          <a:xfrm>
            <a:off x="5302176" y="4646199"/>
            <a:ext cx="1581972" cy="369332"/>
          </a:xfrm>
          <a:prstGeom prst="rect">
            <a:avLst/>
          </a:prstGeom>
          <a:noFill/>
        </p:spPr>
        <p:txBody>
          <a:bodyPr wrap="none" rtlCol="0">
            <a:spAutoFit/>
          </a:bodyPr>
          <a:lstStyle/>
          <a:p>
            <a:r>
              <a:rPr lang="en-US" dirty="0"/>
              <a:t>has participant</a:t>
            </a:r>
          </a:p>
        </p:txBody>
      </p:sp>
      <p:sp>
        <p:nvSpPr>
          <p:cNvPr id="32" name="TextBox 31">
            <a:extLst>
              <a:ext uri="{FF2B5EF4-FFF2-40B4-BE49-F238E27FC236}">
                <a16:creationId xmlns:a16="http://schemas.microsoft.com/office/drawing/2014/main" id="{33D8B20E-4467-4B42-B1B0-2077327DA64E}"/>
              </a:ext>
            </a:extLst>
          </p:cNvPr>
          <p:cNvSpPr txBox="1"/>
          <p:nvPr/>
        </p:nvSpPr>
        <p:spPr>
          <a:xfrm>
            <a:off x="9102440" y="2609305"/>
            <a:ext cx="1144865" cy="369332"/>
          </a:xfrm>
          <a:prstGeom prst="rect">
            <a:avLst/>
          </a:prstGeom>
          <a:noFill/>
        </p:spPr>
        <p:txBody>
          <a:bodyPr wrap="none" rtlCol="0">
            <a:spAutoFit/>
          </a:bodyPr>
          <a:lstStyle/>
          <a:p>
            <a:r>
              <a:rPr lang="en-US" dirty="0"/>
              <a:t>realized in</a:t>
            </a:r>
          </a:p>
        </p:txBody>
      </p:sp>
    </p:spTree>
    <p:extLst>
      <p:ext uri="{BB962C8B-B14F-4D97-AF65-F5344CB8AC3E}">
        <p14:creationId xmlns:p14="http://schemas.microsoft.com/office/powerpoint/2010/main" val="902006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862936" cy="3785652"/>
          </a:xfrm>
          <a:prstGeom prst="rect">
            <a:avLst/>
          </a:prstGeom>
          <a:noFill/>
        </p:spPr>
        <p:txBody>
          <a:bodyPr wrap="square" rtlCol="0">
            <a:spAutoFit/>
          </a:bodyPr>
          <a:lstStyle/>
          <a:p>
            <a:r>
              <a:rPr lang="en-US" sz="8000" i="1" dirty="0">
                <a:latin typeface="Garamond" panose="02020404030301010803" pitchFamily="18" charset="0"/>
              </a:rPr>
              <a:t>Information and their Bearers</a:t>
            </a:r>
            <a:br>
              <a:rPr lang="en-US" sz="8000" i="1" dirty="0">
                <a:latin typeface="Garamond" panose="02020404030301010803" pitchFamily="18" charset="0"/>
              </a:rPr>
            </a:b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552981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8" name="Oval 7">
            <a:extLst>
              <a:ext uri="{FF2B5EF4-FFF2-40B4-BE49-F238E27FC236}">
                <a16:creationId xmlns:a16="http://schemas.microsoft.com/office/drawing/2014/main" id="{986E6D8C-4485-004F-A720-3138429A93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B61C4-AFCD-FA48-8035-B849BF9B0884}"/>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06482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10" name="Oval 9">
            <a:extLst>
              <a:ext uri="{FF2B5EF4-FFF2-40B4-BE49-F238E27FC236}">
                <a16:creationId xmlns:a16="http://schemas.microsoft.com/office/drawing/2014/main" id="{979D26C5-DF5D-3F4E-9CFC-F1A7AA923F5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F48828C-49C0-A445-BBE9-C647DFC49655}"/>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51249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13" name="Oval 12">
            <a:extLst>
              <a:ext uri="{FF2B5EF4-FFF2-40B4-BE49-F238E27FC236}">
                <a16:creationId xmlns:a16="http://schemas.microsoft.com/office/drawing/2014/main" id="{3697C20A-952D-374F-913B-E5565DB907F8}"/>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DCDBE7-57D7-5047-94B7-2780226E20E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51477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cxnSp>
        <p:nvCxnSpPr>
          <p:cNvPr id="22" name="Straight Arrow Connector 21">
            <a:extLst>
              <a:ext uri="{FF2B5EF4-FFF2-40B4-BE49-F238E27FC236}">
                <a16:creationId xmlns:a16="http://schemas.microsoft.com/office/drawing/2014/main" id="{B35BB2BE-4E7B-6F49-87BE-B2E4A56918D5}"/>
              </a:ext>
            </a:extLst>
          </p:cNvPr>
          <p:cNvCxnSpPr>
            <a:cxnSpLocks/>
            <a:stCxn id="2" idx="5"/>
            <a:endCxn id="21" idx="2"/>
          </p:cNvCxnSpPr>
          <p:nvPr/>
        </p:nvCxnSpPr>
        <p:spPr>
          <a:xfrm>
            <a:off x="2900463" y="1382322"/>
            <a:ext cx="1643827" cy="99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25" idx="0"/>
            <a:endCxn id="21" idx="4"/>
          </p:cNvCxnSpPr>
          <p:nvPr/>
        </p:nvCxnSpPr>
        <p:spPr>
          <a:xfrm flipH="1" flipV="1">
            <a:off x="5575850" y="2920938"/>
            <a:ext cx="9784" cy="77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21" idx="6"/>
            <a:endCxn id="33" idx="1"/>
          </p:cNvCxnSpPr>
          <p:nvPr/>
        </p:nvCxnSpPr>
        <p:spPr>
          <a:xfrm>
            <a:off x="6607410" y="2372407"/>
            <a:ext cx="2418826" cy="132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3BAE81-156C-6B4D-9035-C4CCCEF80C50}"/>
              </a:ext>
            </a:extLst>
          </p:cNvPr>
          <p:cNvSpPr txBox="1"/>
          <p:nvPr/>
        </p:nvSpPr>
        <p:spPr>
          <a:xfrm>
            <a:off x="9026236" y="3235036"/>
            <a:ext cx="2701637" cy="923330"/>
          </a:xfrm>
          <a:prstGeom prst="rect">
            <a:avLst/>
          </a:prstGeom>
          <a:noFill/>
        </p:spPr>
        <p:txBody>
          <a:bodyPr wrap="square" rtlCol="0">
            <a:spAutoFit/>
          </a:bodyPr>
          <a:lstStyle/>
          <a:p>
            <a:r>
              <a:rPr lang="en-US" dirty="0" err="1"/>
              <a:t>xsd</a:t>
            </a:r>
            <a:r>
              <a:rPr lang="en-US" dirty="0"/>
              <a:t>: “The length of the part should be between 1.1 and 1.3 millimeters.”</a:t>
            </a:r>
          </a:p>
        </p:txBody>
      </p:sp>
      <p:sp>
        <p:nvSpPr>
          <p:cNvPr id="35" name="TextBox 34">
            <a:extLst>
              <a:ext uri="{FF2B5EF4-FFF2-40B4-BE49-F238E27FC236}">
                <a16:creationId xmlns:a16="http://schemas.microsoft.com/office/drawing/2014/main" id="{6F7DBA0A-029D-DF43-939E-2A6DF1CE4B96}"/>
              </a:ext>
            </a:extLst>
          </p:cNvPr>
          <p:cNvSpPr txBox="1"/>
          <p:nvPr/>
        </p:nvSpPr>
        <p:spPr>
          <a:xfrm>
            <a:off x="3481795" y="1445613"/>
            <a:ext cx="1106585" cy="369332"/>
          </a:xfrm>
          <a:prstGeom prst="rect">
            <a:avLst/>
          </a:prstGeom>
          <a:noFill/>
        </p:spPr>
        <p:txBody>
          <a:bodyPr wrap="none" rtlCol="0">
            <a:spAutoFit/>
          </a:bodyPr>
          <a:lstStyle/>
          <a:p>
            <a:r>
              <a:rPr lang="en-US" dirty="0"/>
              <a:t>inheres in</a:t>
            </a:r>
          </a:p>
        </p:txBody>
      </p:sp>
      <p:sp>
        <p:nvSpPr>
          <p:cNvPr id="44" name="TextBox 43">
            <a:extLst>
              <a:ext uri="{FF2B5EF4-FFF2-40B4-BE49-F238E27FC236}">
                <a16:creationId xmlns:a16="http://schemas.microsoft.com/office/drawing/2014/main" id="{02B895DF-8EDF-F746-97D0-C5283364D5CC}"/>
              </a:ext>
            </a:extLst>
          </p:cNvPr>
          <p:cNvSpPr txBox="1"/>
          <p:nvPr/>
        </p:nvSpPr>
        <p:spPr>
          <a:xfrm>
            <a:off x="6749996" y="1551207"/>
            <a:ext cx="819455" cy="369332"/>
          </a:xfrm>
          <a:prstGeom prst="rect">
            <a:avLst/>
          </a:prstGeom>
          <a:noFill/>
        </p:spPr>
        <p:txBody>
          <a:bodyPr wrap="none" rtlCol="0">
            <a:spAutoFit/>
          </a:bodyPr>
          <a:lstStyle/>
          <a:p>
            <a:r>
              <a:rPr lang="en-US" dirty="0"/>
              <a:t>part of</a:t>
            </a:r>
          </a:p>
        </p:txBody>
      </p:sp>
      <p:cxnSp>
        <p:nvCxnSpPr>
          <p:cNvPr id="45" name="Straight Arrow Connector 44">
            <a:extLst>
              <a:ext uri="{FF2B5EF4-FFF2-40B4-BE49-F238E27FC236}">
                <a16:creationId xmlns:a16="http://schemas.microsoft.com/office/drawing/2014/main" id="{B2D22DA3-FA53-4146-94C4-512B820BD3E7}"/>
              </a:ext>
            </a:extLst>
          </p:cNvPr>
          <p:cNvCxnSpPr>
            <a:cxnSpLocks/>
            <a:stCxn id="21" idx="6"/>
            <a:endCxn id="15" idx="3"/>
          </p:cNvCxnSpPr>
          <p:nvPr/>
        </p:nvCxnSpPr>
        <p:spPr>
          <a:xfrm flipV="1">
            <a:off x="6607410" y="1382321"/>
            <a:ext cx="1735643" cy="99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1ACBC39-6021-0B4E-9BE7-47A99B5B56E2}"/>
              </a:ext>
            </a:extLst>
          </p:cNvPr>
          <p:cNvSpPr txBox="1"/>
          <p:nvPr/>
        </p:nvSpPr>
        <p:spPr>
          <a:xfrm>
            <a:off x="7569451" y="2613951"/>
            <a:ext cx="1477649" cy="369332"/>
          </a:xfrm>
          <a:prstGeom prst="rect">
            <a:avLst/>
          </a:prstGeom>
          <a:noFill/>
        </p:spPr>
        <p:txBody>
          <a:bodyPr wrap="none" rtlCol="0">
            <a:spAutoFit/>
          </a:bodyPr>
          <a:lstStyle/>
          <a:p>
            <a:r>
              <a:rPr lang="en-US" dirty="0"/>
              <a:t>has text value</a:t>
            </a:r>
          </a:p>
        </p:txBody>
      </p:sp>
      <p:sp>
        <p:nvSpPr>
          <p:cNvPr id="62" name="TextBox 61">
            <a:extLst>
              <a:ext uri="{FF2B5EF4-FFF2-40B4-BE49-F238E27FC236}">
                <a16:creationId xmlns:a16="http://schemas.microsoft.com/office/drawing/2014/main" id="{385B7C94-D307-7446-93CA-591AA6037FD2}"/>
              </a:ext>
            </a:extLst>
          </p:cNvPr>
          <p:cNvSpPr txBox="1"/>
          <p:nvPr/>
        </p:nvSpPr>
        <p:spPr>
          <a:xfrm>
            <a:off x="3222808" y="3234668"/>
            <a:ext cx="2362826" cy="369332"/>
          </a:xfrm>
          <a:prstGeom prst="rect">
            <a:avLst/>
          </a:prstGeom>
          <a:noFill/>
        </p:spPr>
        <p:txBody>
          <a:bodyPr wrap="none" rtlCol="0">
            <a:spAutoFit/>
          </a:bodyPr>
          <a:lstStyle/>
          <a:p>
            <a:r>
              <a:rPr lang="en-US" dirty="0"/>
              <a:t>is measurement unit of</a:t>
            </a:r>
          </a:p>
        </p:txBody>
      </p:sp>
      <p:sp>
        <p:nvSpPr>
          <p:cNvPr id="23" name="Oval 22">
            <a:extLst>
              <a:ext uri="{FF2B5EF4-FFF2-40B4-BE49-F238E27FC236}">
                <a16:creationId xmlns:a16="http://schemas.microsoft.com/office/drawing/2014/main" id="{64D5EB0D-809E-9D4E-BDAA-2B4819343A2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23DD24-680C-B344-9060-8325895A276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262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2554545"/>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p:txBody>
      </p:sp>
    </p:spTree>
    <p:extLst>
      <p:ext uri="{BB962C8B-B14F-4D97-AF65-F5344CB8AC3E}">
        <p14:creationId xmlns:p14="http://schemas.microsoft.com/office/powerpoint/2010/main" val="1053845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37" idx="7"/>
            <a:endCxn id="8" idx="4"/>
          </p:cNvCxnSpPr>
          <p:nvPr/>
        </p:nvCxnSpPr>
        <p:spPr>
          <a:xfrm flipV="1">
            <a:off x="2450040" y="1510145"/>
            <a:ext cx="3070996" cy="152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37" idx="0"/>
            <a:endCxn id="2" idx="4"/>
          </p:cNvCxnSpPr>
          <p:nvPr/>
        </p:nvCxnSpPr>
        <p:spPr>
          <a:xfrm flipV="1">
            <a:off x="1715191" y="1510146"/>
            <a:ext cx="494609" cy="136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D22DA3-FA53-4146-94C4-512B820BD3E7}"/>
              </a:ext>
            </a:extLst>
          </p:cNvPr>
          <p:cNvCxnSpPr>
            <a:cxnSpLocks/>
            <a:stCxn id="37" idx="5"/>
            <a:endCxn id="25" idx="2"/>
          </p:cNvCxnSpPr>
          <p:nvPr/>
        </p:nvCxnSpPr>
        <p:spPr>
          <a:xfrm>
            <a:off x="2450040" y="3783947"/>
            <a:ext cx="2051476" cy="63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46B84B-E926-014B-BAC1-22F3D2E8F982}"/>
              </a:ext>
            </a:extLst>
          </p:cNvPr>
          <p:cNvCxnSpPr>
            <a:cxnSpLocks/>
            <a:stCxn id="36" idx="1"/>
            <a:endCxn id="21" idx="5"/>
          </p:cNvCxnSpPr>
          <p:nvPr/>
        </p:nvCxnSpPr>
        <p:spPr>
          <a:xfrm flipH="1" flipV="1">
            <a:off x="6305273" y="2760277"/>
            <a:ext cx="2337291" cy="7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49FBEE-CB6B-1F47-A362-ADE54B61F77B}"/>
              </a:ext>
            </a:extLst>
          </p:cNvPr>
          <p:cNvCxnSpPr>
            <a:cxnSpLocks/>
            <a:stCxn id="36" idx="0"/>
            <a:endCxn id="15" idx="4"/>
          </p:cNvCxnSpPr>
          <p:nvPr/>
        </p:nvCxnSpPr>
        <p:spPr>
          <a:xfrm flipH="1" flipV="1">
            <a:off x="9185564" y="1510145"/>
            <a:ext cx="1938" cy="18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FC7E194-B21E-8640-B03C-5258B74B147E}"/>
              </a:ext>
            </a:extLst>
          </p:cNvPr>
          <p:cNvSpPr/>
          <p:nvPr/>
        </p:nvSpPr>
        <p:spPr>
          <a:xfrm>
            <a:off x="8416843" y="3375918"/>
            <a:ext cx="1541318" cy="8160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Material Entity</a:t>
            </a:r>
          </a:p>
        </p:txBody>
      </p:sp>
      <p:sp>
        <p:nvSpPr>
          <p:cNvPr id="37" name="Oval 36">
            <a:extLst>
              <a:ext uri="{FF2B5EF4-FFF2-40B4-BE49-F238E27FC236}">
                <a16:creationId xmlns:a16="http://schemas.microsoft.com/office/drawing/2014/main" id="{3DA72DC8-0720-E442-90C8-6311600D15DB}"/>
              </a:ext>
            </a:extLst>
          </p:cNvPr>
          <p:cNvSpPr/>
          <p:nvPr/>
        </p:nvSpPr>
        <p:spPr>
          <a:xfrm>
            <a:off x="675957" y="2880142"/>
            <a:ext cx="2078468" cy="1058873"/>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Information Content Entity</a:t>
            </a:r>
          </a:p>
        </p:txBody>
      </p:sp>
      <p:sp>
        <p:nvSpPr>
          <p:cNvPr id="47" name="TextBox 46">
            <a:extLst>
              <a:ext uri="{FF2B5EF4-FFF2-40B4-BE49-F238E27FC236}">
                <a16:creationId xmlns:a16="http://schemas.microsoft.com/office/drawing/2014/main" id="{B5CE6CA3-D43E-5D4C-BD61-0F74F53BD306}"/>
              </a:ext>
            </a:extLst>
          </p:cNvPr>
          <p:cNvSpPr txBox="1"/>
          <p:nvPr/>
        </p:nvSpPr>
        <p:spPr>
          <a:xfrm>
            <a:off x="1036279" y="1980289"/>
            <a:ext cx="1039234" cy="584775"/>
          </a:xfrm>
          <a:prstGeom prst="rect">
            <a:avLst/>
          </a:prstGeom>
          <a:noFill/>
        </p:spPr>
        <p:txBody>
          <a:bodyPr wrap="square" rtlCol="0">
            <a:spAutoFit/>
          </a:bodyPr>
          <a:lstStyle/>
          <a:p>
            <a:r>
              <a:rPr lang="en-US" sz="1600" dirty="0"/>
              <a:t>has instance</a:t>
            </a:r>
          </a:p>
        </p:txBody>
      </p:sp>
      <p:sp>
        <p:nvSpPr>
          <p:cNvPr id="50" name="TextBox 49">
            <a:extLst>
              <a:ext uri="{FF2B5EF4-FFF2-40B4-BE49-F238E27FC236}">
                <a16:creationId xmlns:a16="http://schemas.microsoft.com/office/drawing/2014/main" id="{0C9DAFAC-CB3A-7540-8974-32241D52553D}"/>
              </a:ext>
            </a:extLst>
          </p:cNvPr>
          <p:cNvSpPr txBox="1"/>
          <p:nvPr/>
        </p:nvSpPr>
        <p:spPr>
          <a:xfrm>
            <a:off x="7319635" y="2541232"/>
            <a:ext cx="1039234" cy="584775"/>
          </a:xfrm>
          <a:prstGeom prst="rect">
            <a:avLst/>
          </a:prstGeom>
          <a:noFill/>
        </p:spPr>
        <p:txBody>
          <a:bodyPr wrap="square" rtlCol="0">
            <a:spAutoFit/>
          </a:bodyPr>
          <a:lstStyle/>
          <a:p>
            <a:r>
              <a:rPr lang="en-US" sz="1600" dirty="0"/>
              <a:t>has instance</a:t>
            </a:r>
          </a:p>
        </p:txBody>
      </p:sp>
      <p:sp>
        <p:nvSpPr>
          <p:cNvPr id="51" name="TextBox 50">
            <a:extLst>
              <a:ext uri="{FF2B5EF4-FFF2-40B4-BE49-F238E27FC236}">
                <a16:creationId xmlns:a16="http://schemas.microsoft.com/office/drawing/2014/main" id="{44802406-DD66-BC49-B58F-BED3E701CE61}"/>
              </a:ext>
            </a:extLst>
          </p:cNvPr>
          <p:cNvSpPr txBox="1"/>
          <p:nvPr/>
        </p:nvSpPr>
        <p:spPr>
          <a:xfrm>
            <a:off x="2666928" y="1967812"/>
            <a:ext cx="1039234" cy="584775"/>
          </a:xfrm>
          <a:prstGeom prst="rect">
            <a:avLst/>
          </a:prstGeom>
          <a:noFill/>
        </p:spPr>
        <p:txBody>
          <a:bodyPr wrap="square" rtlCol="0">
            <a:spAutoFit/>
          </a:bodyPr>
          <a:lstStyle/>
          <a:p>
            <a:r>
              <a:rPr lang="en-US" sz="1600" dirty="0"/>
              <a:t>has instance</a:t>
            </a:r>
          </a:p>
        </p:txBody>
      </p:sp>
      <p:sp>
        <p:nvSpPr>
          <p:cNvPr id="52" name="TextBox 51">
            <a:extLst>
              <a:ext uri="{FF2B5EF4-FFF2-40B4-BE49-F238E27FC236}">
                <a16:creationId xmlns:a16="http://schemas.microsoft.com/office/drawing/2014/main" id="{8296019F-5332-5043-BD1C-367B6F023956}"/>
              </a:ext>
            </a:extLst>
          </p:cNvPr>
          <p:cNvSpPr txBox="1"/>
          <p:nvPr/>
        </p:nvSpPr>
        <p:spPr>
          <a:xfrm>
            <a:off x="3009693" y="3479861"/>
            <a:ext cx="1039234" cy="584775"/>
          </a:xfrm>
          <a:prstGeom prst="rect">
            <a:avLst/>
          </a:prstGeom>
          <a:noFill/>
        </p:spPr>
        <p:txBody>
          <a:bodyPr wrap="square" rtlCol="0">
            <a:spAutoFit/>
          </a:bodyPr>
          <a:lstStyle/>
          <a:p>
            <a:r>
              <a:rPr lang="en-US" sz="1600" dirty="0"/>
              <a:t>has instance</a:t>
            </a:r>
          </a:p>
        </p:txBody>
      </p:sp>
      <p:sp>
        <p:nvSpPr>
          <p:cNvPr id="53" name="TextBox 52">
            <a:extLst>
              <a:ext uri="{FF2B5EF4-FFF2-40B4-BE49-F238E27FC236}">
                <a16:creationId xmlns:a16="http://schemas.microsoft.com/office/drawing/2014/main" id="{ED8DAB88-68BC-D342-A685-C003A789D899}"/>
              </a:ext>
            </a:extLst>
          </p:cNvPr>
          <p:cNvSpPr txBox="1"/>
          <p:nvPr/>
        </p:nvSpPr>
        <p:spPr>
          <a:xfrm>
            <a:off x="9232704" y="2300809"/>
            <a:ext cx="1039234" cy="584775"/>
          </a:xfrm>
          <a:prstGeom prst="rect">
            <a:avLst/>
          </a:prstGeom>
          <a:noFill/>
        </p:spPr>
        <p:txBody>
          <a:bodyPr wrap="square" rtlCol="0">
            <a:spAutoFit/>
          </a:bodyPr>
          <a:lstStyle/>
          <a:p>
            <a:r>
              <a:rPr lang="en-US" sz="1600" dirty="0"/>
              <a:t>has instance</a:t>
            </a:r>
          </a:p>
        </p:txBody>
      </p:sp>
      <p:sp>
        <p:nvSpPr>
          <p:cNvPr id="19" name="Oval 18">
            <a:extLst>
              <a:ext uri="{FF2B5EF4-FFF2-40B4-BE49-F238E27FC236}">
                <a16:creationId xmlns:a16="http://schemas.microsoft.com/office/drawing/2014/main" id="{61CF0EB7-D9E0-9C4C-97B3-610E354382DF}"/>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4D6073-2AA0-474E-9A2C-338C605CD83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586238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86232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Realizable Entities and their Contexts</a:t>
            </a: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3272536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68" name="Oval 67">
            <a:extLst>
              <a:ext uri="{FF2B5EF4-FFF2-40B4-BE49-F238E27FC236}">
                <a16:creationId xmlns:a16="http://schemas.microsoft.com/office/drawing/2014/main" id="{68793968-7C52-354E-8EB8-BFA8AFEB2B3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64A3DD27-FD54-9245-8343-D832D763DEC9}"/>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70" name="Oval 69">
            <a:extLst>
              <a:ext uri="{FF2B5EF4-FFF2-40B4-BE49-F238E27FC236}">
                <a16:creationId xmlns:a16="http://schemas.microsoft.com/office/drawing/2014/main" id="{1F789E51-A08D-334F-B6F6-C5FEB03BAC5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823292A-98C6-564D-A59A-311722A68394}"/>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72" name="Oval 71">
            <a:extLst>
              <a:ext uri="{FF2B5EF4-FFF2-40B4-BE49-F238E27FC236}">
                <a16:creationId xmlns:a16="http://schemas.microsoft.com/office/drawing/2014/main" id="{11D65251-4D87-FA43-96D7-8731CA5251F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0865926-CB91-A946-AC37-2E318E810866}"/>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541803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cxnSp>
        <p:nvCxnSpPr>
          <p:cNvPr id="17" name="Straight Arrow Connector 16">
            <a:extLst>
              <a:ext uri="{FF2B5EF4-FFF2-40B4-BE49-F238E27FC236}">
                <a16:creationId xmlns:a16="http://schemas.microsoft.com/office/drawing/2014/main" id="{956BB8AB-03E9-9945-8CAD-1BA4830412DE}"/>
              </a:ext>
            </a:extLst>
          </p:cNvPr>
          <p:cNvCxnSpPr>
            <a:cxnSpLocks/>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CD001C-5219-544A-B304-A1EDECF76E34}"/>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9" name="Oval 18">
            <a:extLst>
              <a:ext uri="{FF2B5EF4-FFF2-40B4-BE49-F238E27FC236}">
                <a16:creationId xmlns:a16="http://schemas.microsoft.com/office/drawing/2014/main" id="{75A739D4-5150-E442-9F81-36C646F4D81D}"/>
              </a:ext>
            </a:extLst>
          </p:cNvPr>
          <p:cNvSpPr/>
          <p:nvPr/>
        </p:nvSpPr>
        <p:spPr>
          <a:xfrm>
            <a:off x="7542617" y="2315184"/>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20" name="Straight Arrow Connector 19">
            <a:extLst>
              <a:ext uri="{FF2B5EF4-FFF2-40B4-BE49-F238E27FC236}">
                <a16:creationId xmlns:a16="http://schemas.microsoft.com/office/drawing/2014/main" id="{ADD7CABB-4B91-5048-A598-8ED3AF8ECF6A}"/>
              </a:ext>
            </a:extLst>
          </p:cNvPr>
          <p:cNvCxnSpPr>
            <a:cxnSpLocks/>
            <a:stCxn id="3" idx="0"/>
            <a:endCxn id="19" idx="4"/>
          </p:cNvCxnSpPr>
          <p:nvPr/>
        </p:nvCxnSpPr>
        <p:spPr>
          <a:xfrm flipV="1">
            <a:off x="2771753" y="2860850"/>
            <a:ext cx="5606659" cy="253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3EDF0BF-5B80-004A-B014-35ABB21FA6A0}"/>
              </a:ext>
            </a:extLst>
          </p:cNvPr>
          <p:cNvSpPr txBox="1"/>
          <p:nvPr/>
        </p:nvSpPr>
        <p:spPr>
          <a:xfrm>
            <a:off x="5741901" y="3302530"/>
            <a:ext cx="1050480" cy="369332"/>
          </a:xfrm>
          <a:prstGeom prst="rect">
            <a:avLst/>
          </a:prstGeom>
          <a:noFill/>
        </p:spPr>
        <p:txBody>
          <a:bodyPr wrap="none" rtlCol="0">
            <a:spAutoFit/>
          </a:bodyPr>
          <a:lstStyle/>
          <a:p>
            <a:r>
              <a:rPr lang="en-US" dirty="0"/>
              <a:t>bearer of</a:t>
            </a:r>
          </a:p>
        </p:txBody>
      </p:sp>
      <p:sp>
        <p:nvSpPr>
          <p:cNvPr id="22" name="Oval 21">
            <a:extLst>
              <a:ext uri="{FF2B5EF4-FFF2-40B4-BE49-F238E27FC236}">
                <a16:creationId xmlns:a16="http://schemas.microsoft.com/office/drawing/2014/main" id="{F243D526-6DA7-4A4A-AC22-6B03926565C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A7CD21E-52B5-2845-AA3C-E8079DB16665}"/>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C6BA8A9D-642D-BC41-8676-7F504D8E9763}"/>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7D3C590-62D8-274B-8D79-49024610DA45}"/>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26" name="Oval 25">
            <a:extLst>
              <a:ext uri="{FF2B5EF4-FFF2-40B4-BE49-F238E27FC236}">
                <a16:creationId xmlns:a16="http://schemas.microsoft.com/office/drawing/2014/main" id="{7BB77E92-93F7-2340-9B1B-56A217CC738A}"/>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854AA4-4B6C-DF4C-94E6-B875CD64E8AA}"/>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580882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46" name="Oval 45">
            <a:extLst>
              <a:ext uri="{FF2B5EF4-FFF2-40B4-BE49-F238E27FC236}">
                <a16:creationId xmlns:a16="http://schemas.microsoft.com/office/drawing/2014/main" id="{14DFFD8E-2A76-BF4B-929C-72CE266274F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95E0AC6-CD73-3C4B-82B1-7822FA15BCAC}"/>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49" name="Oval 48">
            <a:extLst>
              <a:ext uri="{FF2B5EF4-FFF2-40B4-BE49-F238E27FC236}">
                <a16:creationId xmlns:a16="http://schemas.microsoft.com/office/drawing/2014/main" id="{0D602BA1-C83B-E04B-9E56-B42BCF0356F1}"/>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7C3B4FE-C75E-DD4F-88FE-D74B1FD1055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51" name="Oval 50">
            <a:extLst>
              <a:ext uri="{FF2B5EF4-FFF2-40B4-BE49-F238E27FC236}">
                <a16:creationId xmlns:a16="http://schemas.microsoft.com/office/drawing/2014/main" id="{0C40B89C-7D16-134D-98F4-444BBABA5D05}"/>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F32D38-AC73-7F4A-B166-1F9BCA8C77FF}"/>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810436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9921240" y="199766"/>
            <a:ext cx="1955625" cy="999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Salary</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328624" y="1198890"/>
            <a:ext cx="1570429"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6204913" y="1086855"/>
            <a:ext cx="2605208" cy="835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Health Insurance</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810399" y="1921890"/>
            <a:ext cx="1697118" cy="30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36" name="Oval 35">
            <a:extLst>
              <a:ext uri="{FF2B5EF4-FFF2-40B4-BE49-F238E27FC236}">
                <a16:creationId xmlns:a16="http://schemas.microsoft.com/office/drawing/2014/main" id="{F30B9E53-5738-8341-A800-5D6D2A6A03B0}"/>
              </a:ext>
            </a:extLst>
          </p:cNvPr>
          <p:cNvSpPr/>
          <p:nvPr/>
        </p:nvSpPr>
        <p:spPr>
          <a:xfrm>
            <a:off x="271516" y="1199479"/>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C691BAD-767B-C144-AEAE-340F737EE223}"/>
              </a:ext>
            </a:extLst>
          </p:cNvPr>
          <p:cNvSpPr txBox="1"/>
          <p:nvPr/>
        </p:nvSpPr>
        <p:spPr>
          <a:xfrm>
            <a:off x="543915" y="1181817"/>
            <a:ext cx="1229824" cy="307777"/>
          </a:xfrm>
          <a:prstGeom prst="rect">
            <a:avLst/>
          </a:prstGeom>
          <a:noFill/>
        </p:spPr>
        <p:txBody>
          <a:bodyPr wrap="none" rtlCol="0">
            <a:spAutoFit/>
          </a:bodyPr>
          <a:lstStyle/>
          <a:p>
            <a:r>
              <a:rPr lang="en-US" sz="1400" dirty="0"/>
              <a:t>Asserted Class</a:t>
            </a:r>
          </a:p>
        </p:txBody>
      </p:sp>
      <p:sp>
        <p:nvSpPr>
          <p:cNvPr id="38" name="Oval 37">
            <a:extLst>
              <a:ext uri="{FF2B5EF4-FFF2-40B4-BE49-F238E27FC236}">
                <a16:creationId xmlns:a16="http://schemas.microsoft.com/office/drawing/2014/main" id="{A5FB3C05-4886-5344-BC77-4A193B0F9177}"/>
              </a:ext>
            </a:extLst>
          </p:cNvPr>
          <p:cNvSpPr/>
          <p:nvPr/>
        </p:nvSpPr>
        <p:spPr>
          <a:xfrm>
            <a:off x="271516" y="1518910"/>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9472B8E-2144-914A-96FC-2F2A94AD1563}"/>
              </a:ext>
            </a:extLst>
          </p:cNvPr>
          <p:cNvSpPr txBox="1"/>
          <p:nvPr/>
        </p:nvSpPr>
        <p:spPr>
          <a:xfrm>
            <a:off x="543915" y="1501248"/>
            <a:ext cx="797654" cy="307777"/>
          </a:xfrm>
          <a:prstGeom prst="rect">
            <a:avLst/>
          </a:prstGeom>
          <a:noFill/>
        </p:spPr>
        <p:txBody>
          <a:bodyPr wrap="none" rtlCol="0">
            <a:spAutoFit/>
          </a:bodyPr>
          <a:lstStyle/>
          <a:p>
            <a:r>
              <a:rPr lang="en-US" sz="1400" dirty="0"/>
              <a:t>Instance</a:t>
            </a:r>
          </a:p>
        </p:txBody>
      </p:sp>
      <p:sp>
        <p:nvSpPr>
          <p:cNvPr id="40" name="Oval 39">
            <a:extLst>
              <a:ext uri="{FF2B5EF4-FFF2-40B4-BE49-F238E27FC236}">
                <a16:creationId xmlns:a16="http://schemas.microsoft.com/office/drawing/2014/main" id="{849B7A23-2EB2-0242-83B1-61B18D336456}"/>
              </a:ext>
            </a:extLst>
          </p:cNvPr>
          <p:cNvSpPr/>
          <p:nvPr/>
        </p:nvSpPr>
        <p:spPr>
          <a:xfrm>
            <a:off x="271516" y="1829718"/>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C0679BA-98FB-C04F-9A22-37EE766E60FC}"/>
              </a:ext>
            </a:extLst>
          </p:cNvPr>
          <p:cNvSpPr txBox="1"/>
          <p:nvPr/>
        </p:nvSpPr>
        <p:spPr>
          <a:xfrm>
            <a:off x="543915" y="1812056"/>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476212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865484"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CTO Role</a:t>
            </a:r>
          </a:p>
        </p:txBody>
      </p:sp>
      <p:sp>
        <p:nvSpPr>
          <p:cNvPr id="7" name="Oval 6">
            <a:extLst>
              <a:ext uri="{FF2B5EF4-FFF2-40B4-BE49-F238E27FC236}">
                <a16:creationId xmlns:a16="http://schemas.microsoft.com/office/drawing/2014/main" id="{6560DEF4-9240-8B42-B1E8-6F8F92CCCC3D}"/>
              </a:ext>
            </a:extLst>
          </p:cNvPr>
          <p:cNvSpPr/>
          <p:nvPr/>
        </p:nvSpPr>
        <p:spPr>
          <a:xfrm>
            <a:off x="6858568" y="3986706"/>
            <a:ext cx="1936862" cy="98557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Professional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135593"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907346" y="2771782"/>
            <a:ext cx="1919653" cy="121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357832" y="2860177"/>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23660" y="43825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8" y="2108771"/>
            <a:ext cx="1883537"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Consultant Role</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26999" y="2654437"/>
            <a:ext cx="1607598" cy="133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773544" y="2830771"/>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907346" y="2771782"/>
            <a:ext cx="855767"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flipH="1">
            <a:off x="9398514" y="2654437"/>
            <a:ext cx="36083"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10041018" y="524300"/>
            <a:ext cx="1835847"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Creation</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434597" y="1198890"/>
            <a:ext cx="1524345"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7162756" y="1175216"/>
            <a:ext cx="1165314"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Hiring</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907346" y="1849806"/>
            <a:ext cx="1838067" cy="37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49" name="Oval 48">
            <a:extLst>
              <a:ext uri="{FF2B5EF4-FFF2-40B4-BE49-F238E27FC236}">
                <a16:creationId xmlns:a16="http://schemas.microsoft.com/office/drawing/2014/main" id="{4849C4BF-DCE6-6742-A66E-00797A41C850}"/>
              </a:ext>
            </a:extLst>
          </p:cNvPr>
          <p:cNvSpPr/>
          <p:nvPr/>
        </p:nvSpPr>
        <p:spPr>
          <a:xfrm>
            <a:off x="271516" y="1297697"/>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0D17390-6460-DA4C-8434-E93E2F5AA4F7}"/>
              </a:ext>
            </a:extLst>
          </p:cNvPr>
          <p:cNvSpPr txBox="1"/>
          <p:nvPr/>
        </p:nvSpPr>
        <p:spPr>
          <a:xfrm>
            <a:off x="543915" y="1280035"/>
            <a:ext cx="1229824" cy="307777"/>
          </a:xfrm>
          <a:prstGeom prst="rect">
            <a:avLst/>
          </a:prstGeom>
          <a:noFill/>
        </p:spPr>
        <p:txBody>
          <a:bodyPr wrap="none" rtlCol="0">
            <a:spAutoFit/>
          </a:bodyPr>
          <a:lstStyle/>
          <a:p>
            <a:r>
              <a:rPr lang="en-US" sz="1400" dirty="0"/>
              <a:t>Asserted Class</a:t>
            </a:r>
          </a:p>
        </p:txBody>
      </p:sp>
      <p:sp>
        <p:nvSpPr>
          <p:cNvPr id="51" name="Oval 50">
            <a:extLst>
              <a:ext uri="{FF2B5EF4-FFF2-40B4-BE49-F238E27FC236}">
                <a16:creationId xmlns:a16="http://schemas.microsoft.com/office/drawing/2014/main" id="{BD856BDB-E939-5646-9BE8-CCB3E708352D}"/>
              </a:ext>
            </a:extLst>
          </p:cNvPr>
          <p:cNvSpPr/>
          <p:nvPr/>
        </p:nvSpPr>
        <p:spPr>
          <a:xfrm>
            <a:off x="271516" y="1617128"/>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199B623-7311-E84B-93CF-FC8FCE04F9F3}"/>
              </a:ext>
            </a:extLst>
          </p:cNvPr>
          <p:cNvSpPr txBox="1"/>
          <p:nvPr/>
        </p:nvSpPr>
        <p:spPr>
          <a:xfrm>
            <a:off x="543915" y="1599466"/>
            <a:ext cx="797654" cy="307777"/>
          </a:xfrm>
          <a:prstGeom prst="rect">
            <a:avLst/>
          </a:prstGeom>
          <a:noFill/>
        </p:spPr>
        <p:txBody>
          <a:bodyPr wrap="none" rtlCol="0">
            <a:spAutoFit/>
          </a:bodyPr>
          <a:lstStyle/>
          <a:p>
            <a:r>
              <a:rPr lang="en-US" sz="1400" dirty="0"/>
              <a:t>Instance</a:t>
            </a:r>
          </a:p>
        </p:txBody>
      </p:sp>
      <p:sp>
        <p:nvSpPr>
          <p:cNvPr id="61" name="Oval 60">
            <a:extLst>
              <a:ext uri="{FF2B5EF4-FFF2-40B4-BE49-F238E27FC236}">
                <a16:creationId xmlns:a16="http://schemas.microsoft.com/office/drawing/2014/main" id="{5C4C55EB-ACA7-054F-AD6A-BDEFD2E36D96}"/>
              </a:ext>
            </a:extLst>
          </p:cNvPr>
          <p:cNvSpPr/>
          <p:nvPr/>
        </p:nvSpPr>
        <p:spPr>
          <a:xfrm>
            <a:off x="271516" y="1927936"/>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968C0DA-205B-6947-BCFA-C913129687D1}"/>
              </a:ext>
            </a:extLst>
          </p:cNvPr>
          <p:cNvSpPr txBox="1"/>
          <p:nvPr/>
        </p:nvSpPr>
        <p:spPr>
          <a:xfrm>
            <a:off x="543915" y="1910274"/>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242426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637419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sp>
        <p:nvSpPr>
          <p:cNvPr id="10" name="Oval 9">
            <a:extLst>
              <a:ext uri="{FF2B5EF4-FFF2-40B4-BE49-F238E27FC236}">
                <a16:creationId xmlns:a16="http://schemas.microsoft.com/office/drawing/2014/main" id="{C47A35B8-E9AF-B44D-9F27-0820570B4671}"/>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A827FB-B274-3340-8CE3-B39FAD15AF9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09416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cxnSp>
        <p:nvCxnSpPr>
          <p:cNvPr id="11" name="Straight Connector 10">
            <a:extLst>
              <a:ext uri="{FF2B5EF4-FFF2-40B4-BE49-F238E27FC236}">
                <a16:creationId xmlns:a16="http://schemas.microsoft.com/office/drawing/2014/main" id="{19BB46C1-1BE7-724D-9586-F47F96680D82}"/>
              </a:ext>
            </a:extLst>
          </p:cNvPr>
          <p:cNvCxnSpPr/>
          <p:nvPr/>
        </p:nvCxnSpPr>
        <p:spPr>
          <a:xfrm>
            <a:off x="2563091" y="1676400"/>
            <a:ext cx="6802582" cy="393469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46909-A86E-F54F-AA70-E2DC43B554D1}"/>
              </a:ext>
            </a:extLst>
          </p:cNvPr>
          <p:cNvCxnSpPr>
            <a:cxnSpLocks/>
          </p:cNvCxnSpPr>
          <p:nvPr/>
        </p:nvCxnSpPr>
        <p:spPr>
          <a:xfrm flipH="1">
            <a:off x="2630714" y="1579418"/>
            <a:ext cx="6593417" cy="386541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2DC9286-446F-924A-94A1-5288A05D1ED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01760D-2B6E-744B-8FB0-847E37B752B0}"/>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87884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5016758"/>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a:p>
            <a:r>
              <a:rPr lang="en-US" sz="4000" dirty="0">
                <a:latin typeface="Garamond" panose="02020404030301010803" pitchFamily="18" charset="0"/>
              </a:rPr>
              <a:t>Second, the IOF ought to start with the Product Life Cycle Ontologies, and revise, extend, and replace them as needed. </a:t>
            </a:r>
          </a:p>
          <a:p>
            <a:endParaRPr lang="en-US" sz="4000" dirty="0">
              <a:latin typeface="Garamond" panose="02020404030301010803" pitchFamily="18" charset="0"/>
            </a:endParaRPr>
          </a:p>
        </p:txBody>
      </p:sp>
    </p:spTree>
    <p:extLst>
      <p:ext uri="{BB962C8B-B14F-4D97-AF65-F5344CB8AC3E}">
        <p14:creationId xmlns:p14="http://schemas.microsoft.com/office/powerpoint/2010/main" val="2079778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5217" y="5722153"/>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document act</a:t>
            </a:r>
          </a:p>
        </p:txBody>
      </p:sp>
      <p:sp>
        <p:nvSpPr>
          <p:cNvPr id="5" name="Rectangle 4"/>
          <p:cNvSpPr/>
          <p:nvPr/>
        </p:nvSpPr>
        <p:spPr>
          <a:xfrm>
            <a:off x="5045209" y="4492572"/>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deontic declaration</a:t>
            </a:r>
          </a:p>
        </p:txBody>
      </p:sp>
      <p:sp>
        <p:nvSpPr>
          <p:cNvPr id="6" name="Rectangle 5"/>
          <p:cNvSpPr/>
          <p:nvPr/>
        </p:nvSpPr>
        <p:spPr>
          <a:xfrm>
            <a:off x="5045212" y="3222661"/>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social act</a:t>
            </a:r>
          </a:p>
        </p:txBody>
      </p:sp>
      <p:sp>
        <p:nvSpPr>
          <p:cNvPr id="7" name="Rectangle 6"/>
          <p:cNvSpPr/>
          <p:nvPr/>
        </p:nvSpPr>
        <p:spPr>
          <a:xfrm>
            <a:off x="5045211" y="1981218"/>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OBI: planned process</a:t>
            </a:r>
          </a:p>
        </p:txBody>
      </p:sp>
      <p:sp>
        <p:nvSpPr>
          <p:cNvPr id="8" name="Rectangle 7"/>
          <p:cNvSpPr/>
          <p:nvPr/>
        </p:nvSpPr>
        <p:spPr>
          <a:xfrm>
            <a:off x="5045210" y="824217"/>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process</a:t>
            </a:r>
          </a:p>
        </p:txBody>
      </p:sp>
      <p:sp>
        <p:nvSpPr>
          <p:cNvPr id="9" name="Rectangle 8"/>
          <p:cNvSpPr/>
          <p:nvPr/>
        </p:nvSpPr>
        <p:spPr>
          <a:xfrm>
            <a:off x="313360" y="5549393"/>
            <a:ext cx="234563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document template</a:t>
            </a:r>
          </a:p>
        </p:txBody>
      </p:sp>
      <p:sp>
        <p:nvSpPr>
          <p:cNvPr id="10" name="Rectangle 9"/>
          <p:cNvSpPr/>
          <p:nvPr/>
        </p:nvSpPr>
        <p:spPr>
          <a:xfrm>
            <a:off x="313360" y="3868194"/>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document</a:t>
            </a:r>
          </a:p>
        </p:txBody>
      </p:sp>
      <p:sp>
        <p:nvSpPr>
          <p:cNvPr id="11" name="Rectangle 10"/>
          <p:cNvSpPr/>
          <p:nvPr/>
        </p:nvSpPr>
        <p:spPr>
          <a:xfrm>
            <a:off x="313360" y="2300110"/>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information content entity</a:t>
            </a:r>
          </a:p>
        </p:txBody>
      </p:sp>
      <p:sp>
        <p:nvSpPr>
          <p:cNvPr id="12" name="Rectangle 11"/>
          <p:cNvSpPr/>
          <p:nvPr/>
        </p:nvSpPr>
        <p:spPr>
          <a:xfrm>
            <a:off x="313359" y="749691"/>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generically dependent continuant</a:t>
            </a:r>
          </a:p>
        </p:txBody>
      </p:sp>
      <p:cxnSp>
        <p:nvCxnSpPr>
          <p:cNvPr id="14" name="Straight Arrow Connector 13"/>
          <p:cNvCxnSpPr>
            <a:stCxn id="4" idx="1"/>
            <a:endCxn id="9" idx="3"/>
          </p:cNvCxnSpPr>
          <p:nvPr/>
        </p:nvCxnSpPr>
        <p:spPr>
          <a:xfrm flipH="1" flipV="1">
            <a:off x="2658995" y="6006593"/>
            <a:ext cx="2386222" cy="13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1"/>
            <a:endCxn id="10" idx="3"/>
          </p:cNvCxnSpPr>
          <p:nvPr/>
        </p:nvCxnSpPr>
        <p:spPr>
          <a:xfrm flipH="1" flipV="1">
            <a:off x="2658995" y="4166368"/>
            <a:ext cx="2386222" cy="18539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4801" y="5658666"/>
            <a:ext cx="2724820" cy="369332"/>
          </a:xfrm>
          <a:prstGeom prst="rect">
            <a:avLst/>
          </a:prstGeom>
          <a:noFill/>
        </p:spPr>
        <p:txBody>
          <a:bodyPr wrap="square" rtlCol="0">
            <a:spAutoFit/>
          </a:bodyPr>
          <a:lstStyle/>
          <a:p>
            <a:r>
              <a:rPr lang="en-US" dirty="0"/>
              <a:t>has specified input</a:t>
            </a:r>
          </a:p>
        </p:txBody>
      </p:sp>
      <p:sp>
        <p:nvSpPr>
          <p:cNvPr id="19" name="TextBox 18"/>
          <p:cNvSpPr txBox="1"/>
          <p:nvPr/>
        </p:nvSpPr>
        <p:spPr>
          <a:xfrm>
            <a:off x="2844801" y="4047891"/>
            <a:ext cx="2532727" cy="369332"/>
          </a:xfrm>
          <a:prstGeom prst="rect">
            <a:avLst/>
          </a:prstGeom>
          <a:noFill/>
        </p:spPr>
        <p:txBody>
          <a:bodyPr wrap="square" rtlCol="0">
            <a:spAutoFit/>
          </a:bodyPr>
          <a:lstStyle/>
          <a:p>
            <a:r>
              <a:rPr lang="en-US" dirty="0"/>
              <a:t>has </a:t>
            </a:r>
            <a:r>
              <a:rPr lang="en-US"/>
              <a:t>specified output</a:t>
            </a:r>
            <a:endParaRPr lang="en-US" dirty="0"/>
          </a:p>
        </p:txBody>
      </p:sp>
      <p:sp>
        <p:nvSpPr>
          <p:cNvPr id="20" name="Rectangle 19"/>
          <p:cNvSpPr/>
          <p:nvPr/>
        </p:nvSpPr>
        <p:spPr>
          <a:xfrm>
            <a:off x="9600612" y="5743459"/>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BFO: role</a:t>
            </a:r>
            <a:endParaRPr lang="en-US" dirty="0">
              <a:solidFill>
                <a:schemeClr val="accent6">
                  <a:lumMod val="10000"/>
                </a:schemeClr>
              </a:solidFill>
            </a:endParaRPr>
          </a:p>
        </p:txBody>
      </p:sp>
      <p:cxnSp>
        <p:nvCxnSpPr>
          <p:cNvPr id="22" name="Straight Arrow Connector 21"/>
          <p:cNvCxnSpPr>
            <a:stCxn id="4" idx="3"/>
            <a:endCxn id="20" idx="1"/>
          </p:cNvCxnSpPr>
          <p:nvPr/>
        </p:nvCxnSpPr>
        <p:spPr>
          <a:xfrm>
            <a:off x="7390852" y="6020327"/>
            <a:ext cx="2209760" cy="21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92630" y="5683216"/>
            <a:ext cx="2182665" cy="369332"/>
          </a:xfrm>
          <a:prstGeom prst="rect">
            <a:avLst/>
          </a:prstGeom>
          <a:noFill/>
        </p:spPr>
        <p:txBody>
          <a:bodyPr wrap="square" rtlCol="0">
            <a:spAutoFit/>
          </a:bodyPr>
          <a:lstStyle/>
          <a:p>
            <a:r>
              <a:rPr lang="en-US" dirty="0"/>
              <a:t>has </a:t>
            </a:r>
            <a:r>
              <a:rPr lang="en-US"/>
              <a:t>specified output</a:t>
            </a:r>
            <a:endParaRPr lang="en-US" dirty="0"/>
          </a:p>
        </p:txBody>
      </p:sp>
      <p:cxnSp>
        <p:nvCxnSpPr>
          <p:cNvPr id="32" name="Straight Arrow Connector 31"/>
          <p:cNvCxnSpPr>
            <a:stCxn id="4" idx="0"/>
            <a:endCxn id="5" idx="2"/>
          </p:cNvCxnSpPr>
          <p:nvPr/>
        </p:nvCxnSpPr>
        <p:spPr>
          <a:xfrm flipH="1" flipV="1">
            <a:off x="6218027" y="5088919"/>
            <a:ext cx="8" cy="633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0"/>
            <a:endCxn id="6" idx="2"/>
          </p:cNvCxnSpPr>
          <p:nvPr/>
        </p:nvCxnSpPr>
        <p:spPr>
          <a:xfrm flipV="1">
            <a:off x="6218027" y="3819008"/>
            <a:ext cx="3" cy="67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a:endCxn id="7" idx="2"/>
          </p:cNvCxnSpPr>
          <p:nvPr/>
        </p:nvCxnSpPr>
        <p:spPr>
          <a:xfrm flipH="1" flipV="1">
            <a:off x="6218029" y="2577565"/>
            <a:ext cx="1" cy="6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0"/>
            <a:endCxn id="8" idx="2"/>
          </p:cNvCxnSpPr>
          <p:nvPr/>
        </p:nvCxnSpPr>
        <p:spPr>
          <a:xfrm flipH="1" flipV="1">
            <a:off x="6218028" y="1420564"/>
            <a:ext cx="1" cy="5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0"/>
            <a:endCxn id="10" idx="2"/>
          </p:cNvCxnSpPr>
          <p:nvPr/>
        </p:nvCxnSpPr>
        <p:spPr>
          <a:xfrm flipV="1">
            <a:off x="1486178" y="4464541"/>
            <a:ext cx="0" cy="1084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0"/>
            <a:endCxn id="11" idx="2"/>
          </p:cNvCxnSpPr>
          <p:nvPr/>
        </p:nvCxnSpPr>
        <p:spPr>
          <a:xfrm flipV="1">
            <a:off x="1486178" y="2896457"/>
            <a:ext cx="0" cy="971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0"/>
            <a:endCxn id="12" idx="2"/>
          </p:cNvCxnSpPr>
          <p:nvPr/>
        </p:nvCxnSpPr>
        <p:spPr>
          <a:xfrm flipH="1" flipV="1">
            <a:off x="1486177" y="1346038"/>
            <a:ext cx="1" cy="95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13601" y="2699315"/>
            <a:ext cx="490840" cy="369332"/>
          </a:xfrm>
          <a:prstGeom prst="rect">
            <a:avLst/>
          </a:prstGeom>
          <a:noFill/>
        </p:spPr>
        <p:txBody>
          <a:bodyPr wrap="none" rtlCol="0">
            <a:spAutoFit/>
          </a:bodyPr>
          <a:lstStyle/>
          <a:p>
            <a:r>
              <a:rPr lang="en-US"/>
              <a:t>is a</a:t>
            </a:r>
          </a:p>
        </p:txBody>
      </p:sp>
      <p:sp>
        <p:nvSpPr>
          <p:cNvPr id="47" name="TextBox 46"/>
          <p:cNvSpPr txBox="1"/>
          <p:nvPr/>
        </p:nvSpPr>
        <p:spPr>
          <a:xfrm>
            <a:off x="6313601" y="3959184"/>
            <a:ext cx="490840" cy="369332"/>
          </a:xfrm>
          <a:prstGeom prst="rect">
            <a:avLst/>
          </a:prstGeom>
          <a:noFill/>
        </p:spPr>
        <p:txBody>
          <a:bodyPr wrap="none" rtlCol="0">
            <a:spAutoFit/>
          </a:bodyPr>
          <a:lstStyle/>
          <a:p>
            <a:r>
              <a:rPr lang="en-US"/>
              <a:t>is a</a:t>
            </a:r>
          </a:p>
        </p:txBody>
      </p:sp>
      <p:sp>
        <p:nvSpPr>
          <p:cNvPr id="48" name="TextBox 47"/>
          <p:cNvSpPr txBox="1"/>
          <p:nvPr/>
        </p:nvSpPr>
        <p:spPr>
          <a:xfrm>
            <a:off x="6298788" y="5219787"/>
            <a:ext cx="490840" cy="369332"/>
          </a:xfrm>
          <a:prstGeom prst="rect">
            <a:avLst/>
          </a:prstGeom>
          <a:noFill/>
        </p:spPr>
        <p:txBody>
          <a:bodyPr wrap="none" rtlCol="0">
            <a:spAutoFit/>
          </a:bodyPr>
          <a:lstStyle/>
          <a:p>
            <a:r>
              <a:rPr lang="en-US"/>
              <a:t>is a</a:t>
            </a:r>
          </a:p>
        </p:txBody>
      </p:sp>
      <p:sp>
        <p:nvSpPr>
          <p:cNvPr id="49" name="TextBox 48"/>
          <p:cNvSpPr txBox="1"/>
          <p:nvPr/>
        </p:nvSpPr>
        <p:spPr>
          <a:xfrm>
            <a:off x="6305626" y="1560740"/>
            <a:ext cx="490840" cy="369332"/>
          </a:xfrm>
          <a:prstGeom prst="rect">
            <a:avLst/>
          </a:prstGeom>
          <a:noFill/>
        </p:spPr>
        <p:txBody>
          <a:bodyPr wrap="none" rtlCol="0">
            <a:spAutoFit/>
          </a:bodyPr>
          <a:lstStyle/>
          <a:p>
            <a:r>
              <a:rPr lang="en-US" dirty="0"/>
              <a:t>is a</a:t>
            </a:r>
          </a:p>
        </p:txBody>
      </p:sp>
      <p:sp>
        <p:nvSpPr>
          <p:cNvPr id="50" name="TextBox 49"/>
          <p:cNvSpPr txBox="1"/>
          <p:nvPr/>
        </p:nvSpPr>
        <p:spPr>
          <a:xfrm>
            <a:off x="1577421" y="1553155"/>
            <a:ext cx="490840" cy="369332"/>
          </a:xfrm>
          <a:prstGeom prst="rect">
            <a:avLst/>
          </a:prstGeom>
          <a:noFill/>
        </p:spPr>
        <p:txBody>
          <a:bodyPr wrap="none" rtlCol="0">
            <a:spAutoFit/>
          </a:bodyPr>
          <a:lstStyle/>
          <a:p>
            <a:r>
              <a:rPr lang="en-US"/>
              <a:t>is a</a:t>
            </a:r>
          </a:p>
        </p:txBody>
      </p:sp>
      <p:sp>
        <p:nvSpPr>
          <p:cNvPr id="51" name="TextBox 50"/>
          <p:cNvSpPr txBox="1"/>
          <p:nvPr/>
        </p:nvSpPr>
        <p:spPr>
          <a:xfrm>
            <a:off x="1577421" y="3197659"/>
            <a:ext cx="490840" cy="369332"/>
          </a:xfrm>
          <a:prstGeom prst="rect">
            <a:avLst/>
          </a:prstGeom>
          <a:noFill/>
        </p:spPr>
        <p:txBody>
          <a:bodyPr wrap="none" rtlCol="0">
            <a:spAutoFit/>
          </a:bodyPr>
          <a:lstStyle/>
          <a:p>
            <a:r>
              <a:rPr lang="en-US" dirty="0"/>
              <a:t>is a</a:t>
            </a:r>
          </a:p>
        </p:txBody>
      </p:sp>
      <p:sp>
        <p:nvSpPr>
          <p:cNvPr id="52" name="TextBox 51"/>
          <p:cNvSpPr txBox="1"/>
          <p:nvPr/>
        </p:nvSpPr>
        <p:spPr>
          <a:xfrm>
            <a:off x="1581746" y="4850455"/>
            <a:ext cx="490840" cy="369332"/>
          </a:xfrm>
          <a:prstGeom prst="rect">
            <a:avLst/>
          </a:prstGeom>
          <a:noFill/>
        </p:spPr>
        <p:txBody>
          <a:bodyPr wrap="none" rtlCol="0">
            <a:spAutoFit/>
          </a:bodyPr>
          <a:lstStyle/>
          <a:p>
            <a:r>
              <a:rPr lang="en-US" dirty="0"/>
              <a:t>is a</a:t>
            </a:r>
          </a:p>
        </p:txBody>
      </p:sp>
      <p:sp>
        <p:nvSpPr>
          <p:cNvPr id="86" name="Rectangle 85"/>
          <p:cNvSpPr/>
          <p:nvPr/>
        </p:nvSpPr>
        <p:spPr>
          <a:xfrm>
            <a:off x="7694334" y="1542924"/>
            <a:ext cx="383458" cy="3727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694334" y="2847032"/>
            <a:ext cx="383458" cy="372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230427" y="1407593"/>
            <a:ext cx="3715820" cy="1200329"/>
          </a:xfrm>
          <a:prstGeom prst="rect">
            <a:avLst/>
          </a:prstGeom>
          <a:noFill/>
        </p:spPr>
        <p:txBody>
          <a:bodyPr wrap="square" rtlCol="0">
            <a:spAutoFit/>
          </a:bodyPr>
          <a:lstStyle/>
          <a:p>
            <a:r>
              <a:rPr lang="en-US" b="1" dirty="0"/>
              <a:t>Basic Formal Ontology (BFO),</a:t>
            </a:r>
          </a:p>
          <a:p>
            <a:r>
              <a:rPr lang="en-US" b="1" dirty="0"/>
              <a:t>Open Biological Investigations (OBI),   </a:t>
            </a:r>
          </a:p>
          <a:p>
            <a:r>
              <a:rPr lang="en-US" b="1" dirty="0"/>
              <a:t>and</a:t>
            </a:r>
          </a:p>
          <a:p>
            <a:r>
              <a:rPr lang="en-US" b="1" dirty="0"/>
              <a:t>Information Artifact Ontology (IAO)</a:t>
            </a:r>
          </a:p>
        </p:txBody>
      </p:sp>
      <p:sp>
        <p:nvSpPr>
          <p:cNvPr id="89" name="TextBox 88"/>
          <p:cNvSpPr txBox="1"/>
          <p:nvPr/>
        </p:nvSpPr>
        <p:spPr>
          <a:xfrm>
            <a:off x="8221151" y="2850400"/>
            <a:ext cx="3362074" cy="369332"/>
          </a:xfrm>
          <a:prstGeom prst="rect">
            <a:avLst/>
          </a:prstGeom>
          <a:noFill/>
        </p:spPr>
        <p:txBody>
          <a:bodyPr wrap="none" rtlCol="0">
            <a:spAutoFit/>
          </a:bodyPr>
          <a:lstStyle/>
          <a:p>
            <a:r>
              <a:rPr lang="en-US" b="1" dirty="0"/>
              <a:t>Document Acts Ontology (D-acts)</a:t>
            </a:r>
          </a:p>
        </p:txBody>
      </p:sp>
      <p:sp>
        <p:nvSpPr>
          <p:cNvPr id="37" name="Rectangle 36">
            <a:extLst>
              <a:ext uri="{FF2B5EF4-FFF2-40B4-BE49-F238E27FC236}">
                <a16:creationId xmlns:a16="http://schemas.microsoft.com/office/drawing/2014/main" id="{F6C260B5-B29A-824F-8734-4AF92084EB51}"/>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The Document Acts Ontology (D-Acts)</a:t>
            </a:r>
          </a:p>
        </p:txBody>
      </p:sp>
    </p:spTree>
    <p:extLst>
      <p:ext uri="{BB962C8B-B14F-4D97-AF65-F5344CB8AC3E}">
        <p14:creationId xmlns:p14="http://schemas.microsoft.com/office/powerpoint/2010/main" val="2010333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One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16" name="Oval 15">
            <a:extLst>
              <a:ext uri="{FF2B5EF4-FFF2-40B4-BE49-F238E27FC236}">
                <a16:creationId xmlns:a16="http://schemas.microsoft.com/office/drawing/2014/main" id="{1E4DE437-21D9-AF41-80AD-7522539E08A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2083A1-2760-794A-98F3-C889EE779D6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4049203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Two</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sp>
        <p:nvSpPr>
          <p:cNvPr id="27" name="Oval 26">
            <a:extLst>
              <a:ext uri="{FF2B5EF4-FFF2-40B4-BE49-F238E27FC236}">
                <a16:creationId xmlns:a16="http://schemas.microsoft.com/office/drawing/2014/main" id="{F79AA683-DBB7-0F45-9A47-D9425E91A973}"/>
              </a:ext>
            </a:extLst>
          </p:cNvPr>
          <p:cNvSpPr/>
          <p:nvPr/>
        </p:nvSpPr>
        <p:spPr>
          <a:xfrm>
            <a:off x="10481203" y="25761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F410C77-8107-334F-9D02-D113FF6F2955}"/>
              </a:ext>
            </a:extLst>
          </p:cNvPr>
          <p:cNvSpPr txBox="1"/>
          <p:nvPr/>
        </p:nvSpPr>
        <p:spPr>
          <a:xfrm>
            <a:off x="10753602" y="23995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239862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Three</a:t>
            </a:r>
          </a:p>
        </p:txBody>
      </p:sp>
      <p:sp>
        <p:nvSpPr>
          <p:cNvPr id="55" name="Oval 54">
            <a:extLst>
              <a:ext uri="{FF2B5EF4-FFF2-40B4-BE49-F238E27FC236}">
                <a16:creationId xmlns:a16="http://schemas.microsoft.com/office/drawing/2014/main" id="{8E5E64EE-019C-184A-9F53-06CE6F31C89D}"/>
              </a:ext>
            </a:extLst>
          </p:cNvPr>
          <p:cNvSpPr/>
          <p:nvPr/>
        </p:nvSpPr>
        <p:spPr>
          <a:xfrm>
            <a:off x="10184569" y="3083918"/>
            <a:ext cx="1586754" cy="7209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cxnSp>
        <p:nvCxnSpPr>
          <p:cNvPr id="28" name="Straight Arrow Connector 27">
            <a:extLst>
              <a:ext uri="{FF2B5EF4-FFF2-40B4-BE49-F238E27FC236}">
                <a16:creationId xmlns:a16="http://schemas.microsoft.com/office/drawing/2014/main" id="{8E71DFC7-8B2C-E140-82A2-0B584F2B698F}"/>
              </a:ext>
            </a:extLst>
          </p:cNvPr>
          <p:cNvCxnSpPr>
            <a:cxnSpLocks/>
            <a:stCxn id="21" idx="6"/>
            <a:endCxn id="55" idx="0"/>
          </p:cNvCxnSpPr>
          <p:nvPr/>
        </p:nvCxnSpPr>
        <p:spPr>
          <a:xfrm>
            <a:off x="7488393" y="1320462"/>
            <a:ext cx="3489553" cy="176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558908-3A45-1047-B5B5-F5A117EB5178}"/>
              </a:ext>
            </a:extLst>
          </p:cNvPr>
          <p:cNvCxnSpPr>
            <a:cxnSpLocks/>
            <a:stCxn id="10" idx="6"/>
            <a:endCxn id="55" idx="4"/>
          </p:cNvCxnSpPr>
          <p:nvPr/>
        </p:nvCxnSpPr>
        <p:spPr>
          <a:xfrm flipV="1">
            <a:off x="6176822" y="3804864"/>
            <a:ext cx="4801124" cy="199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1EC5D66-5659-5F4A-84C7-299E347A80CA}"/>
              </a:ext>
            </a:extLst>
          </p:cNvPr>
          <p:cNvSpPr txBox="1"/>
          <p:nvPr/>
        </p:nvSpPr>
        <p:spPr>
          <a:xfrm>
            <a:off x="8662322" y="1647142"/>
            <a:ext cx="896399" cy="369332"/>
          </a:xfrm>
          <a:prstGeom prst="rect">
            <a:avLst/>
          </a:prstGeom>
          <a:noFill/>
        </p:spPr>
        <p:txBody>
          <a:bodyPr wrap="none" rtlCol="0">
            <a:spAutoFit/>
          </a:bodyPr>
          <a:lstStyle/>
          <a:p>
            <a:r>
              <a:rPr lang="en-US" dirty="0"/>
              <a:t>fulfilled</a:t>
            </a:r>
          </a:p>
        </p:txBody>
      </p:sp>
      <p:sp>
        <p:nvSpPr>
          <p:cNvPr id="36" name="TextBox 35">
            <a:extLst>
              <a:ext uri="{FF2B5EF4-FFF2-40B4-BE49-F238E27FC236}">
                <a16:creationId xmlns:a16="http://schemas.microsoft.com/office/drawing/2014/main" id="{682889CE-8528-D348-B592-F23E824F508D}"/>
              </a:ext>
            </a:extLst>
          </p:cNvPr>
          <p:cNvSpPr txBox="1"/>
          <p:nvPr/>
        </p:nvSpPr>
        <p:spPr>
          <a:xfrm>
            <a:off x="8039234" y="4400408"/>
            <a:ext cx="896399" cy="369332"/>
          </a:xfrm>
          <a:prstGeom prst="rect">
            <a:avLst/>
          </a:prstGeom>
          <a:noFill/>
        </p:spPr>
        <p:txBody>
          <a:bodyPr wrap="none" rtlCol="0">
            <a:spAutoFit/>
          </a:bodyPr>
          <a:lstStyle/>
          <a:p>
            <a:r>
              <a:rPr lang="en-US" dirty="0"/>
              <a:t>fulfilled</a:t>
            </a:r>
          </a:p>
        </p:txBody>
      </p:sp>
      <p:sp>
        <p:nvSpPr>
          <p:cNvPr id="37" name="Oval 36">
            <a:extLst>
              <a:ext uri="{FF2B5EF4-FFF2-40B4-BE49-F238E27FC236}">
                <a16:creationId xmlns:a16="http://schemas.microsoft.com/office/drawing/2014/main" id="{51BE80DB-F557-6447-AE2F-8C6A41D1603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BD154A6-1822-0942-9691-12D757E6D68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92858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1076296" cy="378565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Training, Developing Skills, Using Skills</a:t>
            </a:r>
            <a:br>
              <a:rPr lang="en-US" sz="6000" i="1" dirty="0">
                <a:latin typeface="Garamond" panose="02020404030301010803" pitchFamily="18" charset="0"/>
              </a:rPr>
            </a:b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2682258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7E72C62F-F585-2647-9F13-AECBBA0E887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F5B66F-0164-F740-894A-7D14AF5424B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433218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13" name="Oval 12">
            <a:extLst>
              <a:ext uri="{FF2B5EF4-FFF2-40B4-BE49-F238E27FC236}">
                <a16:creationId xmlns:a16="http://schemas.microsoft.com/office/drawing/2014/main" id="{51BA87EB-67A4-5D42-97AF-EA20DD0F64F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691A9C0-8A1C-ED48-9A26-14A6E2757E2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495551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23" name="Oval 22">
            <a:extLst>
              <a:ext uri="{FF2B5EF4-FFF2-40B4-BE49-F238E27FC236}">
                <a16:creationId xmlns:a16="http://schemas.microsoft.com/office/drawing/2014/main" id="{0A334B5B-E5FD-2A49-A496-C850F15693F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4238D12-B024-9B43-A2A2-FF842BFEDD21}"/>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90421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35" name="Oval 34">
            <a:extLst>
              <a:ext uri="{FF2B5EF4-FFF2-40B4-BE49-F238E27FC236}">
                <a16:creationId xmlns:a16="http://schemas.microsoft.com/office/drawing/2014/main" id="{B2E8B817-0214-1D4B-B74E-951E4C7E1F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8BF09BF-EEA7-3449-BE04-70AD4DD6BA7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552683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“Very Poor”</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4DAC8952-1161-024F-AA9E-C3A55652E44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1ED08CC-FE5A-9747-B211-D2391047F95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71078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484120" y="112542"/>
            <a:ext cx="7425397" cy="769441"/>
          </a:xfrm>
          <a:prstGeom prst="rect">
            <a:avLst/>
          </a:prstGeom>
          <a:noFill/>
        </p:spPr>
        <p:txBody>
          <a:bodyPr wrap="square" rtlCol="0">
            <a:spAutoFit/>
          </a:bodyPr>
          <a:lstStyle/>
          <a:p>
            <a:r>
              <a:rPr lang="en-US" sz="4400" b="1" dirty="0">
                <a:latin typeface="Garamond" panose="02020404030301010803" pitchFamily="18" charset="0"/>
              </a:rPr>
              <a:t>Basic Formal Ontology (BFO)</a:t>
            </a:r>
          </a:p>
        </p:txBody>
      </p:sp>
      <p:pic>
        <p:nvPicPr>
          <p:cNvPr id="7" name="Picture 6">
            <a:extLst>
              <a:ext uri="{FF2B5EF4-FFF2-40B4-BE49-F238E27FC236}">
                <a16:creationId xmlns:a16="http://schemas.microsoft.com/office/drawing/2014/main" id="{F4907C35-998E-5E4D-825D-F0F80B095DD1}"/>
              </a:ext>
            </a:extLst>
          </p:cNvPr>
          <p:cNvPicPr>
            <a:picLocks noChangeAspect="1"/>
          </p:cNvPicPr>
          <p:nvPr/>
        </p:nvPicPr>
        <p:blipFill>
          <a:blip r:embed="rId2"/>
          <a:stretch>
            <a:fillRect/>
          </a:stretch>
        </p:blipFill>
        <p:spPr>
          <a:xfrm>
            <a:off x="7299960" y="1165684"/>
            <a:ext cx="4479290" cy="478636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Rectangle 4">
            <a:extLst>
              <a:ext uri="{FF2B5EF4-FFF2-40B4-BE49-F238E27FC236}">
                <a16:creationId xmlns:a16="http://schemas.microsoft.com/office/drawing/2014/main" id="{0F9966B5-61CD-B245-99F4-313BF8168FA1}"/>
              </a:ext>
            </a:extLst>
          </p:cNvPr>
          <p:cNvSpPr/>
          <p:nvPr/>
        </p:nvSpPr>
        <p:spPr>
          <a:xfrm>
            <a:off x="304800" y="888832"/>
            <a:ext cx="7345680" cy="5509200"/>
          </a:xfrm>
          <a:prstGeom prst="rect">
            <a:avLst/>
          </a:prstGeom>
        </p:spPr>
        <p:txBody>
          <a:bodyPr wrap="square">
            <a:spAutoFit/>
          </a:bodyPr>
          <a:lstStyle/>
          <a:p>
            <a:pPr marL="342900" lvl="0" indent="-342900">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widely used, well-documented, and highly successful.</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Adopting BFO will bring in the resources of the National Center for Ontological Research. </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The governance of the PLC ontologies is available starting June 1, 2018.</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has been approved as ISO/IEC standard 21838-2</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available in both OWL and CL (CLIF and FOL) formats</a:t>
            </a:r>
            <a:endParaRPr lang="en-US" sz="3200" dirty="0">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4472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3154776" y="4153781"/>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cxnSp>
        <p:nvCxnSpPr>
          <p:cNvPr id="49" name="Straight Arrow Connector 48">
            <a:extLst>
              <a:ext uri="{FF2B5EF4-FFF2-40B4-BE49-F238E27FC236}">
                <a16:creationId xmlns:a16="http://schemas.microsoft.com/office/drawing/2014/main" id="{CE015B49-7335-B345-9D9B-05E07279BB76}"/>
              </a:ext>
            </a:extLst>
          </p:cNvPr>
          <p:cNvCxnSpPr>
            <a:cxnSpLocks/>
            <a:stCxn id="11" idx="4"/>
            <a:endCxn id="52" idx="0"/>
          </p:cNvCxnSpPr>
          <p:nvPr/>
        </p:nvCxnSpPr>
        <p:spPr>
          <a:xfrm>
            <a:off x="4184385" y="3254373"/>
            <a:ext cx="2014061" cy="66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73311AD-EC84-514C-B145-ECC9CDBF5549}"/>
              </a:ext>
            </a:extLst>
          </p:cNvPr>
          <p:cNvSpPr/>
          <p:nvPr/>
        </p:nvSpPr>
        <p:spPr>
          <a:xfrm>
            <a:off x="5516425" y="3922832"/>
            <a:ext cx="1364041" cy="576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Training</a:t>
            </a:r>
          </a:p>
        </p:txBody>
      </p:sp>
      <p:sp>
        <p:nvSpPr>
          <p:cNvPr id="57" name="Oval 56">
            <a:extLst>
              <a:ext uri="{FF2B5EF4-FFF2-40B4-BE49-F238E27FC236}">
                <a16:creationId xmlns:a16="http://schemas.microsoft.com/office/drawing/2014/main" id="{628493BE-FA93-EA49-B75E-4C0EB855A7E8}"/>
              </a:ext>
            </a:extLst>
          </p:cNvPr>
          <p:cNvSpPr/>
          <p:nvPr/>
        </p:nvSpPr>
        <p:spPr>
          <a:xfrm>
            <a:off x="3171420" y="4948444"/>
            <a:ext cx="2019995"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61" name="Straight Arrow Connector 60">
            <a:extLst>
              <a:ext uri="{FF2B5EF4-FFF2-40B4-BE49-F238E27FC236}">
                <a16:creationId xmlns:a16="http://schemas.microsoft.com/office/drawing/2014/main" id="{ECDA5A4A-4BCF-D941-BF79-45173954ED81}"/>
              </a:ext>
            </a:extLst>
          </p:cNvPr>
          <p:cNvCxnSpPr>
            <a:cxnSpLocks/>
            <a:stCxn id="52" idx="4"/>
            <a:endCxn id="57" idx="0"/>
          </p:cNvCxnSpPr>
          <p:nvPr/>
        </p:nvCxnSpPr>
        <p:spPr>
          <a:xfrm flipH="1">
            <a:off x="4181418" y="4499005"/>
            <a:ext cx="2017028" cy="44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309D9C-EA7E-5444-85A4-7C61FE417DB6}"/>
              </a:ext>
            </a:extLst>
          </p:cNvPr>
          <p:cNvCxnSpPr>
            <a:cxnSpLocks/>
            <a:stCxn id="57" idx="0"/>
            <a:endCxn id="11" idx="4"/>
          </p:cNvCxnSpPr>
          <p:nvPr/>
        </p:nvCxnSpPr>
        <p:spPr>
          <a:xfrm flipV="1">
            <a:off x="4181418" y="3254373"/>
            <a:ext cx="2967" cy="16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4E48470-A5E1-FF4E-8571-91C2686C7495}"/>
              </a:ext>
            </a:extLst>
          </p:cNvPr>
          <p:cNvSpPr txBox="1"/>
          <p:nvPr/>
        </p:nvSpPr>
        <p:spPr>
          <a:xfrm>
            <a:off x="2831090" y="3571115"/>
            <a:ext cx="1001108" cy="338554"/>
          </a:xfrm>
          <a:prstGeom prst="rect">
            <a:avLst/>
          </a:prstGeom>
          <a:noFill/>
        </p:spPr>
        <p:txBody>
          <a:bodyPr wrap="none" rtlCol="0">
            <a:spAutoFit/>
          </a:bodyPr>
          <a:lstStyle/>
          <a:p>
            <a:r>
              <a:rPr lang="en-US" sz="1600" dirty="0"/>
              <a:t>inheres in</a:t>
            </a:r>
          </a:p>
        </p:txBody>
      </p:sp>
      <p:sp>
        <p:nvSpPr>
          <p:cNvPr id="73" name="TextBox 72">
            <a:extLst>
              <a:ext uri="{FF2B5EF4-FFF2-40B4-BE49-F238E27FC236}">
                <a16:creationId xmlns:a16="http://schemas.microsoft.com/office/drawing/2014/main" id="{C1DB9A67-DD92-7C49-9D74-C6D47ACBB089}"/>
              </a:ext>
            </a:extLst>
          </p:cNvPr>
          <p:cNvSpPr txBox="1"/>
          <p:nvPr/>
        </p:nvSpPr>
        <p:spPr>
          <a:xfrm>
            <a:off x="5014183" y="3267606"/>
            <a:ext cx="910377" cy="338554"/>
          </a:xfrm>
          <a:prstGeom prst="rect">
            <a:avLst/>
          </a:prstGeom>
          <a:noFill/>
        </p:spPr>
        <p:txBody>
          <a:bodyPr wrap="none" rtlCol="0">
            <a:spAutoFit/>
          </a:bodyPr>
          <a:lstStyle/>
          <a:p>
            <a:r>
              <a:rPr lang="en-US" sz="1600" dirty="0" err="1"/>
              <a:t>agent_in</a:t>
            </a:r>
            <a:endParaRPr lang="en-US" sz="1600" dirty="0"/>
          </a:p>
        </p:txBody>
      </p:sp>
      <p:sp>
        <p:nvSpPr>
          <p:cNvPr id="74" name="TextBox 73">
            <a:extLst>
              <a:ext uri="{FF2B5EF4-FFF2-40B4-BE49-F238E27FC236}">
                <a16:creationId xmlns:a16="http://schemas.microsoft.com/office/drawing/2014/main" id="{CAEDC104-8D13-6347-9989-04ED6C62B6EF}"/>
              </a:ext>
            </a:extLst>
          </p:cNvPr>
          <p:cNvSpPr txBox="1"/>
          <p:nvPr/>
        </p:nvSpPr>
        <p:spPr>
          <a:xfrm>
            <a:off x="4620137" y="4348276"/>
            <a:ext cx="1085554" cy="338554"/>
          </a:xfrm>
          <a:prstGeom prst="rect">
            <a:avLst/>
          </a:prstGeom>
          <a:noFill/>
        </p:spPr>
        <p:txBody>
          <a:bodyPr wrap="none" rtlCol="0">
            <a:spAutoFit/>
          </a:bodyPr>
          <a:lstStyle/>
          <a:p>
            <a:r>
              <a:rPr lang="en-US" sz="1600" dirty="0"/>
              <a:t>has output</a:t>
            </a:r>
          </a:p>
        </p:txBody>
      </p:sp>
      <p:sp>
        <p:nvSpPr>
          <p:cNvPr id="23" name="Oval 22">
            <a:extLst>
              <a:ext uri="{FF2B5EF4-FFF2-40B4-BE49-F238E27FC236}">
                <a16:creationId xmlns:a16="http://schemas.microsoft.com/office/drawing/2014/main" id="{A4312BA9-0B42-1C47-A37C-A4EEC123B8A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DB9DBE1-DA1E-F440-9B3A-E353EDD9883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4662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26" name="Oval 25">
            <a:extLst>
              <a:ext uri="{FF2B5EF4-FFF2-40B4-BE49-F238E27FC236}">
                <a16:creationId xmlns:a16="http://schemas.microsoft.com/office/drawing/2014/main" id="{90525795-8266-964D-9449-90B4AE9980E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A265EE-0FC8-5D48-8EB2-6EB0BCCC430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732863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Dimitris</a:t>
            </a:r>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“Excellent”</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53" name="Oval 52">
            <a:extLst>
              <a:ext uri="{FF2B5EF4-FFF2-40B4-BE49-F238E27FC236}">
                <a16:creationId xmlns:a16="http://schemas.microsoft.com/office/drawing/2014/main" id="{00AA9D09-4FF6-8E41-99BB-B3B4E9227C6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0D93F40-3E22-BD42-8658-FA569DB373D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39891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Creating Measurements and Ratios</a:t>
            </a:r>
            <a:br>
              <a:rPr lang="en-US" sz="4400" i="1" dirty="0">
                <a:latin typeface="Garamond" panose="02020404030301010803" pitchFamily="18" charset="0"/>
              </a:rPr>
            </a:br>
            <a:endParaRPr lang="en-US" sz="4400" dirty="0">
              <a:latin typeface="Garamond" panose="02020404030301010803" pitchFamily="18" charset="0"/>
            </a:endParaRPr>
          </a:p>
        </p:txBody>
      </p:sp>
    </p:spTree>
    <p:extLst>
      <p:ext uri="{BB962C8B-B14F-4D97-AF65-F5344CB8AC3E}">
        <p14:creationId xmlns:p14="http://schemas.microsoft.com/office/powerpoint/2010/main" val="3035825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1502947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cxnSp>
        <p:nvCxnSpPr>
          <p:cNvPr id="63" name="Straight Arrow Connector 62">
            <a:extLst>
              <a:ext uri="{FF2B5EF4-FFF2-40B4-BE49-F238E27FC236}">
                <a16:creationId xmlns:a16="http://schemas.microsoft.com/office/drawing/2014/main" id="{23C36B8D-F779-7E4B-A057-DF406BDE7F6B}"/>
              </a:ext>
            </a:extLst>
          </p:cNvPr>
          <p:cNvCxnSpPr>
            <a:cxnSpLocks/>
          </p:cNvCxnSpPr>
          <p:nvPr/>
        </p:nvCxnSpPr>
        <p:spPr>
          <a:xfrm flipH="1" flipV="1">
            <a:off x="6928609" y="1812591"/>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3374139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sp>
        <p:nvSpPr>
          <p:cNvPr id="60" name="Oval 59">
            <a:extLst>
              <a:ext uri="{FF2B5EF4-FFF2-40B4-BE49-F238E27FC236}">
                <a16:creationId xmlns:a16="http://schemas.microsoft.com/office/drawing/2014/main" id="{4B363106-EFD6-6F4D-BAE3-BDF068D6BAB8}"/>
              </a:ext>
            </a:extLst>
          </p:cNvPr>
          <p:cNvSpPr/>
          <p:nvPr/>
        </p:nvSpPr>
        <p:spPr>
          <a:xfrm>
            <a:off x="10018657" y="1284732"/>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a:t>
            </a:r>
          </a:p>
        </p:txBody>
      </p:sp>
      <p:cxnSp>
        <p:nvCxnSpPr>
          <p:cNvPr id="63" name="Straight Arrow Connector 62">
            <a:extLst>
              <a:ext uri="{FF2B5EF4-FFF2-40B4-BE49-F238E27FC236}">
                <a16:creationId xmlns:a16="http://schemas.microsoft.com/office/drawing/2014/main" id="{23C36B8D-F779-7E4B-A057-DF406BDE7F6B}"/>
              </a:ext>
            </a:extLst>
          </p:cNvPr>
          <p:cNvCxnSpPr>
            <a:cxnSpLocks/>
            <a:stCxn id="56" idx="0"/>
            <a:endCxn id="69" idx="4"/>
          </p:cNvCxnSpPr>
          <p:nvPr/>
        </p:nvCxnSpPr>
        <p:spPr>
          <a:xfrm flipH="1" flipV="1">
            <a:off x="6928609" y="1800559"/>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B31B3A-E931-CD49-8207-EC12E390F67F}"/>
              </a:ext>
            </a:extLst>
          </p:cNvPr>
          <p:cNvCxnSpPr>
            <a:cxnSpLocks/>
            <a:stCxn id="60" idx="4"/>
            <a:endCxn id="72" idx="0"/>
          </p:cNvCxnSpPr>
          <p:nvPr/>
        </p:nvCxnSpPr>
        <p:spPr>
          <a:xfrm flipH="1">
            <a:off x="8604587" y="1927363"/>
            <a:ext cx="2308418" cy="61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51A9A39-F5D3-254D-A05E-B5393F7C209E}"/>
              </a:ext>
            </a:extLst>
          </p:cNvPr>
          <p:cNvCxnSpPr>
            <a:cxnSpLocks/>
            <a:stCxn id="60" idx="2"/>
            <a:endCxn id="69" idx="6"/>
          </p:cNvCxnSpPr>
          <p:nvPr/>
        </p:nvCxnSpPr>
        <p:spPr>
          <a:xfrm flipH="1">
            <a:off x="7826710" y="1606048"/>
            <a:ext cx="2191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93A5693C-D5BA-8F44-8C47-A9B40FF0BB57}"/>
              </a:ext>
            </a:extLst>
          </p:cNvPr>
          <p:cNvSpPr/>
          <p:nvPr/>
        </p:nvSpPr>
        <p:spPr>
          <a:xfrm>
            <a:off x="9638614" y="4933207"/>
            <a:ext cx="2475037" cy="967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112" name="Straight Arrow Connector 111">
            <a:extLst>
              <a:ext uri="{FF2B5EF4-FFF2-40B4-BE49-F238E27FC236}">
                <a16:creationId xmlns:a16="http://schemas.microsoft.com/office/drawing/2014/main" id="{D895529E-D3D7-A043-8E02-03AE1BA07743}"/>
              </a:ext>
            </a:extLst>
          </p:cNvPr>
          <p:cNvCxnSpPr>
            <a:cxnSpLocks/>
            <a:stCxn id="60" idx="4"/>
            <a:endCxn id="111" idx="0"/>
          </p:cNvCxnSpPr>
          <p:nvPr/>
        </p:nvCxnSpPr>
        <p:spPr>
          <a:xfrm flipH="1">
            <a:off x="10876133" y="1927363"/>
            <a:ext cx="36872" cy="300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16A32EC-790A-CF4D-B14A-B254267A2A91}"/>
              </a:ext>
            </a:extLst>
          </p:cNvPr>
          <p:cNvCxnSpPr>
            <a:cxnSpLocks/>
            <a:stCxn id="111" idx="2"/>
            <a:endCxn id="7" idx="6"/>
          </p:cNvCxnSpPr>
          <p:nvPr/>
        </p:nvCxnSpPr>
        <p:spPr>
          <a:xfrm flipH="1" flipV="1">
            <a:off x="6372108" y="5368589"/>
            <a:ext cx="3266506" cy="4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5" name="TextBox 184">
            <a:extLst>
              <a:ext uri="{FF2B5EF4-FFF2-40B4-BE49-F238E27FC236}">
                <a16:creationId xmlns:a16="http://schemas.microsoft.com/office/drawing/2014/main" id="{C3E10AE2-6FF2-C248-B9E5-A477FBB7D141}"/>
              </a:ext>
            </a:extLst>
          </p:cNvPr>
          <p:cNvSpPr txBox="1"/>
          <p:nvPr/>
        </p:nvSpPr>
        <p:spPr>
          <a:xfrm>
            <a:off x="9928176" y="3491723"/>
            <a:ext cx="976549" cy="307777"/>
          </a:xfrm>
          <a:prstGeom prst="rect">
            <a:avLst/>
          </a:prstGeom>
          <a:noFill/>
        </p:spPr>
        <p:txBody>
          <a:bodyPr wrap="none" rtlCol="0">
            <a:spAutoFit/>
          </a:bodyPr>
          <a:lstStyle/>
          <a:p>
            <a:r>
              <a:rPr lang="en-US" sz="1400" dirty="0"/>
              <a:t>has output</a:t>
            </a:r>
          </a:p>
        </p:txBody>
      </p:sp>
      <p:sp>
        <p:nvSpPr>
          <p:cNvPr id="186" name="TextBox 185">
            <a:extLst>
              <a:ext uri="{FF2B5EF4-FFF2-40B4-BE49-F238E27FC236}">
                <a16:creationId xmlns:a16="http://schemas.microsoft.com/office/drawing/2014/main" id="{131B11C7-2ED4-744F-8856-F75409C75EE4}"/>
              </a:ext>
            </a:extLst>
          </p:cNvPr>
          <p:cNvSpPr txBox="1"/>
          <p:nvPr/>
        </p:nvSpPr>
        <p:spPr>
          <a:xfrm>
            <a:off x="9065439" y="1950399"/>
            <a:ext cx="862737" cy="307777"/>
          </a:xfrm>
          <a:prstGeom prst="rect">
            <a:avLst/>
          </a:prstGeom>
          <a:noFill/>
        </p:spPr>
        <p:txBody>
          <a:bodyPr wrap="none" rtlCol="0">
            <a:spAutoFit/>
          </a:bodyPr>
          <a:lstStyle/>
          <a:p>
            <a:r>
              <a:rPr lang="en-US" sz="1400" dirty="0"/>
              <a:t>has input</a:t>
            </a:r>
          </a:p>
        </p:txBody>
      </p:sp>
      <p:sp>
        <p:nvSpPr>
          <p:cNvPr id="187" name="TextBox 186">
            <a:extLst>
              <a:ext uri="{FF2B5EF4-FFF2-40B4-BE49-F238E27FC236}">
                <a16:creationId xmlns:a16="http://schemas.microsoft.com/office/drawing/2014/main" id="{4EDA8E98-2840-4941-B84E-D226DDADAC8A}"/>
              </a:ext>
            </a:extLst>
          </p:cNvPr>
          <p:cNvSpPr txBox="1"/>
          <p:nvPr/>
        </p:nvSpPr>
        <p:spPr>
          <a:xfrm>
            <a:off x="8538784" y="1322072"/>
            <a:ext cx="862737" cy="307777"/>
          </a:xfrm>
          <a:prstGeom prst="rect">
            <a:avLst/>
          </a:prstGeom>
          <a:noFill/>
        </p:spPr>
        <p:txBody>
          <a:bodyPr wrap="none" rtlCol="0">
            <a:spAutoFit/>
          </a:bodyPr>
          <a:lstStyle/>
          <a:p>
            <a:r>
              <a:rPr lang="en-US" sz="1400" dirty="0"/>
              <a:t>has input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194" name="TextBox 193">
            <a:extLst>
              <a:ext uri="{FF2B5EF4-FFF2-40B4-BE49-F238E27FC236}">
                <a16:creationId xmlns:a16="http://schemas.microsoft.com/office/drawing/2014/main" id="{52C5B208-1B20-9D46-97D6-A0C36EAE77C9}"/>
              </a:ext>
            </a:extLst>
          </p:cNvPr>
          <p:cNvSpPr txBox="1"/>
          <p:nvPr/>
        </p:nvSpPr>
        <p:spPr>
          <a:xfrm>
            <a:off x="7284928" y="5057392"/>
            <a:ext cx="1546385" cy="307777"/>
          </a:xfrm>
          <a:prstGeom prst="rect">
            <a:avLst/>
          </a:prstGeom>
          <a:noFill/>
        </p:spPr>
        <p:txBody>
          <a:bodyPr wrap="none" rtlCol="0">
            <a:spAutoFit/>
          </a:bodyPr>
          <a:lstStyle/>
          <a:p>
            <a:r>
              <a:rPr lang="en-US" sz="1400" dirty="0"/>
              <a:t>is measurement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
        <p:nvSpPr>
          <p:cNvPr id="52" name="Oval 51">
            <a:extLst>
              <a:ext uri="{FF2B5EF4-FFF2-40B4-BE49-F238E27FC236}">
                <a16:creationId xmlns:a16="http://schemas.microsoft.com/office/drawing/2014/main" id="{B8B306DC-A6F4-FC49-8F09-36E641F57A98}"/>
              </a:ext>
            </a:extLst>
          </p:cNvPr>
          <p:cNvSpPr/>
          <p:nvPr/>
        </p:nvSpPr>
        <p:spPr>
          <a:xfrm>
            <a:off x="6375591" y="5726330"/>
            <a:ext cx="2475037" cy="96775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54" name="Straight Arrow Connector 53">
            <a:extLst>
              <a:ext uri="{FF2B5EF4-FFF2-40B4-BE49-F238E27FC236}">
                <a16:creationId xmlns:a16="http://schemas.microsoft.com/office/drawing/2014/main" id="{C9EEBAC5-FE31-1F48-9E06-A69A2A31224F}"/>
              </a:ext>
            </a:extLst>
          </p:cNvPr>
          <p:cNvCxnSpPr>
            <a:cxnSpLocks/>
            <a:stCxn id="111" idx="3"/>
            <a:endCxn id="52" idx="6"/>
          </p:cNvCxnSpPr>
          <p:nvPr/>
        </p:nvCxnSpPr>
        <p:spPr>
          <a:xfrm flipH="1">
            <a:off x="8850628" y="5759240"/>
            <a:ext cx="1150447" cy="45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86408A2-7314-354A-8866-6FAFD7B6FA9C}"/>
              </a:ext>
            </a:extLst>
          </p:cNvPr>
          <p:cNvSpPr txBox="1"/>
          <p:nvPr/>
        </p:nvSpPr>
        <p:spPr>
          <a:xfrm>
            <a:off x="8743162" y="5704772"/>
            <a:ext cx="983603" cy="307777"/>
          </a:xfrm>
          <a:prstGeom prst="rect">
            <a:avLst/>
          </a:prstGeom>
          <a:noFill/>
        </p:spPr>
        <p:txBody>
          <a:bodyPr wrap="none" rtlCol="0">
            <a:spAutoFit/>
          </a:bodyPr>
          <a:lstStyle/>
          <a:p>
            <a:r>
              <a:rPr lang="en-US" sz="1400" dirty="0"/>
              <a:t>instance of</a:t>
            </a:r>
          </a:p>
        </p:txBody>
      </p:sp>
      <p:sp>
        <p:nvSpPr>
          <p:cNvPr id="59" name="Oval 58">
            <a:extLst>
              <a:ext uri="{FF2B5EF4-FFF2-40B4-BE49-F238E27FC236}">
                <a16:creationId xmlns:a16="http://schemas.microsoft.com/office/drawing/2014/main" id="{4E8F1B7A-A415-B040-AF0F-6618143B12B8}"/>
              </a:ext>
            </a:extLst>
          </p:cNvPr>
          <p:cNvSpPr/>
          <p:nvPr/>
        </p:nvSpPr>
        <p:spPr>
          <a:xfrm>
            <a:off x="183246" y="1214525"/>
            <a:ext cx="273132" cy="24227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0BC2DDB-5E3F-AD47-B3DB-03918F571569}"/>
              </a:ext>
            </a:extLst>
          </p:cNvPr>
          <p:cNvSpPr txBox="1"/>
          <p:nvPr/>
        </p:nvSpPr>
        <p:spPr>
          <a:xfrm>
            <a:off x="455645" y="1196863"/>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9666031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A7655-1B1D-4A44-AA54-2AE383868D4E}"/>
              </a:ext>
            </a:extLst>
          </p:cNvPr>
          <p:cNvPicPr>
            <a:picLocks noChangeAspect="1"/>
          </p:cNvPicPr>
          <p:nvPr/>
        </p:nvPicPr>
        <p:blipFill>
          <a:blip r:embed="rId3">
            <a:clrChange>
              <a:clrFrom>
                <a:srgbClr val="000000">
                  <a:alpha val="0"/>
                </a:srgbClr>
              </a:clrFrom>
              <a:clrTo>
                <a:srgbClr val="000000">
                  <a:alpha val="0"/>
                </a:srgbClr>
              </a:clrTo>
            </a:clrChange>
            <a:alphaModFix amt="20000"/>
          </a:blip>
          <a:stretch>
            <a:fillRect/>
          </a:stretch>
        </p:blipFill>
        <p:spPr>
          <a:xfrm rot="16200000">
            <a:off x="4664132" y="-749990"/>
            <a:ext cx="6429895" cy="8321040"/>
          </a:xfrm>
          <a:prstGeom prst="rect">
            <a:avLst/>
          </a:prstGeom>
        </p:spPr>
      </p:pic>
      <p:sp>
        <p:nvSpPr>
          <p:cNvPr id="2" name="TextBox 1">
            <a:extLst>
              <a:ext uri="{FF2B5EF4-FFF2-40B4-BE49-F238E27FC236}">
                <a16:creationId xmlns:a16="http://schemas.microsoft.com/office/drawing/2014/main" id="{DBA8CF53-BBC5-9B49-AAE8-C3CFE6A5A552}"/>
              </a:ext>
            </a:extLst>
          </p:cNvPr>
          <p:cNvSpPr txBox="1"/>
          <p:nvPr/>
        </p:nvSpPr>
        <p:spPr>
          <a:xfrm>
            <a:off x="0" y="2013376"/>
            <a:ext cx="12192000" cy="3046988"/>
          </a:xfrm>
          <a:prstGeom prst="rect">
            <a:avLst/>
          </a:prstGeom>
          <a:noFill/>
        </p:spPr>
        <p:txBody>
          <a:bodyPr wrap="square" rtlCol="0">
            <a:spAutoFit/>
          </a:bodyPr>
          <a:lstStyle/>
          <a:p>
            <a:pPr algn="ctr"/>
            <a:r>
              <a:rPr lang="en-US" sz="4800" b="1" dirty="0">
                <a:solidFill>
                  <a:schemeClr val="accent1"/>
                </a:solidFill>
                <a:latin typeface="Garamond" panose="02020404030301010803" pitchFamily="18" charset="0"/>
              </a:rPr>
              <a:t>For these slides, the handout, and all ontologies discussed here, see:</a:t>
            </a:r>
          </a:p>
          <a:p>
            <a:pPr algn="ctr"/>
            <a:endParaRPr lang="en-US" sz="4800" b="1" dirty="0">
              <a:solidFill>
                <a:schemeClr val="accent1"/>
              </a:solidFill>
              <a:latin typeface="Garamond" panose="02020404030301010803" pitchFamily="18" charset="0"/>
            </a:endParaRPr>
          </a:p>
          <a:p>
            <a:pPr algn="ctr"/>
            <a:r>
              <a:rPr lang="en-US" sz="4800" b="1" dirty="0">
                <a:solidFill>
                  <a:schemeClr val="accent1"/>
                </a:solidFill>
                <a:latin typeface="Garamond" panose="02020404030301010803" pitchFamily="18" charset="0"/>
              </a:rPr>
              <a:t>https://</a:t>
            </a:r>
            <a:r>
              <a:rPr lang="en-US" sz="4800" b="1" dirty="0" err="1">
                <a:solidFill>
                  <a:schemeClr val="accent1"/>
                </a:solidFill>
                <a:latin typeface="Garamond" panose="02020404030301010803" pitchFamily="18" charset="0"/>
              </a:rPr>
              <a:t>github.com</a:t>
            </a:r>
            <a:r>
              <a:rPr lang="en-US" sz="4800" b="1" dirty="0">
                <a:solidFill>
                  <a:schemeClr val="accent1"/>
                </a:solidFill>
                <a:latin typeface="Garamond" panose="02020404030301010803" pitchFamily="18" charset="0"/>
              </a:rPr>
              <a:t>/NCOR-US/CHAMP</a:t>
            </a:r>
          </a:p>
        </p:txBody>
      </p:sp>
      <p:sp>
        <p:nvSpPr>
          <p:cNvPr id="3" name="TextBox 2">
            <a:extLst>
              <a:ext uri="{FF2B5EF4-FFF2-40B4-BE49-F238E27FC236}">
                <a16:creationId xmlns:a16="http://schemas.microsoft.com/office/drawing/2014/main" id="{29CA066A-ABF7-4B4E-BC89-DC98963D8D0C}"/>
              </a:ext>
            </a:extLst>
          </p:cNvPr>
          <p:cNvSpPr txBox="1"/>
          <p:nvPr/>
        </p:nvSpPr>
        <p:spPr>
          <a:xfrm>
            <a:off x="471884" y="6102258"/>
            <a:ext cx="10578781" cy="523220"/>
          </a:xfrm>
          <a:prstGeom prst="rect">
            <a:avLst/>
          </a:prstGeom>
          <a:noFill/>
        </p:spPr>
        <p:txBody>
          <a:bodyPr wrap="square" rtlCol="0">
            <a:spAutoFit/>
          </a:bodyPr>
          <a:lstStyle/>
          <a:p>
            <a:r>
              <a:rPr lang="en-US" sz="2800" b="1" dirty="0">
                <a:latin typeface="Garamond" panose="02020404030301010803" pitchFamily="18" charset="0"/>
              </a:rPr>
              <a:t>Email further questions to: J. Neil Otte, </a:t>
            </a:r>
            <a:r>
              <a:rPr lang="en-US" sz="2800" dirty="0">
                <a:latin typeface="Garamond" panose="02020404030301010803" pitchFamily="18" charset="0"/>
                <a:hlinkClick r:id="rId4"/>
              </a:rPr>
              <a:t>neilotte@gmail.com</a:t>
            </a:r>
            <a:endParaRPr lang="en-US" sz="2800" dirty="0">
              <a:latin typeface="Garamond" panose="02020404030301010803" pitchFamily="18" charset="0"/>
            </a:endParaRPr>
          </a:p>
        </p:txBody>
      </p:sp>
      <p:sp>
        <p:nvSpPr>
          <p:cNvPr id="5" name="TextBox 4">
            <a:extLst>
              <a:ext uri="{FF2B5EF4-FFF2-40B4-BE49-F238E27FC236}">
                <a16:creationId xmlns:a16="http://schemas.microsoft.com/office/drawing/2014/main" id="{8C486997-F7F7-874F-8E8D-B092F665EC9E}"/>
              </a:ext>
            </a:extLst>
          </p:cNvPr>
          <p:cNvSpPr txBox="1"/>
          <p:nvPr/>
        </p:nvSpPr>
        <p:spPr>
          <a:xfrm>
            <a:off x="471884" y="247604"/>
            <a:ext cx="6188550" cy="1107996"/>
          </a:xfrm>
          <a:prstGeom prst="rect">
            <a:avLst/>
          </a:prstGeom>
          <a:noFill/>
        </p:spPr>
        <p:txBody>
          <a:bodyPr wrap="square" rtlCol="0">
            <a:spAutoFit/>
          </a:bodyPr>
          <a:lstStyle/>
          <a:p>
            <a:pPr algn="ctr"/>
            <a:r>
              <a:rPr lang="en-US" sz="6600" b="1" dirty="0">
                <a:solidFill>
                  <a:schemeClr val="accent1"/>
                </a:solidFill>
                <a:latin typeface="Garamond" panose="02020404030301010803" pitchFamily="18" charset="0"/>
              </a:rPr>
              <a:t>Thank You</a:t>
            </a:r>
            <a:endParaRPr lang="en-US" sz="6600" dirty="0">
              <a:solidFill>
                <a:schemeClr val="accent1"/>
              </a:solidFill>
              <a:latin typeface="Garamond" panose="02020404030301010803" pitchFamily="18" charset="0"/>
            </a:endParaRPr>
          </a:p>
        </p:txBody>
      </p:sp>
    </p:spTree>
    <p:extLst>
      <p:ext uri="{BB962C8B-B14F-4D97-AF65-F5344CB8AC3E}">
        <p14:creationId xmlns:p14="http://schemas.microsoft.com/office/powerpoint/2010/main" val="176287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BFF2B-F098-B742-ABAD-639B3D15B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112542"/>
            <a:ext cx="10455612" cy="5881282"/>
          </a:xfrm>
          <a:prstGeom prst="rect">
            <a:avLst/>
          </a:prstGeom>
        </p:spPr>
      </p:pic>
      <p:sp>
        <p:nvSpPr>
          <p:cNvPr id="3" name="TextBox 2">
            <a:extLst>
              <a:ext uri="{FF2B5EF4-FFF2-40B4-BE49-F238E27FC236}">
                <a16:creationId xmlns:a16="http://schemas.microsoft.com/office/drawing/2014/main" id="{0A0D9213-D393-3746-872B-9F8883DDD22B}"/>
              </a:ext>
            </a:extLst>
          </p:cNvPr>
          <p:cNvSpPr txBox="1"/>
          <p:nvPr/>
        </p:nvSpPr>
        <p:spPr>
          <a:xfrm>
            <a:off x="6964680" y="112542"/>
            <a:ext cx="5063197" cy="1446550"/>
          </a:xfrm>
          <a:prstGeom prst="rect">
            <a:avLst/>
          </a:prstGeom>
          <a:noFill/>
        </p:spPr>
        <p:txBody>
          <a:bodyPr wrap="square" rtlCol="0">
            <a:spAutoFit/>
          </a:bodyPr>
          <a:lstStyle/>
          <a:p>
            <a:r>
              <a:rPr lang="en-US" sz="4400" b="1" dirty="0">
                <a:latin typeface="Garamond" panose="02020404030301010803" pitchFamily="18" charset="0"/>
              </a:rPr>
              <a:t>The Common Core Ontologies</a:t>
            </a:r>
          </a:p>
        </p:txBody>
      </p:sp>
      <p:sp>
        <p:nvSpPr>
          <p:cNvPr id="4" name="Rectangle 3">
            <a:extLst>
              <a:ext uri="{FF2B5EF4-FFF2-40B4-BE49-F238E27FC236}">
                <a16:creationId xmlns:a16="http://schemas.microsoft.com/office/drawing/2014/main" id="{F183772E-4EA4-914F-AACF-57F279CB352B}"/>
              </a:ext>
            </a:extLst>
          </p:cNvPr>
          <p:cNvSpPr/>
          <p:nvPr/>
        </p:nvSpPr>
        <p:spPr>
          <a:xfrm>
            <a:off x="4478214" y="6297300"/>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spTree>
    <p:extLst>
      <p:ext uri="{BB962C8B-B14F-4D97-AF65-F5344CB8AC3E}">
        <p14:creationId xmlns:p14="http://schemas.microsoft.com/office/powerpoint/2010/main" val="2431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633459" y="4983414"/>
            <a:ext cx="5689849" cy="1384995"/>
          </a:xfrm>
          <a:prstGeom prst="rect">
            <a:avLst/>
          </a:prstGeom>
          <a:noFill/>
        </p:spPr>
        <p:txBody>
          <a:bodyPr wrap="square" rtlCol="0">
            <a:spAutoFit/>
          </a:bodyPr>
          <a:lstStyle/>
          <a:p>
            <a:r>
              <a:rPr lang="en-US" sz="2800" b="1" dirty="0">
                <a:latin typeface="Garamond" panose="02020404030301010803" pitchFamily="18" charset="0"/>
              </a:rPr>
              <a:t>The Common Core Ontologies: </a:t>
            </a:r>
          </a:p>
          <a:p>
            <a:r>
              <a:rPr lang="en-US" sz="2800" b="1" dirty="0">
                <a:latin typeface="Garamond" panose="02020404030301010803" pitchFamily="18" charset="0"/>
              </a:rPr>
              <a:t>Information Entity Ontology (INFO)</a:t>
            </a:r>
          </a:p>
        </p:txBody>
      </p:sp>
      <p:sp>
        <p:nvSpPr>
          <p:cNvPr id="4" name="Rectangle 3">
            <a:extLst>
              <a:ext uri="{FF2B5EF4-FFF2-40B4-BE49-F238E27FC236}">
                <a16:creationId xmlns:a16="http://schemas.microsoft.com/office/drawing/2014/main" id="{F183772E-4EA4-914F-AACF-57F279CB352B}"/>
              </a:ext>
            </a:extLst>
          </p:cNvPr>
          <p:cNvSpPr/>
          <p:nvPr/>
        </p:nvSpPr>
        <p:spPr>
          <a:xfrm>
            <a:off x="2123283" y="6150996"/>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pic>
        <p:nvPicPr>
          <p:cNvPr id="6" name="Picture 5">
            <a:extLst>
              <a:ext uri="{FF2B5EF4-FFF2-40B4-BE49-F238E27FC236}">
                <a16:creationId xmlns:a16="http://schemas.microsoft.com/office/drawing/2014/main" id="{1BC57AF0-A03B-F54F-95B8-9D256DB60B71}"/>
              </a:ext>
            </a:extLst>
          </p:cNvPr>
          <p:cNvPicPr>
            <a:picLocks noChangeAspect="1"/>
          </p:cNvPicPr>
          <p:nvPr/>
        </p:nvPicPr>
        <p:blipFill>
          <a:blip r:embed="rId2"/>
          <a:stretch>
            <a:fillRect/>
          </a:stretch>
        </p:blipFill>
        <p:spPr>
          <a:xfrm>
            <a:off x="0" y="0"/>
            <a:ext cx="12192000" cy="4858397"/>
          </a:xfrm>
          <a:prstGeom prst="rect">
            <a:avLst/>
          </a:prstGeom>
        </p:spPr>
      </p:pic>
      <p:pic>
        <p:nvPicPr>
          <p:cNvPr id="8" name="Picture 7">
            <a:extLst>
              <a:ext uri="{FF2B5EF4-FFF2-40B4-BE49-F238E27FC236}">
                <a16:creationId xmlns:a16="http://schemas.microsoft.com/office/drawing/2014/main" id="{AC29926C-BF3B-9141-8D36-81D16DE515C6}"/>
              </a:ext>
            </a:extLst>
          </p:cNvPr>
          <p:cNvPicPr>
            <a:picLocks noChangeAspect="1"/>
          </p:cNvPicPr>
          <p:nvPr/>
        </p:nvPicPr>
        <p:blipFill>
          <a:blip r:embed="rId3"/>
          <a:stretch>
            <a:fillRect/>
          </a:stretch>
        </p:blipFill>
        <p:spPr>
          <a:xfrm>
            <a:off x="8001000" y="4083321"/>
            <a:ext cx="4191000" cy="1854200"/>
          </a:xfrm>
          <a:prstGeom prst="rect">
            <a:avLst/>
          </a:prstGeom>
        </p:spPr>
      </p:pic>
    </p:spTree>
    <p:extLst>
      <p:ext uri="{BB962C8B-B14F-4D97-AF65-F5344CB8AC3E}">
        <p14:creationId xmlns:p14="http://schemas.microsoft.com/office/powerpoint/2010/main" val="81885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3989</TotalTime>
  <Words>3515</Words>
  <Application>Microsoft Macintosh PowerPoint</Application>
  <PresentationFormat>Widescreen</PresentationFormat>
  <Paragraphs>993</Paragraphs>
  <Slides>77</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DengXian</vt:lpstr>
      <vt:lpstr>Adobe Garamond Pro</vt:lpstr>
      <vt:lpstr>Arial</vt:lpstr>
      <vt:lpstr>Calibri</vt:lpstr>
      <vt:lpstr>Calibri Light</vt:lpstr>
      <vt:lpstr>Garamond</vt:lpstr>
      <vt:lpstr>Mangal</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Patterns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
  <cp:revision>47</cp:revision>
  <dcterms:created xsi:type="dcterms:W3CDTF">2018-04-14T15:07:14Z</dcterms:created>
  <dcterms:modified xsi:type="dcterms:W3CDTF">2018-04-23T16:30:58Z</dcterms:modified>
</cp:coreProperties>
</file>