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60" r:id="rId3"/>
    <p:sldId id="259" r:id="rId4"/>
    <p:sldId id="261" r:id="rId5"/>
    <p:sldId id="263" r:id="rId6"/>
    <p:sldId id="264"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1"/>
    <p:restoredTop sz="82721"/>
  </p:normalViewPr>
  <p:slideViewPr>
    <p:cSldViewPr snapToGrid="0" snapToObjects="1">
      <p:cViewPr varScale="1">
        <p:scale>
          <a:sx n="108" d="100"/>
          <a:sy n="108" d="100"/>
        </p:scale>
        <p:origin x="2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3AFBB-05D1-7D4E-AC34-F08700BF01C4}"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D6975-C133-8245-802B-4DAA1BAC5751}" type="slidenum">
              <a:rPr lang="en-US" smtClean="0"/>
              <a:t>‹#›</a:t>
            </a:fld>
            <a:endParaRPr lang="en-US"/>
          </a:p>
        </p:txBody>
      </p:sp>
    </p:spTree>
    <p:extLst>
      <p:ext uri="{BB962C8B-B14F-4D97-AF65-F5344CB8AC3E}">
        <p14:creationId xmlns:p14="http://schemas.microsoft.com/office/powerpoint/2010/main" val="258282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subgroup call today, there were two senses of product quality being discussed: quality in the BFO sense (i.e. an intrinsic property of a material entity) and quality in the value-laden sense (i.e. something like the </a:t>
            </a:r>
            <a:r>
              <a:rPr lang="en-US" i="1" dirty="0"/>
              <a:t>fitness</a:t>
            </a:r>
            <a:r>
              <a:rPr lang="en-US" dirty="0"/>
              <a:t> of an artifact, or its conformity to a specification of how it ought to be). These slides show how the latter can be represented by treating it as mere information, as opposed to a quality IN ADDITION TO quality in the former sense. They also amount to an argument that we don’t need to represent qualities in the value-laden sense.</a:t>
            </a:r>
          </a:p>
        </p:txBody>
      </p:sp>
      <p:sp>
        <p:nvSpPr>
          <p:cNvPr id="4" name="Slide Number Placeholder 3"/>
          <p:cNvSpPr>
            <a:spLocks noGrp="1"/>
          </p:cNvSpPr>
          <p:nvPr>
            <p:ph type="sldNum" sz="quarter" idx="10"/>
          </p:nvPr>
        </p:nvSpPr>
        <p:spPr/>
        <p:txBody>
          <a:bodyPr/>
          <a:lstStyle/>
          <a:p>
            <a:fld id="{D57D6975-C133-8245-802B-4DAA1BAC5751}" type="slidenum">
              <a:rPr lang="en-US" smtClean="0"/>
              <a:t>1</a:t>
            </a:fld>
            <a:endParaRPr lang="en-US"/>
          </a:p>
        </p:txBody>
      </p:sp>
    </p:spTree>
    <p:extLst>
      <p:ext uri="{BB962C8B-B14F-4D97-AF65-F5344CB8AC3E}">
        <p14:creationId xmlns:p14="http://schemas.microsoft.com/office/powerpoint/2010/main" val="58282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(roughly) BFO conformant definitions of these entities with examples. In the next slides, ‘nominal information content entities’ and ‘design specifications’ and ‘quality specifications’ are both subclasses of ‘information content entity’. Qualities and dispositions are both specifically dependent continuants in BFO, but they are importantly different and both can fall under what we were calling ‘quality’ in what follows. In what follows, I’ll use BFO’s ‘quality’ but we could also swap in disposition with little additional complication. </a:t>
            </a:r>
          </a:p>
          <a:p>
            <a:endParaRPr lang="en-US" dirty="0"/>
          </a:p>
          <a:p>
            <a:r>
              <a:rPr lang="en-US" dirty="0"/>
              <a:t>Note: Here is a link to the full BFO Reference: https://</a:t>
            </a:r>
            <a:r>
              <a:rPr lang="en-US" dirty="0" err="1"/>
              <a:t>github.com</a:t>
            </a:r>
            <a:r>
              <a:rPr lang="en-US" dirty="0"/>
              <a:t>/BFO-ontology/BFO/raw/master/docs/bfo2-reference/BFO2-Reference.pdf</a:t>
            </a:r>
          </a:p>
        </p:txBody>
      </p:sp>
      <p:sp>
        <p:nvSpPr>
          <p:cNvPr id="4" name="Slide Number Placeholder 3"/>
          <p:cNvSpPr>
            <a:spLocks noGrp="1"/>
          </p:cNvSpPr>
          <p:nvPr>
            <p:ph type="sldNum" sz="quarter" idx="10"/>
          </p:nvPr>
        </p:nvSpPr>
        <p:spPr/>
        <p:txBody>
          <a:bodyPr/>
          <a:lstStyle/>
          <a:p>
            <a:fld id="{D57D6975-C133-8245-802B-4DAA1BAC5751}" type="slidenum">
              <a:rPr lang="en-US" smtClean="0"/>
              <a:t>2</a:t>
            </a:fld>
            <a:endParaRPr lang="en-US"/>
          </a:p>
        </p:txBody>
      </p:sp>
    </p:spTree>
    <p:extLst>
      <p:ext uri="{BB962C8B-B14F-4D97-AF65-F5344CB8AC3E}">
        <p14:creationId xmlns:p14="http://schemas.microsoft.com/office/powerpoint/2010/main" val="74962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example of an instance of a product that bears two distinct instances of qualities. These qualities could be a particular length, a particular mass, a particular color, etc.</a:t>
            </a:r>
          </a:p>
        </p:txBody>
      </p:sp>
      <p:sp>
        <p:nvSpPr>
          <p:cNvPr id="4" name="Slide Number Placeholder 3"/>
          <p:cNvSpPr>
            <a:spLocks noGrp="1"/>
          </p:cNvSpPr>
          <p:nvPr>
            <p:ph type="sldNum" sz="quarter" idx="10"/>
          </p:nvPr>
        </p:nvSpPr>
        <p:spPr/>
        <p:txBody>
          <a:bodyPr/>
          <a:lstStyle/>
          <a:p>
            <a:fld id="{D57D6975-C133-8245-802B-4DAA1BAC5751}" type="slidenum">
              <a:rPr lang="en-US" smtClean="0"/>
              <a:t>3</a:t>
            </a:fld>
            <a:endParaRPr lang="en-US"/>
          </a:p>
        </p:txBody>
      </p:sp>
    </p:spTree>
    <p:extLst>
      <p:ext uri="{BB962C8B-B14F-4D97-AF65-F5344CB8AC3E}">
        <p14:creationId xmlns:p14="http://schemas.microsoft.com/office/powerpoint/2010/main" val="229027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measuring one of these qualities produces an information content entity. This could be a length measurement (e.g. five inches), a nominal measurement describing its color (e.g. ‘blue’), or an ordinal measurement (e.g. ‘upper percentile’).  </a:t>
            </a:r>
          </a:p>
        </p:txBody>
      </p:sp>
      <p:sp>
        <p:nvSpPr>
          <p:cNvPr id="4" name="Slide Number Placeholder 3"/>
          <p:cNvSpPr>
            <a:spLocks noGrp="1"/>
          </p:cNvSpPr>
          <p:nvPr>
            <p:ph type="sldNum" sz="quarter" idx="10"/>
          </p:nvPr>
        </p:nvSpPr>
        <p:spPr/>
        <p:txBody>
          <a:bodyPr/>
          <a:lstStyle/>
          <a:p>
            <a:fld id="{D57D6975-C133-8245-802B-4DAA1BAC5751}" type="slidenum">
              <a:rPr lang="en-US" smtClean="0"/>
              <a:t>4</a:t>
            </a:fld>
            <a:endParaRPr lang="en-US"/>
          </a:p>
        </p:txBody>
      </p:sp>
    </p:spTree>
    <p:extLst>
      <p:ext uri="{BB962C8B-B14F-4D97-AF65-F5344CB8AC3E}">
        <p14:creationId xmlns:p14="http://schemas.microsoft.com/office/powerpoint/2010/main" val="157023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then a second measuring process of the second quality, producing a distinct measurement. </a:t>
            </a:r>
          </a:p>
        </p:txBody>
      </p:sp>
      <p:sp>
        <p:nvSpPr>
          <p:cNvPr id="4" name="Slide Number Placeholder 3"/>
          <p:cNvSpPr>
            <a:spLocks noGrp="1"/>
          </p:cNvSpPr>
          <p:nvPr>
            <p:ph type="sldNum" sz="quarter" idx="10"/>
          </p:nvPr>
        </p:nvSpPr>
        <p:spPr/>
        <p:txBody>
          <a:bodyPr/>
          <a:lstStyle/>
          <a:p>
            <a:fld id="{D57D6975-C133-8245-802B-4DAA1BAC5751}" type="slidenum">
              <a:rPr lang="en-US" smtClean="0"/>
              <a:t>5</a:t>
            </a:fld>
            <a:endParaRPr lang="en-US"/>
          </a:p>
        </p:txBody>
      </p:sp>
    </p:spTree>
    <p:extLst>
      <p:ext uri="{BB962C8B-B14F-4D97-AF65-F5344CB8AC3E}">
        <p14:creationId xmlns:p14="http://schemas.microsoft.com/office/powerpoint/2010/main" val="1713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product specification, which may be a document listing all the ways this product should be produced, should be used, as well as specifying its qualities. Here, we break out two quality specifications that prescribe the two quality types in question. These specifications might say, for example: ‘the length of this product should be between 4 and 4.1 centimeters’ or ‘All products must be in the upper-percentile of those produced in order to be sold’ or ‘The product must be completely yellow without surface scratches or blemishes’. </a:t>
            </a:r>
          </a:p>
        </p:txBody>
      </p:sp>
      <p:sp>
        <p:nvSpPr>
          <p:cNvPr id="4" name="Slide Number Placeholder 3"/>
          <p:cNvSpPr>
            <a:spLocks noGrp="1"/>
          </p:cNvSpPr>
          <p:nvPr>
            <p:ph type="sldNum" sz="quarter" idx="10"/>
          </p:nvPr>
        </p:nvSpPr>
        <p:spPr/>
        <p:txBody>
          <a:bodyPr/>
          <a:lstStyle/>
          <a:p>
            <a:fld id="{D57D6975-C133-8245-802B-4DAA1BAC5751}" type="slidenum">
              <a:rPr lang="en-US" smtClean="0"/>
              <a:t>6</a:t>
            </a:fld>
            <a:endParaRPr lang="en-US"/>
          </a:p>
        </p:txBody>
      </p:sp>
    </p:spTree>
    <p:extLst>
      <p:ext uri="{BB962C8B-B14F-4D97-AF65-F5344CB8AC3E}">
        <p14:creationId xmlns:p14="http://schemas.microsoft.com/office/powerpoint/2010/main" val="280858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then an act of analysis where we move from the quality specification and the information content entity to, in this case, a nominal information content entity. This may be a matter of just seeing whether the measurement is in accordance with the quality specification. In this case, it appears the product is a high quality product (in the evaluative sense) according to quality specification 1, and thus it is measured by a nominal information content entity whose text value is ‘Good’. </a:t>
            </a:r>
          </a:p>
        </p:txBody>
      </p:sp>
      <p:sp>
        <p:nvSpPr>
          <p:cNvPr id="4" name="Slide Number Placeholder 3"/>
          <p:cNvSpPr>
            <a:spLocks noGrp="1"/>
          </p:cNvSpPr>
          <p:nvPr>
            <p:ph type="sldNum" sz="quarter" idx="10"/>
          </p:nvPr>
        </p:nvSpPr>
        <p:spPr/>
        <p:txBody>
          <a:bodyPr/>
          <a:lstStyle/>
          <a:p>
            <a:fld id="{D57D6975-C133-8245-802B-4DAA1BAC5751}" type="slidenum">
              <a:rPr lang="en-US" smtClean="0"/>
              <a:t>7</a:t>
            </a:fld>
            <a:endParaRPr lang="en-US"/>
          </a:p>
        </p:txBody>
      </p:sp>
    </p:spTree>
    <p:extLst>
      <p:ext uri="{BB962C8B-B14F-4D97-AF65-F5344CB8AC3E}">
        <p14:creationId xmlns:p14="http://schemas.microsoft.com/office/powerpoint/2010/main" val="18667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repeated for the second quality, but sadly this one is out of spec, and receives a poor rating. In the value-laden sense of quality, it is of ‘poor’ quality, or it has little quality.</a:t>
            </a:r>
          </a:p>
          <a:p>
            <a:r>
              <a:rPr lang="en-US" dirty="0"/>
              <a:t> </a:t>
            </a:r>
          </a:p>
        </p:txBody>
      </p:sp>
      <p:sp>
        <p:nvSpPr>
          <p:cNvPr id="4" name="Slide Number Placeholder 3"/>
          <p:cNvSpPr>
            <a:spLocks noGrp="1"/>
          </p:cNvSpPr>
          <p:nvPr>
            <p:ph type="sldNum" sz="quarter" idx="10"/>
          </p:nvPr>
        </p:nvSpPr>
        <p:spPr/>
        <p:txBody>
          <a:bodyPr/>
          <a:lstStyle/>
          <a:p>
            <a:fld id="{D57D6975-C133-8245-802B-4DAA1BAC5751}" type="slidenum">
              <a:rPr lang="en-US" smtClean="0"/>
              <a:t>8</a:t>
            </a:fld>
            <a:endParaRPr lang="en-US"/>
          </a:p>
        </p:txBody>
      </p:sp>
    </p:spTree>
    <p:extLst>
      <p:ext uri="{BB962C8B-B14F-4D97-AF65-F5344CB8AC3E}">
        <p14:creationId xmlns:p14="http://schemas.microsoft.com/office/powerpoint/2010/main" val="150040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to find the value-laden sense of quality that applies to those products, we really just want to see all the products that bear a quality that is measured by a measurement with the appropriate provenance. The goodness, badness, fitness, appropriateness, acceptableness, or ok-ness of a product are not qualities inhering in them like, say, length or mass; rather there are determinations of these statuses (here called ‘processes of measurement’), employing specifications, and the qualities (or the products themselves) are then measured by or labeled by these determinations (here, ‘nominal’ measurements, though these could also be ordinal, integer, or ratio). </a:t>
            </a:r>
          </a:p>
          <a:p>
            <a:endParaRPr lang="en-US" dirty="0"/>
          </a:p>
          <a:p>
            <a:r>
              <a:rPr lang="en-US" dirty="0"/>
              <a:t>This is key also because different specifications might provide different judgments of the quality of a product. That is: a product may be high-quality according to one specification, but low-quality according to another. This representation maintains this.   </a:t>
            </a:r>
          </a:p>
        </p:txBody>
      </p:sp>
      <p:sp>
        <p:nvSpPr>
          <p:cNvPr id="4" name="Slide Number Placeholder 3"/>
          <p:cNvSpPr>
            <a:spLocks noGrp="1"/>
          </p:cNvSpPr>
          <p:nvPr>
            <p:ph type="sldNum" sz="quarter" idx="10"/>
          </p:nvPr>
        </p:nvSpPr>
        <p:spPr/>
        <p:txBody>
          <a:bodyPr/>
          <a:lstStyle/>
          <a:p>
            <a:fld id="{D57D6975-C133-8245-802B-4DAA1BAC5751}" type="slidenum">
              <a:rPr lang="en-US" smtClean="0"/>
              <a:t>9</a:t>
            </a:fld>
            <a:endParaRPr lang="en-US"/>
          </a:p>
        </p:txBody>
      </p:sp>
    </p:spTree>
    <p:extLst>
      <p:ext uri="{BB962C8B-B14F-4D97-AF65-F5344CB8AC3E}">
        <p14:creationId xmlns:p14="http://schemas.microsoft.com/office/powerpoint/2010/main" val="119659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4C00-C763-2E41-9CC6-D45AC7C9C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8BA92-F40C-8140-A9ED-9A50D69BF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C20923-019A-C843-B44B-686D84D4744D}"/>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FA80474B-4336-1344-8CAB-0B58E7FD2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FB6E7-57BD-2540-9DE5-80CF7237BC46}"/>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89894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33A9-2FE9-6D4D-BC4A-91AB8F283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FEE65-877A-9A43-81C3-ACBA56C94E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D6DF8-1749-5545-8ECA-EF00DEACD5FE}"/>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FBF74BFB-F6D7-5D46-B0AD-C34A69018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3C00-6515-6946-B62C-0231B4AAF1F5}"/>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47905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285D3-960D-EE44-8D6E-69DF3FC5C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55D450-DEFA-D048-B6D4-2D947B1E70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1F35-D952-D94F-A456-A21D5898087B}"/>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74B0641F-6D96-0049-B57E-C3888B08E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4E203-5C37-CE40-8302-D64FDD48ADA9}"/>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14782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22F5-FE05-F247-92D3-30AC54C7C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29ECF-FC72-1F4D-A1E1-9F1D69657F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682E0-E9D7-864E-977C-22E588970796}"/>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C9AC5082-56F0-3A4D-83C2-7BF1FA57C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C0E5-A3C9-104D-AF0D-237E24E5A203}"/>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2762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7779-FC92-5641-8479-A4E95EABC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B5ED48-1F30-1D4D-B16F-BDFBA3BCE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467752-8BE4-F34C-8B05-B62870C40E1C}"/>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1E46AB52-7F80-AB4E-9089-880A6FD80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EA53F-C22C-6743-A7A4-8751023676D0}"/>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28701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07D3-FB76-484B-9D7F-3645FA6E2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721D4-404C-E84A-B779-7D3649FED7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50CC0-AD24-6947-B712-7E89B5DE19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419328-2889-9348-8285-1EF2AF9DD16A}"/>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6" name="Footer Placeholder 5">
            <a:extLst>
              <a:ext uri="{FF2B5EF4-FFF2-40B4-BE49-F238E27FC236}">
                <a16:creationId xmlns:a16="http://schemas.microsoft.com/office/drawing/2014/main" id="{2AE7580F-43D0-7D47-9FDE-E0B99F31D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3EF2D-2B4C-C140-828F-24C775453BE5}"/>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408903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468F-598F-4C4D-A24C-F5B8DEAC86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AB2B8-F738-6D41-BDA1-1085E9CC2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D3634-11EE-AA4E-B232-301E9A8CF1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10B79-2702-B141-A795-3B9D7CAA9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E5B3AA-3D77-4244-ADC5-9640DF77CA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8BF774-B19B-1B42-BD81-A36381BE3061}"/>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8" name="Footer Placeholder 7">
            <a:extLst>
              <a:ext uri="{FF2B5EF4-FFF2-40B4-BE49-F238E27FC236}">
                <a16:creationId xmlns:a16="http://schemas.microsoft.com/office/drawing/2014/main" id="{EFE0D1B5-4BE9-054B-9DD4-93B910359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94C88-1728-BD4E-8F20-6BE5B2AA64E3}"/>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150045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0546-5478-3643-B1E1-D29A3D013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B551E-B217-3B4C-868C-5474C9D44ECE}"/>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4" name="Footer Placeholder 3">
            <a:extLst>
              <a:ext uri="{FF2B5EF4-FFF2-40B4-BE49-F238E27FC236}">
                <a16:creationId xmlns:a16="http://schemas.microsoft.com/office/drawing/2014/main" id="{D1CC6C3F-3DF7-354E-AB13-79AD84C7D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22CE10-FA28-8E40-8072-5111B18A6AAD}"/>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347348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1ABAB-A909-E945-B22C-A7FC82ECC568}"/>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3" name="Footer Placeholder 2">
            <a:extLst>
              <a:ext uri="{FF2B5EF4-FFF2-40B4-BE49-F238E27FC236}">
                <a16:creationId xmlns:a16="http://schemas.microsoft.com/office/drawing/2014/main" id="{A3B598A9-A42C-8E40-9722-E3FCF2A79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28D16-0EF4-784E-BEA3-D1737060E2FF}"/>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395693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C1D-9AA5-0D4A-BF8B-2ECB7BCEC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E91D0-50BE-0A4F-9A6F-5F6B9A3A9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7A640-9417-2B4A-B8D2-9F489FBE1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112D4B-9C89-EF41-ACC3-0285984B855F}"/>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6" name="Footer Placeholder 5">
            <a:extLst>
              <a:ext uri="{FF2B5EF4-FFF2-40B4-BE49-F238E27FC236}">
                <a16:creationId xmlns:a16="http://schemas.microsoft.com/office/drawing/2014/main" id="{B9716C33-2E53-B647-AB8A-A5C04C046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E5743-8141-DC4D-AC77-1B1A93BE533D}"/>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348782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54BC-2255-C14E-AC9C-07EB485D4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68FDEE-7C39-9544-B80A-A62EC0D6F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A07EA-D850-3E41-A32D-2D1C6ADF3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71022-6332-9545-9E00-0AB4A61C8375}"/>
              </a:ext>
            </a:extLst>
          </p:cNvPr>
          <p:cNvSpPr>
            <a:spLocks noGrp="1"/>
          </p:cNvSpPr>
          <p:nvPr>
            <p:ph type="dt" sz="half" idx="10"/>
          </p:nvPr>
        </p:nvSpPr>
        <p:spPr/>
        <p:txBody>
          <a:bodyPr/>
          <a:lstStyle/>
          <a:p>
            <a:fld id="{9526F968-A853-9E4E-98D1-2F66DD56D4F3}" type="datetimeFigureOut">
              <a:rPr lang="en-US" smtClean="0"/>
              <a:t>4/3/18</a:t>
            </a:fld>
            <a:endParaRPr lang="en-US"/>
          </a:p>
        </p:txBody>
      </p:sp>
      <p:sp>
        <p:nvSpPr>
          <p:cNvPr id="6" name="Footer Placeholder 5">
            <a:extLst>
              <a:ext uri="{FF2B5EF4-FFF2-40B4-BE49-F238E27FC236}">
                <a16:creationId xmlns:a16="http://schemas.microsoft.com/office/drawing/2014/main" id="{DB2FA9C7-41EF-FC41-A405-5BDA37C98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7DF73-2514-554D-A7BD-0D647CAE65D8}"/>
              </a:ext>
            </a:extLst>
          </p:cNvPr>
          <p:cNvSpPr>
            <a:spLocks noGrp="1"/>
          </p:cNvSpPr>
          <p:nvPr>
            <p:ph type="sldNum" sz="quarter" idx="12"/>
          </p:nvPr>
        </p:nvSpPr>
        <p:spPr/>
        <p:txBody>
          <a:bodyPr/>
          <a:lstStyle/>
          <a:p>
            <a:fld id="{F8CC11C1-EF29-1D4F-BDC8-1F1364C09D37}" type="slidenum">
              <a:rPr lang="en-US" smtClean="0"/>
              <a:t>‹#›</a:t>
            </a:fld>
            <a:endParaRPr lang="en-US"/>
          </a:p>
        </p:txBody>
      </p:sp>
    </p:spTree>
    <p:extLst>
      <p:ext uri="{BB962C8B-B14F-4D97-AF65-F5344CB8AC3E}">
        <p14:creationId xmlns:p14="http://schemas.microsoft.com/office/powerpoint/2010/main" val="114464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D7A54-AA52-DC47-89DC-5CD0B8672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62669-7122-3748-BC6A-F5D666904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AAF47-9BC1-E743-A5EB-620BE0675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F968-A853-9E4E-98D1-2F66DD56D4F3}" type="datetimeFigureOut">
              <a:rPr lang="en-US" smtClean="0"/>
              <a:t>4/3/18</a:t>
            </a:fld>
            <a:endParaRPr lang="en-US"/>
          </a:p>
        </p:txBody>
      </p:sp>
      <p:sp>
        <p:nvSpPr>
          <p:cNvPr id="5" name="Footer Placeholder 4">
            <a:extLst>
              <a:ext uri="{FF2B5EF4-FFF2-40B4-BE49-F238E27FC236}">
                <a16:creationId xmlns:a16="http://schemas.microsoft.com/office/drawing/2014/main" id="{455529B8-A123-CE4E-9378-728244301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18A036-A0E7-084A-9E30-D4C4E8888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C11C1-EF29-1D4F-BDC8-1F1364C09D37}" type="slidenum">
              <a:rPr lang="en-US" smtClean="0"/>
              <a:t>‹#›</a:t>
            </a:fld>
            <a:endParaRPr lang="en-US"/>
          </a:p>
        </p:txBody>
      </p:sp>
    </p:spTree>
    <p:extLst>
      <p:ext uri="{BB962C8B-B14F-4D97-AF65-F5344CB8AC3E}">
        <p14:creationId xmlns:p14="http://schemas.microsoft.com/office/powerpoint/2010/main" val="333836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069CD8E-3BAC-F140-98A9-422776A208F1}"/>
              </a:ext>
            </a:extLst>
          </p:cNvPr>
          <p:cNvSpPr txBox="1"/>
          <p:nvPr/>
        </p:nvSpPr>
        <p:spPr>
          <a:xfrm>
            <a:off x="846161" y="873457"/>
            <a:ext cx="10385946" cy="1754326"/>
          </a:xfrm>
          <a:prstGeom prst="rect">
            <a:avLst/>
          </a:prstGeom>
          <a:noFill/>
        </p:spPr>
        <p:txBody>
          <a:bodyPr wrap="square" rtlCol="0">
            <a:spAutoFit/>
          </a:bodyPr>
          <a:lstStyle/>
          <a:p>
            <a:pPr algn="ctr"/>
            <a:r>
              <a:rPr lang="en-US" sz="3600" dirty="0"/>
              <a:t>Quality (in the value-laden sense) is unnecessary.</a:t>
            </a:r>
          </a:p>
          <a:p>
            <a:pPr algn="ctr"/>
            <a:endParaRPr lang="en-US" sz="3600" dirty="0"/>
          </a:p>
          <a:p>
            <a:pPr algn="ctr"/>
            <a:endParaRPr lang="en-US" sz="3600" dirty="0"/>
          </a:p>
        </p:txBody>
      </p:sp>
    </p:spTree>
    <p:extLst>
      <p:ext uri="{BB962C8B-B14F-4D97-AF65-F5344CB8AC3E}">
        <p14:creationId xmlns:p14="http://schemas.microsoft.com/office/powerpoint/2010/main" val="30351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069CD8E-3BAC-F140-98A9-422776A208F1}"/>
              </a:ext>
            </a:extLst>
          </p:cNvPr>
          <p:cNvSpPr txBox="1"/>
          <p:nvPr/>
        </p:nvSpPr>
        <p:spPr>
          <a:xfrm>
            <a:off x="262852" y="1441523"/>
            <a:ext cx="10945504" cy="5324535"/>
          </a:xfrm>
          <a:prstGeom prst="rect">
            <a:avLst/>
          </a:prstGeom>
          <a:noFill/>
        </p:spPr>
        <p:txBody>
          <a:bodyPr wrap="square" rtlCol="0">
            <a:spAutoFit/>
          </a:bodyPr>
          <a:lstStyle/>
          <a:p>
            <a:r>
              <a:rPr lang="en-US" sz="2000" b="1" dirty="0"/>
              <a:t>Quality</a:t>
            </a:r>
            <a:r>
              <a:rPr lang="en-US" sz="2000" dirty="0"/>
              <a:t>: a specifically dependent continuant that inheres in a material entity and doesn’t require a further process to be realized.</a:t>
            </a:r>
          </a:p>
          <a:p>
            <a:endParaRPr lang="en-US" sz="2000" dirty="0"/>
          </a:p>
          <a:p>
            <a:r>
              <a:rPr lang="en-US" sz="2000" dirty="0"/>
              <a:t>	Examples: Mass, length, volume, shape, circumference, dimension</a:t>
            </a:r>
          </a:p>
          <a:p>
            <a:endParaRPr lang="en-US" sz="2000" dirty="0"/>
          </a:p>
          <a:p>
            <a:r>
              <a:rPr lang="en-US" sz="2000" b="1" dirty="0"/>
              <a:t>Disposition</a:t>
            </a:r>
            <a:r>
              <a:rPr lang="en-US" sz="2000" dirty="0"/>
              <a:t>: a specifically dependent continuant that inheres in a material entity and is realized in some process.</a:t>
            </a:r>
          </a:p>
          <a:p>
            <a:endParaRPr lang="en-US" sz="2000" dirty="0"/>
          </a:p>
          <a:p>
            <a:r>
              <a:rPr lang="en-US" sz="2000" dirty="0"/>
              <a:t>	Examples: fragility, strength, functions, tendencies, capabilities…</a:t>
            </a:r>
          </a:p>
          <a:p>
            <a:endParaRPr lang="en-US" sz="2000" dirty="0"/>
          </a:p>
          <a:p>
            <a:r>
              <a:rPr lang="en-US" sz="2000" b="1" dirty="0"/>
              <a:t>Information Content Entity</a:t>
            </a:r>
            <a:r>
              <a:rPr lang="en-US" sz="2000" dirty="0"/>
              <a:t>: A generically dependent that stands in a relation of </a:t>
            </a:r>
            <a:r>
              <a:rPr lang="en-US" sz="2000" i="1" dirty="0" err="1"/>
              <a:t>aboutness</a:t>
            </a:r>
            <a:r>
              <a:rPr lang="en-US" sz="2000" dirty="0"/>
              <a:t> to some entity.</a:t>
            </a:r>
          </a:p>
          <a:p>
            <a:endParaRPr lang="en-US" sz="2000" dirty="0"/>
          </a:p>
          <a:p>
            <a:r>
              <a:rPr lang="en-US" sz="2000" dirty="0"/>
              <a:t>	Examples: Design Specification, Quality Specification, novel, painting</a:t>
            </a:r>
          </a:p>
          <a:p>
            <a:endParaRPr lang="en-US" sz="2000" dirty="0"/>
          </a:p>
          <a:p>
            <a:endParaRPr lang="en-US" sz="2000" dirty="0"/>
          </a:p>
          <a:p>
            <a:r>
              <a:rPr lang="en-US" sz="2000" dirty="0"/>
              <a:t> </a:t>
            </a:r>
          </a:p>
        </p:txBody>
      </p:sp>
      <p:sp>
        <p:nvSpPr>
          <p:cNvPr id="2" name="TextBox 1">
            <a:extLst>
              <a:ext uri="{FF2B5EF4-FFF2-40B4-BE49-F238E27FC236}">
                <a16:creationId xmlns:a16="http://schemas.microsoft.com/office/drawing/2014/main" id="{A50B8CF0-FFFF-1E40-B716-9CA190331CD0}"/>
              </a:ext>
            </a:extLst>
          </p:cNvPr>
          <p:cNvSpPr txBox="1"/>
          <p:nvPr/>
        </p:nvSpPr>
        <p:spPr>
          <a:xfrm>
            <a:off x="4180114" y="130629"/>
            <a:ext cx="3241964" cy="461665"/>
          </a:xfrm>
          <a:prstGeom prst="rect">
            <a:avLst/>
          </a:prstGeom>
          <a:noFill/>
        </p:spPr>
        <p:txBody>
          <a:bodyPr wrap="square" rtlCol="0">
            <a:spAutoFit/>
          </a:bodyPr>
          <a:lstStyle/>
          <a:p>
            <a:r>
              <a:rPr lang="en-US" sz="2400" b="1" dirty="0"/>
              <a:t>Three Definitions</a:t>
            </a:r>
          </a:p>
        </p:txBody>
      </p:sp>
    </p:spTree>
    <p:extLst>
      <p:ext uri="{BB962C8B-B14F-4D97-AF65-F5344CB8AC3E}">
        <p14:creationId xmlns:p14="http://schemas.microsoft.com/office/powerpoint/2010/main" val="243954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Tree>
    <p:extLst>
      <p:ext uri="{BB962C8B-B14F-4D97-AF65-F5344CB8AC3E}">
        <p14:creationId xmlns:p14="http://schemas.microsoft.com/office/powerpoint/2010/main" val="14415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7" name="Oval 6">
            <a:extLst>
              <a:ext uri="{FF2B5EF4-FFF2-40B4-BE49-F238E27FC236}">
                <a16:creationId xmlns:a16="http://schemas.microsoft.com/office/drawing/2014/main" id="{0BDED19D-80C2-634B-BD12-A660B96DEE34}"/>
              </a:ext>
            </a:extLst>
          </p:cNvPr>
          <p:cNvSpPr/>
          <p:nvPr/>
        </p:nvSpPr>
        <p:spPr>
          <a:xfrm>
            <a:off x="2351393" y="246660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1 </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D0EFD3-958C-5747-B996-729735AC973B}"/>
              </a:ext>
            </a:extLst>
          </p:cNvPr>
          <p:cNvCxnSpPr>
            <a:cxnSpLocks/>
            <a:stCxn id="24" idx="4"/>
            <a:endCxn id="6" idx="6"/>
          </p:cNvCxnSpPr>
          <p:nvPr/>
        </p:nvCxnSpPr>
        <p:spPr>
          <a:xfrm flipH="1">
            <a:off x="4356477" y="2856262"/>
            <a:ext cx="1916180" cy="180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A7F70C-EAB7-8549-BA7C-BE8EFAADE88B}"/>
              </a:ext>
            </a:extLst>
          </p:cNvPr>
          <p:cNvSpPr/>
          <p:nvPr/>
        </p:nvSpPr>
        <p:spPr>
          <a:xfrm>
            <a:off x="5296841" y="1995316"/>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1</a:t>
            </a:r>
          </a:p>
        </p:txBody>
      </p:sp>
      <p:cxnSp>
        <p:nvCxnSpPr>
          <p:cNvPr id="31" name="Straight Arrow Connector 30">
            <a:extLst>
              <a:ext uri="{FF2B5EF4-FFF2-40B4-BE49-F238E27FC236}">
                <a16:creationId xmlns:a16="http://schemas.microsoft.com/office/drawing/2014/main" id="{70C9B71E-721C-4A4D-A434-7B85575D2287}"/>
              </a:ext>
            </a:extLst>
          </p:cNvPr>
          <p:cNvCxnSpPr>
            <a:cxnSpLocks/>
            <a:stCxn id="24" idx="2"/>
            <a:endCxn id="7" idx="6"/>
          </p:cNvCxnSpPr>
          <p:nvPr/>
        </p:nvCxnSpPr>
        <p:spPr>
          <a:xfrm flipH="1">
            <a:off x="4409931" y="2425789"/>
            <a:ext cx="886910" cy="60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8761F9-2F0B-E84F-A582-1FAD7B5454DF}"/>
              </a:ext>
            </a:extLst>
          </p:cNvPr>
          <p:cNvCxnSpPr>
            <a:cxnSpLocks/>
            <a:stCxn id="7" idx="4"/>
            <a:endCxn id="6" idx="0"/>
          </p:cNvCxnSpPr>
          <p:nvPr/>
        </p:nvCxnSpPr>
        <p:spPr>
          <a:xfrm>
            <a:off x="3380662" y="3587996"/>
            <a:ext cx="232012" cy="63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31BADDE-B9C4-4F4E-B5CB-3C892B071202}"/>
              </a:ext>
            </a:extLst>
          </p:cNvPr>
          <p:cNvSpPr txBox="1"/>
          <p:nvPr/>
        </p:nvSpPr>
        <p:spPr>
          <a:xfrm>
            <a:off x="4144369" y="2307148"/>
            <a:ext cx="1487606" cy="307777"/>
          </a:xfrm>
          <a:prstGeom prst="rect">
            <a:avLst/>
          </a:prstGeom>
          <a:noFill/>
        </p:spPr>
        <p:txBody>
          <a:bodyPr wrap="square" rtlCol="0">
            <a:spAutoFit/>
          </a:bodyPr>
          <a:lstStyle/>
          <a:p>
            <a:r>
              <a:rPr lang="en-US" sz="1400" dirty="0"/>
              <a:t>has output</a:t>
            </a:r>
          </a:p>
        </p:txBody>
      </p: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59" name="TextBox 58">
            <a:extLst>
              <a:ext uri="{FF2B5EF4-FFF2-40B4-BE49-F238E27FC236}">
                <a16:creationId xmlns:a16="http://schemas.microsoft.com/office/drawing/2014/main" id="{EBD0FCA9-A4F1-6149-9F23-662DD0942C12}"/>
              </a:ext>
            </a:extLst>
          </p:cNvPr>
          <p:cNvSpPr txBox="1"/>
          <p:nvPr/>
        </p:nvSpPr>
        <p:spPr>
          <a:xfrm>
            <a:off x="4518827" y="3460943"/>
            <a:ext cx="1487606" cy="307777"/>
          </a:xfrm>
          <a:prstGeom prst="rect">
            <a:avLst/>
          </a:prstGeom>
          <a:noFill/>
        </p:spPr>
        <p:txBody>
          <a:bodyPr wrap="square" rtlCol="0">
            <a:spAutoFit/>
          </a:bodyPr>
          <a:lstStyle/>
          <a:p>
            <a:r>
              <a:rPr lang="en-US" sz="1400" dirty="0"/>
              <a:t>has input</a:t>
            </a:r>
          </a:p>
        </p:txBody>
      </p:sp>
      <p:sp>
        <p:nvSpPr>
          <p:cNvPr id="63" name="TextBox 62">
            <a:extLst>
              <a:ext uri="{FF2B5EF4-FFF2-40B4-BE49-F238E27FC236}">
                <a16:creationId xmlns:a16="http://schemas.microsoft.com/office/drawing/2014/main" id="{9D436BF3-0F0A-E94C-BCAA-12AC0E2D6228}"/>
              </a:ext>
            </a:extLst>
          </p:cNvPr>
          <p:cNvSpPr txBox="1"/>
          <p:nvPr/>
        </p:nvSpPr>
        <p:spPr>
          <a:xfrm>
            <a:off x="1979491" y="3768720"/>
            <a:ext cx="1811625" cy="307777"/>
          </a:xfrm>
          <a:prstGeom prst="rect">
            <a:avLst/>
          </a:prstGeom>
          <a:noFill/>
        </p:spPr>
        <p:txBody>
          <a:bodyPr wrap="square" rtlCol="0">
            <a:spAutoFit/>
          </a:bodyPr>
          <a:lstStyle/>
          <a:p>
            <a:r>
              <a:rPr lang="en-US" sz="1400" dirty="0"/>
              <a:t>is measurement of</a:t>
            </a:r>
          </a:p>
        </p:txBody>
      </p:sp>
    </p:spTree>
    <p:extLst>
      <p:ext uri="{BB962C8B-B14F-4D97-AF65-F5344CB8AC3E}">
        <p14:creationId xmlns:p14="http://schemas.microsoft.com/office/powerpoint/2010/main" val="272056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7" name="Oval 6">
            <a:extLst>
              <a:ext uri="{FF2B5EF4-FFF2-40B4-BE49-F238E27FC236}">
                <a16:creationId xmlns:a16="http://schemas.microsoft.com/office/drawing/2014/main" id="{0BDED19D-80C2-634B-BD12-A660B96DEE34}"/>
              </a:ext>
            </a:extLst>
          </p:cNvPr>
          <p:cNvSpPr/>
          <p:nvPr/>
        </p:nvSpPr>
        <p:spPr>
          <a:xfrm>
            <a:off x="2351393" y="246660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1 </a:t>
            </a:r>
          </a:p>
        </p:txBody>
      </p:sp>
      <p:sp>
        <p:nvSpPr>
          <p:cNvPr id="8" name="Oval 7">
            <a:extLst>
              <a:ext uri="{FF2B5EF4-FFF2-40B4-BE49-F238E27FC236}">
                <a16:creationId xmlns:a16="http://schemas.microsoft.com/office/drawing/2014/main" id="{0AD20E56-1315-CA43-80A7-D679853F16DB}"/>
              </a:ext>
            </a:extLst>
          </p:cNvPr>
          <p:cNvSpPr/>
          <p:nvPr/>
        </p:nvSpPr>
        <p:spPr>
          <a:xfrm>
            <a:off x="8229001" y="4128707"/>
            <a:ext cx="2058538" cy="1067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2 </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D0EFD3-958C-5747-B996-729735AC973B}"/>
              </a:ext>
            </a:extLst>
          </p:cNvPr>
          <p:cNvCxnSpPr>
            <a:cxnSpLocks/>
            <a:stCxn id="24" idx="4"/>
            <a:endCxn id="6" idx="6"/>
          </p:cNvCxnSpPr>
          <p:nvPr/>
        </p:nvCxnSpPr>
        <p:spPr>
          <a:xfrm flipH="1">
            <a:off x="4356477" y="2856262"/>
            <a:ext cx="1916180" cy="180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12152A-D720-AC48-8E22-23976D263304}"/>
              </a:ext>
            </a:extLst>
          </p:cNvPr>
          <p:cNvCxnSpPr>
            <a:cxnSpLocks/>
            <a:stCxn id="25" idx="4"/>
            <a:endCxn id="4" idx="7"/>
          </p:cNvCxnSpPr>
          <p:nvPr/>
        </p:nvCxnSpPr>
        <p:spPr>
          <a:xfrm flipH="1">
            <a:off x="6595443" y="3293558"/>
            <a:ext cx="1862726" cy="104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A7F70C-EAB7-8549-BA7C-BE8EFAADE88B}"/>
              </a:ext>
            </a:extLst>
          </p:cNvPr>
          <p:cNvSpPr/>
          <p:nvPr/>
        </p:nvSpPr>
        <p:spPr>
          <a:xfrm>
            <a:off x="5296841" y="1995316"/>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1</a:t>
            </a:r>
          </a:p>
        </p:txBody>
      </p:sp>
      <p:sp>
        <p:nvSpPr>
          <p:cNvPr id="25" name="Oval 24">
            <a:extLst>
              <a:ext uri="{FF2B5EF4-FFF2-40B4-BE49-F238E27FC236}">
                <a16:creationId xmlns:a16="http://schemas.microsoft.com/office/drawing/2014/main" id="{C3D81695-AD61-564E-885F-8787492217DD}"/>
              </a:ext>
            </a:extLst>
          </p:cNvPr>
          <p:cNvSpPr/>
          <p:nvPr/>
        </p:nvSpPr>
        <p:spPr>
          <a:xfrm>
            <a:off x="7482353" y="2432612"/>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2</a:t>
            </a:r>
          </a:p>
        </p:txBody>
      </p:sp>
      <p:cxnSp>
        <p:nvCxnSpPr>
          <p:cNvPr id="31" name="Straight Arrow Connector 30">
            <a:extLst>
              <a:ext uri="{FF2B5EF4-FFF2-40B4-BE49-F238E27FC236}">
                <a16:creationId xmlns:a16="http://schemas.microsoft.com/office/drawing/2014/main" id="{70C9B71E-721C-4A4D-A434-7B85575D2287}"/>
              </a:ext>
            </a:extLst>
          </p:cNvPr>
          <p:cNvCxnSpPr>
            <a:cxnSpLocks/>
            <a:stCxn id="24" idx="2"/>
            <a:endCxn id="7" idx="6"/>
          </p:cNvCxnSpPr>
          <p:nvPr/>
        </p:nvCxnSpPr>
        <p:spPr>
          <a:xfrm flipH="1">
            <a:off x="4409931" y="2425789"/>
            <a:ext cx="886910" cy="60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8F5DF3-8C6C-1544-82BB-99DF129D4D2F}"/>
              </a:ext>
            </a:extLst>
          </p:cNvPr>
          <p:cNvCxnSpPr>
            <a:cxnSpLocks/>
            <a:stCxn id="25" idx="4"/>
            <a:endCxn id="8" idx="0"/>
          </p:cNvCxnSpPr>
          <p:nvPr/>
        </p:nvCxnSpPr>
        <p:spPr>
          <a:xfrm>
            <a:off x="8458169" y="3293558"/>
            <a:ext cx="800101" cy="83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8761F9-2F0B-E84F-A582-1FAD7B5454DF}"/>
              </a:ext>
            </a:extLst>
          </p:cNvPr>
          <p:cNvCxnSpPr>
            <a:cxnSpLocks/>
            <a:stCxn id="7" idx="4"/>
            <a:endCxn id="6" idx="0"/>
          </p:cNvCxnSpPr>
          <p:nvPr/>
        </p:nvCxnSpPr>
        <p:spPr>
          <a:xfrm>
            <a:off x="3380662" y="3587996"/>
            <a:ext cx="232012" cy="63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4F14AD-E385-FE47-B259-8342299542E3}"/>
              </a:ext>
            </a:extLst>
          </p:cNvPr>
          <p:cNvCxnSpPr>
            <a:cxnSpLocks/>
            <a:stCxn id="8" idx="2"/>
            <a:endCxn id="4" idx="6"/>
          </p:cNvCxnSpPr>
          <p:nvPr/>
        </p:nvCxnSpPr>
        <p:spPr>
          <a:xfrm flipH="1" flipV="1">
            <a:off x="6813298" y="4649337"/>
            <a:ext cx="1415703" cy="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31BADDE-B9C4-4F4E-B5CB-3C892B071202}"/>
              </a:ext>
            </a:extLst>
          </p:cNvPr>
          <p:cNvSpPr txBox="1"/>
          <p:nvPr/>
        </p:nvSpPr>
        <p:spPr>
          <a:xfrm>
            <a:off x="4144369" y="2307148"/>
            <a:ext cx="1487606" cy="307777"/>
          </a:xfrm>
          <a:prstGeom prst="rect">
            <a:avLst/>
          </a:prstGeom>
          <a:noFill/>
        </p:spPr>
        <p:txBody>
          <a:bodyPr wrap="square" rtlCol="0">
            <a:spAutoFit/>
          </a:bodyPr>
          <a:lstStyle/>
          <a:p>
            <a:r>
              <a:rPr lang="en-US" sz="1400" dirty="0"/>
              <a:t>has output</a:t>
            </a:r>
          </a:p>
        </p:txBody>
      </p:sp>
      <p:sp>
        <p:nvSpPr>
          <p:cNvPr id="44" name="TextBox 43">
            <a:extLst>
              <a:ext uri="{FF2B5EF4-FFF2-40B4-BE49-F238E27FC236}">
                <a16:creationId xmlns:a16="http://schemas.microsoft.com/office/drawing/2014/main" id="{BE7FC825-0B0E-974C-8722-00D2FEF763A2}"/>
              </a:ext>
            </a:extLst>
          </p:cNvPr>
          <p:cNvSpPr txBox="1"/>
          <p:nvPr/>
        </p:nvSpPr>
        <p:spPr>
          <a:xfrm>
            <a:off x="8653751" y="3349400"/>
            <a:ext cx="1487606" cy="307777"/>
          </a:xfrm>
          <a:prstGeom prst="rect">
            <a:avLst/>
          </a:prstGeom>
          <a:noFill/>
        </p:spPr>
        <p:txBody>
          <a:bodyPr wrap="square" rtlCol="0">
            <a:spAutoFit/>
          </a:bodyPr>
          <a:lstStyle/>
          <a:p>
            <a:r>
              <a:rPr lang="en-US" sz="1400" dirty="0"/>
              <a:t>has output</a:t>
            </a:r>
          </a:p>
        </p:txBody>
      </p: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59" name="TextBox 58">
            <a:extLst>
              <a:ext uri="{FF2B5EF4-FFF2-40B4-BE49-F238E27FC236}">
                <a16:creationId xmlns:a16="http://schemas.microsoft.com/office/drawing/2014/main" id="{EBD0FCA9-A4F1-6149-9F23-662DD0942C12}"/>
              </a:ext>
            </a:extLst>
          </p:cNvPr>
          <p:cNvSpPr txBox="1"/>
          <p:nvPr/>
        </p:nvSpPr>
        <p:spPr>
          <a:xfrm>
            <a:off x="4518827" y="3460943"/>
            <a:ext cx="1487606" cy="307777"/>
          </a:xfrm>
          <a:prstGeom prst="rect">
            <a:avLst/>
          </a:prstGeom>
          <a:noFill/>
        </p:spPr>
        <p:txBody>
          <a:bodyPr wrap="square" rtlCol="0">
            <a:spAutoFit/>
          </a:bodyPr>
          <a:lstStyle/>
          <a:p>
            <a:r>
              <a:rPr lang="en-US" sz="1400" dirty="0"/>
              <a:t>has input</a:t>
            </a:r>
          </a:p>
        </p:txBody>
      </p:sp>
      <p:sp>
        <p:nvSpPr>
          <p:cNvPr id="60" name="TextBox 59">
            <a:extLst>
              <a:ext uri="{FF2B5EF4-FFF2-40B4-BE49-F238E27FC236}">
                <a16:creationId xmlns:a16="http://schemas.microsoft.com/office/drawing/2014/main" id="{A2A7D2C4-4CBA-2648-B07E-9264DE495AB0}"/>
              </a:ext>
            </a:extLst>
          </p:cNvPr>
          <p:cNvSpPr txBox="1"/>
          <p:nvPr/>
        </p:nvSpPr>
        <p:spPr>
          <a:xfrm>
            <a:off x="6741395" y="3567865"/>
            <a:ext cx="1487606" cy="307777"/>
          </a:xfrm>
          <a:prstGeom prst="rect">
            <a:avLst/>
          </a:prstGeom>
          <a:noFill/>
        </p:spPr>
        <p:txBody>
          <a:bodyPr wrap="square" rtlCol="0">
            <a:spAutoFit/>
          </a:bodyPr>
          <a:lstStyle/>
          <a:p>
            <a:r>
              <a:rPr lang="en-US" sz="1400" dirty="0"/>
              <a:t>has input</a:t>
            </a:r>
          </a:p>
        </p:txBody>
      </p:sp>
      <p:sp>
        <p:nvSpPr>
          <p:cNvPr id="63" name="TextBox 62">
            <a:extLst>
              <a:ext uri="{FF2B5EF4-FFF2-40B4-BE49-F238E27FC236}">
                <a16:creationId xmlns:a16="http://schemas.microsoft.com/office/drawing/2014/main" id="{9D436BF3-0F0A-E94C-BCAA-12AC0E2D6228}"/>
              </a:ext>
            </a:extLst>
          </p:cNvPr>
          <p:cNvSpPr txBox="1"/>
          <p:nvPr/>
        </p:nvSpPr>
        <p:spPr>
          <a:xfrm>
            <a:off x="1979491" y="3768720"/>
            <a:ext cx="1811625" cy="307777"/>
          </a:xfrm>
          <a:prstGeom prst="rect">
            <a:avLst/>
          </a:prstGeom>
          <a:noFill/>
        </p:spPr>
        <p:txBody>
          <a:bodyPr wrap="square" rtlCol="0">
            <a:spAutoFit/>
          </a:bodyPr>
          <a:lstStyle/>
          <a:p>
            <a:r>
              <a:rPr lang="en-US" sz="1400" dirty="0"/>
              <a:t>is measurement of</a:t>
            </a:r>
          </a:p>
        </p:txBody>
      </p:sp>
      <p:sp>
        <p:nvSpPr>
          <p:cNvPr id="64" name="TextBox 63">
            <a:extLst>
              <a:ext uri="{FF2B5EF4-FFF2-40B4-BE49-F238E27FC236}">
                <a16:creationId xmlns:a16="http://schemas.microsoft.com/office/drawing/2014/main" id="{24967BF2-598F-0E45-A9E4-BE8BCA757689}"/>
              </a:ext>
            </a:extLst>
          </p:cNvPr>
          <p:cNvSpPr txBox="1"/>
          <p:nvPr/>
        </p:nvSpPr>
        <p:spPr>
          <a:xfrm>
            <a:off x="6768691" y="4381676"/>
            <a:ext cx="1811625" cy="307777"/>
          </a:xfrm>
          <a:prstGeom prst="rect">
            <a:avLst/>
          </a:prstGeom>
          <a:noFill/>
        </p:spPr>
        <p:txBody>
          <a:bodyPr wrap="square" rtlCol="0">
            <a:spAutoFit/>
          </a:bodyPr>
          <a:lstStyle/>
          <a:p>
            <a:r>
              <a:rPr lang="en-US" sz="1400" dirty="0"/>
              <a:t>is measurement of</a:t>
            </a:r>
          </a:p>
        </p:txBody>
      </p:sp>
    </p:spTree>
    <p:extLst>
      <p:ext uri="{BB962C8B-B14F-4D97-AF65-F5344CB8AC3E}">
        <p14:creationId xmlns:p14="http://schemas.microsoft.com/office/powerpoint/2010/main" val="320596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7" name="Oval 6">
            <a:extLst>
              <a:ext uri="{FF2B5EF4-FFF2-40B4-BE49-F238E27FC236}">
                <a16:creationId xmlns:a16="http://schemas.microsoft.com/office/drawing/2014/main" id="{0BDED19D-80C2-634B-BD12-A660B96DEE34}"/>
              </a:ext>
            </a:extLst>
          </p:cNvPr>
          <p:cNvSpPr/>
          <p:nvPr/>
        </p:nvSpPr>
        <p:spPr>
          <a:xfrm>
            <a:off x="2351393" y="246660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1 </a:t>
            </a:r>
          </a:p>
        </p:txBody>
      </p:sp>
      <p:sp>
        <p:nvSpPr>
          <p:cNvPr id="8" name="Oval 7">
            <a:extLst>
              <a:ext uri="{FF2B5EF4-FFF2-40B4-BE49-F238E27FC236}">
                <a16:creationId xmlns:a16="http://schemas.microsoft.com/office/drawing/2014/main" id="{0AD20E56-1315-CA43-80A7-D679853F16DB}"/>
              </a:ext>
            </a:extLst>
          </p:cNvPr>
          <p:cNvSpPr/>
          <p:nvPr/>
        </p:nvSpPr>
        <p:spPr>
          <a:xfrm>
            <a:off x="8229001" y="4128707"/>
            <a:ext cx="2058538" cy="1067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2 </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D0EFD3-958C-5747-B996-729735AC973B}"/>
              </a:ext>
            </a:extLst>
          </p:cNvPr>
          <p:cNvCxnSpPr>
            <a:cxnSpLocks/>
            <a:stCxn id="24" idx="4"/>
            <a:endCxn id="6" idx="6"/>
          </p:cNvCxnSpPr>
          <p:nvPr/>
        </p:nvCxnSpPr>
        <p:spPr>
          <a:xfrm flipH="1">
            <a:off x="4356477" y="2856262"/>
            <a:ext cx="1916180" cy="180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12152A-D720-AC48-8E22-23976D263304}"/>
              </a:ext>
            </a:extLst>
          </p:cNvPr>
          <p:cNvCxnSpPr>
            <a:cxnSpLocks/>
            <a:stCxn id="25" idx="4"/>
            <a:endCxn id="4" idx="7"/>
          </p:cNvCxnSpPr>
          <p:nvPr/>
        </p:nvCxnSpPr>
        <p:spPr>
          <a:xfrm flipH="1">
            <a:off x="6595443" y="3293558"/>
            <a:ext cx="1862726" cy="104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A7F70C-EAB7-8549-BA7C-BE8EFAADE88B}"/>
              </a:ext>
            </a:extLst>
          </p:cNvPr>
          <p:cNvSpPr/>
          <p:nvPr/>
        </p:nvSpPr>
        <p:spPr>
          <a:xfrm>
            <a:off x="5296841" y="1995316"/>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1</a:t>
            </a:r>
          </a:p>
        </p:txBody>
      </p:sp>
      <p:sp>
        <p:nvSpPr>
          <p:cNvPr id="25" name="Oval 24">
            <a:extLst>
              <a:ext uri="{FF2B5EF4-FFF2-40B4-BE49-F238E27FC236}">
                <a16:creationId xmlns:a16="http://schemas.microsoft.com/office/drawing/2014/main" id="{C3D81695-AD61-564E-885F-8787492217DD}"/>
              </a:ext>
            </a:extLst>
          </p:cNvPr>
          <p:cNvSpPr/>
          <p:nvPr/>
        </p:nvSpPr>
        <p:spPr>
          <a:xfrm>
            <a:off x="7482353" y="2432612"/>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2</a:t>
            </a:r>
          </a:p>
        </p:txBody>
      </p:sp>
      <p:cxnSp>
        <p:nvCxnSpPr>
          <p:cNvPr id="31" name="Straight Arrow Connector 30">
            <a:extLst>
              <a:ext uri="{FF2B5EF4-FFF2-40B4-BE49-F238E27FC236}">
                <a16:creationId xmlns:a16="http://schemas.microsoft.com/office/drawing/2014/main" id="{70C9B71E-721C-4A4D-A434-7B85575D2287}"/>
              </a:ext>
            </a:extLst>
          </p:cNvPr>
          <p:cNvCxnSpPr>
            <a:cxnSpLocks/>
            <a:stCxn id="24" idx="2"/>
            <a:endCxn id="7" idx="6"/>
          </p:cNvCxnSpPr>
          <p:nvPr/>
        </p:nvCxnSpPr>
        <p:spPr>
          <a:xfrm flipH="1">
            <a:off x="4409931" y="2425789"/>
            <a:ext cx="886910" cy="60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8F5DF3-8C6C-1544-82BB-99DF129D4D2F}"/>
              </a:ext>
            </a:extLst>
          </p:cNvPr>
          <p:cNvCxnSpPr>
            <a:cxnSpLocks/>
            <a:stCxn id="25" idx="4"/>
            <a:endCxn id="8" idx="0"/>
          </p:cNvCxnSpPr>
          <p:nvPr/>
        </p:nvCxnSpPr>
        <p:spPr>
          <a:xfrm>
            <a:off x="8458169" y="3293558"/>
            <a:ext cx="800101" cy="83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8761F9-2F0B-E84F-A582-1FAD7B5454DF}"/>
              </a:ext>
            </a:extLst>
          </p:cNvPr>
          <p:cNvCxnSpPr>
            <a:cxnSpLocks/>
            <a:stCxn id="7" idx="4"/>
            <a:endCxn id="6" idx="0"/>
          </p:cNvCxnSpPr>
          <p:nvPr/>
        </p:nvCxnSpPr>
        <p:spPr>
          <a:xfrm>
            <a:off x="3380662" y="3587996"/>
            <a:ext cx="232012" cy="63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4F14AD-E385-FE47-B259-8342299542E3}"/>
              </a:ext>
            </a:extLst>
          </p:cNvPr>
          <p:cNvCxnSpPr>
            <a:cxnSpLocks/>
            <a:stCxn id="8" idx="2"/>
            <a:endCxn id="4" idx="6"/>
          </p:cNvCxnSpPr>
          <p:nvPr/>
        </p:nvCxnSpPr>
        <p:spPr>
          <a:xfrm flipH="1" flipV="1">
            <a:off x="6813298" y="4649337"/>
            <a:ext cx="1415703" cy="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C225D5A-2A38-D643-815C-11E2CB58AE85}"/>
              </a:ext>
            </a:extLst>
          </p:cNvPr>
          <p:cNvSpPr/>
          <p:nvPr/>
        </p:nvSpPr>
        <p:spPr>
          <a:xfrm>
            <a:off x="410284" y="5373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1</a:t>
            </a:r>
          </a:p>
        </p:txBody>
      </p:sp>
      <p:sp>
        <p:nvSpPr>
          <p:cNvPr id="19" name="Oval 18">
            <a:extLst>
              <a:ext uri="{FF2B5EF4-FFF2-40B4-BE49-F238E27FC236}">
                <a16:creationId xmlns:a16="http://schemas.microsoft.com/office/drawing/2014/main" id="{7649652D-B144-7644-91CA-1A0E7B5DE169}"/>
              </a:ext>
            </a:extLst>
          </p:cNvPr>
          <p:cNvSpPr/>
          <p:nvPr/>
        </p:nvSpPr>
        <p:spPr>
          <a:xfrm>
            <a:off x="9657779" y="75343"/>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2</a:t>
            </a:r>
          </a:p>
        </p:txBody>
      </p:sp>
      <p:sp>
        <p:nvSpPr>
          <p:cNvPr id="20" name="Oval 19">
            <a:extLst>
              <a:ext uri="{FF2B5EF4-FFF2-40B4-BE49-F238E27FC236}">
                <a16:creationId xmlns:a16="http://schemas.microsoft.com/office/drawing/2014/main" id="{2970CF80-D4FC-E74E-A3F1-A7FEE265812A}"/>
              </a:ext>
            </a:extLst>
          </p:cNvPr>
          <p:cNvSpPr/>
          <p:nvPr/>
        </p:nvSpPr>
        <p:spPr>
          <a:xfrm>
            <a:off x="4577116" y="335076"/>
            <a:ext cx="2802341" cy="601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Specification 1</a:t>
            </a:r>
          </a:p>
        </p:txBody>
      </p:sp>
      <p:cxnSp>
        <p:nvCxnSpPr>
          <p:cNvPr id="3" name="Straight Arrow Connector 2">
            <a:extLst>
              <a:ext uri="{FF2B5EF4-FFF2-40B4-BE49-F238E27FC236}">
                <a16:creationId xmlns:a16="http://schemas.microsoft.com/office/drawing/2014/main" id="{FE10B559-0BB9-4741-9576-31DEC4A5E02E}"/>
              </a:ext>
            </a:extLst>
          </p:cNvPr>
          <p:cNvCxnSpPr>
            <a:stCxn id="20" idx="6"/>
            <a:endCxn id="19" idx="2"/>
          </p:cNvCxnSpPr>
          <p:nvPr/>
        </p:nvCxnSpPr>
        <p:spPr>
          <a:xfrm>
            <a:off x="7379457" y="636038"/>
            <a:ext cx="22783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2DED1A-593A-D045-BD63-10D54EB06B03}"/>
              </a:ext>
            </a:extLst>
          </p:cNvPr>
          <p:cNvCxnSpPr>
            <a:cxnSpLocks/>
            <a:stCxn id="20" idx="2"/>
            <a:endCxn id="18" idx="6"/>
          </p:cNvCxnSpPr>
          <p:nvPr/>
        </p:nvCxnSpPr>
        <p:spPr>
          <a:xfrm flipH="1" flipV="1">
            <a:off x="2468822" y="614431"/>
            <a:ext cx="2108294" cy="2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96641A-3D14-304F-A445-30AB929B8B27}"/>
              </a:ext>
            </a:extLst>
          </p:cNvPr>
          <p:cNvSpPr txBox="1"/>
          <p:nvPr/>
        </p:nvSpPr>
        <p:spPr>
          <a:xfrm>
            <a:off x="3039754" y="335076"/>
            <a:ext cx="1487606" cy="307777"/>
          </a:xfrm>
          <a:prstGeom prst="rect">
            <a:avLst/>
          </a:prstGeom>
          <a:noFill/>
        </p:spPr>
        <p:txBody>
          <a:bodyPr wrap="square" rtlCol="0">
            <a:spAutoFit/>
          </a:bodyPr>
          <a:lstStyle/>
          <a:p>
            <a:r>
              <a:rPr lang="en-US" sz="1400" dirty="0"/>
              <a:t>has part</a:t>
            </a:r>
          </a:p>
        </p:txBody>
      </p:sp>
      <p:sp>
        <p:nvSpPr>
          <p:cNvPr id="37" name="TextBox 36">
            <a:extLst>
              <a:ext uri="{FF2B5EF4-FFF2-40B4-BE49-F238E27FC236}">
                <a16:creationId xmlns:a16="http://schemas.microsoft.com/office/drawing/2014/main" id="{05CC91C2-FE13-A746-BF4C-FBE7127E6F25}"/>
              </a:ext>
            </a:extLst>
          </p:cNvPr>
          <p:cNvSpPr txBox="1"/>
          <p:nvPr/>
        </p:nvSpPr>
        <p:spPr>
          <a:xfrm>
            <a:off x="8130538" y="354810"/>
            <a:ext cx="1487606" cy="307777"/>
          </a:xfrm>
          <a:prstGeom prst="rect">
            <a:avLst/>
          </a:prstGeom>
          <a:noFill/>
        </p:spPr>
        <p:txBody>
          <a:bodyPr wrap="square" rtlCol="0">
            <a:spAutoFit/>
          </a:bodyPr>
          <a:lstStyle/>
          <a:p>
            <a:r>
              <a:rPr lang="en-US" sz="1400" dirty="0"/>
              <a:t>has part</a:t>
            </a:r>
          </a:p>
        </p:txBody>
      </p:sp>
      <p:sp>
        <p:nvSpPr>
          <p:cNvPr id="39" name="TextBox 38">
            <a:extLst>
              <a:ext uri="{FF2B5EF4-FFF2-40B4-BE49-F238E27FC236}">
                <a16:creationId xmlns:a16="http://schemas.microsoft.com/office/drawing/2014/main" id="{431BADDE-B9C4-4F4E-B5CB-3C892B071202}"/>
              </a:ext>
            </a:extLst>
          </p:cNvPr>
          <p:cNvSpPr txBox="1"/>
          <p:nvPr/>
        </p:nvSpPr>
        <p:spPr>
          <a:xfrm>
            <a:off x="4144369" y="2307148"/>
            <a:ext cx="1487606" cy="307777"/>
          </a:xfrm>
          <a:prstGeom prst="rect">
            <a:avLst/>
          </a:prstGeom>
          <a:noFill/>
        </p:spPr>
        <p:txBody>
          <a:bodyPr wrap="square" rtlCol="0">
            <a:spAutoFit/>
          </a:bodyPr>
          <a:lstStyle/>
          <a:p>
            <a:r>
              <a:rPr lang="en-US" sz="1400" dirty="0"/>
              <a:t>has output</a:t>
            </a:r>
          </a:p>
        </p:txBody>
      </p:sp>
      <p:sp>
        <p:nvSpPr>
          <p:cNvPr id="44" name="TextBox 43">
            <a:extLst>
              <a:ext uri="{FF2B5EF4-FFF2-40B4-BE49-F238E27FC236}">
                <a16:creationId xmlns:a16="http://schemas.microsoft.com/office/drawing/2014/main" id="{BE7FC825-0B0E-974C-8722-00D2FEF763A2}"/>
              </a:ext>
            </a:extLst>
          </p:cNvPr>
          <p:cNvSpPr txBox="1"/>
          <p:nvPr/>
        </p:nvSpPr>
        <p:spPr>
          <a:xfrm>
            <a:off x="8653751" y="3349400"/>
            <a:ext cx="1487606" cy="307777"/>
          </a:xfrm>
          <a:prstGeom prst="rect">
            <a:avLst/>
          </a:prstGeom>
          <a:noFill/>
        </p:spPr>
        <p:txBody>
          <a:bodyPr wrap="square" rtlCol="0">
            <a:spAutoFit/>
          </a:bodyPr>
          <a:lstStyle/>
          <a:p>
            <a:r>
              <a:rPr lang="en-US" sz="1400" dirty="0"/>
              <a:t>has output</a:t>
            </a:r>
          </a:p>
        </p:txBody>
      </p: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59" name="TextBox 58">
            <a:extLst>
              <a:ext uri="{FF2B5EF4-FFF2-40B4-BE49-F238E27FC236}">
                <a16:creationId xmlns:a16="http://schemas.microsoft.com/office/drawing/2014/main" id="{EBD0FCA9-A4F1-6149-9F23-662DD0942C12}"/>
              </a:ext>
            </a:extLst>
          </p:cNvPr>
          <p:cNvSpPr txBox="1"/>
          <p:nvPr/>
        </p:nvSpPr>
        <p:spPr>
          <a:xfrm>
            <a:off x="4518827" y="3460943"/>
            <a:ext cx="1487606" cy="307777"/>
          </a:xfrm>
          <a:prstGeom prst="rect">
            <a:avLst/>
          </a:prstGeom>
          <a:noFill/>
        </p:spPr>
        <p:txBody>
          <a:bodyPr wrap="square" rtlCol="0">
            <a:spAutoFit/>
          </a:bodyPr>
          <a:lstStyle/>
          <a:p>
            <a:r>
              <a:rPr lang="en-US" sz="1400" dirty="0"/>
              <a:t>has input</a:t>
            </a:r>
          </a:p>
        </p:txBody>
      </p:sp>
      <p:sp>
        <p:nvSpPr>
          <p:cNvPr id="60" name="TextBox 59">
            <a:extLst>
              <a:ext uri="{FF2B5EF4-FFF2-40B4-BE49-F238E27FC236}">
                <a16:creationId xmlns:a16="http://schemas.microsoft.com/office/drawing/2014/main" id="{A2A7D2C4-4CBA-2648-B07E-9264DE495AB0}"/>
              </a:ext>
            </a:extLst>
          </p:cNvPr>
          <p:cNvSpPr txBox="1"/>
          <p:nvPr/>
        </p:nvSpPr>
        <p:spPr>
          <a:xfrm>
            <a:off x="6741395" y="3567865"/>
            <a:ext cx="1487606" cy="307777"/>
          </a:xfrm>
          <a:prstGeom prst="rect">
            <a:avLst/>
          </a:prstGeom>
          <a:noFill/>
        </p:spPr>
        <p:txBody>
          <a:bodyPr wrap="square" rtlCol="0">
            <a:spAutoFit/>
          </a:bodyPr>
          <a:lstStyle/>
          <a:p>
            <a:r>
              <a:rPr lang="en-US" sz="1400" dirty="0"/>
              <a:t>has input</a:t>
            </a:r>
          </a:p>
        </p:txBody>
      </p:sp>
      <p:sp>
        <p:nvSpPr>
          <p:cNvPr id="63" name="TextBox 62">
            <a:extLst>
              <a:ext uri="{FF2B5EF4-FFF2-40B4-BE49-F238E27FC236}">
                <a16:creationId xmlns:a16="http://schemas.microsoft.com/office/drawing/2014/main" id="{9D436BF3-0F0A-E94C-BCAA-12AC0E2D6228}"/>
              </a:ext>
            </a:extLst>
          </p:cNvPr>
          <p:cNvSpPr txBox="1"/>
          <p:nvPr/>
        </p:nvSpPr>
        <p:spPr>
          <a:xfrm>
            <a:off x="1979491" y="3768720"/>
            <a:ext cx="1811625" cy="307777"/>
          </a:xfrm>
          <a:prstGeom prst="rect">
            <a:avLst/>
          </a:prstGeom>
          <a:noFill/>
        </p:spPr>
        <p:txBody>
          <a:bodyPr wrap="square" rtlCol="0">
            <a:spAutoFit/>
          </a:bodyPr>
          <a:lstStyle/>
          <a:p>
            <a:r>
              <a:rPr lang="en-US" sz="1400" dirty="0"/>
              <a:t>is measurement of</a:t>
            </a:r>
          </a:p>
        </p:txBody>
      </p:sp>
      <p:sp>
        <p:nvSpPr>
          <p:cNvPr id="64" name="TextBox 63">
            <a:extLst>
              <a:ext uri="{FF2B5EF4-FFF2-40B4-BE49-F238E27FC236}">
                <a16:creationId xmlns:a16="http://schemas.microsoft.com/office/drawing/2014/main" id="{24967BF2-598F-0E45-A9E4-BE8BCA757689}"/>
              </a:ext>
            </a:extLst>
          </p:cNvPr>
          <p:cNvSpPr txBox="1"/>
          <p:nvPr/>
        </p:nvSpPr>
        <p:spPr>
          <a:xfrm>
            <a:off x="6768691" y="4381676"/>
            <a:ext cx="1811625" cy="307777"/>
          </a:xfrm>
          <a:prstGeom prst="rect">
            <a:avLst/>
          </a:prstGeom>
          <a:noFill/>
        </p:spPr>
        <p:txBody>
          <a:bodyPr wrap="square" rtlCol="0">
            <a:spAutoFit/>
          </a:bodyPr>
          <a:lstStyle/>
          <a:p>
            <a:r>
              <a:rPr lang="en-US" sz="1400" dirty="0"/>
              <a:t>is measurement of</a:t>
            </a:r>
          </a:p>
        </p:txBody>
      </p:sp>
    </p:spTree>
    <p:extLst>
      <p:ext uri="{BB962C8B-B14F-4D97-AF65-F5344CB8AC3E}">
        <p14:creationId xmlns:p14="http://schemas.microsoft.com/office/powerpoint/2010/main" val="118342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7" name="Oval 6">
            <a:extLst>
              <a:ext uri="{FF2B5EF4-FFF2-40B4-BE49-F238E27FC236}">
                <a16:creationId xmlns:a16="http://schemas.microsoft.com/office/drawing/2014/main" id="{0BDED19D-80C2-634B-BD12-A660B96DEE34}"/>
              </a:ext>
            </a:extLst>
          </p:cNvPr>
          <p:cNvSpPr/>
          <p:nvPr/>
        </p:nvSpPr>
        <p:spPr>
          <a:xfrm>
            <a:off x="2351393" y="246660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1 </a:t>
            </a:r>
          </a:p>
        </p:txBody>
      </p:sp>
      <p:sp>
        <p:nvSpPr>
          <p:cNvPr id="8" name="Oval 7">
            <a:extLst>
              <a:ext uri="{FF2B5EF4-FFF2-40B4-BE49-F238E27FC236}">
                <a16:creationId xmlns:a16="http://schemas.microsoft.com/office/drawing/2014/main" id="{0AD20E56-1315-CA43-80A7-D679853F16DB}"/>
              </a:ext>
            </a:extLst>
          </p:cNvPr>
          <p:cNvSpPr/>
          <p:nvPr/>
        </p:nvSpPr>
        <p:spPr>
          <a:xfrm>
            <a:off x="8229001" y="4128707"/>
            <a:ext cx="2058538" cy="1067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2 </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D0EFD3-958C-5747-B996-729735AC973B}"/>
              </a:ext>
            </a:extLst>
          </p:cNvPr>
          <p:cNvCxnSpPr>
            <a:cxnSpLocks/>
            <a:stCxn id="24" idx="4"/>
            <a:endCxn id="6" idx="6"/>
          </p:cNvCxnSpPr>
          <p:nvPr/>
        </p:nvCxnSpPr>
        <p:spPr>
          <a:xfrm flipH="1">
            <a:off x="4356477" y="2856262"/>
            <a:ext cx="1916180" cy="180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12152A-D720-AC48-8E22-23976D263304}"/>
              </a:ext>
            </a:extLst>
          </p:cNvPr>
          <p:cNvCxnSpPr>
            <a:cxnSpLocks/>
            <a:stCxn id="25" idx="4"/>
            <a:endCxn id="4" idx="7"/>
          </p:cNvCxnSpPr>
          <p:nvPr/>
        </p:nvCxnSpPr>
        <p:spPr>
          <a:xfrm flipH="1">
            <a:off x="6595443" y="3293558"/>
            <a:ext cx="1862726" cy="104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A7F70C-EAB7-8549-BA7C-BE8EFAADE88B}"/>
              </a:ext>
            </a:extLst>
          </p:cNvPr>
          <p:cNvSpPr/>
          <p:nvPr/>
        </p:nvSpPr>
        <p:spPr>
          <a:xfrm>
            <a:off x="5296841" y="1995316"/>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1</a:t>
            </a:r>
          </a:p>
        </p:txBody>
      </p:sp>
      <p:sp>
        <p:nvSpPr>
          <p:cNvPr id="25" name="Oval 24">
            <a:extLst>
              <a:ext uri="{FF2B5EF4-FFF2-40B4-BE49-F238E27FC236}">
                <a16:creationId xmlns:a16="http://schemas.microsoft.com/office/drawing/2014/main" id="{C3D81695-AD61-564E-885F-8787492217DD}"/>
              </a:ext>
            </a:extLst>
          </p:cNvPr>
          <p:cNvSpPr/>
          <p:nvPr/>
        </p:nvSpPr>
        <p:spPr>
          <a:xfrm>
            <a:off x="7482353" y="2432612"/>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2</a:t>
            </a:r>
          </a:p>
        </p:txBody>
      </p:sp>
      <p:cxnSp>
        <p:nvCxnSpPr>
          <p:cNvPr id="31" name="Straight Arrow Connector 30">
            <a:extLst>
              <a:ext uri="{FF2B5EF4-FFF2-40B4-BE49-F238E27FC236}">
                <a16:creationId xmlns:a16="http://schemas.microsoft.com/office/drawing/2014/main" id="{70C9B71E-721C-4A4D-A434-7B85575D2287}"/>
              </a:ext>
            </a:extLst>
          </p:cNvPr>
          <p:cNvCxnSpPr>
            <a:cxnSpLocks/>
            <a:stCxn id="24" idx="2"/>
            <a:endCxn id="7" idx="6"/>
          </p:cNvCxnSpPr>
          <p:nvPr/>
        </p:nvCxnSpPr>
        <p:spPr>
          <a:xfrm flipH="1">
            <a:off x="4409931" y="2425789"/>
            <a:ext cx="886910" cy="60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8F5DF3-8C6C-1544-82BB-99DF129D4D2F}"/>
              </a:ext>
            </a:extLst>
          </p:cNvPr>
          <p:cNvCxnSpPr>
            <a:cxnSpLocks/>
            <a:stCxn id="25" idx="4"/>
            <a:endCxn id="8" idx="0"/>
          </p:cNvCxnSpPr>
          <p:nvPr/>
        </p:nvCxnSpPr>
        <p:spPr>
          <a:xfrm>
            <a:off x="8458169" y="3293558"/>
            <a:ext cx="800101" cy="83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8761F9-2F0B-E84F-A582-1FAD7B5454DF}"/>
              </a:ext>
            </a:extLst>
          </p:cNvPr>
          <p:cNvCxnSpPr>
            <a:cxnSpLocks/>
            <a:stCxn id="7" idx="4"/>
            <a:endCxn id="6" idx="0"/>
          </p:cNvCxnSpPr>
          <p:nvPr/>
        </p:nvCxnSpPr>
        <p:spPr>
          <a:xfrm>
            <a:off x="3380662" y="3587996"/>
            <a:ext cx="232012" cy="63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4F14AD-E385-FE47-B259-8342299542E3}"/>
              </a:ext>
            </a:extLst>
          </p:cNvPr>
          <p:cNvCxnSpPr>
            <a:cxnSpLocks/>
            <a:stCxn id="8" idx="2"/>
            <a:endCxn id="4" idx="6"/>
          </p:cNvCxnSpPr>
          <p:nvPr/>
        </p:nvCxnSpPr>
        <p:spPr>
          <a:xfrm flipH="1" flipV="1">
            <a:off x="6813298" y="4649337"/>
            <a:ext cx="1415703" cy="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C225D5A-2A38-D643-815C-11E2CB58AE85}"/>
              </a:ext>
            </a:extLst>
          </p:cNvPr>
          <p:cNvSpPr/>
          <p:nvPr/>
        </p:nvSpPr>
        <p:spPr>
          <a:xfrm>
            <a:off x="410284" y="5373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1</a:t>
            </a:r>
          </a:p>
        </p:txBody>
      </p:sp>
      <p:sp>
        <p:nvSpPr>
          <p:cNvPr id="19" name="Oval 18">
            <a:extLst>
              <a:ext uri="{FF2B5EF4-FFF2-40B4-BE49-F238E27FC236}">
                <a16:creationId xmlns:a16="http://schemas.microsoft.com/office/drawing/2014/main" id="{7649652D-B144-7644-91CA-1A0E7B5DE169}"/>
              </a:ext>
            </a:extLst>
          </p:cNvPr>
          <p:cNvSpPr/>
          <p:nvPr/>
        </p:nvSpPr>
        <p:spPr>
          <a:xfrm>
            <a:off x="9657779" y="75343"/>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2</a:t>
            </a:r>
          </a:p>
        </p:txBody>
      </p:sp>
      <p:sp>
        <p:nvSpPr>
          <p:cNvPr id="20" name="Oval 19">
            <a:extLst>
              <a:ext uri="{FF2B5EF4-FFF2-40B4-BE49-F238E27FC236}">
                <a16:creationId xmlns:a16="http://schemas.microsoft.com/office/drawing/2014/main" id="{2970CF80-D4FC-E74E-A3F1-A7FEE265812A}"/>
              </a:ext>
            </a:extLst>
          </p:cNvPr>
          <p:cNvSpPr/>
          <p:nvPr/>
        </p:nvSpPr>
        <p:spPr>
          <a:xfrm>
            <a:off x="4577116" y="335076"/>
            <a:ext cx="2802341" cy="601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Specification 1</a:t>
            </a:r>
          </a:p>
        </p:txBody>
      </p:sp>
      <p:cxnSp>
        <p:nvCxnSpPr>
          <p:cNvPr id="3" name="Straight Arrow Connector 2">
            <a:extLst>
              <a:ext uri="{FF2B5EF4-FFF2-40B4-BE49-F238E27FC236}">
                <a16:creationId xmlns:a16="http://schemas.microsoft.com/office/drawing/2014/main" id="{FE10B559-0BB9-4741-9576-31DEC4A5E02E}"/>
              </a:ext>
            </a:extLst>
          </p:cNvPr>
          <p:cNvCxnSpPr>
            <a:stCxn id="20" idx="6"/>
            <a:endCxn id="19" idx="2"/>
          </p:cNvCxnSpPr>
          <p:nvPr/>
        </p:nvCxnSpPr>
        <p:spPr>
          <a:xfrm>
            <a:off x="7379457" y="636038"/>
            <a:ext cx="22783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2DED1A-593A-D045-BD63-10D54EB06B03}"/>
              </a:ext>
            </a:extLst>
          </p:cNvPr>
          <p:cNvCxnSpPr>
            <a:cxnSpLocks/>
            <a:stCxn id="20" idx="2"/>
            <a:endCxn id="18" idx="6"/>
          </p:cNvCxnSpPr>
          <p:nvPr/>
        </p:nvCxnSpPr>
        <p:spPr>
          <a:xfrm flipH="1" flipV="1">
            <a:off x="2468822" y="614431"/>
            <a:ext cx="2108294" cy="2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A906CF4-2DD2-0B4C-9C57-E7CC1F6F6FDD}"/>
              </a:ext>
            </a:extLst>
          </p:cNvPr>
          <p:cNvSpPr/>
          <p:nvPr/>
        </p:nvSpPr>
        <p:spPr>
          <a:xfrm>
            <a:off x="89216" y="2565421"/>
            <a:ext cx="1518374" cy="923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cxnSp>
        <p:nvCxnSpPr>
          <p:cNvPr id="26" name="Straight Arrow Connector 25">
            <a:extLst>
              <a:ext uri="{FF2B5EF4-FFF2-40B4-BE49-F238E27FC236}">
                <a16:creationId xmlns:a16="http://schemas.microsoft.com/office/drawing/2014/main" id="{BC0DEBA4-C5A4-7A46-997C-153BBC87D78B}"/>
              </a:ext>
            </a:extLst>
          </p:cNvPr>
          <p:cNvCxnSpPr>
            <a:cxnSpLocks/>
            <a:stCxn id="18" idx="4"/>
            <a:endCxn id="2" idx="0"/>
          </p:cNvCxnSpPr>
          <p:nvPr/>
        </p:nvCxnSpPr>
        <p:spPr>
          <a:xfrm flipH="1">
            <a:off x="848403" y="1175126"/>
            <a:ext cx="591150" cy="139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455B276-71D2-4E4F-A699-AE9F2037FA77}"/>
              </a:ext>
            </a:extLst>
          </p:cNvPr>
          <p:cNvCxnSpPr>
            <a:cxnSpLocks/>
            <a:stCxn id="7" idx="2"/>
            <a:endCxn id="2" idx="6"/>
          </p:cNvCxnSpPr>
          <p:nvPr/>
        </p:nvCxnSpPr>
        <p:spPr>
          <a:xfrm flipH="1" flipV="1">
            <a:off x="1607590" y="3027300"/>
            <a:ext cx="743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857CBCA-2B17-F645-BEF2-68BC030C4B94}"/>
              </a:ext>
            </a:extLst>
          </p:cNvPr>
          <p:cNvSpPr/>
          <p:nvPr/>
        </p:nvSpPr>
        <p:spPr>
          <a:xfrm>
            <a:off x="220211" y="4819932"/>
            <a:ext cx="1886679" cy="1444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Nominal Information Content Entity 1</a:t>
            </a:r>
          </a:p>
        </p:txBody>
      </p:sp>
      <p:cxnSp>
        <p:nvCxnSpPr>
          <p:cNvPr id="57" name="Straight Arrow Connector 56">
            <a:extLst>
              <a:ext uri="{FF2B5EF4-FFF2-40B4-BE49-F238E27FC236}">
                <a16:creationId xmlns:a16="http://schemas.microsoft.com/office/drawing/2014/main" id="{8AD71233-5CB7-6646-8653-A2BBD0947BC7}"/>
              </a:ext>
            </a:extLst>
          </p:cNvPr>
          <p:cNvCxnSpPr>
            <a:cxnSpLocks/>
            <a:stCxn id="2" idx="4"/>
            <a:endCxn id="56" idx="0"/>
          </p:cNvCxnSpPr>
          <p:nvPr/>
        </p:nvCxnSpPr>
        <p:spPr>
          <a:xfrm>
            <a:off x="848403" y="3489178"/>
            <a:ext cx="315148" cy="133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BA195F5-5605-2D44-8F0D-F004A6C1D2E3}"/>
              </a:ext>
            </a:extLst>
          </p:cNvPr>
          <p:cNvCxnSpPr>
            <a:cxnSpLocks/>
            <a:stCxn id="56" idx="6"/>
            <a:endCxn id="6" idx="3"/>
          </p:cNvCxnSpPr>
          <p:nvPr/>
        </p:nvCxnSpPr>
        <p:spPr>
          <a:xfrm flipV="1">
            <a:off x="2106890" y="4976623"/>
            <a:ext cx="979836" cy="5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96641A-3D14-304F-A445-30AB929B8B27}"/>
              </a:ext>
            </a:extLst>
          </p:cNvPr>
          <p:cNvSpPr txBox="1"/>
          <p:nvPr/>
        </p:nvSpPr>
        <p:spPr>
          <a:xfrm>
            <a:off x="3039754" y="335076"/>
            <a:ext cx="1487606" cy="307777"/>
          </a:xfrm>
          <a:prstGeom prst="rect">
            <a:avLst/>
          </a:prstGeom>
          <a:noFill/>
        </p:spPr>
        <p:txBody>
          <a:bodyPr wrap="square" rtlCol="0">
            <a:spAutoFit/>
          </a:bodyPr>
          <a:lstStyle/>
          <a:p>
            <a:r>
              <a:rPr lang="en-US" sz="1400" dirty="0"/>
              <a:t>has part</a:t>
            </a:r>
          </a:p>
        </p:txBody>
      </p:sp>
      <p:sp>
        <p:nvSpPr>
          <p:cNvPr id="37" name="TextBox 36">
            <a:extLst>
              <a:ext uri="{FF2B5EF4-FFF2-40B4-BE49-F238E27FC236}">
                <a16:creationId xmlns:a16="http://schemas.microsoft.com/office/drawing/2014/main" id="{05CC91C2-FE13-A746-BF4C-FBE7127E6F25}"/>
              </a:ext>
            </a:extLst>
          </p:cNvPr>
          <p:cNvSpPr txBox="1"/>
          <p:nvPr/>
        </p:nvSpPr>
        <p:spPr>
          <a:xfrm>
            <a:off x="8130538" y="354810"/>
            <a:ext cx="1487606" cy="307777"/>
          </a:xfrm>
          <a:prstGeom prst="rect">
            <a:avLst/>
          </a:prstGeom>
          <a:noFill/>
        </p:spPr>
        <p:txBody>
          <a:bodyPr wrap="square" rtlCol="0">
            <a:spAutoFit/>
          </a:bodyPr>
          <a:lstStyle/>
          <a:p>
            <a:r>
              <a:rPr lang="en-US" sz="1400" dirty="0"/>
              <a:t>has part</a:t>
            </a:r>
          </a:p>
        </p:txBody>
      </p:sp>
      <p:sp>
        <p:nvSpPr>
          <p:cNvPr id="39" name="TextBox 38">
            <a:extLst>
              <a:ext uri="{FF2B5EF4-FFF2-40B4-BE49-F238E27FC236}">
                <a16:creationId xmlns:a16="http://schemas.microsoft.com/office/drawing/2014/main" id="{431BADDE-B9C4-4F4E-B5CB-3C892B071202}"/>
              </a:ext>
            </a:extLst>
          </p:cNvPr>
          <p:cNvSpPr txBox="1"/>
          <p:nvPr/>
        </p:nvSpPr>
        <p:spPr>
          <a:xfrm>
            <a:off x="4144369" y="2307148"/>
            <a:ext cx="1487606" cy="307777"/>
          </a:xfrm>
          <a:prstGeom prst="rect">
            <a:avLst/>
          </a:prstGeom>
          <a:noFill/>
        </p:spPr>
        <p:txBody>
          <a:bodyPr wrap="square" rtlCol="0">
            <a:spAutoFit/>
          </a:bodyPr>
          <a:lstStyle/>
          <a:p>
            <a:r>
              <a:rPr lang="en-US" sz="1400" dirty="0"/>
              <a:t>has output</a:t>
            </a:r>
          </a:p>
        </p:txBody>
      </p:sp>
      <p:sp>
        <p:nvSpPr>
          <p:cNvPr id="40" name="TextBox 39">
            <a:extLst>
              <a:ext uri="{FF2B5EF4-FFF2-40B4-BE49-F238E27FC236}">
                <a16:creationId xmlns:a16="http://schemas.microsoft.com/office/drawing/2014/main" id="{28797FB6-1834-A54D-9308-41E962EAF1DE}"/>
              </a:ext>
            </a:extLst>
          </p:cNvPr>
          <p:cNvSpPr txBox="1"/>
          <p:nvPr/>
        </p:nvSpPr>
        <p:spPr>
          <a:xfrm>
            <a:off x="39842" y="3955716"/>
            <a:ext cx="1487606" cy="307777"/>
          </a:xfrm>
          <a:prstGeom prst="rect">
            <a:avLst/>
          </a:prstGeom>
          <a:noFill/>
        </p:spPr>
        <p:txBody>
          <a:bodyPr wrap="square" rtlCol="0">
            <a:spAutoFit/>
          </a:bodyPr>
          <a:lstStyle/>
          <a:p>
            <a:r>
              <a:rPr lang="en-US" sz="1400" dirty="0"/>
              <a:t>has output</a:t>
            </a:r>
          </a:p>
        </p:txBody>
      </p:sp>
      <p:sp>
        <p:nvSpPr>
          <p:cNvPr id="44" name="TextBox 43">
            <a:extLst>
              <a:ext uri="{FF2B5EF4-FFF2-40B4-BE49-F238E27FC236}">
                <a16:creationId xmlns:a16="http://schemas.microsoft.com/office/drawing/2014/main" id="{BE7FC825-0B0E-974C-8722-00D2FEF763A2}"/>
              </a:ext>
            </a:extLst>
          </p:cNvPr>
          <p:cNvSpPr txBox="1"/>
          <p:nvPr/>
        </p:nvSpPr>
        <p:spPr>
          <a:xfrm>
            <a:off x="8653751" y="3349400"/>
            <a:ext cx="1487606" cy="307777"/>
          </a:xfrm>
          <a:prstGeom prst="rect">
            <a:avLst/>
          </a:prstGeom>
          <a:noFill/>
        </p:spPr>
        <p:txBody>
          <a:bodyPr wrap="square" rtlCol="0">
            <a:spAutoFit/>
          </a:bodyPr>
          <a:lstStyle/>
          <a:p>
            <a:r>
              <a:rPr lang="en-US" sz="1400" dirty="0"/>
              <a:t>has output</a:t>
            </a:r>
          </a:p>
        </p:txBody>
      </p: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55" name="TextBox 54">
            <a:extLst>
              <a:ext uri="{FF2B5EF4-FFF2-40B4-BE49-F238E27FC236}">
                <a16:creationId xmlns:a16="http://schemas.microsoft.com/office/drawing/2014/main" id="{D0F48077-D330-3641-B938-DDE624879E48}"/>
              </a:ext>
            </a:extLst>
          </p:cNvPr>
          <p:cNvSpPr txBox="1"/>
          <p:nvPr/>
        </p:nvSpPr>
        <p:spPr>
          <a:xfrm>
            <a:off x="1571521" y="2643525"/>
            <a:ext cx="1487606" cy="307777"/>
          </a:xfrm>
          <a:prstGeom prst="rect">
            <a:avLst/>
          </a:prstGeom>
          <a:noFill/>
        </p:spPr>
        <p:txBody>
          <a:bodyPr wrap="square" rtlCol="0">
            <a:spAutoFit/>
          </a:bodyPr>
          <a:lstStyle/>
          <a:p>
            <a:r>
              <a:rPr lang="en-US" sz="1400" dirty="0"/>
              <a:t>is input in</a:t>
            </a:r>
          </a:p>
        </p:txBody>
      </p:sp>
      <p:sp>
        <p:nvSpPr>
          <p:cNvPr id="58" name="TextBox 57">
            <a:extLst>
              <a:ext uri="{FF2B5EF4-FFF2-40B4-BE49-F238E27FC236}">
                <a16:creationId xmlns:a16="http://schemas.microsoft.com/office/drawing/2014/main" id="{8B2C9250-1748-4846-83DC-268923623C0F}"/>
              </a:ext>
            </a:extLst>
          </p:cNvPr>
          <p:cNvSpPr txBox="1"/>
          <p:nvPr/>
        </p:nvSpPr>
        <p:spPr>
          <a:xfrm>
            <a:off x="400175" y="1423788"/>
            <a:ext cx="1487606" cy="307777"/>
          </a:xfrm>
          <a:prstGeom prst="rect">
            <a:avLst/>
          </a:prstGeom>
          <a:noFill/>
        </p:spPr>
        <p:txBody>
          <a:bodyPr wrap="square" rtlCol="0">
            <a:spAutoFit/>
          </a:bodyPr>
          <a:lstStyle/>
          <a:p>
            <a:r>
              <a:rPr lang="en-US" sz="1400" dirty="0"/>
              <a:t>is input in</a:t>
            </a:r>
          </a:p>
        </p:txBody>
      </p:sp>
      <p:sp>
        <p:nvSpPr>
          <p:cNvPr id="59" name="TextBox 58">
            <a:extLst>
              <a:ext uri="{FF2B5EF4-FFF2-40B4-BE49-F238E27FC236}">
                <a16:creationId xmlns:a16="http://schemas.microsoft.com/office/drawing/2014/main" id="{EBD0FCA9-A4F1-6149-9F23-662DD0942C12}"/>
              </a:ext>
            </a:extLst>
          </p:cNvPr>
          <p:cNvSpPr txBox="1"/>
          <p:nvPr/>
        </p:nvSpPr>
        <p:spPr>
          <a:xfrm>
            <a:off x="4518827" y="3460943"/>
            <a:ext cx="1487606" cy="307777"/>
          </a:xfrm>
          <a:prstGeom prst="rect">
            <a:avLst/>
          </a:prstGeom>
          <a:noFill/>
        </p:spPr>
        <p:txBody>
          <a:bodyPr wrap="square" rtlCol="0">
            <a:spAutoFit/>
          </a:bodyPr>
          <a:lstStyle/>
          <a:p>
            <a:r>
              <a:rPr lang="en-US" sz="1400" dirty="0"/>
              <a:t>has input</a:t>
            </a:r>
          </a:p>
        </p:txBody>
      </p:sp>
      <p:sp>
        <p:nvSpPr>
          <p:cNvPr id="60" name="TextBox 59">
            <a:extLst>
              <a:ext uri="{FF2B5EF4-FFF2-40B4-BE49-F238E27FC236}">
                <a16:creationId xmlns:a16="http://schemas.microsoft.com/office/drawing/2014/main" id="{A2A7D2C4-4CBA-2648-B07E-9264DE495AB0}"/>
              </a:ext>
            </a:extLst>
          </p:cNvPr>
          <p:cNvSpPr txBox="1"/>
          <p:nvPr/>
        </p:nvSpPr>
        <p:spPr>
          <a:xfrm>
            <a:off x="6741395" y="3567865"/>
            <a:ext cx="1487606" cy="307777"/>
          </a:xfrm>
          <a:prstGeom prst="rect">
            <a:avLst/>
          </a:prstGeom>
          <a:noFill/>
        </p:spPr>
        <p:txBody>
          <a:bodyPr wrap="square" rtlCol="0">
            <a:spAutoFit/>
          </a:bodyPr>
          <a:lstStyle/>
          <a:p>
            <a:r>
              <a:rPr lang="en-US" sz="1400" dirty="0"/>
              <a:t>has input</a:t>
            </a:r>
          </a:p>
        </p:txBody>
      </p:sp>
      <p:sp>
        <p:nvSpPr>
          <p:cNvPr id="61" name="TextBox 60">
            <a:extLst>
              <a:ext uri="{FF2B5EF4-FFF2-40B4-BE49-F238E27FC236}">
                <a16:creationId xmlns:a16="http://schemas.microsoft.com/office/drawing/2014/main" id="{D067A388-D102-9344-8C34-BA2A422278D6}"/>
              </a:ext>
            </a:extLst>
          </p:cNvPr>
          <p:cNvSpPr txBox="1"/>
          <p:nvPr/>
        </p:nvSpPr>
        <p:spPr>
          <a:xfrm>
            <a:off x="2119514" y="5386283"/>
            <a:ext cx="1811625" cy="307777"/>
          </a:xfrm>
          <a:prstGeom prst="rect">
            <a:avLst/>
          </a:prstGeom>
          <a:noFill/>
        </p:spPr>
        <p:txBody>
          <a:bodyPr wrap="square" rtlCol="0">
            <a:spAutoFit/>
          </a:bodyPr>
          <a:lstStyle/>
          <a:p>
            <a:r>
              <a:rPr lang="en-US" sz="1400" dirty="0"/>
              <a:t>is measurement of</a:t>
            </a:r>
          </a:p>
        </p:txBody>
      </p:sp>
      <p:sp>
        <p:nvSpPr>
          <p:cNvPr id="63" name="TextBox 62">
            <a:extLst>
              <a:ext uri="{FF2B5EF4-FFF2-40B4-BE49-F238E27FC236}">
                <a16:creationId xmlns:a16="http://schemas.microsoft.com/office/drawing/2014/main" id="{9D436BF3-0F0A-E94C-BCAA-12AC0E2D6228}"/>
              </a:ext>
            </a:extLst>
          </p:cNvPr>
          <p:cNvSpPr txBox="1"/>
          <p:nvPr/>
        </p:nvSpPr>
        <p:spPr>
          <a:xfrm>
            <a:off x="1979491" y="3768720"/>
            <a:ext cx="1811625" cy="307777"/>
          </a:xfrm>
          <a:prstGeom prst="rect">
            <a:avLst/>
          </a:prstGeom>
          <a:noFill/>
        </p:spPr>
        <p:txBody>
          <a:bodyPr wrap="square" rtlCol="0">
            <a:spAutoFit/>
          </a:bodyPr>
          <a:lstStyle/>
          <a:p>
            <a:r>
              <a:rPr lang="en-US" sz="1400" dirty="0"/>
              <a:t>is measurement of</a:t>
            </a:r>
          </a:p>
        </p:txBody>
      </p:sp>
      <p:sp>
        <p:nvSpPr>
          <p:cNvPr id="64" name="TextBox 63">
            <a:extLst>
              <a:ext uri="{FF2B5EF4-FFF2-40B4-BE49-F238E27FC236}">
                <a16:creationId xmlns:a16="http://schemas.microsoft.com/office/drawing/2014/main" id="{24967BF2-598F-0E45-A9E4-BE8BCA757689}"/>
              </a:ext>
            </a:extLst>
          </p:cNvPr>
          <p:cNvSpPr txBox="1"/>
          <p:nvPr/>
        </p:nvSpPr>
        <p:spPr>
          <a:xfrm>
            <a:off x="6768691" y="4381676"/>
            <a:ext cx="1811625" cy="307777"/>
          </a:xfrm>
          <a:prstGeom prst="rect">
            <a:avLst/>
          </a:prstGeom>
          <a:noFill/>
        </p:spPr>
        <p:txBody>
          <a:bodyPr wrap="square" rtlCol="0">
            <a:spAutoFit/>
          </a:bodyPr>
          <a:lstStyle/>
          <a:p>
            <a:r>
              <a:rPr lang="en-US" sz="1400" dirty="0"/>
              <a:t>is measurement of</a:t>
            </a:r>
          </a:p>
        </p:txBody>
      </p:sp>
      <p:sp>
        <p:nvSpPr>
          <p:cNvPr id="32" name="TextBox 31">
            <a:extLst>
              <a:ext uri="{FF2B5EF4-FFF2-40B4-BE49-F238E27FC236}">
                <a16:creationId xmlns:a16="http://schemas.microsoft.com/office/drawing/2014/main" id="{FEC2146D-C41F-6049-A229-DC6103A6F099}"/>
              </a:ext>
            </a:extLst>
          </p:cNvPr>
          <p:cNvSpPr txBox="1"/>
          <p:nvPr/>
        </p:nvSpPr>
        <p:spPr>
          <a:xfrm>
            <a:off x="3158822" y="6387378"/>
            <a:ext cx="1816570" cy="369332"/>
          </a:xfrm>
          <a:prstGeom prst="rect">
            <a:avLst/>
          </a:prstGeom>
          <a:noFill/>
        </p:spPr>
        <p:txBody>
          <a:bodyPr wrap="square" rtlCol="0">
            <a:spAutoFit/>
          </a:bodyPr>
          <a:lstStyle/>
          <a:p>
            <a:r>
              <a:rPr lang="en-US" dirty="0" err="1"/>
              <a:t>xsd</a:t>
            </a:r>
            <a:r>
              <a:rPr lang="en-US" dirty="0"/>
              <a:t>: Good</a:t>
            </a:r>
          </a:p>
        </p:txBody>
      </p:sp>
      <p:cxnSp>
        <p:nvCxnSpPr>
          <p:cNvPr id="34" name="Straight Arrow Connector 33">
            <a:extLst>
              <a:ext uri="{FF2B5EF4-FFF2-40B4-BE49-F238E27FC236}">
                <a16:creationId xmlns:a16="http://schemas.microsoft.com/office/drawing/2014/main" id="{1FD180B2-E2D6-3945-B0B2-2E899850DF86}"/>
              </a:ext>
            </a:extLst>
          </p:cNvPr>
          <p:cNvCxnSpPr>
            <a:cxnSpLocks/>
            <a:stCxn id="56" idx="5"/>
            <a:endCxn id="32" idx="1"/>
          </p:cNvCxnSpPr>
          <p:nvPr/>
        </p:nvCxnSpPr>
        <p:spPr>
          <a:xfrm>
            <a:off x="1830592" y="6052795"/>
            <a:ext cx="1328230" cy="51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4A85AE2-5A6E-A94C-A3CE-D414B2058D30}"/>
              </a:ext>
            </a:extLst>
          </p:cNvPr>
          <p:cNvSpPr txBox="1"/>
          <p:nvPr/>
        </p:nvSpPr>
        <p:spPr>
          <a:xfrm>
            <a:off x="1381265" y="6267123"/>
            <a:ext cx="1487606" cy="307777"/>
          </a:xfrm>
          <a:prstGeom prst="rect">
            <a:avLst/>
          </a:prstGeom>
          <a:noFill/>
        </p:spPr>
        <p:txBody>
          <a:bodyPr wrap="square" rtlCol="0">
            <a:spAutoFit/>
          </a:bodyPr>
          <a:lstStyle/>
          <a:p>
            <a:r>
              <a:rPr lang="en-US" sz="1400" dirty="0"/>
              <a:t>has text value</a:t>
            </a:r>
          </a:p>
        </p:txBody>
      </p:sp>
    </p:spTree>
    <p:extLst>
      <p:ext uri="{BB962C8B-B14F-4D97-AF65-F5344CB8AC3E}">
        <p14:creationId xmlns:p14="http://schemas.microsoft.com/office/powerpoint/2010/main" val="177583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F269F3-1011-0743-BB60-FE76BFDD0638}"/>
              </a:ext>
            </a:extLst>
          </p:cNvPr>
          <p:cNvSpPr/>
          <p:nvPr/>
        </p:nvSpPr>
        <p:spPr>
          <a:xfrm>
            <a:off x="5325692" y="4205785"/>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2</a:t>
            </a:r>
          </a:p>
        </p:txBody>
      </p:sp>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7" name="Oval 6">
            <a:extLst>
              <a:ext uri="{FF2B5EF4-FFF2-40B4-BE49-F238E27FC236}">
                <a16:creationId xmlns:a16="http://schemas.microsoft.com/office/drawing/2014/main" id="{0BDED19D-80C2-634B-BD12-A660B96DEE34}"/>
              </a:ext>
            </a:extLst>
          </p:cNvPr>
          <p:cNvSpPr/>
          <p:nvPr/>
        </p:nvSpPr>
        <p:spPr>
          <a:xfrm>
            <a:off x="2351393" y="246660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1 </a:t>
            </a:r>
          </a:p>
        </p:txBody>
      </p:sp>
      <p:sp>
        <p:nvSpPr>
          <p:cNvPr id="8" name="Oval 7">
            <a:extLst>
              <a:ext uri="{FF2B5EF4-FFF2-40B4-BE49-F238E27FC236}">
                <a16:creationId xmlns:a16="http://schemas.microsoft.com/office/drawing/2014/main" id="{0AD20E56-1315-CA43-80A7-D679853F16DB}"/>
              </a:ext>
            </a:extLst>
          </p:cNvPr>
          <p:cNvSpPr/>
          <p:nvPr/>
        </p:nvSpPr>
        <p:spPr>
          <a:xfrm>
            <a:off x="8229001" y="4128707"/>
            <a:ext cx="2058538" cy="1067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Content Entity 2 </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2" name="Straight Arrow Connector 11">
            <a:extLst>
              <a:ext uri="{FF2B5EF4-FFF2-40B4-BE49-F238E27FC236}">
                <a16:creationId xmlns:a16="http://schemas.microsoft.com/office/drawing/2014/main" id="{1BB4EEFB-A9FD-C943-B437-080738DD01ED}"/>
              </a:ext>
            </a:extLst>
          </p:cNvPr>
          <p:cNvCxnSpPr>
            <a:stCxn id="10" idx="0"/>
            <a:endCxn id="4" idx="4"/>
          </p:cNvCxnSpPr>
          <p:nvPr/>
        </p:nvCxnSpPr>
        <p:spPr>
          <a:xfrm flipV="1">
            <a:off x="5631975" y="5092889"/>
            <a:ext cx="437520" cy="8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D0EFD3-958C-5747-B996-729735AC973B}"/>
              </a:ext>
            </a:extLst>
          </p:cNvPr>
          <p:cNvCxnSpPr>
            <a:cxnSpLocks/>
            <a:stCxn id="24" idx="4"/>
            <a:endCxn id="6" idx="6"/>
          </p:cNvCxnSpPr>
          <p:nvPr/>
        </p:nvCxnSpPr>
        <p:spPr>
          <a:xfrm flipH="1">
            <a:off x="4356477" y="2856262"/>
            <a:ext cx="1916180" cy="180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12152A-D720-AC48-8E22-23976D263304}"/>
              </a:ext>
            </a:extLst>
          </p:cNvPr>
          <p:cNvCxnSpPr>
            <a:cxnSpLocks/>
            <a:stCxn id="25" idx="4"/>
            <a:endCxn id="4" idx="7"/>
          </p:cNvCxnSpPr>
          <p:nvPr/>
        </p:nvCxnSpPr>
        <p:spPr>
          <a:xfrm flipH="1">
            <a:off x="6595443" y="3293558"/>
            <a:ext cx="1862726" cy="104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A7F70C-EAB7-8549-BA7C-BE8EFAADE88B}"/>
              </a:ext>
            </a:extLst>
          </p:cNvPr>
          <p:cNvSpPr/>
          <p:nvPr/>
        </p:nvSpPr>
        <p:spPr>
          <a:xfrm>
            <a:off x="5296841" y="1995316"/>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1</a:t>
            </a:r>
          </a:p>
        </p:txBody>
      </p:sp>
      <p:sp>
        <p:nvSpPr>
          <p:cNvPr id="25" name="Oval 24">
            <a:extLst>
              <a:ext uri="{FF2B5EF4-FFF2-40B4-BE49-F238E27FC236}">
                <a16:creationId xmlns:a16="http://schemas.microsoft.com/office/drawing/2014/main" id="{C3D81695-AD61-564E-885F-8787492217DD}"/>
              </a:ext>
            </a:extLst>
          </p:cNvPr>
          <p:cNvSpPr/>
          <p:nvPr/>
        </p:nvSpPr>
        <p:spPr>
          <a:xfrm>
            <a:off x="7482353" y="2432612"/>
            <a:ext cx="1951631" cy="860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Measuring 2</a:t>
            </a:r>
          </a:p>
        </p:txBody>
      </p:sp>
      <p:cxnSp>
        <p:nvCxnSpPr>
          <p:cNvPr id="31" name="Straight Arrow Connector 30">
            <a:extLst>
              <a:ext uri="{FF2B5EF4-FFF2-40B4-BE49-F238E27FC236}">
                <a16:creationId xmlns:a16="http://schemas.microsoft.com/office/drawing/2014/main" id="{70C9B71E-721C-4A4D-A434-7B85575D2287}"/>
              </a:ext>
            </a:extLst>
          </p:cNvPr>
          <p:cNvCxnSpPr>
            <a:cxnSpLocks/>
            <a:stCxn id="24" idx="2"/>
            <a:endCxn id="7" idx="6"/>
          </p:cNvCxnSpPr>
          <p:nvPr/>
        </p:nvCxnSpPr>
        <p:spPr>
          <a:xfrm flipH="1">
            <a:off x="4409931" y="2425789"/>
            <a:ext cx="886910" cy="60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8F5DF3-8C6C-1544-82BB-99DF129D4D2F}"/>
              </a:ext>
            </a:extLst>
          </p:cNvPr>
          <p:cNvCxnSpPr>
            <a:cxnSpLocks/>
            <a:stCxn id="25" idx="4"/>
            <a:endCxn id="8" idx="0"/>
          </p:cNvCxnSpPr>
          <p:nvPr/>
        </p:nvCxnSpPr>
        <p:spPr>
          <a:xfrm>
            <a:off x="8458169" y="3293558"/>
            <a:ext cx="800101" cy="83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8761F9-2F0B-E84F-A582-1FAD7B5454DF}"/>
              </a:ext>
            </a:extLst>
          </p:cNvPr>
          <p:cNvCxnSpPr>
            <a:cxnSpLocks/>
            <a:stCxn id="7" idx="4"/>
            <a:endCxn id="6" idx="0"/>
          </p:cNvCxnSpPr>
          <p:nvPr/>
        </p:nvCxnSpPr>
        <p:spPr>
          <a:xfrm>
            <a:off x="3380662" y="3587996"/>
            <a:ext cx="232012" cy="63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4F14AD-E385-FE47-B259-8342299542E3}"/>
              </a:ext>
            </a:extLst>
          </p:cNvPr>
          <p:cNvCxnSpPr>
            <a:cxnSpLocks/>
            <a:stCxn id="8" idx="2"/>
            <a:endCxn id="4" idx="6"/>
          </p:cNvCxnSpPr>
          <p:nvPr/>
        </p:nvCxnSpPr>
        <p:spPr>
          <a:xfrm flipH="1" flipV="1">
            <a:off x="6813298" y="4649337"/>
            <a:ext cx="1415703" cy="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C225D5A-2A38-D643-815C-11E2CB58AE85}"/>
              </a:ext>
            </a:extLst>
          </p:cNvPr>
          <p:cNvSpPr/>
          <p:nvPr/>
        </p:nvSpPr>
        <p:spPr>
          <a:xfrm>
            <a:off x="410284" y="53735"/>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1</a:t>
            </a:r>
          </a:p>
        </p:txBody>
      </p:sp>
      <p:sp>
        <p:nvSpPr>
          <p:cNvPr id="19" name="Oval 18">
            <a:extLst>
              <a:ext uri="{FF2B5EF4-FFF2-40B4-BE49-F238E27FC236}">
                <a16:creationId xmlns:a16="http://schemas.microsoft.com/office/drawing/2014/main" id="{7649652D-B144-7644-91CA-1A0E7B5DE169}"/>
              </a:ext>
            </a:extLst>
          </p:cNvPr>
          <p:cNvSpPr/>
          <p:nvPr/>
        </p:nvSpPr>
        <p:spPr>
          <a:xfrm>
            <a:off x="9657779" y="75343"/>
            <a:ext cx="2058538" cy="112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 2</a:t>
            </a:r>
          </a:p>
        </p:txBody>
      </p:sp>
      <p:sp>
        <p:nvSpPr>
          <p:cNvPr id="20" name="Oval 19">
            <a:extLst>
              <a:ext uri="{FF2B5EF4-FFF2-40B4-BE49-F238E27FC236}">
                <a16:creationId xmlns:a16="http://schemas.microsoft.com/office/drawing/2014/main" id="{2970CF80-D4FC-E74E-A3F1-A7FEE265812A}"/>
              </a:ext>
            </a:extLst>
          </p:cNvPr>
          <p:cNvSpPr/>
          <p:nvPr/>
        </p:nvSpPr>
        <p:spPr>
          <a:xfrm>
            <a:off x="4577116" y="335076"/>
            <a:ext cx="2802341" cy="601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Specification 1</a:t>
            </a:r>
          </a:p>
        </p:txBody>
      </p:sp>
      <p:cxnSp>
        <p:nvCxnSpPr>
          <p:cNvPr id="3" name="Straight Arrow Connector 2">
            <a:extLst>
              <a:ext uri="{FF2B5EF4-FFF2-40B4-BE49-F238E27FC236}">
                <a16:creationId xmlns:a16="http://schemas.microsoft.com/office/drawing/2014/main" id="{FE10B559-0BB9-4741-9576-31DEC4A5E02E}"/>
              </a:ext>
            </a:extLst>
          </p:cNvPr>
          <p:cNvCxnSpPr>
            <a:stCxn id="20" idx="6"/>
            <a:endCxn id="19" idx="2"/>
          </p:cNvCxnSpPr>
          <p:nvPr/>
        </p:nvCxnSpPr>
        <p:spPr>
          <a:xfrm>
            <a:off x="7379457" y="636038"/>
            <a:ext cx="22783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2DED1A-593A-D045-BD63-10D54EB06B03}"/>
              </a:ext>
            </a:extLst>
          </p:cNvPr>
          <p:cNvCxnSpPr>
            <a:cxnSpLocks/>
            <a:stCxn id="20" idx="2"/>
            <a:endCxn id="18" idx="6"/>
          </p:cNvCxnSpPr>
          <p:nvPr/>
        </p:nvCxnSpPr>
        <p:spPr>
          <a:xfrm flipH="1" flipV="1">
            <a:off x="2468822" y="614431"/>
            <a:ext cx="2108294" cy="2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A906CF4-2DD2-0B4C-9C57-E7CC1F6F6FDD}"/>
              </a:ext>
            </a:extLst>
          </p:cNvPr>
          <p:cNvSpPr/>
          <p:nvPr/>
        </p:nvSpPr>
        <p:spPr>
          <a:xfrm>
            <a:off x="89216" y="2565421"/>
            <a:ext cx="1518374" cy="923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sp>
        <p:nvSpPr>
          <p:cNvPr id="23" name="Oval 22">
            <a:extLst>
              <a:ext uri="{FF2B5EF4-FFF2-40B4-BE49-F238E27FC236}">
                <a16:creationId xmlns:a16="http://schemas.microsoft.com/office/drawing/2014/main" id="{03C22A46-5CE9-AE49-9078-FCA56D7C1651}"/>
              </a:ext>
            </a:extLst>
          </p:cNvPr>
          <p:cNvSpPr/>
          <p:nvPr/>
        </p:nvSpPr>
        <p:spPr>
          <a:xfrm>
            <a:off x="10210690" y="1970734"/>
            <a:ext cx="1518374" cy="923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2</a:t>
            </a:r>
          </a:p>
        </p:txBody>
      </p:sp>
      <p:cxnSp>
        <p:nvCxnSpPr>
          <p:cNvPr id="26" name="Straight Arrow Connector 25">
            <a:extLst>
              <a:ext uri="{FF2B5EF4-FFF2-40B4-BE49-F238E27FC236}">
                <a16:creationId xmlns:a16="http://schemas.microsoft.com/office/drawing/2014/main" id="{BC0DEBA4-C5A4-7A46-997C-153BBC87D78B}"/>
              </a:ext>
            </a:extLst>
          </p:cNvPr>
          <p:cNvCxnSpPr>
            <a:cxnSpLocks/>
            <a:stCxn id="18" idx="4"/>
            <a:endCxn id="2" idx="0"/>
          </p:cNvCxnSpPr>
          <p:nvPr/>
        </p:nvCxnSpPr>
        <p:spPr>
          <a:xfrm flipH="1">
            <a:off x="848403" y="1175126"/>
            <a:ext cx="591150" cy="139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455B276-71D2-4E4F-A699-AE9F2037FA77}"/>
              </a:ext>
            </a:extLst>
          </p:cNvPr>
          <p:cNvCxnSpPr>
            <a:cxnSpLocks/>
            <a:stCxn id="7" idx="2"/>
            <a:endCxn id="2" idx="6"/>
          </p:cNvCxnSpPr>
          <p:nvPr/>
        </p:nvCxnSpPr>
        <p:spPr>
          <a:xfrm flipH="1" flipV="1">
            <a:off x="1607590" y="3027300"/>
            <a:ext cx="743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EB3515-DB5E-B24E-A6E8-07DFD5D23F66}"/>
              </a:ext>
            </a:extLst>
          </p:cNvPr>
          <p:cNvCxnSpPr>
            <a:cxnSpLocks/>
            <a:stCxn id="19" idx="4"/>
            <a:endCxn id="23" idx="0"/>
          </p:cNvCxnSpPr>
          <p:nvPr/>
        </p:nvCxnSpPr>
        <p:spPr>
          <a:xfrm>
            <a:off x="10687048" y="1196734"/>
            <a:ext cx="282829" cy="77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C22F6B0-E54A-0640-B022-E3749BF51153}"/>
              </a:ext>
            </a:extLst>
          </p:cNvPr>
          <p:cNvCxnSpPr>
            <a:cxnSpLocks/>
            <a:stCxn id="8" idx="6"/>
            <a:endCxn id="23" idx="3"/>
          </p:cNvCxnSpPr>
          <p:nvPr/>
        </p:nvCxnSpPr>
        <p:spPr>
          <a:xfrm flipV="1">
            <a:off x="10287539" y="2759210"/>
            <a:ext cx="145512" cy="19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857CBCA-2B17-F645-BEF2-68BC030C4B94}"/>
              </a:ext>
            </a:extLst>
          </p:cNvPr>
          <p:cNvSpPr/>
          <p:nvPr/>
        </p:nvSpPr>
        <p:spPr>
          <a:xfrm>
            <a:off x="220211" y="4819932"/>
            <a:ext cx="1886679" cy="1444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Nominal Information Content Entity 1</a:t>
            </a:r>
          </a:p>
        </p:txBody>
      </p:sp>
      <p:cxnSp>
        <p:nvCxnSpPr>
          <p:cNvPr id="57" name="Straight Arrow Connector 56">
            <a:extLst>
              <a:ext uri="{FF2B5EF4-FFF2-40B4-BE49-F238E27FC236}">
                <a16:creationId xmlns:a16="http://schemas.microsoft.com/office/drawing/2014/main" id="{8AD71233-5CB7-6646-8653-A2BBD0947BC7}"/>
              </a:ext>
            </a:extLst>
          </p:cNvPr>
          <p:cNvCxnSpPr>
            <a:cxnSpLocks/>
            <a:stCxn id="2" idx="4"/>
            <a:endCxn id="56" idx="0"/>
          </p:cNvCxnSpPr>
          <p:nvPr/>
        </p:nvCxnSpPr>
        <p:spPr>
          <a:xfrm>
            <a:off x="848403" y="3489178"/>
            <a:ext cx="315148" cy="133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1494797-9973-C442-AEDE-F9F0EEBF2967}"/>
              </a:ext>
            </a:extLst>
          </p:cNvPr>
          <p:cNvSpPr/>
          <p:nvPr/>
        </p:nvSpPr>
        <p:spPr>
          <a:xfrm>
            <a:off x="9618144" y="5203007"/>
            <a:ext cx="1886679" cy="1444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Nominal Information Content Entity 2</a:t>
            </a:r>
          </a:p>
        </p:txBody>
      </p:sp>
      <p:cxnSp>
        <p:nvCxnSpPr>
          <p:cNvPr id="69" name="Straight Arrow Connector 68">
            <a:extLst>
              <a:ext uri="{FF2B5EF4-FFF2-40B4-BE49-F238E27FC236}">
                <a16:creationId xmlns:a16="http://schemas.microsoft.com/office/drawing/2014/main" id="{60A4F6F5-125B-7D47-9991-4C31140E6A9D}"/>
              </a:ext>
            </a:extLst>
          </p:cNvPr>
          <p:cNvCxnSpPr>
            <a:cxnSpLocks/>
            <a:stCxn id="23" idx="4"/>
            <a:endCxn id="68" idx="0"/>
          </p:cNvCxnSpPr>
          <p:nvPr/>
        </p:nvCxnSpPr>
        <p:spPr>
          <a:xfrm flipH="1">
            <a:off x="10561484" y="2894491"/>
            <a:ext cx="408393" cy="2308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BA195F5-5605-2D44-8F0D-F004A6C1D2E3}"/>
              </a:ext>
            </a:extLst>
          </p:cNvPr>
          <p:cNvCxnSpPr>
            <a:cxnSpLocks/>
            <a:stCxn id="56" idx="6"/>
            <a:endCxn id="6" idx="3"/>
          </p:cNvCxnSpPr>
          <p:nvPr/>
        </p:nvCxnSpPr>
        <p:spPr>
          <a:xfrm flipV="1">
            <a:off x="2106890" y="4976623"/>
            <a:ext cx="979836" cy="5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081CF19-AC9A-4A4B-BA1C-5411E988D4D7}"/>
              </a:ext>
            </a:extLst>
          </p:cNvPr>
          <p:cNvCxnSpPr>
            <a:cxnSpLocks/>
            <a:stCxn id="68" idx="2"/>
            <a:endCxn id="4" idx="4"/>
          </p:cNvCxnSpPr>
          <p:nvPr/>
        </p:nvCxnSpPr>
        <p:spPr>
          <a:xfrm flipH="1" flipV="1">
            <a:off x="6069495" y="5092889"/>
            <a:ext cx="3548649" cy="83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96641A-3D14-304F-A445-30AB929B8B27}"/>
              </a:ext>
            </a:extLst>
          </p:cNvPr>
          <p:cNvSpPr txBox="1"/>
          <p:nvPr/>
        </p:nvSpPr>
        <p:spPr>
          <a:xfrm>
            <a:off x="3039754" y="335076"/>
            <a:ext cx="1487606" cy="307777"/>
          </a:xfrm>
          <a:prstGeom prst="rect">
            <a:avLst/>
          </a:prstGeom>
          <a:noFill/>
        </p:spPr>
        <p:txBody>
          <a:bodyPr wrap="square" rtlCol="0">
            <a:spAutoFit/>
          </a:bodyPr>
          <a:lstStyle/>
          <a:p>
            <a:r>
              <a:rPr lang="en-US" sz="1400" dirty="0"/>
              <a:t>has part</a:t>
            </a:r>
          </a:p>
        </p:txBody>
      </p:sp>
      <p:sp>
        <p:nvSpPr>
          <p:cNvPr id="37" name="TextBox 36">
            <a:extLst>
              <a:ext uri="{FF2B5EF4-FFF2-40B4-BE49-F238E27FC236}">
                <a16:creationId xmlns:a16="http://schemas.microsoft.com/office/drawing/2014/main" id="{05CC91C2-FE13-A746-BF4C-FBE7127E6F25}"/>
              </a:ext>
            </a:extLst>
          </p:cNvPr>
          <p:cNvSpPr txBox="1"/>
          <p:nvPr/>
        </p:nvSpPr>
        <p:spPr>
          <a:xfrm>
            <a:off x="8130538" y="354810"/>
            <a:ext cx="1487606" cy="307777"/>
          </a:xfrm>
          <a:prstGeom prst="rect">
            <a:avLst/>
          </a:prstGeom>
          <a:noFill/>
        </p:spPr>
        <p:txBody>
          <a:bodyPr wrap="square" rtlCol="0">
            <a:spAutoFit/>
          </a:bodyPr>
          <a:lstStyle/>
          <a:p>
            <a:r>
              <a:rPr lang="en-US" sz="1400" dirty="0"/>
              <a:t>has part</a:t>
            </a:r>
          </a:p>
        </p:txBody>
      </p:sp>
      <p:sp>
        <p:nvSpPr>
          <p:cNvPr id="39" name="TextBox 38">
            <a:extLst>
              <a:ext uri="{FF2B5EF4-FFF2-40B4-BE49-F238E27FC236}">
                <a16:creationId xmlns:a16="http://schemas.microsoft.com/office/drawing/2014/main" id="{431BADDE-B9C4-4F4E-B5CB-3C892B071202}"/>
              </a:ext>
            </a:extLst>
          </p:cNvPr>
          <p:cNvSpPr txBox="1"/>
          <p:nvPr/>
        </p:nvSpPr>
        <p:spPr>
          <a:xfrm>
            <a:off x="4144369" y="2307148"/>
            <a:ext cx="1487606" cy="307777"/>
          </a:xfrm>
          <a:prstGeom prst="rect">
            <a:avLst/>
          </a:prstGeom>
          <a:noFill/>
        </p:spPr>
        <p:txBody>
          <a:bodyPr wrap="square" rtlCol="0">
            <a:spAutoFit/>
          </a:bodyPr>
          <a:lstStyle/>
          <a:p>
            <a:r>
              <a:rPr lang="en-US" sz="1400" dirty="0"/>
              <a:t>has output</a:t>
            </a:r>
          </a:p>
        </p:txBody>
      </p:sp>
      <p:sp>
        <p:nvSpPr>
          <p:cNvPr id="40" name="TextBox 39">
            <a:extLst>
              <a:ext uri="{FF2B5EF4-FFF2-40B4-BE49-F238E27FC236}">
                <a16:creationId xmlns:a16="http://schemas.microsoft.com/office/drawing/2014/main" id="{28797FB6-1834-A54D-9308-41E962EAF1DE}"/>
              </a:ext>
            </a:extLst>
          </p:cNvPr>
          <p:cNvSpPr txBox="1"/>
          <p:nvPr/>
        </p:nvSpPr>
        <p:spPr>
          <a:xfrm>
            <a:off x="39842" y="3955716"/>
            <a:ext cx="1487606" cy="307777"/>
          </a:xfrm>
          <a:prstGeom prst="rect">
            <a:avLst/>
          </a:prstGeom>
          <a:noFill/>
        </p:spPr>
        <p:txBody>
          <a:bodyPr wrap="square" rtlCol="0">
            <a:spAutoFit/>
          </a:bodyPr>
          <a:lstStyle/>
          <a:p>
            <a:r>
              <a:rPr lang="en-US" sz="1400" dirty="0"/>
              <a:t>has output</a:t>
            </a:r>
          </a:p>
        </p:txBody>
      </p:sp>
      <p:sp>
        <p:nvSpPr>
          <p:cNvPr id="43" name="TextBox 42">
            <a:extLst>
              <a:ext uri="{FF2B5EF4-FFF2-40B4-BE49-F238E27FC236}">
                <a16:creationId xmlns:a16="http://schemas.microsoft.com/office/drawing/2014/main" id="{97E8022D-E066-1243-9AF9-26B4DE50A48D}"/>
              </a:ext>
            </a:extLst>
          </p:cNvPr>
          <p:cNvSpPr txBox="1"/>
          <p:nvPr/>
        </p:nvSpPr>
        <p:spPr>
          <a:xfrm>
            <a:off x="10718517" y="4512155"/>
            <a:ext cx="1487606" cy="307777"/>
          </a:xfrm>
          <a:prstGeom prst="rect">
            <a:avLst/>
          </a:prstGeom>
          <a:noFill/>
        </p:spPr>
        <p:txBody>
          <a:bodyPr wrap="square" rtlCol="0">
            <a:spAutoFit/>
          </a:bodyPr>
          <a:lstStyle/>
          <a:p>
            <a:r>
              <a:rPr lang="en-US" sz="1400" dirty="0"/>
              <a:t>has output</a:t>
            </a:r>
          </a:p>
        </p:txBody>
      </p:sp>
      <p:sp>
        <p:nvSpPr>
          <p:cNvPr id="44" name="TextBox 43">
            <a:extLst>
              <a:ext uri="{FF2B5EF4-FFF2-40B4-BE49-F238E27FC236}">
                <a16:creationId xmlns:a16="http://schemas.microsoft.com/office/drawing/2014/main" id="{BE7FC825-0B0E-974C-8722-00D2FEF763A2}"/>
              </a:ext>
            </a:extLst>
          </p:cNvPr>
          <p:cNvSpPr txBox="1"/>
          <p:nvPr/>
        </p:nvSpPr>
        <p:spPr>
          <a:xfrm>
            <a:off x="8653751" y="3349400"/>
            <a:ext cx="1487606" cy="307777"/>
          </a:xfrm>
          <a:prstGeom prst="rect">
            <a:avLst/>
          </a:prstGeom>
          <a:noFill/>
        </p:spPr>
        <p:txBody>
          <a:bodyPr wrap="square" rtlCol="0">
            <a:spAutoFit/>
          </a:bodyPr>
          <a:lstStyle/>
          <a:p>
            <a:r>
              <a:rPr lang="en-US" sz="1400" dirty="0"/>
              <a:t>has output</a:t>
            </a:r>
          </a:p>
        </p:txBody>
      </p:sp>
      <p:sp>
        <p:nvSpPr>
          <p:cNvPr id="46" name="TextBox 45">
            <a:extLst>
              <a:ext uri="{FF2B5EF4-FFF2-40B4-BE49-F238E27FC236}">
                <a16:creationId xmlns:a16="http://schemas.microsoft.com/office/drawing/2014/main" id="{0981E455-7353-A84B-B7A8-622DFFD73759}"/>
              </a:ext>
            </a:extLst>
          </p:cNvPr>
          <p:cNvSpPr txBox="1"/>
          <p:nvPr/>
        </p:nvSpPr>
        <p:spPr>
          <a:xfrm>
            <a:off x="5007624" y="5272475"/>
            <a:ext cx="1487606" cy="307777"/>
          </a:xfrm>
          <a:prstGeom prst="rect">
            <a:avLst/>
          </a:prstGeom>
          <a:noFill/>
        </p:spPr>
        <p:txBody>
          <a:bodyPr wrap="square" rtlCol="0">
            <a:spAutoFit/>
          </a:bodyPr>
          <a:lstStyle/>
          <a:p>
            <a:r>
              <a:rPr lang="en-US" sz="1400" dirty="0"/>
              <a:t>bearer of</a:t>
            </a:r>
          </a:p>
        </p:txBody>
      </p: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50" name="TextBox 49">
            <a:extLst>
              <a:ext uri="{FF2B5EF4-FFF2-40B4-BE49-F238E27FC236}">
                <a16:creationId xmlns:a16="http://schemas.microsoft.com/office/drawing/2014/main" id="{3A41AA67-80E3-424A-AC17-6D358304A239}"/>
              </a:ext>
            </a:extLst>
          </p:cNvPr>
          <p:cNvSpPr txBox="1"/>
          <p:nvPr/>
        </p:nvSpPr>
        <p:spPr>
          <a:xfrm>
            <a:off x="6943263" y="5634010"/>
            <a:ext cx="1811625" cy="307777"/>
          </a:xfrm>
          <a:prstGeom prst="rect">
            <a:avLst/>
          </a:prstGeom>
          <a:noFill/>
        </p:spPr>
        <p:txBody>
          <a:bodyPr wrap="square" rtlCol="0">
            <a:spAutoFit/>
          </a:bodyPr>
          <a:lstStyle/>
          <a:p>
            <a:r>
              <a:rPr lang="en-US" sz="1400" dirty="0"/>
              <a:t>is measurement of</a:t>
            </a:r>
          </a:p>
        </p:txBody>
      </p:sp>
      <p:sp>
        <p:nvSpPr>
          <p:cNvPr id="53" name="TextBox 52">
            <a:extLst>
              <a:ext uri="{FF2B5EF4-FFF2-40B4-BE49-F238E27FC236}">
                <a16:creationId xmlns:a16="http://schemas.microsoft.com/office/drawing/2014/main" id="{DD82EB48-08D8-0442-9992-D8E1AC294B22}"/>
              </a:ext>
            </a:extLst>
          </p:cNvPr>
          <p:cNvSpPr txBox="1"/>
          <p:nvPr/>
        </p:nvSpPr>
        <p:spPr>
          <a:xfrm>
            <a:off x="9817680" y="1397423"/>
            <a:ext cx="1487606" cy="307777"/>
          </a:xfrm>
          <a:prstGeom prst="rect">
            <a:avLst/>
          </a:prstGeom>
          <a:noFill/>
        </p:spPr>
        <p:txBody>
          <a:bodyPr wrap="square" rtlCol="0">
            <a:spAutoFit/>
          </a:bodyPr>
          <a:lstStyle/>
          <a:p>
            <a:r>
              <a:rPr lang="en-US" sz="1400" dirty="0"/>
              <a:t>prescribes</a:t>
            </a:r>
          </a:p>
        </p:txBody>
      </p:sp>
      <p:sp>
        <p:nvSpPr>
          <p:cNvPr id="54" name="TextBox 53">
            <a:extLst>
              <a:ext uri="{FF2B5EF4-FFF2-40B4-BE49-F238E27FC236}">
                <a16:creationId xmlns:a16="http://schemas.microsoft.com/office/drawing/2014/main" id="{99C830D8-0444-AC45-AA19-A56E15475A0F}"/>
              </a:ext>
            </a:extLst>
          </p:cNvPr>
          <p:cNvSpPr txBox="1"/>
          <p:nvPr/>
        </p:nvSpPr>
        <p:spPr>
          <a:xfrm>
            <a:off x="9543736" y="3049933"/>
            <a:ext cx="1487606" cy="307777"/>
          </a:xfrm>
          <a:prstGeom prst="rect">
            <a:avLst/>
          </a:prstGeom>
          <a:noFill/>
        </p:spPr>
        <p:txBody>
          <a:bodyPr wrap="square" rtlCol="0">
            <a:spAutoFit/>
          </a:bodyPr>
          <a:lstStyle/>
          <a:p>
            <a:r>
              <a:rPr lang="en-US" sz="1400" dirty="0"/>
              <a:t>is input in</a:t>
            </a:r>
          </a:p>
        </p:txBody>
      </p:sp>
      <p:sp>
        <p:nvSpPr>
          <p:cNvPr id="55" name="TextBox 54">
            <a:extLst>
              <a:ext uri="{FF2B5EF4-FFF2-40B4-BE49-F238E27FC236}">
                <a16:creationId xmlns:a16="http://schemas.microsoft.com/office/drawing/2014/main" id="{D0F48077-D330-3641-B938-DDE624879E48}"/>
              </a:ext>
            </a:extLst>
          </p:cNvPr>
          <p:cNvSpPr txBox="1"/>
          <p:nvPr/>
        </p:nvSpPr>
        <p:spPr>
          <a:xfrm>
            <a:off x="1571521" y="2643525"/>
            <a:ext cx="1487606" cy="307777"/>
          </a:xfrm>
          <a:prstGeom prst="rect">
            <a:avLst/>
          </a:prstGeom>
          <a:noFill/>
        </p:spPr>
        <p:txBody>
          <a:bodyPr wrap="square" rtlCol="0">
            <a:spAutoFit/>
          </a:bodyPr>
          <a:lstStyle/>
          <a:p>
            <a:r>
              <a:rPr lang="en-US" sz="1400" dirty="0"/>
              <a:t>is input in</a:t>
            </a:r>
          </a:p>
        </p:txBody>
      </p:sp>
      <p:sp>
        <p:nvSpPr>
          <p:cNvPr id="58" name="TextBox 57">
            <a:extLst>
              <a:ext uri="{FF2B5EF4-FFF2-40B4-BE49-F238E27FC236}">
                <a16:creationId xmlns:a16="http://schemas.microsoft.com/office/drawing/2014/main" id="{8B2C9250-1748-4846-83DC-268923623C0F}"/>
              </a:ext>
            </a:extLst>
          </p:cNvPr>
          <p:cNvSpPr txBox="1"/>
          <p:nvPr/>
        </p:nvSpPr>
        <p:spPr>
          <a:xfrm>
            <a:off x="400175" y="1423788"/>
            <a:ext cx="1487606" cy="307777"/>
          </a:xfrm>
          <a:prstGeom prst="rect">
            <a:avLst/>
          </a:prstGeom>
          <a:noFill/>
        </p:spPr>
        <p:txBody>
          <a:bodyPr wrap="square" rtlCol="0">
            <a:spAutoFit/>
          </a:bodyPr>
          <a:lstStyle/>
          <a:p>
            <a:r>
              <a:rPr lang="en-US" sz="1400" dirty="0"/>
              <a:t>is input in</a:t>
            </a:r>
          </a:p>
        </p:txBody>
      </p:sp>
      <p:sp>
        <p:nvSpPr>
          <p:cNvPr id="59" name="TextBox 58">
            <a:extLst>
              <a:ext uri="{FF2B5EF4-FFF2-40B4-BE49-F238E27FC236}">
                <a16:creationId xmlns:a16="http://schemas.microsoft.com/office/drawing/2014/main" id="{EBD0FCA9-A4F1-6149-9F23-662DD0942C12}"/>
              </a:ext>
            </a:extLst>
          </p:cNvPr>
          <p:cNvSpPr txBox="1"/>
          <p:nvPr/>
        </p:nvSpPr>
        <p:spPr>
          <a:xfrm>
            <a:off x="4518827" y="3460943"/>
            <a:ext cx="1487606" cy="307777"/>
          </a:xfrm>
          <a:prstGeom prst="rect">
            <a:avLst/>
          </a:prstGeom>
          <a:noFill/>
        </p:spPr>
        <p:txBody>
          <a:bodyPr wrap="square" rtlCol="0">
            <a:spAutoFit/>
          </a:bodyPr>
          <a:lstStyle/>
          <a:p>
            <a:r>
              <a:rPr lang="en-US" sz="1400" dirty="0"/>
              <a:t>has input</a:t>
            </a:r>
          </a:p>
        </p:txBody>
      </p:sp>
      <p:sp>
        <p:nvSpPr>
          <p:cNvPr id="60" name="TextBox 59">
            <a:extLst>
              <a:ext uri="{FF2B5EF4-FFF2-40B4-BE49-F238E27FC236}">
                <a16:creationId xmlns:a16="http://schemas.microsoft.com/office/drawing/2014/main" id="{A2A7D2C4-4CBA-2648-B07E-9264DE495AB0}"/>
              </a:ext>
            </a:extLst>
          </p:cNvPr>
          <p:cNvSpPr txBox="1"/>
          <p:nvPr/>
        </p:nvSpPr>
        <p:spPr>
          <a:xfrm>
            <a:off x="6741395" y="3567865"/>
            <a:ext cx="1487606" cy="307777"/>
          </a:xfrm>
          <a:prstGeom prst="rect">
            <a:avLst/>
          </a:prstGeom>
          <a:noFill/>
        </p:spPr>
        <p:txBody>
          <a:bodyPr wrap="square" rtlCol="0">
            <a:spAutoFit/>
          </a:bodyPr>
          <a:lstStyle/>
          <a:p>
            <a:r>
              <a:rPr lang="en-US" sz="1400" dirty="0"/>
              <a:t>has input</a:t>
            </a:r>
          </a:p>
        </p:txBody>
      </p:sp>
      <p:sp>
        <p:nvSpPr>
          <p:cNvPr id="61" name="TextBox 60">
            <a:extLst>
              <a:ext uri="{FF2B5EF4-FFF2-40B4-BE49-F238E27FC236}">
                <a16:creationId xmlns:a16="http://schemas.microsoft.com/office/drawing/2014/main" id="{D067A388-D102-9344-8C34-BA2A422278D6}"/>
              </a:ext>
            </a:extLst>
          </p:cNvPr>
          <p:cNvSpPr txBox="1"/>
          <p:nvPr/>
        </p:nvSpPr>
        <p:spPr>
          <a:xfrm>
            <a:off x="2119514" y="5386283"/>
            <a:ext cx="1811625" cy="307777"/>
          </a:xfrm>
          <a:prstGeom prst="rect">
            <a:avLst/>
          </a:prstGeom>
          <a:noFill/>
        </p:spPr>
        <p:txBody>
          <a:bodyPr wrap="square" rtlCol="0">
            <a:spAutoFit/>
          </a:bodyPr>
          <a:lstStyle/>
          <a:p>
            <a:r>
              <a:rPr lang="en-US" sz="1400" dirty="0"/>
              <a:t>is measurement of</a:t>
            </a:r>
          </a:p>
        </p:txBody>
      </p:sp>
      <p:sp>
        <p:nvSpPr>
          <p:cNvPr id="63" name="TextBox 62">
            <a:extLst>
              <a:ext uri="{FF2B5EF4-FFF2-40B4-BE49-F238E27FC236}">
                <a16:creationId xmlns:a16="http://schemas.microsoft.com/office/drawing/2014/main" id="{9D436BF3-0F0A-E94C-BCAA-12AC0E2D6228}"/>
              </a:ext>
            </a:extLst>
          </p:cNvPr>
          <p:cNvSpPr txBox="1"/>
          <p:nvPr/>
        </p:nvSpPr>
        <p:spPr>
          <a:xfrm>
            <a:off x="1979491" y="3768720"/>
            <a:ext cx="1811625" cy="307777"/>
          </a:xfrm>
          <a:prstGeom prst="rect">
            <a:avLst/>
          </a:prstGeom>
          <a:noFill/>
        </p:spPr>
        <p:txBody>
          <a:bodyPr wrap="square" rtlCol="0">
            <a:spAutoFit/>
          </a:bodyPr>
          <a:lstStyle/>
          <a:p>
            <a:r>
              <a:rPr lang="en-US" sz="1400" dirty="0"/>
              <a:t>is measurement of</a:t>
            </a:r>
          </a:p>
        </p:txBody>
      </p:sp>
      <p:sp>
        <p:nvSpPr>
          <p:cNvPr id="64" name="TextBox 63">
            <a:extLst>
              <a:ext uri="{FF2B5EF4-FFF2-40B4-BE49-F238E27FC236}">
                <a16:creationId xmlns:a16="http://schemas.microsoft.com/office/drawing/2014/main" id="{24967BF2-598F-0E45-A9E4-BE8BCA757689}"/>
              </a:ext>
            </a:extLst>
          </p:cNvPr>
          <p:cNvSpPr txBox="1"/>
          <p:nvPr/>
        </p:nvSpPr>
        <p:spPr>
          <a:xfrm>
            <a:off x="6768691" y="4381676"/>
            <a:ext cx="1811625" cy="307777"/>
          </a:xfrm>
          <a:prstGeom prst="rect">
            <a:avLst/>
          </a:prstGeom>
          <a:noFill/>
        </p:spPr>
        <p:txBody>
          <a:bodyPr wrap="square" rtlCol="0">
            <a:spAutoFit/>
          </a:bodyPr>
          <a:lstStyle/>
          <a:p>
            <a:r>
              <a:rPr lang="en-US" sz="1400" dirty="0"/>
              <a:t>is measurement of</a:t>
            </a:r>
          </a:p>
        </p:txBody>
      </p:sp>
      <p:sp>
        <p:nvSpPr>
          <p:cNvPr id="32" name="TextBox 31">
            <a:extLst>
              <a:ext uri="{FF2B5EF4-FFF2-40B4-BE49-F238E27FC236}">
                <a16:creationId xmlns:a16="http://schemas.microsoft.com/office/drawing/2014/main" id="{FEC2146D-C41F-6049-A229-DC6103A6F099}"/>
              </a:ext>
            </a:extLst>
          </p:cNvPr>
          <p:cNvSpPr txBox="1"/>
          <p:nvPr/>
        </p:nvSpPr>
        <p:spPr>
          <a:xfrm>
            <a:off x="3158822" y="6387378"/>
            <a:ext cx="1816570" cy="369332"/>
          </a:xfrm>
          <a:prstGeom prst="rect">
            <a:avLst/>
          </a:prstGeom>
          <a:noFill/>
        </p:spPr>
        <p:txBody>
          <a:bodyPr wrap="square" rtlCol="0">
            <a:spAutoFit/>
          </a:bodyPr>
          <a:lstStyle/>
          <a:p>
            <a:r>
              <a:rPr lang="en-US" dirty="0" err="1"/>
              <a:t>xsd</a:t>
            </a:r>
            <a:r>
              <a:rPr lang="en-US" dirty="0"/>
              <a:t>: Good</a:t>
            </a:r>
          </a:p>
        </p:txBody>
      </p:sp>
      <p:sp>
        <p:nvSpPr>
          <p:cNvPr id="65" name="TextBox 64">
            <a:extLst>
              <a:ext uri="{FF2B5EF4-FFF2-40B4-BE49-F238E27FC236}">
                <a16:creationId xmlns:a16="http://schemas.microsoft.com/office/drawing/2014/main" id="{52DB6AC2-E32A-0D46-89EB-F9F8DDD1CC04}"/>
              </a:ext>
            </a:extLst>
          </p:cNvPr>
          <p:cNvSpPr txBox="1"/>
          <p:nvPr/>
        </p:nvSpPr>
        <p:spPr>
          <a:xfrm>
            <a:off x="7017655" y="6379153"/>
            <a:ext cx="1080651" cy="369332"/>
          </a:xfrm>
          <a:prstGeom prst="rect">
            <a:avLst/>
          </a:prstGeom>
          <a:noFill/>
        </p:spPr>
        <p:txBody>
          <a:bodyPr wrap="square" rtlCol="0">
            <a:spAutoFit/>
          </a:bodyPr>
          <a:lstStyle/>
          <a:p>
            <a:r>
              <a:rPr lang="en-US" dirty="0" err="1"/>
              <a:t>xsd</a:t>
            </a:r>
            <a:r>
              <a:rPr lang="en-US" dirty="0"/>
              <a:t>: Poor</a:t>
            </a:r>
          </a:p>
        </p:txBody>
      </p:sp>
      <p:cxnSp>
        <p:nvCxnSpPr>
          <p:cNvPr id="34" name="Straight Arrow Connector 33">
            <a:extLst>
              <a:ext uri="{FF2B5EF4-FFF2-40B4-BE49-F238E27FC236}">
                <a16:creationId xmlns:a16="http://schemas.microsoft.com/office/drawing/2014/main" id="{1FD180B2-E2D6-3945-B0B2-2E899850DF86}"/>
              </a:ext>
            </a:extLst>
          </p:cNvPr>
          <p:cNvCxnSpPr>
            <a:cxnSpLocks/>
            <a:stCxn id="56" idx="5"/>
            <a:endCxn id="32" idx="1"/>
          </p:cNvCxnSpPr>
          <p:nvPr/>
        </p:nvCxnSpPr>
        <p:spPr>
          <a:xfrm>
            <a:off x="1830592" y="6052795"/>
            <a:ext cx="1328230" cy="51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F2FFD97-C9A3-2540-8FFD-099524C04B1B}"/>
              </a:ext>
            </a:extLst>
          </p:cNvPr>
          <p:cNvCxnSpPr>
            <a:cxnSpLocks/>
            <a:stCxn id="68" idx="3"/>
            <a:endCxn id="65" idx="3"/>
          </p:cNvCxnSpPr>
          <p:nvPr/>
        </p:nvCxnSpPr>
        <p:spPr>
          <a:xfrm flipH="1">
            <a:off x="8098306" y="6435870"/>
            <a:ext cx="1796136" cy="127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4A85AE2-5A6E-A94C-A3CE-D414B2058D30}"/>
              </a:ext>
            </a:extLst>
          </p:cNvPr>
          <p:cNvSpPr txBox="1"/>
          <p:nvPr/>
        </p:nvSpPr>
        <p:spPr>
          <a:xfrm>
            <a:off x="1381265" y="6267123"/>
            <a:ext cx="1487606" cy="307777"/>
          </a:xfrm>
          <a:prstGeom prst="rect">
            <a:avLst/>
          </a:prstGeom>
          <a:noFill/>
        </p:spPr>
        <p:txBody>
          <a:bodyPr wrap="square" rtlCol="0">
            <a:spAutoFit/>
          </a:bodyPr>
          <a:lstStyle/>
          <a:p>
            <a:r>
              <a:rPr lang="en-US" sz="1400" dirty="0"/>
              <a:t>has text value</a:t>
            </a:r>
          </a:p>
        </p:txBody>
      </p:sp>
      <p:sp>
        <p:nvSpPr>
          <p:cNvPr id="76" name="TextBox 75">
            <a:extLst>
              <a:ext uri="{FF2B5EF4-FFF2-40B4-BE49-F238E27FC236}">
                <a16:creationId xmlns:a16="http://schemas.microsoft.com/office/drawing/2014/main" id="{62A3D6D2-C5A1-AD4E-8AE9-E91E3BAE9B5E}"/>
              </a:ext>
            </a:extLst>
          </p:cNvPr>
          <p:cNvSpPr txBox="1"/>
          <p:nvPr/>
        </p:nvSpPr>
        <p:spPr>
          <a:xfrm>
            <a:off x="8500458" y="6208679"/>
            <a:ext cx="1487606" cy="307777"/>
          </a:xfrm>
          <a:prstGeom prst="rect">
            <a:avLst/>
          </a:prstGeom>
          <a:noFill/>
        </p:spPr>
        <p:txBody>
          <a:bodyPr wrap="square" rtlCol="0">
            <a:spAutoFit/>
          </a:bodyPr>
          <a:lstStyle/>
          <a:p>
            <a:r>
              <a:rPr lang="en-US" sz="1400" dirty="0"/>
              <a:t>has text value</a:t>
            </a:r>
          </a:p>
        </p:txBody>
      </p:sp>
    </p:spTree>
    <p:extLst>
      <p:ext uri="{BB962C8B-B14F-4D97-AF65-F5344CB8AC3E}">
        <p14:creationId xmlns:p14="http://schemas.microsoft.com/office/powerpoint/2010/main" val="176826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6B6E220E-680A-C049-8133-6083D39C9AEC}"/>
              </a:ext>
            </a:extLst>
          </p:cNvPr>
          <p:cNvSpPr/>
          <p:nvPr/>
        </p:nvSpPr>
        <p:spPr>
          <a:xfrm>
            <a:off x="2868871" y="4219432"/>
            <a:ext cx="1487606" cy="887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1</a:t>
            </a:r>
          </a:p>
        </p:txBody>
      </p:sp>
      <p:sp>
        <p:nvSpPr>
          <p:cNvPr id="10" name="Oval 9">
            <a:extLst>
              <a:ext uri="{FF2B5EF4-FFF2-40B4-BE49-F238E27FC236}">
                <a16:creationId xmlns:a16="http://schemas.microsoft.com/office/drawing/2014/main" id="{63E5A574-10E0-9347-9AD7-BA56DDA6C5BD}"/>
              </a:ext>
            </a:extLst>
          </p:cNvPr>
          <p:cNvSpPr/>
          <p:nvPr/>
        </p:nvSpPr>
        <p:spPr>
          <a:xfrm>
            <a:off x="4945037" y="5977718"/>
            <a:ext cx="1373876" cy="49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cxnSp>
        <p:nvCxnSpPr>
          <p:cNvPr id="13" name="Straight Arrow Connector 12">
            <a:extLst>
              <a:ext uri="{FF2B5EF4-FFF2-40B4-BE49-F238E27FC236}">
                <a16:creationId xmlns:a16="http://schemas.microsoft.com/office/drawing/2014/main" id="{2C4F0C64-CA21-8A44-89C1-BC5E14083189}"/>
              </a:ext>
            </a:extLst>
          </p:cNvPr>
          <p:cNvCxnSpPr>
            <a:cxnSpLocks/>
            <a:stCxn id="10" idx="0"/>
            <a:endCxn id="6" idx="4"/>
          </p:cNvCxnSpPr>
          <p:nvPr/>
        </p:nvCxnSpPr>
        <p:spPr>
          <a:xfrm flipH="1" flipV="1">
            <a:off x="3612674" y="5106536"/>
            <a:ext cx="2019301" cy="8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857CBCA-2B17-F645-BEF2-68BC030C4B94}"/>
              </a:ext>
            </a:extLst>
          </p:cNvPr>
          <p:cNvSpPr/>
          <p:nvPr/>
        </p:nvSpPr>
        <p:spPr>
          <a:xfrm>
            <a:off x="220211" y="4819932"/>
            <a:ext cx="1886679" cy="1444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Nominal Information Content Entity 1</a:t>
            </a:r>
          </a:p>
        </p:txBody>
      </p:sp>
      <p:cxnSp>
        <p:nvCxnSpPr>
          <p:cNvPr id="71" name="Straight Arrow Connector 70">
            <a:extLst>
              <a:ext uri="{FF2B5EF4-FFF2-40B4-BE49-F238E27FC236}">
                <a16:creationId xmlns:a16="http://schemas.microsoft.com/office/drawing/2014/main" id="{5BA195F5-5605-2D44-8F0D-F004A6C1D2E3}"/>
              </a:ext>
            </a:extLst>
          </p:cNvPr>
          <p:cNvCxnSpPr>
            <a:cxnSpLocks/>
            <a:stCxn id="56" idx="6"/>
            <a:endCxn id="6" idx="3"/>
          </p:cNvCxnSpPr>
          <p:nvPr/>
        </p:nvCxnSpPr>
        <p:spPr>
          <a:xfrm flipV="1">
            <a:off x="2106890" y="4976623"/>
            <a:ext cx="979836" cy="5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7BDB665-9908-7C46-A3ED-A0A7815C5322}"/>
              </a:ext>
            </a:extLst>
          </p:cNvPr>
          <p:cNvSpPr txBox="1"/>
          <p:nvPr/>
        </p:nvSpPr>
        <p:spPr>
          <a:xfrm>
            <a:off x="3726526" y="5507556"/>
            <a:ext cx="1487606" cy="307777"/>
          </a:xfrm>
          <a:prstGeom prst="rect">
            <a:avLst/>
          </a:prstGeom>
          <a:noFill/>
        </p:spPr>
        <p:txBody>
          <a:bodyPr wrap="square" rtlCol="0">
            <a:spAutoFit/>
          </a:bodyPr>
          <a:lstStyle/>
          <a:p>
            <a:r>
              <a:rPr lang="en-US" sz="1400" dirty="0"/>
              <a:t>bearer of</a:t>
            </a:r>
          </a:p>
        </p:txBody>
      </p:sp>
      <p:sp>
        <p:nvSpPr>
          <p:cNvPr id="61" name="TextBox 60">
            <a:extLst>
              <a:ext uri="{FF2B5EF4-FFF2-40B4-BE49-F238E27FC236}">
                <a16:creationId xmlns:a16="http://schemas.microsoft.com/office/drawing/2014/main" id="{D067A388-D102-9344-8C34-BA2A422278D6}"/>
              </a:ext>
            </a:extLst>
          </p:cNvPr>
          <p:cNvSpPr txBox="1"/>
          <p:nvPr/>
        </p:nvSpPr>
        <p:spPr>
          <a:xfrm>
            <a:off x="2119514" y="5386283"/>
            <a:ext cx="1811625" cy="307777"/>
          </a:xfrm>
          <a:prstGeom prst="rect">
            <a:avLst/>
          </a:prstGeom>
          <a:noFill/>
        </p:spPr>
        <p:txBody>
          <a:bodyPr wrap="square" rtlCol="0">
            <a:spAutoFit/>
          </a:bodyPr>
          <a:lstStyle/>
          <a:p>
            <a:r>
              <a:rPr lang="en-US" sz="1400" dirty="0"/>
              <a:t>is measurement of</a:t>
            </a:r>
          </a:p>
        </p:txBody>
      </p:sp>
      <p:sp>
        <p:nvSpPr>
          <p:cNvPr id="32" name="TextBox 31">
            <a:extLst>
              <a:ext uri="{FF2B5EF4-FFF2-40B4-BE49-F238E27FC236}">
                <a16:creationId xmlns:a16="http://schemas.microsoft.com/office/drawing/2014/main" id="{FEC2146D-C41F-6049-A229-DC6103A6F099}"/>
              </a:ext>
            </a:extLst>
          </p:cNvPr>
          <p:cNvSpPr txBox="1"/>
          <p:nvPr/>
        </p:nvSpPr>
        <p:spPr>
          <a:xfrm>
            <a:off x="3158822" y="6387378"/>
            <a:ext cx="1816570" cy="369332"/>
          </a:xfrm>
          <a:prstGeom prst="rect">
            <a:avLst/>
          </a:prstGeom>
          <a:noFill/>
        </p:spPr>
        <p:txBody>
          <a:bodyPr wrap="square" rtlCol="0">
            <a:spAutoFit/>
          </a:bodyPr>
          <a:lstStyle/>
          <a:p>
            <a:r>
              <a:rPr lang="en-US" dirty="0" err="1"/>
              <a:t>xsd</a:t>
            </a:r>
            <a:r>
              <a:rPr lang="en-US" dirty="0"/>
              <a:t>: Good</a:t>
            </a:r>
          </a:p>
        </p:txBody>
      </p:sp>
      <p:cxnSp>
        <p:nvCxnSpPr>
          <p:cNvPr id="34" name="Straight Arrow Connector 33">
            <a:extLst>
              <a:ext uri="{FF2B5EF4-FFF2-40B4-BE49-F238E27FC236}">
                <a16:creationId xmlns:a16="http://schemas.microsoft.com/office/drawing/2014/main" id="{1FD180B2-E2D6-3945-B0B2-2E899850DF86}"/>
              </a:ext>
            </a:extLst>
          </p:cNvPr>
          <p:cNvCxnSpPr>
            <a:cxnSpLocks/>
            <a:stCxn id="56" idx="5"/>
            <a:endCxn id="32" idx="1"/>
          </p:cNvCxnSpPr>
          <p:nvPr/>
        </p:nvCxnSpPr>
        <p:spPr>
          <a:xfrm>
            <a:off x="1830592" y="6052795"/>
            <a:ext cx="1328230" cy="51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4A85AE2-5A6E-A94C-A3CE-D414B2058D30}"/>
              </a:ext>
            </a:extLst>
          </p:cNvPr>
          <p:cNvSpPr txBox="1"/>
          <p:nvPr/>
        </p:nvSpPr>
        <p:spPr>
          <a:xfrm>
            <a:off x="1381265" y="6267123"/>
            <a:ext cx="1487606" cy="307777"/>
          </a:xfrm>
          <a:prstGeom prst="rect">
            <a:avLst/>
          </a:prstGeom>
          <a:noFill/>
        </p:spPr>
        <p:txBody>
          <a:bodyPr wrap="square" rtlCol="0">
            <a:spAutoFit/>
          </a:bodyPr>
          <a:lstStyle/>
          <a:p>
            <a:r>
              <a:rPr lang="en-US" sz="1400" dirty="0"/>
              <a:t>has text value</a:t>
            </a:r>
          </a:p>
        </p:txBody>
      </p:sp>
    </p:spTree>
    <p:extLst>
      <p:ext uri="{BB962C8B-B14F-4D97-AF65-F5344CB8AC3E}">
        <p14:creationId xmlns:p14="http://schemas.microsoft.com/office/powerpoint/2010/main" val="3590869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1127</Words>
  <Application>Microsoft Macintosh PowerPoint</Application>
  <PresentationFormat>Widescreen</PresentationFormat>
  <Paragraphs>160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neil</cp:lastModifiedBy>
  <cp:revision>8</cp:revision>
  <dcterms:created xsi:type="dcterms:W3CDTF">2018-04-03T19:21:02Z</dcterms:created>
  <dcterms:modified xsi:type="dcterms:W3CDTF">2018-04-03T20:36:21Z</dcterms:modified>
</cp:coreProperties>
</file>