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null)"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3"/>
  </p:notesMasterIdLst>
  <p:sldIdLst>
    <p:sldId id="340" r:id="rId2"/>
    <p:sldId id="341" r:id="rId3"/>
    <p:sldId id="264" r:id="rId4"/>
    <p:sldId id="275" r:id="rId5"/>
    <p:sldId id="276" r:id="rId6"/>
    <p:sldId id="381" r:id="rId7"/>
    <p:sldId id="342" r:id="rId8"/>
    <p:sldId id="397" r:id="rId9"/>
    <p:sldId id="382" r:id="rId10"/>
    <p:sldId id="306" r:id="rId11"/>
    <p:sldId id="307" r:id="rId12"/>
    <p:sldId id="265" r:id="rId13"/>
    <p:sldId id="387" r:id="rId14"/>
    <p:sldId id="390" r:id="rId15"/>
    <p:sldId id="391" r:id="rId16"/>
    <p:sldId id="388" r:id="rId17"/>
    <p:sldId id="385" r:id="rId18"/>
    <p:sldId id="337" r:id="rId19"/>
    <p:sldId id="287" r:id="rId20"/>
    <p:sldId id="288" r:id="rId21"/>
    <p:sldId id="281" r:id="rId22"/>
    <p:sldId id="283" r:id="rId23"/>
    <p:sldId id="284" r:id="rId24"/>
    <p:sldId id="286" r:id="rId25"/>
    <p:sldId id="282" r:id="rId26"/>
    <p:sldId id="324" r:id="rId27"/>
    <p:sldId id="351" r:id="rId28"/>
    <p:sldId id="336" r:id="rId29"/>
    <p:sldId id="325" r:id="rId30"/>
    <p:sldId id="326" r:id="rId31"/>
    <p:sldId id="327" r:id="rId32"/>
    <p:sldId id="328" r:id="rId33"/>
    <p:sldId id="329" r:id="rId34"/>
    <p:sldId id="330" r:id="rId35"/>
    <p:sldId id="331" r:id="rId36"/>
    <p:sldId id="289" r:id="rId37"/>
    <p:sldId id="290" r:id="rId38"/>
    <p:sldId id="321" r:id="rId39"/>
    <p:sldId id="343" r:id="rId40"/>
    <p:sldId id="352" r:id="rId41"/>
    <p:sldId id="392" r:id="rId42"/>
    <p:sldId id="353" r:id="rId43"/>
    <p:sldId id="354" r:id="rId44"/>
    <p:sldId id="344" r:id="rId45"/>
    <p:sldId id="355" r:id="rId46"/>
    <p:sldId id="345" r:id="rId47"/>
    <p:sldId id="356" r:id="rId48"/>
    <p:sldId id="358" r:id="rId49"/>
    <p:sldId id="359" r:id="rId50"/>
    <p:sldId id="357" r:id="rId51"/>
    <p:sldId id="360" r:id="rId52"/>
    <p:sldId id="347" r:id="rId53"/>
    <p:sldId id="363" r:id="rId54"/>
    <p:sldId id="389" r:id="rId55"/>
    <p:sldId id="384" r:id="rId56"/>
    <p:sldId id="393" r:id="rId57"/>
    <p:sldId id="383" r:id="rId58"/>
    <p:sldId id="365" r:id="rId59"/>
    <p:sldId id="348" r:id="rId60"/>
    <p:sldId id="366" r:id="rId61"/>
    <p:sldId id="297" r:id="rId62"/>
    <p:sldId id="367" r:id="rId63"/>
    <p:sldId id="369" r:id="rId64"/>
    <p:sldId id="370" r:id="rId65"/>
    <p:sldId id="349" r:id="rId66"/>
    <p:sldId id="371" r:id="rId67"/>
    <p:sldId id="373" r:id="rId68"/>
    <p:sldId id="375" r:id="rId69"/>
    <p:sldId id="374" r:id="rId70"/>
    <p:sldId id="377" r:id="rId71"/>
    <p:sldId id="376" r:id="rId72"/>
    <p:sldId id="372" r:id="rId73"/>
    <p:sldId id="378" r:id="rId74"/>
    <p:sldId id="350" r:id="rId75"/>
    <p:sldId id="277" r:id="rId76"/>
    <p:sldId id="379" r:id="rId77"/>
    <p:sldId id="380" r:id="rId78"/>
    <p:sldId id="394" r:id="rId79"/>
    <p:sldId id="396" r:id="rId80"/>
    <p:sldId id="395" r:id="rId81"/>
    <p:sldId id="335"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034"/>
    <p:restoredTop sz="78742"/>
  </p:normalViewPr>
  <p:slideViewPr>
    <p:cSldViewPr snapToGrid="0" snapToObjects="1">
      <p:cViewPr varScale="1">
        <p:scale>
          <a:sx n="84" d="100"/>
          <a:sy n="84" d="100"/>
        </p:scale>
        <p:origin x="67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A3BDB1-BE6C-2443-B435-8321DA4A17F6}" type="datetimeFigureOut">
              <a:rPr lang="en-US" smtClean="0"/>
              <a:t>4/24/18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2D9689-0965-6D41-934C-5360C1108779}" type="slidenum">
              <a:rPr lang="en-US" smtClean="0"/>
              <a:t>‹#›</a:t>
            </a:fld>
            <a:endParaRPr lang="en-US"/>
          </a:p>
        </p:txBody>
      </p:sp>
    </p:spTree>
    <p:extLst>
      <p:ext uri="{BB962C8B-B14F-4D97-AF65-F5344CB8AC3E}">
        <p14:creationId xmlns:p14="http://schemas.microsoft.com/office/powerpoint/2010/main" val="917672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those ontologies within the PLC that in white are those that are still planned. </a:t>
            </a:r>
          </a:p>
        </p:txBody>
      </p:sp>
      <p:sp>
        <p:nvSpPr>
          <p:cNvPr id="4" name="Slide Number Placeholder 3"/>
          <p:cNvSpPr>
            <a:spLocks noGrp="1"/>
          </p:cNvSpPr>
          <p:nvPr>
            <p:ph type="sldNum" sz="quarter" idx="10"/>
          </p:nvPr>
        </p:nvSpPr>
        <p:spPr/>
        <p:txBody>
          <a:bodyPr/>
          <a:lstStyle/>
          <a:p>
            <a:fld id="{130CB7FE-3B7C-4652-9070-E46B40F6588F}" type="slidenum">
              <a:rPr lang="en-US" smtClean="0"/>
              <a:t>11</a:t>
            </a:fld>
            <a:endParaRPr lang="en-US" dirty="0"/>
          </a:p>
        </p:txBody>
      </p:sp>
    </p:spTree>
    <p:extLst>
      <p:ext uri="{BB962C8B-B14F-4D97-AF65-F5344CB8AC3E}">
        <p14:creationId xmlns:p14="http://schemas.microsoft.com/office/powerpoint/2010/main" val="4454025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36DF0D-A996-A84C-BFE3-DE68EABE1BA3}" type="slidenum">
              <a:rPr lang="en-US" smtClean="0"/>
              <a:t>23</a:t>
            </a:fld>
            <a:endParaRPr lang="en-US"/>
          </a:p>
        </p:txBody>
      </p:sp>
    </p:spTree>
    <p:extLst>
      <p:ext uri="{BB962C8B-B14F-4D97-AF65-F5344CB8AC3E}">
        <p14:creationId xmlns:p14="http://schemas.microsoft.com/office/powerpoint/2010/main" val="885402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do this, we can create a defined class. </a:t>
            </a:r>
          </a:p>
        </p:txBody>
      </p:sp>
      <p:sp>
        <p:nvSpPr>
          <p:cNvPr id="4" name="Slide Number Placeholder 3"/>
          <p:cNvSpPr>
            <a:spLocks noGrp="1"/>
          </p:cNvSpPr>
          <p:nvPr>
            <p:ph type="sldNum" sz="quarter" idx="10"/>
          </p:nvPr>
        </p:nvSpPr>
        <p:spPr/>
        <p:txBody>
          <a:bodyPr/>
          <a:lstStyle/>
          <a:p>
            <a:fld id="{BB36DF0D-A996-A84C-BFE3-DE68EABE1BA3}" type="slidenum">
              <a:rPr lang="en-US" smtClean="0"/>
              <a:t>24</a:t>
            </a:fld>
            <a:endParaRPr lang="en-US"/>
          </a:p>
        </p:txBody>
      </p:sp>
    </p:spTree>
    <p:extLst>
      <p:ext uri="{BB962C8B-B14F-4D97-AF65-F5344CB8AC3E}">
        <p14:creationId xmlns:p14="http://schemas.microsoft.com/office/powerpoint/2010/main" val="42321252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run a reasoner in OWL, we can infer that Sally is a student based on how she satisfies the rest</a:t>
            </a:r>
            <a:r>
              <a:rPr lang="en-US" baseline="0" dirty="0"/>
              <a:t> of the graph. </a:t>
            </a:r>
            <a:endParaRPr lang="en-US" dirty="0"/>
          </a:p>
        </p:txBody>
      </p:sp>
      <p:sp>
        <p:nvSpPr>
          <p:cNvPr id="4" name="Slide Number Placeholder 3"/>
          <p:cNvSpPr>
            <a:spLocks noGrp="1"/>
          </p:cNvSpPr>
          <p:nvPr>
            <p:ph type="sldNum" sz="quarter" idx="10"/>
          </p:nvPr>
        </p:nvSpPr>
        <p:spPr/>
        <p:txBody>
          <a:bodyPr/>
          <a:lstStyle/>
          <a:p>
            <a:fld id="{BB36DF0D-A996-A84C-BFE3-DE68EABE1BA3}" type="slidenum">
              <a:rPr lang="en-US" smtClean="0"/>
              <a:t>25</a:t>
            </a:fld>
            <a:endParaRPr lang="en-US"/>
          </a:p>
        </p:txBody>
      </p:sp>
    </p:spTree>
    <p:extLst>
      <p:ext uri="{BB962C8B-B14F-4D97-AF65-F5344CB8AC3E}">
        <p14:creationId xmlns:p14="http://schemas.microsoft.com/office/powerpoint/2010/main" val="32129028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one is fine. The relations are general, and they can be used for other purposes. </a:t>
            </a:r>
          </a:p>
        </p:txBody>
      </p:sp>
      <p:sp>
        <p:nvSpPr>
          <p:cNvPr id="4" name="Slide Number Placeholder 3"/>
          <p:cNvSpPr>
            <a:spLocks noGrp="1"/>
          </p:cNvSpPr>
          <p:nvPr>
            <p:ph type="sldNum" sz="quarter" idx="10"/>
          </p:nvPr>
        </p:nvSpPr>
        <p:spPr/>
        <p:txBody>
          <a:bodyPr/>
          <a:lstStyle/>
          <a:p>
            <a:fld id="{27D4B279-5F62-2E4A-8015-BF9A98C4C68B}" type="slidenum">
              <a:rPr lang="en-US" smtClean="0"/>
              <a:t>26</a:t>
            </a:fld>
            <a:endParaRPr lang="en-US"/>
          </a:p>
        </p:txBody>
      </p:sp>
    </p:spTree>
    <p:extLst>
      <p:ext uri="{BB962C8B-B14F-4D97-AF65-F5344CB8AC3E}">
        <p14:creationId xmlns:p14="http://schemas.microsoft.com/office/powerpoint/2010/main" val="29629578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one is fine. The relations are general, and they can be used for other purposes. </a:t>
            </a:r>
          </a:p>
        </p:txBody>
      </p:sp>
      <p:sp>
        <p:nvSpPr>
          <p:cNvPr id="4" name="Slide Number Placeholder 3"/>
          <p:cNvSpPr>
            <a:spLocks noGrp="1"/>
          </p:cNvSpPr>
          <p:nvPr>
            <p:ph type="sldNum" sz="quarter" idx="10"/>
          </p:nvPr>
        </p:nvSpPr>
        <p:spPr/>
        <p:txBody>
          <a:bodyPr/>
          <a:lstStyle/>
          <a:p>
            <a:fld id="{27D4B279-5F62-2E4A-8015-BF9A98C4C68B}" type="slidenum">
              <a:rPr lang="en-US" smtClean="0"/>
              <a:t>27</a:t>
            </a:fld>
            <a:endParaRPr lang="en-US"/>
          </a:p>
        </p:txBody>
      </p:sp>
    </p:spTree>
    <p:extLst>
      <p:ext uri="{BB962C8B-B14F-4D97-AF65-F5344CB8AC3E}">
        <p14:creationId xmlns:p14="http://schemas.microsoft.com/office/powerpoint/2010/main" val="38344150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one is fine. The relations are general, and they can be used for other purposes. </a:t>
            </a:r>
          </a:p>
        </p:txBody>
      </p:sp>
      <p:sp>
        <p:nvSpPr>
          <p:cNvPr id="4" name="Slide Number Placeholder 3"/>
          <p:cNvSpPr>
            <a:spLocks noGrp="1"/>
          </p:cNvSpPr>
          <p:nvPr>
            <p:ph type="sldNum" sz="quarter" idx="10"/>
          </p:nvPr>
        </p:nvSpPr>
        <p:spPr/>
        <p:txBody>
          <a:bodyPr/>
          <a:lstStyle/>
          <a:p>
            <a:fld id="{27D4B279-5F62-2E4A-8015-BF9A98C4C68B}" type="slidenum">
              <a:rPr lang="en-US" smtClean="0"/>
              <a:t>28</a:t>
            </a:fld>
            <a:endParaRPr lang="en-US"/>
          </a:p>
        </p:txBody>
      </p:sp>
    </p:spTree>
    <p:extLst>
      <p:ext uri="{BB962C8B-B14F-4D97-AF65-F5344CB8AC3E}">
        <p14:creationId xmlns:p14="http://schemas.microsoft.com/office/powerpoint/2010/main" val="33634407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 relations end up doing the same sort of work done by the classes. </a:t>
            </a:r>
          </a:p>
        </p:txBody>
      </p:sp>
      <p:sp>
        <p:nvSpPr>
          <p:cNvPr id="4" name="Slide Number Placeholder 3"/>
          <p:cNvSpPr>
            <a:spLocks noGrp="1"/>
          </p:cNvSpPr>
          <p:nvPr>
            <p:ph type="sldNum" sz="quarter" idx="10"/>
          </p:nvPr>
        </p:nvSpPr>
        <p:spPr/>
        <p:txBody>
          <a:bodyPr/>
          <a:lstStyle/>
          <a:p>
            <a:fld id="{27D4B279-5F62-2E4A-8015-BF9A98C4C68B}" type="slidenum">
              <a:rPr lang="en-US" smtClean="0"/>
              <a:t>29</a:t>
            </a:fld>
            <a:endParaRPr lang="en-US"/>
          </a:p>
        </p:txBody>
      </p:sp>
    </p:spTree>
    <p:extLst>
      <p:ext uri="{BB962C8B-B14F-4D97-AF65-F5344CB8AC3E}">
        <p14:creationId xmlns:p14="http://schemas.microsoft.com/office/powerpoint/2010/main" val="41495562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 relations end up doing the same sort of work done by the classes. </a:t>
            </a:r>
          </a:p>
        </p:txBody>
      </p:sp>
      <p:sp>
        <p:nvSpPr>
          <p:cNvPr id="4" name="Slide Number Placeholder 3"/>
          <p:cNvSpPr>
            <a:spLocks noGrp="1"/>
          </p:cNvSpPr>
          <p:nvPr>
            <p:ph type="sldNum" sz="quarter" idx="10"/>
          </p:nvPr>
        </p:nvSpPr>
        <p:spPr/>
        <p:txBody>
          <a:bodyPr/>
          <a:lstStyle/>
          <a:p>
            <a:fld id="{27D4B279-5F62-2E4A-8015-BF9A98C4C68B}" type="slidenum">
              <a:rPr lang="en-US" smtClean="0"/>
              <a:t>30</a:t>
            </a:fld>
            <a:endParaRPr lang="en-US"/>
          </a:p>
        </p:txBody>
      </p:sp>
    </p:spTree>
    <p:extLst>
      <p:ext uri="{BB962C8B-B14F-4D97-AF65-F5344CB8AC3E}">
        <p14:creationId xmlns:p14="http://schemas.microsoft.com/office/powerpoint/2010/main" val="35945139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 relations end up doing the same sort of work done by the classes. </a:t>
            </a:r>
          </a:p>
        </p:txBody>
      </p:sp>
      <p:sp>
        <p:nvSpPr>
          <p:cNvPr id="4" name="Slide Number Placeholder 3"/>
          <p:cNvSpPr>
            <a:spLocks noGrp="1"/>
          </p:cNvSpPr>
          <p:nvPr>
            <p:ph type="sldNum" sz="quarter" idx="10"/>
          </p:nvPr>
        </p:nvSpPr>
        <p:spPr/>
        <p:txBody>
          <a:bodyPr/>
          <a:lstStyle/>
          <a:p>
            <a:fld id="{27D4B279-5F62-2E4A-8015-BF9A98C4C68B}" type="slidenum">
              <a:rPr lang="en-US" smtClean="0"/>
              <a:t>31</a:t>
            </a:fld>
            <a:endParaRPr lang="en-US"/>
          </a:p>
        </p:txBody>
      </p:sp>
    </p:spTree>
    <p:extLst>
      <p:ext uri="{BB962C8B-B14F-4D97-AF65-F5344CB8AC3E}">
        <p14:creationId xmlns:p14="http://schemas.microsoft.com/office/powerpoint/2010/main" val="2455997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There isn’t a way in OWL to now say when this machine created the portion of composite material, except by attaching a number of other relations to the portion of composite material. This is because all relations are two place.</a:t>
            </a:r>
          </a:p>
        </p:txBody>
      </p:sp>
      <p:sp>
        <p:nvSpPr>
          <p:cNvPr id="4" name="Slide Number Placeholder 3"/>
          <p:cNvSpPr>
            <a:spLocks noGrp="1"/>
          </p:cNvSpPr>
          <p:nvPr>
            <p:ph type="sldNum" sz="quarter" idx="10"/>
          </p:nvPr>
        </p:nvSpPr>
        <p:spPr/>
        <p:txBody>
          <a:bodyPr/>
          <a:lstStyle/>
          <a:p>
            <a:fld id="{27D4B279-5F62-2E4A-8015-BF9A98C4C68B}" type="slidenum">
              <a:rPr lang="en-US" smtClean="0"/>
              <a:t>32</a:t>
            </a:fld>
            <a:endParaRPr lang="en-US"/>
          </a:p>
        </p:txBody>
      </p:sp>
    </p:spTree>
    <p:extLst>
      <p:ext uri="{BB962C8B-B14F-4D97-AF65-F5344CB8AC3E}">
        <p14:creationId xmlns:p14="http://schemas.microsoft.com/office/powerpoint/2010/main" val="476666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 structure of the PLC suite.</a:t>
            </a:r>
          </a:p>
        </p:txBody>
      </p:sp>
      <p:sp>
        <p:nvSpPr>
          <p:cNvPr id="4" name="Slide Number Placeholder 3"/>
          <p:cNvSpPr>
            <a:spLocks noGrp="1"/>
          </p:cNvSpPr>
          <p:nvPr>
            <p:ph type="sldNum" sz="quarter" idx="10"/>
          </p:nvPr>
        </p:nvSpPr>
        <p:spPr/>
        <p:txBody>
          <a:bodyPr/>
          <a:lstStyle/>
          <a:p>
            <a:fld id="{F79419BF-A36C-234C-B9EA-9C66817A90F0}" type="slidenum">
              <a:rPr lang="en-US" smtClean="0"/>
              <a:t>12</a:t>
            </a:fld>
            <a:endParaRPr lang="en-US"/>
          </a:p>
        </p:txBody>
      </p:sp>
    </p:spTree>
    <p:extLst>
      <p:ext uri="{BB962C8B-B14F-4D97-AF65-F5344CB8AC3E}">
        <p14:creationId xmlns:p14="http://schemas.microsoft.com/office/powerpoint/2010/main" val="10660092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Breaking out the process allows one to then build off of it: to say who was involved, and when, and with what. </a:t>
            </a:r>
          </a:p>
        </p:txBody>
      </p:sp>
      <p:sp>
        <p:nvSpPr>
          <p:cNvPr id="4" name="Slide Number Placeholder 3"/>
          <p:cNvSpPr>
            <a:spLocks noGrp="1"/>
          </p:cNvSpPr>
          <p:nvPr>
            <p:ph type="sldNum" sz="quarter" idx="10"/>
          </p:nvPr>
        </p:nvSpPr>
        <p:spPr/>
        <p:txBody>
          <a:bodyPr/>
          <a:lstStyle/>
          <a:p>
            <a:fld id="{27D4B279-5F62-2E4A-8015-BF9A98C4C68B}" type="slidenum">
              <a:rPr lang="en-US" smtClean="0"/>
              <a:t>33</a:t>
            </a:fld>
            <a:endParaRPr lang="en-US"/>
          </a:p>
        </p:txBody>
      </p:sp>
    </p:spTree>
    <p:extLst>
      <p:ext uri="{BB962C8B-B14F-4D97-AF65-F5344CB8AC3E}">
        <p14:creationId xmlns:p14="http://schemas.microsoft.com/office/powerpoint/2010/main" val="39248108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D4B279-5F62-2E4A-8015-BF9A98C4C68B}" type="slidenum">
              <a:rPr lang="en-US" smtClean="0"/>
              <a:t>34</a:t>
            </a:fld>
            <a:endParaRPr lang="en-US"/>
          </a:p>
        </p:txBody>
      </p:sp>
    </p:spTree>
    <p:extLst>
      <p:ext uri="{BB962C8B-B14F-4D97-AF65-F5344CB8AC3E}">
        <p14:creationId xmlns:p14="http://schemas.microsoft.com/office/powerpoint/2010/main" val="8665413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D4B279-5F62-2E4A-8015-BF9A98C4C68B}" type="slidenum">
              <a:rPr lang="en-US" smtClean="0"/>
              <a:t>35</a:t>
            </a:fld>
            <a:endParaRPr lang="en-US"/>
          </a:p>
        </p:txBody>
      </p:sp>
    </p:spTree>
    <p:extLst>
      <p:ext uri="{BB962C8B-B14F-4D97-AF65-F5344CB8AC3E}">
        <p14:creationId xmlns:p14="http://schemas.microsoft.com/office/powerpoint/2010/main" val="8749567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ontology without Aristotelian definitions for its classes is useless as a reference ontology. Where it is helpful, definitions taken from standards or user definitions may be added as different annotation properties, but they are supplements and do not replace the need for Aristotelian definitions. </a:t>
            </a:r>
          </a:p>
        </p:txBody>
      </p:sp>
      <p:sp>
        <p:nvSpPr>
          <p:cNvPr id="4" name="Slide Number Placeholder 3"/>
          <p:cNvSpPr>
            <a:spLocks noGrp="1"/>
          </p:cNvSpPr>
          <p:nvPr>
            <p:ph type="sldNum" sz="quarter" idx="10"/>
          </p:nvPr>
        </p:nvSpPr>
        <p:spPr/>
        <p:txBody>
          <a:bodyPr/>
          <a:lstStyle/>
          <a:p>
            <a:fld id="{8E2D9689-0965-6D41-934C-5360C1108779}" type="slidenum">
              <a:rPr lang="en-US" smtClean="0"/>
              <a:t>36</a:t>
            </a:fld>
            <a:endParaRPr lang="en-US"/>
          </a:p>
        </p:txBody>
      </p:sp>
    </p:spTree>
    <p:extLst>
      <p:ext uri="{BB962C8B-B14F-4D97-AF65-F5344CB8AC3E}">
        <p14:creationId xmlns:p14="http://schemas.microsoft.com/office/powerpoint/2010/main" val="25548428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other words (2): Even if I might not say everything as YOU say it, I can still represent everything you would represent if we were to define entities in your way, and our query results would be more or less equal. </a:t>
            </a:r>
          </a:p>
        </p:txBody>
      </p:sp>
      <p:sp>
        <p:nvSpPr>
          <p:cNvPr id="4" name="Slide Number Placeholder 3"/>
          <p:cNvSpPr>
            <a:spLocks noGrp="1"/>
          </p:cNvSpPr>
          <p:nvPr>
            <p:ph type="sldNum" sz="quarter" idx="10"/>
          </p:nvPr>
        </p:nvSpPr>
        <p:spPr/>
        <p:txBody>
          <a:bodyPr/>
          <a:lstStyle/>
          <a:p>
            <a:fld id="{27D4B279-5F62-2E4A-8015-BF9A98C4C68B}" type="slidenum">
              <a:rPr lang="en-US" smtClean="0"/>
              <a:t>38</a:t>
            </a:fld>
            <a:endParaRPr lang="en-US"/>
          </a:p>
        </p:txBody>
      </p:sp>
    </p:spTree>
    <p:extLst>
      <p:ext uri="{BB962C8B-B14F-4D97-AF65-F5344CB8AC3E}">
        <p14:creationId xmlns:p14="http://schemas.microsoft.com/office/powerpoint/2010/main" val="25983813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it can be puzzling whether or not to treat some entity as a quality of a disposition. Dispositions are contextually-dependent; qualities are not. Qualities are always apparent; dispositions are known through their modal conditions (e.g. when triggered by one process, they respond by realizing a second process). But then some entities sort of look like they’re doing both. This is because some terms are </a:t>
            </a:r>
            <a:r>
              <a:rPr lang="en-US"/>
              <a:t>systematically ambigious </a:t>
            </a:r>
            <a:r>
              <a:rPr lang="en-US" dirty="0"/>
              <a:t>between a disposition and the quality in which it is based</a:t>
            </a:r>
            <a:r>
              <a:rPr lang="en-US"/>
              <a:t>. </a:t>
            </a:r>
            <a:endParaRPr lang="en-US" dirty="0"/>
          </a:p>
        </p:txBody>
      </p:sp>
      <p:sp>
        <p:nvSpPr>
          <p:cNvPr id="4" name="Slide Number Placeholder 3"/>
          <p:cNvSpPr>
            <a:spLocks noGrp="1"/>
          </p:cNvSpPr>
          <p:nvPr>
            <p:ph type="sldNum" sz="quarter" idx="10"/>
          </p:nvPr>
        </p:nvSpPr>
        <p:spPr/>
        <p:txBody>
          <a:bodyPr/>
          <a:lstStyle/>
          <a:p>
            <a:fld id="{8E2D9689-0965-6D41-934C-5360C1108779}" type="slidenum">
              <a:rPr lang="en-US" smtClean="0"/>
              <a:t>43</a:t>
            </a:fld>
            <a:endParaRPr lang="en-US"/>
          </a:p>
        </p:txBody>
      </p:sp>
    </p:spTree>
    <p:extLst>
      <p:ext uri="{BB962C8B-B14F-4D97-AF65-F5344CB8AC3E}">
        <p14:creationId xmlns:p14="http://schemas.microsoft.com/office/powerpoint/2010/main" val="11660217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Röhl</a:t>
            </a:r>
            <a:r>
              <a:rPr lang="en-US" sz="1200" kern="1200" dirty="0">
                <a:solidFill>
                  <a:schemeClr val="tx1"/>
                </a:solidFill>
                <a:effectLst/>
                <a:latin typeface="+mn-lt"/>
                <a:ea typeface="+mn-ea"/>
                <a:cs typeface="+mn-cs"/>
              </a:rPr>
              <a:t> and Jansen Journal of Biomedical Semantics 2011, 2(</a:t>
            </a:r>
            <a:r>
              <a:rPr lang="en-US" sz="1200" kern="1200" dirty="0" err="1">
                <a:solidFill>
                  <a:schemeClr val="tx1"/>
                </a:solidFill>
                <a:effectLst/>
                <a:latin typeface="+mn-lt"/>
                <a:ea typeface="+mn-ea"/>
                <a:cs typeface="+mn-cs"/>
              </a:rPr>
              <a:t>Suppl</a:t>
            </a:r>
            <a:r>
              <a:rPr lang="en-US" sz="1200" kern="1200" dirty="0">
                <a:solidFill>
                  <a:schemeClr val="tx1"/>
                </a:solidFill>
                <a:effectLst/>
                <a:latin typeface="+mn-lt"/>
                <a:ea typeface="+mn-ea"/>
                <a:cs typeface="+mn-cs"/>
              </a:rPr>
              <a:t> 4):S4 http://</a:t>
            </a:r>
            <a:r>
              <a:rPr lang="en-US" sz="1200" kern="1200" dirty="0" err="1">
                <a:solidFill>
                  <a:schemeClr val="tx1"/>
                </a:solidFill>
                <a:effectLst/>
                <a:latin typeface="+mn-lt"/>
                <a:ea typeface="+mn-ea"/>
                <a:cs typeface="+mn-cs"/>
              </a:rPr>
              <a:t>www.jbiomedsem.com</a:t>
            </a:r>
            <a:r>
              <a:rPr lang="en-US" sz="1200" kern="1200" dirty="0">
                <a:solidFill>
                  <a:schemeClr val="tx1"/>
                </a:solidFill>
                <a:effectLst/>
                <a:latin typeface="+mn-lt"/>
                <a:ea typeface="+mn-ea"/>
                <a:cs typeface="+mn-cs"/>
              </a:rPr>
              <a:t>/content/2/S4/S4 </a:t>
            </a:r>
            <a:endParaRPr lang="en-US" dirty="0"/>
          </a:p>
          <a:p>
            <a:endParaRPr lang="en-US" dirty="0"/>
          </a:p>
        </p:txBody>
      </p:sp>
      <p:sp>
        <p:nvSpPr>
          <p:cNvPr id="4" name="Slide Number Placeholder 3"/>
          <p:cNvSpPr>
            <a:spLocks noGrp="1"/>
          </p:cNvSpPr>
          <p:nvPr>
            <p:ph type="sldNum" sz="quarter" idx="10"/>
          </p:nvPr>
        </p:nvSpPr>
        <p:spPr/>
        <p:txBody>
          <a:bodyPr/>
          <a:lstStyle/>
          <a:p>
            <a:fld id="{8E2D9689-0965-6D41-934C-5360C1108779}" type="slidenum">
              <a:rPr lang="en-US" smtClean="0"/>
              <a:t>44</a:t>
            </a:fld>
            <a:endParaRPr lang="en-US"/>
          </a:p>
        </p:txBody>
      </p:sp>
    </p:spTree>
    <p:extLst>
      <p:ext uri="{BB962C8B-B14F-4D97-AF65-F5344CB8AC3E}">
        <p14:creationId xmlns:p14="http://schemas.microsoft.com/office/powerpoint/2010/main" val="8067377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Röhl</a:t>
            </a:r>
            <a:r>
              <a:rPr lang="en-US" sz="1200" kern="1200" dirty="0">
                <a:solidFill>
                  <a:schemeClr val="tx1"/>
                </a:solidFill>
                <a:effectLst/>
                <a:latin typeface="+mn-lt"/>
                <a:ea typeface="+mn-ea"/>
                <a:cs typeface="+mn-cs"/>
              </a:rPr>
              <a:t> and Jansen Journal of Biomedical Semantics 2011, 2(</a:t>
            </a:r>
            <a:r>
              <a:rPr lang="en-US" sz="1200" kern="1200" dirty="0" err="1">
                <a:solidFill>
                  <a:schemeClr val="tx1"/>
                </a:solidFill>
                <a:effectLst/>
                <a:latin typeface="+mn-lt"/>
                <a:ea typeface="+mn-ea"/>
                <a:cs typeface="+mn-cs"/>
              </a:rPr>
              <a:t>Suppl</a:t>
            </a:r>
            <a:r>
              <a:rPr lang="en-US" sz="1200" kern="1200" dirty="0">
                <a:solidFill>
                  <a:schemeClr val="tx1"/>
                </a:solidFill>
                <a:effectLst/>
                <a:latin typeface="+mn-lt"/>
                <a:ea typeface="+mn-ea"/>
                <a:cs typeface="+mn-cs"/>
              </a:rPr>
              <a:t> 4):S4 http://</a:t>
            </a:r>
            <a:r>
              <a:rPr lang="en-US" sz="1200" kern="1200" dirty="0" err="1">
                <a:solidFill>
                  <a:schemeClr val="tx1"/>
                </a:solidFill>
                <a:effectLst/>
                <a:latin typeface="+mn-lt"/>
                <a:ea typeface="+mn-ea"/>
                <a:cs typeface="+mn-cs"/>
              </a:rPr>
              <a:t>www.jbiomedsem.com</a:t>
            </a:r>
            <a:r>
              <a:rPr lang="en-US" sz="1200" kern="1200" dirty="0">
                <a:solidFill>
                  <a:schemeClr val="tx1"/>
                </a:solidFill>
                <a:effectLst/>
                <a:latin typeface="+mn-lt"/>
                <a:ea typeface="+mn-ea"/>
                <a:cs typeface="+mn-cs"/>
              </a:rPr>
              <a:t>/content/2/S4/S4 </a:t>
            </a:r>
            <a:endParaRPr lang="en-US" dirty="0"/>
          </a:p>
          <a:p>
            <a:endParaRPr lang="en-US" dirty="0"/>
          </a:p>
        </p:txBody>
      </p:sp>
      <p:sp>
        <p:nvSpPr>
          <p:cNvPr id="4" name="Slide Number Placeholder 3"/>
          <p:cNvSpPr>
            <a:spLocks noGrp="1"/>
          </p:cNvSpPr>
          <p:nvPr>
            <p:ph type="sldNum" sz="quarter" idx="10"/>
          </p:nvPr>
        </p:nvSpPr>
        <p:spPr/>
        <p:txBody>
          <a:bodyPr/>
          <a:lstStyle/>
          <a:p>
            <a:fld id="{8E2D9689-0965-6D41-934C-5360C1108779}" type="slidenum">
              <a:rPr lang="en-US" smtClean="0"/>
              <a:t>45</a:t>
            </a:fld>
            <a:endParaRPr lang="en-US"/>
          </a:p>
        </p:txBody>
      </p:sp>
    </p:spTree>
    <p:extLst>
      <p:ext uri="{BB962C8B-B14F-4D97-AF65-F5344CB8AC3E}">
        <p14:creationId xmlns:p14="http://schemas.microsoft.com/office/powerpoint/2010/main" val="28475106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Design Specification, the Design Specification Document</a:t>
            </a:r>
          </a:p>
        </p:txBody>
      </p:sp>
      <p:sp>
        <p:nvSpPr>
          <p:cNvPr id="4" name="Slide Number Placeholder 3"/>
          <p:cNvSpPr>
            <a:spLocks noGrp="1"/>
          </p:cNvSpPr>
          <p:nvPr>
            <p:ph type="sldNum" sz="quarter" idx="10"/>
          </p:nvPr>
        </p:nvSpPr>
        <p:spPr/>
        <p:txBody>
          <a:bodyPr/>
          <a:lstStyle/>
          <a:p>
            <a:fld id="{8E2D9689-0965-6D41-934C-5360C1108779}" type="slidenum">
              <a:rPr lang="en-US" smtClean="0"/>
              <a:t>50</a:t>
            </a:fld>
            <a:endParaRPr lang="en-US"/>
          </a:p>
        </p:txBody>
      </p:sp>
    </p:spTree>
    <p:extLst>
      <p:ext uri="{BB962C8B-B14F-4D97-AF65-F5344CB8AC3E}">
        <p14:creationId xmlns:p14="http://schemas.microsoft.com/office/powerpoint/2010/main" val="33021449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Design Specification, the Design Specification Document</a:t>
            </a:r>
          </a:p>
        </p:txBody>
      </p:sp>
      <p:sp>
        <p:nvSpPr>
          <p:cNvPr id="4" name="Slide Number Placeholder 3"/>
          <p:cNvSpPr>
            <a:spLocks noGrp="1"/>
          </p:cNvSpPr>
          <p:nvPr>
            <p:ph type="sldNum" sz="quarter" idx="10"/>
          </p:nvPr>
        </p:nvSpPr>
        <p:spPr/>
        <p:txBody>
          <a:bodyPr/>
          <a:lstStyle/>
          <a:p>
            <a:fld id="{8E2D9689-0965-6D41-934C-5360C1108779}" type="slidenum">
              <a:rPr lang="en-US" smtClean="0"/>
              <a:t>51</a:t>
            </a:fld>
            <a:endParaRPr lang="en-US"/>
          </a:p>
        </p:txBody>
      </p:sp>
    </p:spTree>
    <p:extLst>
      <p:ext uri="{BB962C8B-B14F-4D97-AF65-F5344CB8AC3E}">
        <p14:creationId xmlns:p14="http://schemas.microsoft.com/office/powerpoint/2010/main" val="563911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course-level view of the life of an employee. </a:t>
            </a:r>
          </a:p>
        </p:txBody>
      </p:sp>
      <p:sp>
        <p:nvSpPr>
          <p:cNvPr id="4" name="Slide Number Placeholder 3"/>
          <p:cNvSpPr>
            <a:spLocks noGrp="1"/>
          </p:cNvSpPr>
          <p:nvPr>
            <p:ph type="sldNum" sz="quarter" idx="10"/>
          </p:nvPr>
        </p:nvSpPr>
        <p:spPr/>
        <p:txBody>
          <a:bodyPr/>
          <a:lstStyle/>
          <a:p>
            <a:fld id="{8E2D9689-0965-6D41-934C-5360C1108779}" type="slidenum">
              <a:rPr lang="en-US" smtClean="0"/>
              <a:t>13</a:t>
            </a:fld>
            <a:endParaRPr lang="en-US"/>
          </a:p>
        </p:txBody>
      </p:sp>
    </p:spTree>
    <p:extLst>
      <p:ext uri="{BB962C8B-B14F-4D97-AF65-F5344CB8AC3E}">
        <p14:creationId xmlns:p14="http://schemas.microsoft.com/office/powerpoint/2010/main" val="38514320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2D9689-0965-6D41-934C-5360C1108779}" type="slidenum">
              <a:rPr lang="en-US" smtClean="0"/>
              <a:t>55</a:t>
            </a:fld>
            <a:endParaRPr lang="en-US"/>
          </a:p>
        </p:txBody>
      </p:sp>
    </p:spTree>
    <p:extLst>
      <p:ext uri="{BB962C8B-B14F-4D97-AF65-F5344CB8AC3E}">
        <p14:creationId xmlns:p14="http://schemas.microsoft.com/office/powerpoint/2010/main" val="3628230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2D9689-0965-6D41-934C-5360C1108779}" type="slidenum">
              <a:rPr lang="en-US" smtClean="0"/>
              <a:t>56</a:t>
            </a:fld>
            <a:endParaRPr lang="en-US"/>
          </a:p>
        </p:txBody>
      </p:sp>
    </p:spTree>
    <p:extLst>
      <p:ext uri="{BB962C8B-B14F-4D97-AF65-F5344CB8AC3E}">
        <p14:creationId xmlns:p14="http://schemas.microsoft.com/office/powerpoint/2010/main" val="32606981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picture is too simple. Services are Processes. If one signs a service agreement but never requests the service, then the service is not performed—but certainly one purchased something. This picture can’t account for this scenario. </a:t>
            </a:r>
          </a:p>
        </p:txBody>
      </p:sp>
      <p:sp>
        <p:nvSpPr>
          <p:cNvPr id="4" name="Slide Number Placeholder 3"/>
          <p:cNvSpPr>
            <a:spLocks noGrp="1"/>
          </p:cNvSpPr>
          <p:nvPr>
            <p:ph type="sldNum" sz="quarter" idx="10"/>
          </p:nvPr>
        </p:nvSpPr>
        <p:spPr/>
        <p:txBody>
          <a:bodyPr/>
          <a:lstStyle/>
          <a:p>
            <a:fld id="{8E2D9689-0965-6D41-934C-5360C1108779}" type="slidenum">
              <a:rPr lang="en-US" smtClean="0"/>
              <a:t>59</a:t>
            </a:fld>
            <a:endParaRPr lang="en-US"/>
          </a:p>
        </p:txBody>
      </p:sp>
    </p:spTree>
    <p:extLst>
      <p:ext uri="{BB962C8B-B14F-4D97-AF65-F5344CB8AC3E}">
        <p14:creationId xmlns:p14="http://schemas.microsoft.com/office/powerpoint/2010/main" val="40888907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2D9689-0965-6D41-934C-5360C1108779}" type="slidenum">
              <a:rPr lang="en-US" smtClean="0"/>
              <a:t>76</a:t>
            </a:fld>
            <a:endParaRPr lang="en-US"/>
          </a:p>
        </p:txBody>
      </p:sp>
    </p:spTree>
    <p:extLst>
      <p:ext uri="{BB962C8B-B14F-4D97-AF65-F5344CB8AC3E}">
        <p14:creationId xmlns:p14="http://schemas.microsoft.com/office/powerpoint/2010/main" val="34469341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Full disclosure, ‘velocity’ was changed to ‘speed’ following the NIST meeting. Thanks to those who pointed out </a:t>
            </a:r>
            <a:r>
              <a:rPr lang="en-US"/>
              <a:t>the error. </a:t>
            </a:r>
            <a:endParaRPr lang="en-US" dirty="0"/>
          </a:p>
        </p:txBody>
      </p:sp>
      <p:sp>
        <p:nvSpPr>
          <p:cNvPr id="4" name="Slide Number Placeholder 3"/>
          <p:cNvSpPr>
            <a:spLocks noGrp="1"/>
          </p:cNvSpPr>
          <p:nvPr>
            <p:ph type="sldNum" sz="quarter" idx="10"/>
          </p:nvPr>
        </p:nvSpPr>
        <p:spPr/>
        <p:txBody>
          <a:bodyPr/>
          <a:lstStyle/>
          <a:p>
            <a:fld id="{8E2D9689-0965-6D41-934C-5360C1108779}" type="slidenum">
              <a:rPr lang="en-US" smtClean="0"/>
              <a:t>80</a:t>
            </a:fld>
            <a:endParaRPr lang="en-US"/>
          </a:p>
        </p:txBody>
      </p:sp>
    </p:spTree>
    <p:extLst>
      <p:ext uri="{BB962C8B-B14F-4D97-AF65-F5344CB8AC3E}">
        <p14:creationId xmlns:p14="http://schemas.microsoft.com/office/powerpoint/2010/main" val="22863313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D4B279-5F62-2E4A-8015-BF9A98C4C68B}" type="slidenum">
              <a:rPr lang="en-US" smtClean="0"/>
              <a:t>81</a:t>
            </a:fld>
            <a:endParaRPr lang="en-US"/>
          </a:p>
        </p:txBody>
      </p:sp>
    </p:spTree>
    <p:extLst>
      <p:ext uri="{BB962C8B-B14F-4D97-AF65-F5344CB8AC3E}">
        <p14:creationId xmlns:p14="http://schemas.microsoft.com/office/powerpoint/2010/main" val="610234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she’s hired, she acquires an employee role.</a:t>
            </a:r>
          </a:p>
        </p:txBody>
      </p:sp>
      <p:sp>
        <p:nvSpPr>
          <p:cNvPr id="4" name="Slide Number Placeholder 3"/>
          <p:cNvSpPr>
            <a:spLocks noGrp="1"/>
          </p:cNvSpPr>
          <p:nvPr>
            <p:ph type="sldNum" sz="quarter" idx="10"/>
          </p:nvPr>
        </p:nvSpPr>
        <p:spPr/>
        <p:txBody>
          <a:bodyPr/>
          <a:lstStyle/>
          <a:p>
            <a:fld id="{8E2D9689-0965-6D41-934C-5360C1108779}" type="slidenum">
              <a:rPr lang="en-US" smtClean="0"/>
              <a:t>14</a:t>
            </a:fld>
            <a:endParaRPr lang="en-US"/>
          </a:p>
        </p:txBody>
      </p:sp>
    </p:spTree>
    <p:extLst>
      <p:ext uri="{BB962C8B-B14F-4D97-AF65-F5344CB8AC3E}">
        <p14:creationId xmlns:p14="http://schemas.microsoft.com/office/powerpoint/2010/main" val="1782938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she retires, she loses this role. By using roles, we are able to account for the fact that she is essentially a person, but she is not essentially an employee. She becomes an employee at a time, maintains this role through some period of time, and later loses it. Note that we can make sense of all of these times by establishing orderings among the temporal regions on which various processes occur. This-–along with temporal orderings among processes themselves—is the basic temporal representation available in OWL, which allows only two-place relations. </a:t>
            </a:r>
          </a:p>
        </p:txBody>
      </p:sp>
      <p:sp>
        <p:nvSpPr>
          <p:cNvPr id="4" name="Slide Number Placeholder 3"/>
          <p:cNvSpPr>
            <a:spLocks noGrp="1"/>
          </p:cNvSpPr>
          <p:nvPr>
            <p:ph type="sldNum" sz="quarter" idx="10"/>
          </p:nvPr>
        </p:nvSpPr>
        <p:spPr/>
        <p:txBody>
          <a:bodyPr/>
          <a:lstStyle/>
          <a:p>
            <a:fld id="{8E2D9689-0965-6D41-934C-5360C1108779}" type="slidenum">
              <a:rPr lang="en-US" smtClean="0"/>
              <a:t>15</a:t>
            </a:fld>
            <a:endParaRPr lang="en-US"/>
          </a:p>
        </p:txBody>
      </p:sp>
    </p:spTree>
    <p:extLst>
      <p:ext uri="{BB962C8B-B14F-4D97-AF65-F5344CB8AC3E}">
        <p14:creationId xmlns:p14="http://schemas.microsoft.com/office/powerpoint/2010/main" val="314425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the FOL formulation of BFO includes ternary relations among continuants, allowing us to say, directly, that X is part of Y at T, or as in this case, Sally is the bearer of an employee role AT Temporal region 4. Keep in mind that all of these graphs could be supplemented in these ways. My subject is not temporal reasoning as such, so I’ll set this complication aside and use only two place relations throughout. </a:t>
            </a:r>
          </a:p>
        </p:txBody>
      </p:sp>
      <p:sp>
        <p:nvSpPr>
          <p:cNvPr id="4" name="Slide Number Placeholder 3"/>
          <p:cNvSpPr>
            <a:spLocks noGrp="1"/>
          </p:cNvSpPr>
          <p:nvPr>
            <p:ph type="sldNum" sz="quarter" idx="10"/>
          </p:nvPr>
        </p:nvSpPr>
        <p:spPr/>
        <p:txBody>
          <a:bodyPr/>
          <a:lstStyle/>
          <a:p>
            <a:fld id="{8E2D9689-0965-6D41-934C-5360C1108779}" type="slidenum">
              <a:rPr lang="en-US" smtClean="0"/>
              <a:t>16</a:t>
            </a:fld>
            <a:endParaRPr lang="en-US"/>
          </a:p>
        </p:txBody>
      </p:sp>
    </p:spTree>
    <p:extLst>
      <p:ext uri="{BB962C8B-B14F-4D97-AF65-F5344CB8AC3E}">
        <p14:creationId xmlns:p14="http://schemas.microsoft.com/office/powerpoint/2010/main" val="1434869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the heart of any ontology there is a class taxonomy, which may be used in reasoning provided the taxonomy is a </a:t>
            </a:r>
            <a:r>
              <a:rPr lang="en-US" dirty="0" err="1"/>
              <a:t>monohierarchy</a:t>
            </a:r>
            <a:r>
              <a:rPr lang="en-US" dirty="0"/>
              <a:t> that avoids multiple inheritance. The true path rule aids in the building of such a system. </a:t>
            </a:r>
          </a:p>
        </p:txBody>
      </p:sp>
      <p:sp>
        <p:nvSpPr>
          <p:cNvPr id="4" name="Slide Number Placeholder 3"/>
          <p:cNvSpPr>
            <a:spLocks noGrp="1"/>
          </p:cNvSpPr>
          <p:nvPr>
            <p:ph type="sldNum" sz="quarter" idx="10"/>
          </p:nvPr>
        </p:nvSpPr>
        <p:spPr/>
        <p:txBody>
          <a:bodyPr/>
          <a:lstStyle/>
          <a:p>
            <a:fld id="{8E2D9689-0965-6D41-934C-5360C1108779}" type="slidenum">
              <a:rPr lang="en-US" smtClean="0"/>
              <a:t>18</a:t>
            </a:fld>
            <a:endParaRPr lang="en-US"/>
          </a:p>
        </p:txBody>
      </p:sp>
    </p:spTree>
    <p:extLst>
      <p:ext uri="{BB962C8B-B14F-4D97-AF65-F5344CB8AC3E}">
        <p14:creationId xmlns:p14="http://schemas.microsoft.com/office/powerpoint/2010/main" val="28008385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domain, there is an understandable desire to add economic terms in order to represent those entities that fall under the guise of the market-place in various ways. Such entities might be for sale, or created to be sold, or acquired in order to accrue interest, or to be used but later resold or returned at cost. Such entities might begin being economic entities but lose this ability and become mere things that no longer serve as objects of economic planning and forecasting, or they may later acquire such a status, as when old furniture and silverware is putting up at auction in an estate sale. The question here is how to accommodate them among a hierarchy that is already organized according to a view of material entities unencumbered by value. </a:t>
            </a:r>
          </a:p>
        </p:txBody>
      </p:sp>
      <p:sp>
        <p:nvSpPr>
          <p:cNvPr id="4" name="Slide Number Placeholder 3"/>
          <p:cNvSpPr>
            <a:spLocks noGrp="1"/>
          </p:cNvSpPr>
          <p:nvPr>
            <p:ph type="sldNum" sz="quarter" idx="10"/>
          </p:nvPr>
        </p:nvSpPr>
        <p:spPr/>
        <p:txBody>
          <a:bodyPr/>
          <a:lstStyle/>
          <a:p>
            <a:fld id="{27D4B279-5F62-2E4A-8015-BF9A98C4C68B}" type="slidenum">
              <a:rPr lang="en-US" smtClean="0"/>
              <a:t>20</a:t>
            </a:fld>
            <a:endParaRPr lang="en-US"/>
          </a:p>
        </p:txBody>
      </p:sp>
    </p:spTree>
    <p:extLst>
      <p:ext uri="{BB962C8B-B14F-4D97-AF65-F5344CB8AC3E}">
        <p14:creationId xmlns:p14="http://schemas.microsoft.com/office/powerpoint/2010/main" val="10351030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BFO framework, asserted classes are universals. Defined classes do not correspond to universals. They are simply names whose instances are composed via logical representations among universals and relations. </a:t>
            </a:r>
          </a:p>
        </p:txBody>
      </p:sp>
      <p:sp>
        <p:nvSpPr>
          <p:cNvPr id="4" name="Slide Number Placeholder 3"/>
          <p:cNvSpPr>
            <a:spLocks noGrp="1"/>
          </p:cNvSpPr>
          <p:nvPr>
            <p:ph type="sldNum" sz="quarter" idx="10"/>
          </p:nvPr>
        </p:nvSpPr>
        <p:spPr/>
        <p:txBody>
          <a:bodyPr/>
          <a:lstStyle/>
          <a:p>
            <a:fld id="{BB36DF0D-A996-A84C-BFE3-DE68EABE1BA3}" type="slidenum">
              <a:rPr lang="en-US" smtClean="0"/>
              <a:t>21</a:t>
            </a:fld>
            <a:endParaRPr lang="en-US"/>
          </a:p>
        </p:txBody>
      </p:sp>
    </p:spTree>
    <p:extLst>
      <p:ext uri="{BB962C8B-B14F-4D97-AF65-F5344CB8AC3E}">
        <p14:creationId xmlns:p14="http://schemas.microsoft.com/office/powerpoint/2010/main" val="619501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FCCF7-A8B8-BE49-80FC-DA0A9B122D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7C0209B-D60B-9447-843D-7D2CF174AB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8794623-9F8F-D841-A082-BD5611DBE482}"/>
              </a:ext>
            </a:extLst>
          </p:cNvPr>
          <p:cNvSpPr>
            <a:spLocks noGrp="1"/>
          </p:cNvSpPr>
          <p:nvPr>
            <p:ph type="dt" sz="half" idx="10"/>
          </p:nvPr>
        </p:nvSpPr>
        <p:spPr/>
        <p:txBody>
          <a:bodyPr/>
          <a:lstStyle/>
          <a:p>
            <a:fld id="{8E1C14BB-12D8-C040-A6EB-A87E99250A1C}" type="datetimeFigureOut">
              <a:rPr lang="en-US" smtClean="0"/>
              <a:t>4/24/18</a:t>
            </a:fld>
            <a:endParaRPr lang="en-US"/>
          </a:p>
        </p:txBody>
      </p:sp>
      <p:sp>
        <p:nvSpPr>
          <p:cNvPr id="5" name="Footer Placeholder 4">
            <a:extLst>
              <a:ext uri="{FF2B5EF4-FFF2-40B4-BE49-F238E27FC236}">
                <a16:creationId xmlns:a16="http://schemas.microsoft.com/office/drawing/2014/main" id="{6CA796C4-A16C-E84B-B75C-76602177B0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8A974D-DF2E-8F43-B027-8A669A48E9F9}"/>
              </a:ext>
            </a:extLst>
          </p:cNvPr>
          <p:cNvSpPr>
            <a:spLocks noGrp="1"/>
          </p:cNvSpPr>
          <p:nvPr>
            <p:ph type="sldNum" sz="quarter" idx="12"/>
          </p:nvPr>
        </p:nvSpPr>
        <p:spPr/>
        <p:txBody>
          <a:bodyPr/>
          <a:lstStyle/>
          <a:p>
            <a:fld id="{313599A6-78BD-614A-B8C8-E87F764890DD}" type="slidenum">
              <a:rPr lang="en-US" smtClean="0"/>
              <a:t>‹#›</a:t>
            </a:fld>
            <a:endParaRPr lang="en-US"/>
          </a:p>
        </p:txBody>
      </p:sp>
    </p:spTree>
    <p:extLst>
      <p:ext uri="{BB962C8B-B14F-4D97-AF65-F5344CB8AC3E}">
        <p14:creationId xmlns:p14="http://schemas.microsoft.com/office/powerpoint/2010/main" val="2009155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4C2DA-5376-F94D-BD70-E8C4EE9DD8E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C67F0C-52CD-554E-B550-DB88FE7B46D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FE490D-83B0-EF44-B977-2CA9CBC87D19}"/>
              </a:ext>
            </a:extLst>
          </p:cNvPr>
          <p:cNvSpPr>
            <a:spLocks noGrp="1"/>
          </p:cNvSpPr>
          <p:nvPr>
            <p:ph type="dt" sz="half" idx="10"/>
          </p:nvPr>
        </p:nvSpPr>
        <p:spPr/>
        <p:txBody>
          <a:bodyPr/>
          <a:lstStyle/>
          <a:p>
            <a:fld id="{8E1C14BB-12D8-C040-A6EB-A87E99250A1C}" type="datetimeFigureOut">
              <a:rPr lang="en-US" smtClean="0"/>
              <a:t>4/24/18</a:t>
            </a:fld>
            <a:endParaRPr lang="en-US"/>
          </a:p>
        </p:txBody>
      </p:sp>
      <p:sp>
        <p:nvSpPr>
          <p:cNvPr id="5" name="Footer Placeholder 4">
            <a:extLst>
              <a:ext uri="{FF2B5EF4-FFF2-40B4-BE49-F238E27FC236}">
                <a16:creationId xmlns:a16="http://schemas.microsoft.com/office/drawing/2014/main" id="{DC2F4206-9ED2-5144-9ACC-1BC5EE178E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D7EF4E-25F9-5D47-AD02-B6C3DFEB96CF}"/>
              </a:ext>
            </a:extLst>
          </p:cNvPr>
          <p:cNvSpPr>
            <a:spLocks noGrp="1"/>
          </p:cNvSpPr>
          <p:nvPr>
            <p:ph type="sldNum" sz="quarter" idx="12"/>
          </p:nvPr>
        </p:nvSpPr>
        <p:spPr/>
        <p:txBody>
          <a:bodyPr/>
          <a:lstStyle/>
          <a:p>
            <a:fld id="{313599A6-78BD-614A-B8C8-E87F764890DD}" type="slidenum">
              <a:rPr lang="en-US" smtClean="0"/>
              <a:t>‹#›</a:t>
            </a:fld>
            <a:endParaRPr lang="en-US"/>
          </a:p>
        </p:txBody>
      </p:sp>
    </p:spTree>
    <p:extLst>
      <p:ext uri="{BB962C8B-B14F-4D97-AF65-F5344CB8AC3E}">
        <p14:creationId xmlns:p14="http://schemas.microsoft.com/office/powerpoint/2010/main" val="2505813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3489E8-F740-684E-A5A2-685065B0F2F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5B8522-77E3-3441-9042-39EB71BBA15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351697-3B65-B548-8CD9-3482CE9E1C0E}"/>
              </a:ext>
            </a:extLst>
          </p:cNvPr>
          <p:cNvSpPr>
            <a:spLocks noGrp="1"/>
          </p:cNvSpPr>
          <p:nvPr>
            <p:ph type="dt" sz="half" idx="10"/>
          </p:nvPr>
        </p:nvSpPr>
        <p:spPr/>
        <p:txBody>
          <a:bodyPr/>
          <a:lstStyle/>
          <a:p>
            <a:fld id="{8E1C14BB-12D8-C040-A6EB-A87E99250A1C}" type="datetimeFigureOut">
              <a:rPr lang="en-US" smtClean="0"/>
              <a:t>4/24/18</a:t>
            </a:fld>
            <a:endParaRPr lang="en-US"/>
          </a:p>
        </p:txBody>
      </p:sp>
      <p:sp>
        <p:nvSpPr>
          <p:cNvPr id="5" name="Footer Placeholder 4">
            <a:extLst>
              <a:ext uri="{FF2B5EF4-FFF2-40B4-BE49-F238E27FC236}">
                <a16:creationId xmlns:a16="http://schemas.microsoft.com/office/drawing/2014/main" id="{4536DB7B-8A92-B14C-8EAB-76F9FF4885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A35EC9-1A2C-7D49-A9AF-C30C043E7C5C}"/>
              </a:ext>
            </a:extLst>
          </p:cNvPr>
          <p:cNvSpPr>
            <a:spLocks noGrp="1"/>
          </p:cNvSpPr>
          <p:nvPr>
            <p:ph type="sldNum" sz="quarter" idx="12"/>
          </p:nvPr>
        </p:nvSpPr>
        <p:spPr/>
        <p:txBody>
          <a:bodyPr/>
          <a:lstStyle/>
          <a:p>
            <a:fld id="{313599A6-78BD-614A-B8C8-E87F764890DD}" type="slidenum">
              <a:rPr lang="en-US" smtClean="0"/>
              <a:t>‹#›</a:t>
            </a:fld>
            <a:endParaRPr lang="en-US"/>
          </a:p>
        </p:txBody>
      </p:sp>
    </p:spTree>
    <p:extLst>
      <p:ext uri="{BB962C8B-B14F-4D97-AF65-F5344CB8AC3E}">
        <p14:creationId xmlns:p14="http://schemas.microsoft.com/office/powerpoint/2010/main" val="1809595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0FF20-B070-D840-8F4C-ED77E6B957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D5EF7F-75E1-C049-B768-9D283D8C9CB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230BB1-75CC-9749-B65D-07A99340B920}"/>
              </a:ext>
            </a:extLst>
          </p:cNvPr>
          <p:cNvSpPr>
            <a:spLocks noGrp="1"/>
          </p:cNvSpPr>
          <p:nvPr>
            <p:ph type="dt" sz="half" idx="10"/>
          </p:nvPr>
        </p:nvSpPr>
        <p:spPr/>
        <p:txBody>
          <a:bodyPr/>
          <a:lstStyle/>
          <a:p>
            <a:fld id="{8E1C14BB-12D8-C040-A6EB-A87E99250A1C}" type="datetimeFigureOut">
              <a:rPr lang="en-US" smtClean="0"/>
              <a:t>4/24/18</a:t>
            </a:fld>
            <a:endParaRPr lang="en-US"/>
          </a:p>
        </p:txBody>
      </p:sp>
      <p:sp>
        <p:nvSpPr>
          <p:cNvPr id="5" name="Footer Placeholder 4">
            <a:extLst>
              <a:ext uri="{FF2B5EF4-FFF2-40B4-BE49-F238E27FC236}">
                <a16:creationId xmlns:a16="http://schemas.microsoft.com/office/drawing/2014/main" id="{E4A602EF-515C-A64B-94F7-8460D5A760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DD3B4-4B15-E546-976E-FD63C6241EED}"/>
              </a:ext>
            </a:extLst>
          </p:cNvPr>
          <p:cNvSpPr>
            <a:spLocks noGrp="1"/>
          </p:cNvSpPr>
          <p:nvPr>
            <p:ph type="sldNum" sz="quarter" idx="12"/>
          </p:nvPr>
        </p:nvSpPr>
        <p:spPr/>
        <p:txBody>
          <a:bodyPr/>
          <a:lstStyle/>
          <a:p>
            <a:fld id="{313599A6-78BD-614A-B8C8-E87F764890DD}" type="slidenum">
              <a:rPr lang="en-US" smtClean="0"/>
              <a:t>‹#›</a:t>
            </a:fld>
            <a:endParaRPr lang="en-US"/>
          </a:p>
        </p:txBody>
      </p:sp>
    </p:spTree>
    <p:extLst>
      <p:ext uri="{BB962C8B-B14F-4D97-AF65-F5344CB8AC3E}">
        <p14:creationId xmlns:p14="http://schemas.microsoft.com/office/powerpoint/2010/main" val="1428486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7130F-FE78-7545-ABCC-F62EB7ABAD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B7004F-D1C8-A441-BF3F-4FA1449DFD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99D85C4-5D49-2942-A08F-4F95C01901FB}"/>
              </a:ext>
            </a:extLst>
          </p:cNvPr>
          <p:cNvSpPr>
            <a:spLocks noGrp="1"/>
          </p:cNvSpPr>
          <p:nvPr>
            <p:ph type="dt" sz="half" idx="10"/>
          </p:nvPr>
        </p:nvSpPr>
        <p:spPr/>
        <p:txBody>
          <a:bodyPr/>
          <a:lstStyle/>
          <a:p>
            <a:fld id="{8E1C14BB-12D8-C040-A6EB-A87E99250A1C}" type="datetimeFigureOut">
              <a:rPr lang="en-US" smtClean="0"/>
              <a:t>4/24/18</a:t>
            </a:fld>
            <a:endParaRPr lang="en-US"/>
          </a:p>
        </p:txBody>
      </p:sp>
      <p:sp>
        <p:nvSpPr>
          <p:cNvPr id="5" name="Footer Placeholder 4">
            <a:extLst>
              <a:ext uri="{FF2B5EF4-FFF2-40B4-BE49-F238E27FC236}">
                <a16:creationId xmlns:a16="http://schemas.microsoft.com/office/drawing/2014/main" id="{02403F44-3E34-7B42-9D32-A15BB5849F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769A3C-2D22-6B4A-97F5-7CE785D80F7C}"/>
              </a:ext>
            </a:extLst>
          </p:cNvPr>
          <p:cNvSpPr>
            <a:spLocks noGrp="1"/>
          </p:cNvSpPr>
          <p:nvPr>
            <p:ph type="sldNum" sz="quarter" idx="12"/>
          </p:nvPr>
        </p:nvSpPr>
        <p:spPr/>
        <p:txBody>
          <a:bodyPr/>
          <a:lstStyle/>
          <a:p>
            <a:fld id="{313599A6-78BD-614A-B8C8-E87F764890DD}" type="slidenum">
              <a:rPr lang="en-US" smtClean="0"/>
              <a:t>‹#›</a:t>
            </a:fld>
            <a:endParaRPr lang="en-US"/>
          </a:p>
        </p:txBody>
      </p:sp>
    </p:spTree>
    <p:extLst>
      <p:ext uri="{BB962C8B-B14F-4D97-AF65-F5344CB8AC3E}">
        <p14:creationId xmlns:p14="http://schemas.microsoft.com/office/powerpoint/2010/main" val="455010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04A34-07A4-C047-8151-BB73C8B93C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52C459-C7D7-2040-9B30-6A39E1C7108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994560-CBE7-1344-96A2-D6D07C4001B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68224CB-92A8-FF46-864A-E792D5F60134}"/>
              </a:ext>
            </a:extLst>
          </p:cNvPr>
          <p:cNvSpPr>
            <a:spLocks noGrp="1"/>
          </p:cNvSpPr>
          <p:nvPr>
            <p:ph type="dt" sz="half" idx="10"/>
          </p:nvPr>
        </p:nvSpPr>
        <p:spPr/>
        <p:txBody>
          <a:bodyPr/>
          <a:lstStyle/>
          <a:p>
            <a:fld id="{8E1C14BB-12D8-C040-A6EB-A87E99250A1C}" type="datetimeFigureOut">
              <a:rPr lang="en-US" smtClean="0"/>
              <a:t>4/24/18</a:t>
            </a:fld>
            <a:endParaRPr lang="en-US"/>
          </a:p>
        </p:txBody>
      </p:sp>
      <p:sp>
        <p:nvSpPr>
          <p:cNvPr id="6" name="Footer Placeholder 5">
            <a:extLst>
              <a:ext uri="{FF2B5EF4-FFF2-40B4-BE49-F238E27FC236}">
                <a16:creationId xmlns:a16="http://schemas.microsoft.com/office/drawing/2014/main" id="{A864860B-C1FD-7D43-A1AD-D87AADF6BD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0714C9-D4FE-7E4A-86A0-1853AE22887A}"/>
              </a:ext>
            </a:extLst>
          </p:cNvPr>
          <p:cNvSpPr>
            <a:spLocks noGrp="1"/>
          </p:cNvSpPr>
          <p:nvPr>
            <p:ph type="sldNum" sz="quarter" idx="12"/>
          </p:nvPr>
        </p:nvSpPr>
        <p:spPr/>
        <p:txBody>
          <a:bodyPr/>
          <a:lstStyle/>
          <a:p>
            <a:fld id="{313599A6-78BD-614A-B8C8-E87F764890DD}" type="slidenum">
              <a:rPr lang="en-US" smtClean="0"/>
              <a:t>‹#›</a:t>
            </a:fld>
            <a:endParaRPr lang="en-US"/>
          </a:p>
        </p:txBody>
      </p:sp>
    </p:spTree>
    <p:extLst>
      <p:ext uri="{BB962C8B-B14F-4D97-AF65-F5344CB8AC3E}">
        <p14:creationId xmlns:p14="http://schemas.microsoft.com/office/powerpoint/2010/main" val="2284991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7E245-8612-0349-8CD1-6E0118ACFBC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E185CA2-326D-D34A-900B-795B5A9830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E05DCA7-CF8B-3844-B271-273A60D6C8B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5345DD9-CF50-3C49-858C-7BAE58BA34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541489D-6398-BF48-897F-DE2E6450607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6A42F7-C271-444C-87D5-87E87069780E}"/>
              </a:ext>
            </a:extLst>
          </p:cNvPr>
          <p:cNvSpPr>
            <a:spLocks noGrp="1"/>
          </p:cNvSpPr>
          <p:nvPr>
            <p:ph type="dt" sz="half" idx="10"/>
          </p:nvPr>
        </p:nvSpPr>
        <p:spPr/>
        <p:txBody>
          <a:bodyPr/>
          <a:lstStyle/>
          <a:p>
            <a:fld id="{8E1C14BB-12D8-C040-A6EB-A87E99250A1C}" type="datetimeFigureOut">
              <a:rPr lang="en-US" smtClean="0"/>
              <a:t>4/24/18</a:t>
            </a:fld>
            <a:endParaRPr lang="en-US"/>
          </a:p>
        </p:txBody>
      </p:sp>
      <p:sp>
        <p:nvSpPr>
          <p:cNvPr id="8" name="Footer Placeholder 7">
            <a:extLst>
              <a:ext uri="{FF2B5EF4-FFF2-40B4-BE49-F238E27FC236}">
                <a16:creationId xmlns:a16="http://schemas.microsoft.com/office/drawing/2014/main" id="{0F57F6CB-A7F7-AD42-99EE-ABA8F2B75F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9356B9A-B3CC-EF4E-B087-C9B9BEBCE72D}"/>
              </a:ext>
            </a:extLst>
          </p:cNvPr>
          <p:cNvSpPr>
            <a:spLocks noGrp="1"/>
          </p:cNvSpPr>
          <p:nvPr>
            <p:ph type="sldNum" sz="quarter" idx="12"/>
          </p:nvPr>
        </p:nvSpPr>
        <p:spPr/>
        <p:txBody>
          <a:bodyPr/>
          <a:lstStyle/>
          <a:p>
            <a:fld id="{313599A6-78BD-614A-B8C8-E87F764890DD}" type="slidenum">
              <a:rPr lang="en-US" smtClean="0"/>
              <a:t>‹#›</a:t>
            </a:fld>
            <a:endParaRPr lang="en-US"/>
          </a:p>
        </p:txBody>
      </p:sp>
    </p:spTree>
    <p:extLst>
      <p:ext uri="{BB962C8B-B14F-4D97-AF65-F5344CB8AC3E}">
        <p14:creationId xmlns:p14="http://schemas.microsoft.com/office/powerpoint/2010/main" val="3788202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83436-91DC-E841-AB18-7CEA521C37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F8D18A-B08C-A944-9010-91217EAA0345}"/>
              </a:ext>
            </a:extLst>
          </p:cNvPr>
          <p:cNvSpPr>
            <a:spLocks noGrp="1"/>
          </p:cNvSpPr>
          <p:nvPr>
            <p:ph type="dt" sz="half" idx="10"/>
          </p:nvPr>
        </p:nvSpPr>
        <p:spPr/>
        <p:txBody>
          <a:bodyPr/>
          <a:lstStyle/>
          <a:p>
            <a:fld id="{8E1C14BB-12D8-C040-A6EB-A87E99250A1C}" type="datetimeFigureOut">
              <a:rPr lang="en-US" smtClean="0"/>
              <a:t>4/24/18</a:t>
            </a:fld>
            <a:endParaRPr lang="en-US"/>
          </a:p>
        </p:txBody>
      </p:sp>
      <p:sp>
        <p:nvSpPr>
          <p:cNvPr id="4" name="Footer Placeholder 3">
            <a:extLst>
              <a:ext uri="{FF2B5EF4-FFF2-40B4-BE49-F238E27FC236}">
                <a16:creationId xmlns:a16="http://schemas.microsoft.com/office/drawing/2014/main" id="{87B26A3A-6566-424E-A75B-4CFEB003C5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54B699-6D5D-A741-9D27-BDCC9DEA33F0}"/>
              </a:ext>
            </a:extLst>
          </p:cNvPr>
          <p:cNvSpPr>
            <a:spLocks noGrp="1"/>
          </p:cNvSpPr>
          <p:nvPr>
            <p:ph type="sldNum" sz="quarter" idx="12"/>
          </p:nvPr>
        </p:nvSpPr>
        <p:spPr/>
        <p:txBody>
          <a:bodyPr/>
          <a:lstStyle/>
          <a:p>
            <a:fld id="{313599A6-78BD-614A-B8C8-E87F764890DD}" type="slidenum">
              <a:rPr lang="en-US" smtClean="0"/>
              <a:t>‹#›</a:t>
            </a:fld>
            <a:endParaRPr lang="en-US"/>
          </a:p>
        </p:txBody>
      </p:sp>
    </p:spTree>
    <p:extLst>
      <p:ext uri="{BB962C8B-B14F-4D97-AF65-F5344CB8AC3E}">
        <p14:creationId xmlns:p14="http://schemas.microsoft.com/office/powerpoint/2010/main" val="137587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0FF7AE-9428-4449-84C0-5335631215AA}"/>
              </a:ext>
            </a:extLst>
          </p:cNvPr>
          <p:cNvSpPr>
            <a:spLocks noGrp="1"/>
          </p:cNvSpPr>
          <p:nvPr>
            <p:ph type="dt" sz="half" idx="10"/>
          </p:nvPr>
        </p:nvSpPr>
        <p:spPr/>
        <p:txBody>
          <a:bodyPr/>
          <a:lstStyle/>
          <a:p>
            <a:fld id="{8E1C14BB-12D8-C040-A6EB-A87E99250A1C}" type="datetimeFigureOut">
              <a:rPr lang="en-US" smtClean="0"/>
              <a:t>4/24/18</a:t>
            </a:fld>
            <a:endParaRPr lang="en-US"/>
          </a:p>
        </p:txBody>
      </p:sp>
      <p:sp>
        <p:nvSpPr>
          <p:cNvPr id="3" name="Footer Placeholder 2">
            <a:extLst>
              <a:ext uri="{FF2B5EF4-FFF2-40B4-BE49-F238E27FC236}">
                <a16:creationId xmlns:a16="http://schemas.microsoft.com/office/drawing/2014/main" id="{AFA6F9BC-DB4A-6540-82A7-383062EE68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847156-D53D-9A47-B2FF-6368BAD922D3}"/>
              </a:ext>
            </a:extLst>
          </p:cNvPr>
          <p:cNvSpPr>
            <a:spLocks noGrp="1"/>
          </p:cNvSpPr>
          <p:nvPr>
            <p:ph type="sldNum" sz="quarter" idx="12"/>
          </p:nvPr>
        </p:nvSpPr>
        <p:spPr/>
        <p:txBody>
          <a:bodyPr/>
          <a:lstStyle/>
          <a:p>
            <a:fld id="{313599A6-78BD-614A-B8C8-E87F764890DD}" type="slidenum">
              <a:rPr lang="en-US" smtClean="0"/>
              <a:t>‹#›</a:t>
            </a:fld>
            <a:endParaRPr lang="en-US"/>
          </a:p>
        </p:txBody>
      </p:sp>
    </p:spTree>
    <p:extLst>
      <p:ext uri="{BB962C8B-B14F-4D97-AF65-F5344CB8AC3E}">
        <p14:creationId xmlns:p14="http://schemas.microsoft.com/office/powerpoint/2010/main" val="2952980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58FAB-F63A-C047-A3A2-99870B8749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CFE250F-757F-784E-B4DC-4169C7025E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7E39852-5A72-6D4B-979D-69D43E5708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1C957FE-CE4C-C848-AC85-2DCABB28606B}"/>
              </a:ext>
            </a:extLst>
          </p:cNvPr>
          <p:cNvSpPr>
            <a:spLocks noGrp="1"/>
          </p:cNvSpPr>
          <p:nvPr>
            <p:ph type="dt" sz="half" idx="10"/>
          </p:nvPr>
        </p:nvSpPr>
        <p:spPr/>
        <p:txBody>
          <a:bodyPr/>
          <a:lstStyle/>
          <a:p>
            <a:fld id="{8E1C14BB-12D8-C040-A6EB-A87E99250A1C}" type="datetimeFigureOut">
              <a:rPr lang="en-US" smtClean="0"/>
              <a:t>4/24/18</a:t>
            </a:fld>
            <a:endParaRPr lang="en-US"/>
          </a:p>
        </p:txBody>
      </p:sp>
      <p:sp>
        <p:nvSpPr>
          <p:cNvPr id="6" name="Footer Placeholder 5">
            <a:extLst>
              <a:ext uri="{FF2B5EF4-FFF2-40B4-BE49-F238E27FC236}">
                <a16:creationId xmlns:a16="http://schemas.microsoft.com/office/drawing/2014/main" id="{E6AB4DC7-5118-1047-87F1-4824FDDD71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7AA291-EC74-1C44-82CE-273DB80C6738}"/>
              </a:ext>
            </a:extLst>
          </p:cNvPr>
          <p:cNvSpPr>
            <a:spLocks noGrp="1"/>
          </p:cNvSpPr>
          <p:nvPr>
            <p:ph type="sldNum" sz="quarter" idx="12"/>
          </p:nvPr>
        </p:nvSpPr>
        <p:spPr/>
        <p:txBody>
          <a:bodyPr/>
          <a:lstStyle/>
          <a:p>
            <a:fld id="{313599A6-78BD-614A-B8C8-E87F764890DD}" type="slidenum">
              <a:rPr lang="en-US" smtClean="0"/>
              <a:t>‹#›</a:t>
            </a:fld>
            <a:endParaRPr lang="en-US"/>
          </a:p>
        </p:txBody>
      </p:sp>
    </p:spTree>
    <p:extLst>
      <p:ext uri="{BB962C8B-B14F-4D97-AF65-F5344CB8AC3E}">
        <p14:creationId xmlns:p14="http://schemas.microsoft.com/office/powerpoint/2010/main" val="2641811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A63E6-4F1A-8044-A658-180E873BAA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36C4F2-FBD4-1A4B-80D4-EF59C96C1C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AB3E431-08A3-E946-8D5B-8D9D63F7D0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2788010-8A8F-374B-B09A-0BCF97AF3B28}"/>
              </a:ext>
            </a:extLst>
          </p:cNvPr>
          <p:cNvSpPr>
            <a:spLocks noGrp="1"/>
          </p:cNvSpPr>
          <p:nvPr>
            <p:ph type="dt" sz="half" idx="10"/>
          </p:nvPr>
        </p:nvSpPr>
        <p:spPr/>
        <p:txBody>
          <a:bodyPr/>
          <a:lstStyle/>
          <a:p>
            <a:fld id="{8E1C14BB-12D8-C040-A6EB-A87E99250A1C}" type="datetimeFigureOut">
              <a:rPr lang="en-US" smtClean="0"/>
              <a:t>4/24/18</a:t>
            </a:fld>
            <a:endParaRPr lang="en-US"/>
          </a:p>
        </p:txBody>
      </p:sp>
      <p:sp>
        <p:nvSpPr>
          <p:cNvPr id="6" name="Footer Placeholder 5">
            <a:extLst>
              <a:ext uri="{FF2B5EF4-FFF2-40B4-BE49-F238E27FC236}">
                <a16:creationId xmlns:a16="http://schemas.microsoft.com/office/drawing/2014/main" id="{46C45D2E-3B3A-D240-952D-83E96B3B02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6EA8F9-9370-3542-A07D-779E164FFB99}"/>
              </a:ext>
            </a:extLst>
          </p:cNvPr>
          <p:cNvSpPr>
            <a:spLocks noGrp="1"/>
          </p:cNvSpPr>
          <p:nvPr>
            <p:ph type="sldNum" sz="quarter" idx="12"/>
          </p:nvPr>
        </p:nvSpPr>
        <p:spPr/>
        <p:txBody>
          <a:bodyPr/>
          <a:lstStyle/>
          <a:p>
            <a:fld id="{313599A6-78BD-614A-B8C8-E87F764890DD}" type="slidenum">
              <a:rPr lang="en-US" smtClean="0"/>
              <a:t>‹#›</a:t>
            </a:fld>
            <a:endParaRPr lang="en-US"/>
          </a:p>
        </p:txBody>
      </p:sp>
    </p:spTree>
    <p:extLst>
      <p:ext uri="{BB962C8B-B14F-4D97-AF65-F5344CB8AC3E}">
        <p14:creationId xmlns:p14="http://schemas.microsoft.com/office/powerpoint/2010/main" val="1265380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FEF9B1-1293-AB4C-86E3-C0A2791273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339934C-2F4D-FC43-AA0D-7AE933FE49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B81BD5-A251-414C-A188-FB0C1BDE6B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1C14BB-12D8-C040-A6EB-A87E99250A1C}" type="datetimeFigureOut">
              <a:rPr lang="en-US" smtClean="0"/>
              <a:t>4/24/18</a:t>
            </a:fld>
            <a:endParaRPr lang="en-US"/>
          </a:p>
        </p:txBody>
      </p:sp>
      <p:sp>
        <p:nvSpPr>
          <p:cNvPr id="5" name="Footer Placeholder 4">
            <a:extLst>
              <a:ext uri="{FF2B5EF4-FFF2-40B4-BE49-F238E27FC236}">
                <a16:creationId xmlns:a16="http://schemas.microsoft.com/office/drawing/2014/main" id="{ADDA92B2-EC0D-214A-B33B-EF48CAFDFF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352AAF3-AB24-5942-9DA6-70E828BE0B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3599A6-78BD-614A-B8C8-E87F764890DD}" type="slidenum">
              <a:rPr lang="en-US" smtClean="0"/>
              <a:t>‹#›</a:t>
            </a:fld>
            <a:endParaRPr lang="en-US"/>
          </a:p>
        </p:txBody>
      </p:sp>
    </p:spTree>
    <p:extLst>
      <p:ext uri="{BB962C8B-B14F-4D97-AF65-F5344CB8AC3E}">
        <p14:creationId xmlns:p14="http://schemas.microsoft.com/office/powerpoint/2010/main" val="2251088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mailto:neilotte@gmail.com"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image" Target="../media/image9.(null)"/><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hyperlink" Target="mailto:neilotte@gmail.com"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B6514F-D55A-0B4E-9118-BA70358813B7}"/>
              </a:ext>
            </a:extLst>
          </p:cNvPr>
          <p:cNvSpPr txBox="1"/>
          <p:nvPr/>
        </p:nvSpPr>
        <p:spPr>
          <a:xfrm>
            <a:off x="0" y="126609"/>
            <a:ext cx="12192000" cy="1446550"/>
          </a:xfrm>
          <a:prstGeom prst="rect">
            <a:avLst/>
          </a:prstGeom>
          <a:noFill/>
          <a:ln>
            <a:solidFill>
              <a:schemeClr val="tx2"/>
            </a:solidFill>
          </a:ln>
        </p:spPr>
        <p:txBody>
          <a:bodyPr wrap="square" rtlCol="0">
            <a:spAutoFit/>
          </a:bodyPr>
          <a:lstStyle/>
          <a:p>
            <a:pPr algn="ctr"/>
            <a:r>
              <a:rPr lang="en-US" sz="4400" dirty="0">
                <a:solidFill>
                  <a:srgbClr val="0070C0"/>
                </a:solidFill>
                <a:latin typeface="Garamond" panose="02020404030301010803" pitchFamily="18" charset="0"/>
              </a:rPr>
              <a:t>The Product Life Cycle Ontologies and the IOF: Cases, Lessons, Best Practices</a:t>
            </a:r>
            <a:endParaRPr lang="en-US" sz="6600" dirty="0">
              <a:solidFill>
                <a:srgbClr val="0070C0"/>
              </a:solidFill>
              <a:latin typeface="Garamond" panose="02020404030301010803" pitchFamily="18" charset="0"/>
            </a:endParaRPr>
          </a:p>
        </p:txBody>
      </p:sp>
      <p:sp>
        <p:nvSpPr>
          <p:cNvPr id="3" name="TextBox 2">
            <a:extLst>
              <a:ext uri="{FF2B5EF4-FFF2-40B4-BE49-F238E27FC236}">
                <a16:creationId xmlns:a16="http://schemas.microsoft.com/office/drawing/2014/main" id="{74D5C2DF-09D0-974F-9F8F-1B3F0BE243BC}"/>
              </a:ext>
            </a:extLst>
          </p:cNvPr>
          <p:cNvSpPr txBox="1"/>
          <p:nvPr/>
        </p:nvSpPr>
        <p:spPr>
          <a:xfrm>
            <a:off x="575900" y="1595021"/>
            <a:ext cx="11237495" cy="6555641"/>
          </a:xfrm>
          <a:prstGeom prst="rect">
            <a:avLst/>
          </a:prstGeom>
          <a:noFill/>
        </p:spPr>
        <p:txBody>
          <a:bodyPr wrap="square" numCol="2" rtlCol="0">
            <a:spAutoFit/>
          </a:bodyPr>
          <a:lstStyle/>
          <a:p>
            <a:pPr marL="457200" indent="-457200">
              <a:buAutoNum type="arabicPeriod"/>
            </a:pPr>
            <a:r>
              <a:rPr lang="en-US" sz="2800" b="1" dirty="0">
                <a:latin typeface="Garamond" panose="02020404030301010803" pitchFamily="18" charset="0"/>
              </a:rPr>
              <a:t>Proposal to the IOF</a:t>
            </a:r>
          </a:p>
          <a:p>
            <a:pPr marL="457200" indent="-457200">
              <a:buAutoNum type="arabicPeriod"/>
            </a:pPr>
            <a:endParaRPr lang="en-US" sz="2800" b="1" dirty="0">
              <a:latin typeface="Garamond" panose="02020404030301010803" pitchFamily="18" charset="0"/>
            </a:endParaRPr>
          </a:p>
          <a:p>
            <a:r>
              <a:rPr lang="en-US" sz="2800" b="1" dirty="0">
                <a:latin typeface="Garamond" panose="02020404030301010803" pitchFamily="18" charset="0"/>
              </a:rPr>
              <a:t>2. Best Practices</a:t>
            </a:r>
          </a:p>
          <a:p>
            <a:pPr marL="342900" indent="-342900">
              <a:buFont typeface="Arial" panose="020B0604020202020204" pitchFamily="34" charset="0"/>
              <a:buChar char="•"/>
            </a:pPr>
            <a:r>
              <a:rPr lang="en-US" sz="2800" i="1" dirty="0">
                <a:latin typeface="Garamond" panose="02020404030301010803" pitchFamily="18" charset="0"/>
              </a:rPr>
              <a:t>True Path and Defined Classes</a:t>
            </a:r>
          </a:p>
          <a:p>
            <a:pPr marL="342900" indent="-342900">
              <a:buFont typeface="Arial" panose="020B0604020202020204" pitchFamily="34" charset="0"/>
              <a:buChar char="•"/>
            </a:pPr>
            <a:r>
              <a:rPr lang="en-US" sz="2800" i="1" dirty="0">
                <a:latin typeface="Garamond" panose="02020404030301010803" pitchFamily="18" charset="0"/>
              </a:rPr>
              <a:t>Definitions</a:t>
            </a:r>
          </a:p>
          <a:p>
            <a:pPr marL="342900" indent="-342900">
              <a:buFont typeface="Arial" panose="020B0604020202020204" pitchFamily="34" charset="0"/>
              <a:buChar char="•"/>
            </a:pPr>
            <a:r>
              <a:rPr lang="en-US" sz="2800" i="1" dirty="0">
                <a:latin typeface="Garamond" panose="02020404030301010803" pitchFamily="18" charset="0"/>
              </a:rPr>
              <a:t>Against Relations</a:t>
            </a:r>
          </a:p>
          <a:p>
            <a:pPr marL="342900" indent="-342900">
              <a:buFont typeface="Arial" panose="020B0604020202020204" pitchFamily="34" charset="0"/>
              <a:buChar char="•"/>
            </a:pPr>
            <a:r>
              <a:rPr lang="en-US" sz="2800" i="1" dirty="0">
                <a:latin typeface="Garamond" panose="02020404030301010803" pitchFamily="18" charset="0"/>
              </a:rPr>
              <a:t>Processes are classes (not relations)</a:t>
            </a:r>
          </a:p>
          <a:p>
            <a:pPr marL="342900" indent="-342900">
              <a:buFont typeface="Arial" panose="020B0604020202020204" pitchFamily="34" charset="0"/>
              <a:buChar char="•"/>
            </a:pPr>
            <a:endParaRPr lang="en-US" sz="2800" i="1" dirty="0">
              <a:latin typeface="Garamond" panose="02020404030301010803" pitchFamily="18" charset="0"/>
            </a:endParaRPr>
          </a:p>
          <a:p>
            <a:pPr marL="342900" indent="-342900">
              <a:buFont typeface="Arial" panose="020B0604020202020204" pitchFamily="34" charset="0"/>
              <a:buChar char="•"/>
            </a:pPr>
            <a:endParaRPr lang="en-US" sz="2800" i="1" dirty="0">
              <a:latin typeface="Garamond" panose="02020404030301010803" pitchFamily="18" charset="0"/>
            </a:endParaRPr>
          </a:p>
          <a:p>
            <a:pPr marL="342900" indent="-342900">
              <a:buFont typeface="Arial" panose="020B0604020202020204" pitchFamily="34" charset="0"/>
              <a:buChar char="•"/>
            </a:pPr>
            <a:endParaRPr lang="en-US" sz="2800" i="1" dirty="0">
              <a:latin typeface="Garamond" panose="02020404030301010803" pitchFamily="18" charset="0"/>
            </a:endParaRPr>
          </a:p>
          <a:p>
            <a:pPr marL="342900" indent="-342900">
              <a:buFont typeface="Arial" panose="020B0604020202020204" pitchFamily="34" charset="0"/>
              <a:buChar char="•"/>
            </a:pPr>
            <a:endParaRPr lang="en-US" sz="2800" i="1" dirty="0">
              <a:latin typeface="Garamond" panose="02020404030301010803" pitchFamily="18" charset="0"/>
            </a:endParaRPr>
          </a:p>
          <a:p>
            <a:pPr marL="342900" indent="-342900">
              <a:buFont typeface="Arial" panose="020B0604020202020204" pitchFamily="34" charset="0"/>
              <a:buChar char="•"/>
            </a:pPr>
            <a:endParaRPr lang="en-US" sz="2800" i="1" dirty="0">
              <a:latin typeface="Garamond" panose="02020404030301010803" pitchFamily="18" charset="0"/>
            </a:endParaRPr>
          </a:p>
          <a:p>
            <a:pPr marL="342900" indent="-342900">
              <a:buFont typeface="Arial" panose="020B0604020202020204" pitchFamily="34" charset="0"/>
              <a:buChar char="•"/>
            </a:pPr>
            <a:endParaRPr lang="en-US" sz="2800" i="1" dirty="0">
              <a:latin typeface="Garamond" panose="02020404030301010803" pitchFamily="18" charset="0"/>
            </a:endParaRPr>
          </a:p>
          <a:p>
            <a:pPr marL="342900" indent="-342900">
              <a:buFont typeface="Arial" panose="020B0604020202020204" pitchFamily="34" charset="0"/>
              <a:buChar char="•"/>
            </a:pPr>
            <a:endParaRPr lang="en-US" sz="2800" i="1" dirty="0">
              <a:latin typeface="Garamond" panose="02020404030301010803" pitchFamily="18" charset="0"/>
            </a:endParaRPr>
          </a:p>
          <a:p>
            <a:pPr marL="342900" indent="-342900">
              <a:buFont typeface="Arial" panose="020B0604020202020204" pitchFamily="34" charset="0"/>
              <a:buChar char="•"/>
            </a:pPr>
            <a:endParaRPr lang="en-US" sz="2800" i="1" dirty="0">
              <a:latin typeface="Garamond" panose="02020404030301010803" pitchFamily="18" charset="0"/>
            </a:endParaRPr>
          </a:p>
          <a:p>
            <a:r>
              <a:rPr lang="en-US" sz="2800" b="1" dirty="0">
                <a:latin typeface="Garamond" panose="02020404030301010803" pitchFamily="18" charset="0"/>
              </a:rPr>
              <a:t>3. Patterns</a:t>
            </a:r>
          </a:p>
          <a:p>
            <a:pPr marL="342900" indent="-342900">
              <a:buFont typeface="Arial" panose="020B0604020202020204" pitchFamily="34" charset="0"/>
              <a:buChar char="•"/>
            </a:pPr>
            <a:r>
              <a:rPr lang="en-US" sz="2800" i="1" dirty="0">
                <a:latin typeface="Garamond" panose="02020404030301010803" pitchFamily="18" charset="0"/>
              </a:rPr>
              <a:t>Dispositions and Based in Qualities</a:t>
            </a:r>
          </a:p>
          <a:p>
            <a:pPr marL="342900" indent="-342900">
              <a:buFont typeface="Arial" panose="020B0604020202020204" pitchFamily="34" charset="0"/>
              <a:buChar char="•"/>
            </a:pPr>
            <a:r>
              <a:rPr lang="en-US" sz="2800" i="1" dirty="0">
                <a:latin typeface="Garamond" panose="02020404030301010803" pitchFamily="18" charset="0"/>
              </a:rPr>
              <a:t>Information and their Bearers</a:t>
            </a:r>
          </a:p>
          <a:p>
            <a:pPr marL="342900" indent="-342900">
              <a:buFont typeface="Arial" panose="020B0604020202020204" pitchFamily="34" charset="0"/>
              <a:buChar char="•"/>
            </a:pPr>
            <a:r>
              <a:rPr lang="en-US" sz="2800" i="1" dirty="0">
                <a:latin typeface="Garamond" panose="02020404030301010803" pitchFamily="18" charset="0"/>
              </a:rPr>
              <a:t>Realizable Entities and their Contexts</a:t>
            </a:r>
          </a:p>
          <a:p>
            <a:pPr marL="342900" indent="-342900">
              <a:buFont typeface="Arial" panose="020B0604020202020204" pitchFamily="34" charset="0"/>
              <a:buChar char="•"/>
            </a:pPr>
            <a:r>
              <a:rPr lang="en-US" sz="2800" i="1" dirty="0">
                <a:latin typeface="Garamond" panose="02020404030301010803" pitchFamily="18" charset="0"/>
              </a:rPr>
              <a:t>Signing Contracts for Services</a:t>
            </a:r>
          </a:p>
          <a:p>
            <a:pPr marL="342900" indent="-342900">
              <a:buFont typeface="Arial" panose="020B0604020202020204" pitchFamily="34" charset="0"/>
              <a:buChar char="•"/>
            </a:pPr>
            <a:r>
              <a:rPr lang="en-US" sz="2800" i="1" dirty="0">
                <a:latin typeface="Garamond" panose="02020404030301010803" pitchFamily="18" charset="0"/>
              </a:rPr>
              <a:t>Training, Developing Skills, Using Skills</a:t>
            </a:r>
          </a:p>
          <a:p>
            <a:pPr marL="342900" indent="-342900">
              <a:buFont typeface="Arial" panose="020B0604020202020204" pitchFamily="34" charset="0"/>
              <a:buChar char="•"/>
            </a:pPr>
            <a:r>
              <a:rPr lang="en-US" sz="2800" i="1" dirty="0">
                <a:latin typeface="Garamond" panose="02020404030301010803" pitchFamily="18" charset="0"/>
              </a:rPr>
              <a:t>Creating Measurements and creating Ratios</a:t>
            </a:r>
          </a:p>
          <a:p>
            <a:r>
              <a:rPr lang="en-US" sz="2800" i="1" dirty="0">
                <a:latin typeface="Garamond" panose="02020404030301010803" pitchFamily="18" charset="0"/>
              </a:rPr>
              <a:t> </a:t>
            </a:r>
          </a:p>
          <a:p>
            <a:pPr marL="342900" indent="-342900">
              <a:buFont typeface="Arial" panose="020B0604020202020204" pitchFamily="34" charset="0"/>
              <a:buChar char="•"/>
            </a:pPr>
            <a:endParaRPr lang="en-US" sz="2800" i="1" dirty="0">
              <a:latin typeface="Garamond" panose="02020404030301010803" pitchFamily="18" charset="0"/>
            </a:endParaRPr>
          </a:p>
          <a:p>
            <a:pPr marL="342900" indent="-342900">
              <a:buFont typeface="Arial" panose="020B0604020202020204" pitchFamily="34" charset="0"/>
              <a:buChar char="•"/>
            </a:pPr>
            <a:endParaRPr lang="en-US" sz="2800" i="1" dirty="0">
              <a:latin typeface="Garamond" panose="02020404030301010803" pitchFamily="18" charset="0"/>
            </a:endParaRPr>
          </a:p>
          <a:p>
            <a:endParaRPr lang="en-US" sz="2800" dirty="0">
              <a:latin typeface="Garamond" panose="02020404030301010803" pitchFamily="18" charset="0"/>
            </a:endParaRPr>
          </a:p>
        </p:txBody>
      </p:sp>
      <p:sp>
        <p:nvSpPr>
          <p:cNvPr id="4" name="Rectangle 3">
            <a:extLst>
              <a:ext uri="{FF2B5EF4-FFF2-40B4-BE49-F238E27FC236}">
                <a16:creationId xmlns:a16="http://schemas.microsoft.com/office/drawing/2014/main" id="{5CB58846-32A8-2946-B221-BFFFC755610A}"/>
              </a:ext>
            </a:extLst>
          </p:cNvPr>
          <p:cNvSpPr/>
          <p:nvPr/>
        </p:nvSpPr>
        <p:spPr>
          <a:xfrm>
            <a:off x="1680057" y="5301734"/>
            <a:ext cx="8409674" cy="646331"/>
          </a:xfrm>
          <a:prstGeom prst="rect">
            <a:avLst/>
          </a:prstGeom>
        </p:spPr>
        <p:txBody>
          <a:bodyPr wrap="none">
            <a:spAutoFit/>
          </a:bodyPr>
          <a:lstStyle/>
          <a:p>
            <a:pPr algn="ctr"/>
            <a:r>
              <a:rPr lang="en-US" sz="3600" b="1" dirty="0">
                <a:solidFill>
                  <a:srgbClr val="FF0000"/>
                </a:solidFill>
                <a:latin typeface="Garamond" panose="02020404030301010803" pitchFamily="18" charset="0"/>
              </a:rPr>
              <a:t>https://</a:t>
            </a:r>
            <a:r>
              <a:rPr lang="en-US" sz="3600" b="1" dirty="0" err="1">
                <a:solidFill>
                  <a:srgbClr val="FF0000"/>
                </a:solidFill>
                <a:latin typeface="Garamond" panose="02020404030301010803" pitchFamily="18" charset="0"/>
              </a:rPr>
              <a:t>github.com</a:t>
            </a:r>
            <a:r>
              <a:rPr lang="en-US" sz="3600" b="1" dirty="0">
                <a:solidFill>
                  <a:srgbClr val="FF0000"/>
                </a:solidFill>
                <a:latin typeface="Garamond" panose="02020404030301010803" pitchFamily="18" charset="0"/>
              </a:rPr>
              <a:t>/NCOR-US/CHAMP</a:t>
            </a:r>
          </a:p>
        </p:txBody>
      </p:sp>
    </p:spTree>
    <p:extLst>
      <p:ext uri="{BB962C8B-B14F-4D97-AF65-F5344CB8AC3E}">
        <p14:creationId xmlns:p14="http://schemas.microsoft.com/office/powerpoint/2010/main" val="2561452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0D9213-D393-3746-872B-9F8883DDD22B}"/>
              </a:ext>
            </a:extLst>
          </p:cNvPr>
          <p:cNvSpPr txBox="1"/>
          <p:nvPr/>
        </p:nvSpPr>
        <p:spPr>
          <a:xfrm>
            <a:off x="633459" y="4983414"/>
            <a:ext cx="5689849" cy="1384995"/>
          </a:xfrm>
          <a:prstGeom prst="rect">
            <a:avLst/>
          </a:prstGeom>
          <a:noFill/>
        </p:spPr>
        <p:txBody>
          <a:bodyPr wrap="square" rtlCol="0">
            <a:spAutoFit/>
          </a:bodyPr>
          <a:lstStyle/>
          <a:p>
            <a:r>
              <a:rPr lang="en-US" sz="2800" b="1" dirty="0">
                <a:latin typeface="Garamond" panose="02020404030301010803" pitchFamily="18" charset="0"/>
              </a:rPr>
              <a:t>The Common Core Ontologies: </a:t>
            </a:r>
          </a:p>
          <a:p>
            <a:r>
              <a:rPr lang="en-US" sz="2800" b="1" dirty="0">
                <a:latin typeface="Garamond" panose="02020404030301010803" pitchFamily="18" charset="0"/>
              </a:rPr>
              <a:t>Information Entity Ontology (INFO)</a:t>
            </a:r>
          </a:p>
        </p:txBody>
      </p:sp>
      <p:sp>
        <p:nvSpPr>
          <p:cNvPr id="4" name="Rectangle 3">
            <a:extLst>
              <a:ext uri="{FF2B5EF4-FFF2-40B4-BE49-F238E27FC236}">
                <a16:creationId xmlns:a16="http://schemas.microsoft.com/office/drawing/2014/main" id="{F183772E-4EA4-914F-AACF-57F279CB352B}"/>
              </a:ext>
            </a:extLst>
          </p:cNvPr>
          <p:cNvSpPr/>
          <p:nvPr/>
        </p:nvSpPr>
        <p:spPr>
          <a:xfrm>
            <a:off x="2123283" y="6150996"/>
            <a:ext cx="7324579" cy="369332"/>
          </a:xfrm>
          <a:prstGeom prst="rect">
            <a:avLst/>
          </a:prstGeom>
        </p:spPr>
        <p:txBody>
          <a:bodyPr wrap="square">
            <a:spAutoFit/>
          </a:bodyPr>
          <a:lstStyle/>
          <a:p>
            <a:r>
              <a:rPr lang="en-US" dirty="0"/>
              <a:t>https://</a:t>
            </a:r>
            <a:r>
              <a:rPr lang="en-US" dirty="0" err="1"/>
              <a:t>github.com</a:t>
            </a:r>
            <a:r>
              <a:rPr lang="en-US" dirty="0"/>
              <a:t>/</a:t>
            </a:r>
            <a:r>
              <a:rPr lang="en-US" dirty="0" err="1"/>
              <a:t>CommonCoreOntology</a:t>
            </a:r>
            <a:r>
              <a:rPr lang="en-US" dirty="0"/>
              <a:t>/</a:t>
            </a:r>
            <a:r>
              <a:rPr lang="en-US" dirty="0" err="1"/>
              <a:t>CommonCoreOntologies</a:t>
            </a:r>
            <a:endParaRPr lang="en-US" dirty="0"/>
          </a:p>
        </p:txBody>
      </p:sp>
      <p:pic>
        <p:nvPicPr>
          <p:cNvPr id="6" name="Picture 5">
            <a:extLst>
              <a:ext uri="{FF2B5EF4-FFF2-40B4-BE49-F238E27FC236}">
                <a16:creationId xmlns:a16="http://schemas.microsoft.com/office/drawing/2014/main" id="{1BC57AF0-A03B-F54F-95B8-9D256DB60B71}"/>
              </a:ext>
            </a:extLst>
          </p:cNvPr>
          <p:cNvPicPr>
            <a:picLocks noChangeAspect="1"/>
          </p:cNvPicPr>
          <p:nvPr/>
        </p:nvPicPr>
        <p:blipFill>
          <a:blip r:embed="rId2"/>
          <a:stretch>
            <a:fillRect/>
          </a:stretch>
        </p:blipFill>
        <p:spPr>
          <a:xfrm>
            <a:off x="0" y="0"/>
            <a:ext cx="12192000" cy="4858397"/>
          </a:xfrm>
          <a:prstGeom prst="rect">
            <a:avLst/>
          </a:prstGeom>
        </p:spPr>
      </p:pic>
      <p:pic>
        <p:nvPicPr>
          <p:cNvPr id="8" name="Picture 7">
            <a:extLst>
              <a:ext uri="{FF2B5EF4-FFF2-40B4-BE49-F238E27FC236}">
                <a16:creationId xmlns:a16="http://schemas.microsoft.com/office/drawing/2014/main" id="{AC29926C-BF3B-9141-8D36-81D16DE515C6}"/>
              </a:ext>
            </a:extLst>
          </p:cNvPr>
          <p:cNvPicPr>
            <a:picLocks noChangeAspect="1"/>
          </p:cNvPicPr>
          <p:nvPr/>
        </p:nvPicPr>
        <p:blipFill>
          <a:blip r:embed="rId3"/>
          <a:stretch>
            <a:fillRect/>
          </a:stretch>
        </p:blipFill>
        <p:spPr>
          <a:xfrm>
            <a:off x="8001000" y="4083321"/>
            <a:ext cx="4191000" cy="1854200"/>
          </a:xfrm>
          <a:prstGeom prst="rect">
            <a:avLst/>
          </a:prstGeom>
        </p:spPr>
      </p:pic>
    </p:spTree>
    <p:extLst>
      <p:ext uri="{BB962C8B-B14F-4D97-AF65-F5344CB8AC3E}">
        <p14:creationId xmlns:p14="http://schemas.microsoft.com/office/powerpoint/2010/main" val="81885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207186" y="5615005"/>
            <a:ext cx="7606652" cy="504113"/>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3" algn="ctr"/>
            <a:r>
              <a:rPr lang="en-US" dirty="0"/>
              <a:t>Materials Property Ontology (MatOnto)</a:t>
            </a:r>
          </a:p>
        </p:txBody>
      </p:sp>
      <p:sp>
        <p:nvSpPr>
          <p:cNvPr id="9" name="Rectangle 8"/>
          <p:cNvSpPr/>
          <p:nvPr/>
        </p:nvSpPr>
        <p:spPr>
          <a:xfrm>
            <a:off x="5025451" y="6214639"/>
            <a:ext cx="3912506" cy="42895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Functionally Graded Materials Ontology</a:t>
            </a:r>
          </a:p>
        </p:txBody>
      </p:sp>
      <p:sp>
        <p:nvSpPr>
          <p:cNvPr id="8" name="Rectangle 7"/>
          <p:cNvSpPr/>
          <p:nvPr/>
        </p:nvSpPr>
        <p:spPr>
          <a:xfrm>
            <a:off x="9225920" y="5636570"/>
            <a:ext cx="2629750" cy="81473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Addictive Manufacturing Ontology</a:t>
            </a:r>
          </a:p>
        </p:txBody>
      </p:sp>
      <p:sp>
        <p:nvSpPr>
          <p:cNvPr id="5" name="Rectangle 4"/>
          <p:cNvSpPr/>
          <p:nvPr/>
        </p:nvSpPr>
        <p:spPr>
          <a:xfrm>
            <a:off x="4178122" y="523211"/>
            <a:ext cx="3747432" cy="40534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Basic Formal Ontology (BFO)</a:t>
            </a:r>
          </a:p>
        </p:txBody>
      </p:sp>
      <p:sp>
        <p:nvSpPr>
          <p:cNvPr id="11" name="Rectangle 10"/>
          <p:cNvSpPr/>
          <p:nvPr/>
        </p:nvSpPr>
        <p:spPr>
          <a:xfrm>
            <a:off x="1051034" y="992078"/>
            <a:ext cx="10089931" cy="10570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Common Core Ontologies (CCO)</a:t>
            </a:r>
          </a:p>
          <a:p>
            <a:pPr algn="ctr"/>
            <a:endParaRPr lang="en-US" dirty="0"/>
          </a:p>
          <a:p>
            <a:pPr algn="ctr"/>
            <a:endParaRPr lang="en-US" dirty="0"/>
          </a:p>
          <a:p>
            <a:pPr algn="ctr"/>
            <a:endParaRPr lang="en-US" dirty="0"/>
          </a:p>
        </p:txBody>
      </p:sp>
      <p:sp>
        <p:nvSpPr>
          <p:cNvPr id="3" name="Rectangle 2"/>
          <p:cNvSpPr/>
          <p:nvPr/>
        </p:nvSpPr>
        <p:spPr>
          <a:xfrm>
            <a:off x="2660165" y="1414266"/>
            <a:ext cx="701634" cy="587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Time</a:t>
            </a:r>
          </a:p>
        </p:txBody>
      </p:sp>
      <p:sp>
        <p:nvSpPr>
          <p:cNvPr id="14" name="Rectangle 13"/>
          <p:cNvSpPr/>
          <p:nvPr/>
        </p:nvSpPr>
        <p:spPr>
          <a:xfrm>
            <a:off x="3606875" y="1414266"/>
            <a:ext cx="894008" cy="587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Agent</a:t>
            </a:r>
          </a:p>
        </p:txBody>
      </p:sp>
      <p:sp>
        <p:nvSpPr>
          <p:cNvPr id="15" name="Rectangle 14"/>
          <p:cNvSpPr/>
          <p:nvPr/>
        </p:nvSpPr>
        <p:spPr>
          <a:xfrm>
            <a:off x="4641892" y="1410236"/>
            <a:ext cx="894008" cy="587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Artifact</a:t>
            </a:r>
          </a:p>
        </p:txBody>
      </p:sp>
      <p:sp>
        <p:nvSpPr>
          <p:cNvPr id="16" name="Rectangle 15"/>
          <p:cNvSpPr/>
          <p:nvPr/>
        </p:nvSpPr>
        <p:spPr>
          <a:xfrm>
            <a:off x="5778290" y="1404784"/>
            <a:ext cx="894008" cy="587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Event</a:t>
            </a:r>
          </a:p>
        </p:txBody>
      </p:sp>
      <p:sp>
        <p:nvSpPr>
          <p:cNvPr id="6" name="Rectangle 5"/>
          <p:cNvSpPr/>
          <p:nvPr/>
        </p:nvSpPr>
        <p:spPr>
          <a:xfrm>
            <a:off x="248007" y="2121308"/>
            <a:ext cx="11607661" cy="3296688"/>
          </a:xfrm>
          <a:prstGeom prst="rect">
            <a:avLst/>
          </a:prstGeom>
          <a:solidFill>
            <a:schemeClr val="accent2"/>
          </a:solidFill>
          <a:ln w="762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u="sng" dirty="0"/>
              <a:t>The Product Life Cycle Ontologies (PLC)</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7" name="Rectangle 16"/>
          <p:cNvSpPr/>
          <p:nvPr/>
        </p:nvSpPr>
        <p:spPr>
          <a:xfrm>
            <a:off x="6981704" y="1405915"/>
            <a:ext cx="736073" cy="587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Unit</a:t>
            </a:r>
          </a:p>
        </p:txBody>
      </p:sp>
      <p:sp>
        <p:nvSpPr>
          <p:cNvPr id="19" name="Rectangle 18"/>
          <p:cNvSpPr/>
          <p:nvPr/>
        </p:nvSpPr>
        <p:spPr>
          <a:xfrm>
            <a:off x="8012896" y="1436127"/>
            <a:ext cx="1294428" cy="587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Geospatial</a:t>
            </a:r>
          </a:p>
        </p:txBody>
      </p:sp>
      <p:sp>
        <p:nvSpPr>
          <p:cNvPr id="20" name="Rectangle 19"/>
          <p:cNvSpPr/>
          <p:nvPr/>
        </p:nvSpPr>
        <p:spPr>
          <a:xfrm>
            <a:off x="9818493" y="1418955"/>
            <a:ext cx="686666" cy="587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Info</a:t>
            </a:r>
          </a:p>
        </p:txBody>
      </p:sp>
      <p:sp>
        <p:nvSpPr>
          <p:cNvPr id="21" name="Rectangle 20"/>
          <p:cNvSpPr/>
          <p:nvPr/>
        </p:nvSpPr>
        <p:spPr>
          <a:xfrm>
            <a:off x="1307347" y="1401885"/>
            <a:ext cx="894008" cy="587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Quality</a:t>
            </a:r>
          </a:p>
        </p:txBody>
      </p:sp>
      <p:sp>
        <p:nvSpPr>
          <p:cNvPr id="22" name="Rectangle 21"/>
          <p:cNvSpPr/>
          <p:nvPr/>
        </p:nvSpPr>
        <p:spPr>
          <a:xfrm>
            <a:off x="0" y="0"/>
            <a:ext cx="12192000" cy="441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Adobe Garamond Pro" charset="0"/>
                <a:ea typeface="Adobe Garamond Pro" charset="0"/>
                <a:cs typeface="Adobe Garamond Pro" charset="0"/>
              </a:rPr>
              <a:t>Proposal</a:t>
            </a:r>
          </a:p>
        </p:txBody>
      </p:sp>
      <p:sp>
        <p:nvSpPr>
          <p:cNvPr id="24" name="Rectangle 23"/>
          <p:cNvSpPr/>
          <p:nvPr/>
        </p:nvSpPr>
        <p:spPr>
          <a:xfrm>
            <a:off x="1051034" y="6216375"/>
            <a:ext cx="2806381" cy="48614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Unix Permissions Ontology</a:t>
            </a:r>
          </a:p>
        </p:txBody>
      </p:sp>
      <p:sp>
        <p:nvSpPr>
          <p:cNvPr id="25" name="Rectangle 24"/>
          <p:cNvSpPr/>
          <p:nvPr/>
        </p:nvSpPr>
        <p:spPr>
          <a:xfrm>
            <a:off x="418595" y="2953217"/>
            <a:ext cx="894008" cy="58773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Design</a:t>
            </a:r>
            <a:endParaRPr lang="en-US" dirty="0"/>
          </a:p>
        </p:txBody>
      </p:sp>
      <p:sp>
        <p:nvSpPr>
          <p:cNvPr id="26" name="Rectangle 25"/>
          <p:cNvSpPr/>
          <p:nvPr/>
        </p:nvSpPr>
        <p:spPr>
          <a:xfrm>
            <a:off x="1082613" y="3845790"/>
            <a:ext cx="1933625" cy="58773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Manufacturing Process Ontology</a:t>
            </a:r>
            <a:endParaRPr lang="en-US" dirty="0"/>
          </a:p>
        </p:txBody>
      </p:sp>
      <p:sp>
        <p:nvSpPr>
          <p:cNvPr id="27" name="Rectangle 26"/>
          <p:cNvSpPr/>
          <p:nvPr/>
        </p:nvSpPr>
        <p:spPr>
          <a:xfrm>
            <a:off x="3404709" y="3935765"/>
            <a:ext cx="1933625" cy="58773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Testing Process </a:t>
            </a:r>
            <a:r>
              <a:rPr lang="en-US" dirty="0"/>
              <a:t>Ontology</a:t>
            </a:r>
          </a:p>
        </p:txBody>
      </p:sp>
      <p:sp>
        <p:nvSpPr>
          <p:cNvPr id="28" name="Rectangle 27"/>
          <p:cNvSpPr/>
          <p:nvPr/>
        </p:nvSpPr>
        <p:spPr>
          <a:xfrm>
            <a:off x="5603386" y="3909064"/>
            <a:ext cx="1282829" cy="6276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Logistics Ontology</a:t>
            </a:r>
          </a:p>
        </p:txBody>
      </p:sp>
      <p:sp>
        <p:nvSpPr>
          <p:cNvPr id="29" name="Rectangle 28"/>
          <p:cNvSpPr/>
          <p:nvPr/>
        </p:nvSpPr>
        <p:spPr>
          <a:xfrm>
            <a:off x="7077585" y="4119681"/>
            <a:ext cx="1499186" cy="62769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Maintenance Ontology</a:t>
            </a:r>
          </a:p>
        </p:txBody>
      </p:sp>
      <p:sp>
        <p:nvSpPr>
          <p:cNvPr id="30" name="Rectangle 29"/>
          <p:cNvSpPr/>
          <p:nvPr/>
        </p:nvSpPr>
        <p:spPr>
          <a:xfrm>
            <a:off x="8662183" y="3874635"/>
            <a:ext cx="1499186" cy="6276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Artifact Use Ontology</a:t>
            </a:r>
          </a:p>
        </p:txBody>
      </p:sp>
      <p:sp>
        <p:nvSpPr>
          <p:cNvPr id="31" name="Rectangle 30"/>
          <p:cNvSpPr/>
          <p:nvPr/>
        </p:nvSpPr>
        <p:spPr>
          <a:xfrm>
            <a:off x="10104786" y="3126606"/>
            <a:ext cx="1499186" cy="6276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End of Life Ontology</a:t>
            </a:r>
          </a:p>
        </p:txBody>
      </p:sp>
      <p:sp>
        <p:nvSpPr>
          <p:cNvPr id="32" name="Rectangle 31"/>
          <p:cNvSpPr/>
          <p:nvPr/>
        </p:nvSpPr>
        <p:spPr>
          <a:xfrm>
            <a:off x="8987637" y="2358200"/>
            <a:ext cx="1866742" cy="6591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Business Flow Ontology</a:t>
            </a:r>
          </a:p>
        </p:txBody>
      </p:sp>
      <p:sp>
        <p:nvSpPr>
          <p:cNvPr id="33" name="Rectangle 32"/>
          <p:cNvSpPr/>
          <p:nvPr/>
        </p:nvSpPr>
        <p:spPr>
          <a:xfrm>
            <a:off x="10280203" y="4555906"/>
            <a:ext cx="1148352" cy="6564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CAD Ontology</a:t>
            </a:r>
            <a:endParaRPr lang="en-US" dirty="0">
              <a:solidFill>
                <a:schemeClr val="tx1"/>
              </a:solidFill>
            </a:endParaRPr>
          </a:p>
        </p:txBody>
      </p:sp>
      <p:sp>
        <p:nvSpPr>
          <p:cNvPr id="34" name="Rectangle 33"/>
          <p:cNvSpPr/>
          <p:nvPr/>
        </p:nvSpPr>
        <p:spPr>
          <a:xfrm>
            <a:off x="4462218" y="2980982"/>
            <a:ext cx="2040299" cy="79965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Commercial </a:t>
            </a:r>
            <a:r>
              <a:rPr lang="en-US"/>
              <a:t>Entities Ontology (CEO)</a:t>
            </a:r>
            <a:endParaRPr lang="en-US" dirty="0"/>
          </a:p>
        </p:txBody>
      </p:sp>
      <p:sp>
        <p:nvSpPr>
          <p:cNvPr id="35" name="Rectangle 34"/>
          <p:cNvSpPr/>
          <p:nvPr/>
        </p:nvSpPr>
        <p:spPr>
          <a:xfrm>
            <a:off x="7064245" y="3185284"/>
            <a:ext cx="2040299" cy="45688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Services Ontology</a:t>
            </a:r>
            <a:endParaRPr lang="en-US" dirty="0"/>
          </a:p>
        </p:txBody>
      </p:sp>
      <p:sp>
        <p:nvSpPr>
          <p:cNvPr id="36" name="Rectangle 35"/>
          <p:cNvSpPr/>
          <p:nvPr/>
        </p:nvSpPr>
        <p:spPr>
          <a:xfrm>
            <a:off x="1600449" y="2524298"/>
            <a:ext cx="2040299" cy="67404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Product Lifecycle Ontology</a:t>
            </a:r>
            <a:endParaRPr lang="en-US" dirty="0"/>
          </a:p>
        </p:txBody>
      </p:sp>
      <p:sp>
        <p:nvSpPr>
          <p:cNvPr id="7" name="Rectangle 6"/>
          <p:cNvSpPr/>
          <p:nvPr/>
        </p:nvSpPr>
        <p:spPr>
          <a:xfrm>
            <a:off x="1441881" y="4690384"/>
            <a:ext cx="4336409" cy="50411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Machine and Tool Ontology</a:t>
            </a:r>
          </a:p>
        </p:txBody>
      </p:sp>
      <p:sp>
        <p:nvSpPr>
          <p:cNvPr id="4" name="Slide Number Placeholder 3"/>
          <p:cNvSpPr>
            <a:spLocks noGrp="1"/>
          </p:cNvSpPr>
          <p:nvPr>
            <p:ph type="sldNum" sz="quarter" idx="12"/>
          </p:nvPr>
        </p:nvSpPr>
        <p:spPr/>
        <p:txBody>
          <a:bodyPr/>
          <a:lstStyle/>
          <a:p>
            <a:fld id="{7ACFE345-1D9D-7647-A406-E3200B9FD26D}" type="slidenum">
              <a:rPr lang="en-US" smtClean="0"/>
              <a:t>11</a:t>
            </a:fld>
            <a:endParaRPr lang="en-US"/>
          </a:p>
        </p:txBody>
      </p:sp>
    </p:spTree>
    <p:extLst>
      <p:ext uri="{BB962C8B-B14F-4D97-AF65-F5344CB8AC3E}">
        <p14:creationId xmlns:p14="http://schemas.microsoft.com/office/powerpoint/2010/main" val="4013016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1304639" y="626805"/>
            <a:ext cx="1948349" cy="17292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Commercial Entities Ontology (CEO)</a:t>
            </a:r>
          </a:p>
        </p:txBody>
      </p:sp>
      <p:sp>
        <p:nvSpPr>
          <p:cNvPr id="4" name="Oval 3"/>
          <p:cNvSpPr/>
          <p:nvPr/>
        </p:nvSpPr>
        <p:spPr>
          <a:xfrm>
            <a:off x="1538980" y="3507668"/>
            <a:ext cx="2171700" cy="14859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Product Life Cycle (PLC)</a:t>
            </a:r>
          </a:p>
          <a:p>
            <a:pPr algn="ctr"/>
            <a:r>
              <a:rPr lang="en-US" dirty="0"/>
              <a:t>Ontology</a:t>
            </a:r>
          </a:p>
        </p:txBody>
      </p:sp>
      <p:sp>
        <p:nvSpPr>
          <p:cNvPr id="5" name="Oval 4"/>
          <p:cNvSpPr/>
          <p:nvPr/>
        </p:nvSpPr>
        <p:spPr>
          <a:xfrm>
            <a:off x="4076273" y="2245442"/>
            <a:ext cx="1493520" cy="102108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 Ontology (SO)</a:t>
            </a:r>
          </a:p>
        </p:txBody>
      </p:sp>
      <p:cxnSp>
        <p:nvCxnSpPr>
          <p:cNvPr id="12" name="Straight Arrow Connector 11"/>
          <p:cNvCxnSpPr>
            <a:stCxn id="6" idx="4"/>
            <a:endCxn id="4" idx="0"/>
          </p:cNvCxnSpPr>
          <p:nvPr/>
        </p:nvCxnSpPr>
        <p:spPr>
          <a:xfrm>
            <a:off x="2278814" y="2356091"/>
            <a:ext cx="346016" cy="11515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5"/>
            <a:endCxn id="5" idx="1"/>
          </p:cNvCxnSpPr>
          <p:nvPr/>
        </p:nvCxnSpPr>
        <p:spPr>
          <a:xfrm>
            <a:off x="2967659" y="2102843"/>
            <a:ext cx="1327335" cy="292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094081" y="2432816"/>
            <a:ext cx="1335622" cy="369332"/>
          </a:xfrm>
          <a:prstGeom prst="rect">
            <a:avLst/>
          </a:prstGeom>
          <a:noFill/>
        </p:spPr>
        <p:txBody>
          <a:bodyPr wrap="none" rtlCol="0">
            <a:spAutoFit/>
          </a:bodyPr>
          <a:lstStyle/>
          <a:p>
            <a:r>
              <a:rPr lang="en-US"/>
              <a:t>imported by</a:t>
            </a:r>
          </a:p>
        </p:txBody>
      </p:sp>
      <p:sp>
        <p:nvSpPr>
          <p:cNvPr id="17" name="TextBox 16"/>
          <p:cNvSpPr txBox="1"/>
          <p:nvPr/>
        </p:nvSpPr>
        <p:spPr>
          <a:xfrm>
            <a:off x="1235312" y="5070293"/>
            <a:ext cx="1335622" cy="369332"/>
          </a:xfrm>
          <a:prstGeom prst="rect">
            <a:avLst/>
          </a:prstGeom>
          <a:noFill/>
        </p:spPr>
        <p:txBody>
          <a:bodyPr wrap="none" rtlCol="0">
            <a:spAutoFit/>
          </a:bodyPr>
          <a:lstStyle/>
          <a:p>
            <a:r>
              <a:rPr lang="en-US"/>
              <a:t>imported by</a:t>
            </a:r>
          </a:p>
        </p:txBody>
      </p:sp>
      <p:sp>
        <p:nvSpPr>
          <p:cNvPr id="3" name="Oval 2"/>
          <p:cNvSpPr/>
          <p:nvPr/>
        </p:nvSpPr>
        <p:spPr>
          <a:xfrm>
            <a:off x="6324034" y="3391840"/>
            <a:ext cx="1589043" cy="75813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MachinesTools</a:t>
            </a:r>
            <a:endParaRPr lang="en-US" dirty="0"/>
          </a:p>
        </p:txBody>
      </p:sp>
      <p:sp>
        <p:nvSpPr>
          <p:cNvPr id="14" name="Oval 13"/>
          <p:cNvSpPr/>
          <p:nvPr/>
        </p:nvSpPr>
        <p:spPr>
          <a:xfrm>
            <a:off x="6018232" y="4250618"/>
            <a:ext cx="1736361" cy="1004341"/>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Production Processes</a:t>
            </a:r>
          </a:p>
        </p:txBody>
      </p:sp>
      <p:sp>
        <p:nvSpPr>
          <p:cNvPr id="15" name="Oval 14"/>
          <p:cNvSpPr/>
          <p:nvPr/>
        </p:nvSpPr>
        <p:spPr>
          <a:xfrm>
            <a:off x="4750829" y="5509332"/>
            <a:ext cx="1558978" cy="1004341"/>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Testing Processes</a:t>
            </a:r>
          </a:p>
        </p:txBody>
      </p:sp>
      <p:sp>
        <p:nvSpPr>
          <p:cNvPr id="18" name="Oval 17"/>
          <p:cNvSpPr/>
          <p:nvPr/>
        </p:nvSpPr>
        <p:spPr>
          <a:xfrm>
            <a:off x="1659562" y="5699088"/>
            <a:ext cx="1558978" cy="100434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Design Processes</a:t>
            </a:r>
          </a:p>
        </p:txBody>
      </p:sp>
      <p:cxnSp>
        <p:nvCxnSpPr>
          <p:cNvPr id="19" name="Straight Arrow Connector 18"/>
          <p:cNvCxnSpPr>
            <a:stCxn id="4" idx="4"/>
            <a:endCxn id="18" idx="0"/>
          </p:cNvCxnSpPr>
          <p:nvPr/>
        </p:nvCxnSpPr>
        <p:spPr>
          <a:xfrm flipH="1">
            <a:off x="2439051" y="4993568"/>
            <a:ext cx="185779" cy="705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4" idx="5"/>
            <a:endCxn id="15" idx="1"/>
          </p:cNvCxnSpPr>
          <p:nvPr/>
        </p:nvCxnSpPr>
        <p:spPr>
          <a:xfrm>
            <a:off x="3392642" y="4775963"/>
            <a:ext cx="1586494" cy="880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4" idx="6"/>
            <a:endCxn id="14" idx="2"/>
          </p:cNvCxnSpPr>
          <p:nvPr/>
        </p:nvCxnSpPr>
        <p:spPr>
          <a:xfrm>
            <a:off x="3710680" y="4250618"/>
            <a:ext cx="2307552" cy="502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4" idx="7"/>
            <a:endCxn id="3" idx="2"/>
          </p:cNvCxnSpPr>
          <p:nvPr/>
        </p:nvCxnSpPr>
        <p:spPr>
          <a:xfrm>
            <a:off x="3392642" y="3725273"/>
            <a:ext cx="2931392" cy="45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528155" y="1706870"/>
            <a:ext cx="1335622" cy="369332"/>
          </a:xfrm>
          <a:prstGeom prst="rect">
            <a:avLst/>
          </a:prstGeom>
          <a:noFill/>
        </p:spPr>
        <p:txBody>
          <a:bodyPr wrap="none" rtlCol="0">
            <a:spAutoFit/>
          </a:bodyPr>
          <a:lstStyle/>
          <a:p>
            <a:r>
              <a:rPr lang="en-US"/>
              <a:t>imported by</a:t>
            </a:r>
          </a:p>
        </p:txBody>
      </p:sp>
      <p:sp>
        <p:nvSpPr>
          <p:cNvPr id="30" name="TextBox 29"/>
          <p:cNvSpPr txBox="1"/>
          <p:nvPr/>
        </p:nvSpPr>
        <p:spPr>
          <a:xfrm>
            <a:off x="3218540" y="5301946"/>
            <a:ext cx="1335622" cy="369332"/>
          </a:xfrm>
          <a:prstGeom prst="rect">
            <a:avLst/>
          </a:prstGeom>
          <a:noFill/>
        </p:spPr>
        <p:txBody>
          <a:bodyPr wrap="none" rtlCol="0">
            <a:spAutoFit/>
          </a:bodyPr>
          <a:lstStyle/>
          <a:p>
            <a:r>
              <a:rPr lang="en-US" dirty="0"/>
              <a:t>imported by</a:t>
            </a:r>
          </a:p>
        </p:txBody>
      </p:sp>
      <p:sp>
        <p:nvSpPr>
          <p:cNvPr id="31" name="TextBox 30"/>
          <p:cNvSpPr txBox="1"/>
          <p:nvPr/>
        </p:nvSpPr>
        <p:spPr>
          <a:xfrm>
            <a:off x="3944157" y="4523932"/>
            <a:ext cx="1335622" cy="369332"/>
          </a:xfrm>
          <a:prstGeom prst="rect">
            <a:avLst/>
          </a:prstGeom>
          <a:noFill/>
        </p:spPr>
        <p:txBody>
          <a:bodyPr wrap="none" rtlCol="0">
            <a:spAutoFit/>
          </a:bodyPr>
          <a:lstStyle/>
          <a:p>
            <a:r>
              <a:rPr lang="en-US"/>
              <a:t>imported by</a:t>
            </a:r>
          </a:p>
        </p:txBody>
      </p:sp>
      <p:sp>
        <p:nvSpPr>
          <p:cNvPr id="32" name="TextBox 31"/>
          <p:cNvSpPr txBox="1"/>
          <p:nvPr/>
        </p:nvSpPr>
        <p:spPr>
          <a:xfrm>
            <a:off x="4531376" y="3686720"/>
            <a:ext cx="1335622" cy="369332"/>
          </a:xfrm>
          <a:prstGeom prst="rect">
            <a:avLst/>
          </a:prstGeom>
          <a:noFill/>
        </p:spPr>
        <p:txBody>
          <a:bodyPr wrap="none" rtlCol="0">
            <a:spAutoFit/>
          </a:bodyPr>
          <a:lstStyle/>
          <a:p>
            <a:r>
              <a:rPr lang="en-US"/>
              <a:t>imported by</a:t>
            </a:r>
          </a:p>
        </p:txBody>
      </p:sp>
      <p:sp>
        <p:nvSpPr>
          <p:cNvPr id="22" name="TextBox 21"/>
          <p:cNvSpPr txBox="1"/>
          <p:nvPr/>
        </p:nvSpPr>
        <p:spPr>
          <a:xfrm>
            <a:off x="5653669" y="935127"/>
            <a:ext cx="6710288" cy="1200329"/>
          </a:xfrm>
          <a:prstGeom prst="rect">
            <a:avLst/>
          </a:prstGeom>
          <a:noFill/>
        </p:spPr>
        <p:txBody>
          <a:bodyPr wrap="square" rtlCol="0">
            <a:spAutoFit/>
          </a:bodyPr>
          <a:lstStyle/>
          <a:p>
            <a:r>
              <a:rPr lang="en-US" sz="3600" dirty="0">
                <a:latin typeface="Garamond" panose="02020404030301010803" pitchFamily="18" charset="0"/>
              </a:rPr>
              <a:t>The Product Life Cycle Ontology Suite as of 4/24/18</a:t>
            </a:r>
          </a:p>
        </p:txBody>
      </p:sp>
      <p:sp>
        <p:nvSpPr>
          <p:cNvPr id="24" name="Rectangle 23"/>
          <p:cNvSpPr/>
          <p:nvPr/>
        </p:nvSpPr>
        <p:spPr>
          <a:xfrm>
            <a:off x="0" y="0"/>
            <a:ext cx="12192000" cy="441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Adobe Garamond Pro" charset="0"/>
                <a:ea typeface="Adobe Garamond Pro" charset="0"/>
                <a:cs typeface="Adobe Garamond Pro" charset="0"/>
              </a:rPr>
              <a:t>	Coordinated Holistic Alignment of Manufacturing Processes (CHAMP)</a:t>
            </a:r>
          </a:p>
        </p:txBody>
      </p:sp>
    </p:spTree>
    <p:extLst>
      <p:ext uri="{BB962C8B-B14F-4D97-AF65-F5344CB8AC3E}">
        <p14:creationId xmlns:p14="http://schemas.microsoft.com/office/powerpoint/2010/main" val="168111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B4B381-4393-4044-A2EA-9AC9DF63F514}"/>
              </a:ext>
            </a:extLst>
          </p:cNvPr>
          <p:cNvSpPr txBox="1"/>
          <p:nvPr/>
        </p:nvSpPr>
        <p:spPr>
          <a:xfrm>
            <a:off x="248412" y="497191"/>
            <a:ext cx="6640068" cy="2585323"/>
          </a:xfrm>
          <a:prstGeom prst="rect">
            <a:avLst/>
          </a:prstGeom>
          <a:noFill/>
        </p:spPr>
        <p:txBody>
          <a:bodyPr wrap="square" rtlCol="0">
            <a:spAutoFit/>
          </a:bodyPr>
          <a:lstStyle/>
          <a:p>
            <a:r>
              <a:rPr lang="en-US" sz="5400" i="1" dirty="0">
                <a:latin typeface="Garamond" panose="02020404030301010803" pitchFamily="18" charset="0"/>
              </a:rPr>
              <a:t>A Note on these Graphs</a:t>
            </a:r>
          </a:p>
          <a:p>
            <a:endParaRPr lang="en-US" sz="5400" i="1" dirty="0">
              <a:latin typeface="Garamond" panose="02020404030301010803" pitchFamily="18" charset="0"/>
            </a:endParaRPr>
          </a:p>
          <a:p>
            <a:endParaRPr lang="en-US" sz="5400" i="1" dirty="0">
              <a:latin typeface="Garamond" panose="02020404030301010803" pitchFamily="18" charset="0"/>
            </a:endParaRPr>
          </a:p>
        </p:txBody>
      </p:sp>
      <p:sp>
        <p:nvSpPr>
          <p:cNvPr id="3" name="Rectangle 2">
            <a:extLst>
              <a:ext uri="{FF2B5EF4-FFF2-40B4-BE49-F238E27FC236}">
                <a16:creationId xmlns:a16="http://schemas.microsoft.com/office/drawing/2014/main" id="{ABE94CE2-0C46-7543-9FC0-6B75F585C3D7}"/>
              </a:ext>
            </a:extLst>
          </p:cNvPr>
          <p:cNvSpPr/>
          <p:nvPr/>
        </p:nvSpPr>
        <p:spPr>
          <a:xfrm>
            <a:off x="0" y="0"/>
            <a:ext cx="12192000" cy="441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Adobe Garamond Pro" charset="0"/>
                <a:ea typeface="Adobe Garamond Pro" charset="0"/>
                <a:cs typeface="Adobe Garamond Pro" charset="0"/>
              </a:rPr>
              <a:t>	Coordinated Holistic Alignment of Manufacturing Processes (CHAMP)</a:t>
            </a:r>
          </a:p>
        </p:txBody>
      </p:sp>
      <p:sp>
        <p:nvSpPr>
          <p:cNvPr id="4" name="Oval 3">
            <a:extLst>
              <a:ext uri="{FF2B5EF4-FFF2-40B4-BE49-F238E27FC236}">
                <a16:creationId xmlns:a16="http://schemas.microsoft.com/office/drawing/2014/main" id="{AB53A4D4-F6A9-3A4D-B01C-44F85E0393E8}"/>
              </a:ext>
            </a:extLst>
          </p:cNvPr>
          <p:cNvSpPr/>
          <p:nvPr/>
        </p:nvSpPr>
        <p:spPr>
          <a:xfrm>
            <a:off x="7636030" y="1120641"/>
            <a:ext cx="883920" cy="5232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Sally</a:t>
            </a:r>
          </a:p>
        </p:txBody>
      </p:sp>
      <p:cxnSp>
        <p:nvCxnSpPr>
          <p:cNvPr id="38" name="Straight Arrow Connector 37">
            <a:extLst>
              <a:ext uri="{FF2B5EF4-FFF2-40B4-BE49-F238E27FC236}">
                <a16:creationId xmlns:a16="http://schemas.microsoft.com/office/drawing/2014/main" id="{0C0FC118-A1BA-9145-9B89-D4D1CE3CC1C0}"/>
              </a:ext>
            </a:extLst>
          </p:cNvPr>
          <p:cNvCxnSpPr>
            <a:cxnSpLocks/>
          </p:cNvCxnSpPr>
          <p:nvPr/>
        </p:nvCxnSpPr>
        <p:spPr>
          <a:xfrm>
            <a:off x="10899193" y="5372358"/>
            <a:ext cx="16969" cy="529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0EDE21EE-1247-B940-88EF-3FB1C5C427BE}"/>
              </a:ext>
            </a:extLst>
          </p:cNvPr>
          <p:cNvCxnSpPr>
            <a:cxnSpLocks/>
            <a:stCxn id="4" idx="4"/>
            <a:endCxn id="57" idx="0"/>
          </p:cNvCxnSpPr>
          <p:nvPr/>
        </p:nvCxnSpPr>
        <p:spPr>
          <a:xfrm flipH="1">
            <a:off x="1271690" y="1643860"/>
            <a:ext cx="6806300" cy="2820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948AADA0-55E9-5941-A398-9CBB42C1A095}"/>
              </a:ext>
            </a:extLst>
          </p:cNvPr>
          <p:cNvSpPr/>
          <p:nvPr/>
        </p:nvSpPr>
        <p:spPr>
          <a:xfrm>
            <a:off x="459665" y="4464276"/>
            <a:ext cx="1624049" cy="781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Education</a:t>
            </a:r>
          </a:p>
        </p:txBody>
      </p:sp>
      <p:sp>
        <p:nvSpPr>
          <p:cNvPr id="60" name="Oval 59">
            <a:extLst>
              <a:ext uri="{FF2B5EF4-FFF2-40B4-BE49-F238E27FC236}">
                <a16:creationId xmlns:a16="http://schemas.microsoft.com/office/drawing/2014/main" id="{F0DE8608-5D05-864A-85F2-7331612AF1B8}"/>
              </a:ext>
            </a:extLst>
          </p:cNvPr>
          <p:cNvSpPr/>
          <p:nvPr/>
        </p:nvSpPr>
        <p:spPr>
          <a:xfrm>
            <a:off x="466545" y="5853162"/>
            <a:ext cx="1617169" cy="7206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Temporal Region 1</a:t>
            </a:r>
          </a:p>
        </p:txBody>
      </p:sp>
      <p:cxnSp>
        <p:nvCxnSpPr>
          <p:cNvPr id="61" name="Straight Arrow Connector 60">
            <a:extLst>
              <a:ext uri="{FF2B5EF4-FFF2-40B4-BE49-F238E27FC236}">
                <a16:creationId xmlns:a16="http://schemas.microsoft.com/office/drawing/2014/main" id="{24A569EA-3435-5E4C-9DD4-C04F58BE042D}"/>
              </a:ext>
            </a:extLst>
          </p:cNvPr>
          <p:cNvCxnSpPr>
            <a:cxnSpLocks/>
            <a:stCxn id="57" idx="4"/>
            <a:endCxn id="60" idx="0"/>
          </p:cNvCxnSpPr>
          <p:nvPr/>
        </p:nvCxnSpPr>
        <p:spPr>
          <a:xfrm>
            <a:off x="1271690" y="5245567"/>
            <a:ext cx="3440" cy="607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C4D9187-10AD-1647-BE55-9E5BDC4E129E}"/>
              </a:ext>
            </a:extLst>
          </p:cNvPr>
          <p:cNvSpPr txBox="1"/>
          <p:nvPr/>
        </p:nvSpPr>
        <p:spPr>
          <a:xfrm>
            <a:off x="3451034" y="2783037"/>
            <a:ext cx="942053" cy="369332"/>
          </a:xfrm>
          <a:prstGeom prst="rect">
            <a:avLst/>
          </a:prstGeom>
          <a:noFill/>
        </p:spPr>
        <p:txBody>
          <a:bodyPr wrap="none" rtlCol="0">
            <a:spAutoFit/>
          </a:bodyPr>
          <a:lstStyle/>
          <a:p>
            <a:r>
              <a:rPr lang="en-US" dirty="0"/>
              <a:t>agent in</a:t>
            </a:r>
          </a:p>
        </p:txBody>
      </p:sp>
      <p:sp>
        <p:nvSpPr>
          <p:cNvPr id="30" name="TextBox 29">
            <a:extLst>
              <a:ext uri="{FF2B5EF4-FFF2-40B4-BE49-F238E27FC236}">
                <a16:creationId xmlns:a16="http://schemas.microsoft.com/office/drawing/2014/main" id="{A9048964-1776-4C4D-86B0-520D69215182}"/>
              </a:ext>
            </a:extLst>
          </p:cNvPr>
          <p:cNvSpPr txBox="1"/>
          <p:nvPr/>
        </p:nvSpPr>
        <p:spPr>
          <a:xfrm>
            <a:off x="115633" y="5300300"/>
            <a:ext cx="1086388" cy="369332"/>
          </a:xfrm>
          <a:prstGeom prst="rect">
            <a:avLst/>
          </a:prstGeom>
          <a:noFill/>
        </p:spPr>
        <p:txBody>
          <a:bodyPr wrap="none" rtlCol="0">
            <a:spAutoFit/>
          </a:bodyPr>
          <a:lstStyle/>
          <a:p>
            <a:r>
              <a:rPr lang="en-US" dirty="0"/>
              <a:t>occurs on</a:t>
            </a:r>
          </a:p>
        </p:txBody>
      </p:sp>
    </p:spTree>
    <p:extLst>
      <p:ext uri="{BB962C8B-B14F-4D97-AF65-F5344CB8AC3E}">
        <p14:creationId xmlns:p14="http://schemas.microsoft.com/office/powerpoint/2010/main" val="2830905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B4B381-4393-4044-A2EA-9AC9DF63F514}"/>
              </a:ext>
            </a:extLst>
          </p:cNvPr>
          <p:cNvSpPr txBox="1"/>
          <p:nvPr/>
        </p:nvSpPr>
        <p:spPr>
          <a:xfrm>
            <a:off x="248412" y="497191"/>
            <a:ext cx="6640068" cy="2585323"/>
          </a:xfrm>
          <a:prstGeom prst="rect">
            <a:avLst/>
          </a:prstGeom>
          <a:noFill/>
        </p:spPr>
        <p:txBody>
          <a:bodyPr wrap="square" rtlCol="0">
            <a:spAutoFit/>
          </a:bodyPr>
          <a:lstStyle/>
          <a:p>
            <a:r>
              <a:rPr lang="en-US" sz="5400" i="1" dirty="0">
                <a:latin typeface="Garamond" panose="02020404030301010803" pitchFamily="18" charset="0"/>
              </a:rPr>
              <a:t>A Note on these Graphs</a:t>
            </a:r>
          </a:p>
          <a:p>
            <a:endParaRPr lang="en-US" sz="5400" i="1" dirty="0">
              <a:latin typeface="Garamond" panose="02020404030301010803" pitchFamily="18" charset="0"/>
            </a:endParaRPr>
          </a:p>
          <a:p>
            <a:endParaRPr lang="en-US" sz="5400" i="1" dirty="0">
              <a:latin typeface="Garamond" panose="02020404030301010803" pitchFamily="18" charset="0"/>
            </a:endParaRPr>
          </a:p>
        </p:txBody>
      </p:sp>
      <p:sp>
        <p:nvSpPr>
          <p:cNvPr id="3" name="Rectangle 2">
            <a:extLst>
              <a:ext uri="{FF2B5EF4-FFF2-40B4-BE49-F238E27FC236}">
                <a16:creationId xmlns:a16="http://schemas.microsoft.com/office/drawing/2014/main" id="{ABE94CE2-0C46-7543-9FC0-6B75F585C3D7}"/>
              </a:ext>
            </a:extLst>
          </p:cNvPr>
          <p:cNvSpPr/>
          <p:nvPr/>
        </p:nvSpPr>
        <p:spPr>
          <a:xfrm>
            <a:off x="0" y="0"/>
            <a:ext cx="12192000" cy="441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Adobe Garamond Pro" charset="0"/>
                <a:ea typeface="Adobe Garamond Pro" charset="0"/>
                <a:cs typeface="Adobe Garamond Pro" charset="0"/>
              </a:rPr>
              <a:t>	Coordinated Holistic Alignment of Manufacturing Processes (CHAMP)</a:t>
            </a:r>
          </a:p>
        </p:txBody>
      </p:sp>
      <p:sp>
        <p:nvSpPr>
          <p:cNvPr id="4" name="Oval 3">
            <a:extLst>
              <a:ext uri="{FF2B5EF4-FFF2-40B4-BE49-F238E27FC236}">
                <a16:creationId xmlns:a16="http://schemas.microsoft.com/office/drawing/2014/main" id="{AB53A4D4-F6A9-3A4D-B01C-44F85E0393E8}"/>
              </a:ext>
            </a:extLst>
          </p:cNvPr>
          <p:cNvSpPr/>
          <p:nvPr/>
        </p:nvSpPr>
        <p:spPr>
          <a:xfrm>
            <a:off x="7636030" y="1120641"/>
            <a:ext cx="883920" cy="5232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Sally</a:t>
            </a:r>
          </a:p>
        </p:txBody>
      </p:sp>
      <p:sp>
        <p:nvSpPr>
          <p:cNvPr id="5" name="Oval 4">
            <a:extLst>
              <a:ext uri="{FF2B5EF4-FFF2-40B4-BE49-F238E27FC236}">
                <a16:creationId xmlns:a16="http://schemas.microsoft.com/office/drawing/2014/main" id="{02F571D6-CED3-E640-AB58-85850D6F16A4}"/>
              </a:ext>
            </a:extLst>
          </p:cNvPr>
          <p:cNvSpPr/>
          <p:nvPr/>
        </p:nvSpPr>
        <p:spPr>
          <a:xfrm>
            <a:off x="2900195" y="4551654"/>
            <a:ext cx="1237898" cy="781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Hiring</a:t>
            </a:r>
          </a:p>
        </p:txBody>
      </p:sp>
      <p:sp>
        <p:nvSpPr>
          <p:cNvPr id="7" name="Oval 6">
            <a:extLst>
              <a:ext uri="{FF2B5EF4-FFF2-40B4-BE49-F238E27FC236}">
                <a16:creationId xmlns:a16="http://schemas.microsoft.com/office/drawing/2014/main" id="{B88F2F74-88A4-6940-90B5-FD8472D42112}"/>
              </a:ext>
            </a:extLst>
          </p:cNvPr>
          <p:cNvSpPr/>
          <p:nvPr/>
        </p:nvSpPr>
        <p:spPr>
          <a:xfrm>
            <a:off x="5401158" y="4660878"/>
            <a:ext cx="1615850" cy="6065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Employee Role</a:t>
            </a:r>
          </a:p>
        </p:txBody>
      </p:sp>
      <p:sp>
        <p:nvSpPr>
          <p:cNvPr id="12" name="Oval 11">
            <a:extLst>
              <a:ext uri="{FF2B5EF4-FFF2-40B4-BE49-F238E27FC236}">
                <a16:creationId xmlns:a16="http://schemas.microsoft.com/office/drawing/2014/main" id="{44DC2DF0-3683-9B45-B564-E7D9EE71AFAB}"/>
              </a:ext>
            </a:extLst>
          </p:cNvPr>
          <p:cNvSpPr/>
          <p:nvPr/>
        </p:nvSpPr>
        <p:spPr>
          <a:xfrm>
            <a:off x="2694239" y="5853162"/>
            <a:ext cx="1617169" cy="7206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Temporal Region 2</a:t>
            </a:r>
          </a:p>
        </p:txBody>
      </p:sp>
      <p:cxnSp>
        <p:nvCxnSpPr>
          <p:cNvPr id="14" name="Straight Arrow Connector 13">
            <a:extLst>
              <a:ext uri="{FF2B5EF4-FFF2-40B4-BE49-F238E27FC236}">
                <a16:creationId xmlns:a16="http://schemas.microsoft.com/office/drawing/2014/main" id="{A07B3200-AA52-0040-9669-2C76342554CF}"/>
              </a:ext>
            </a:extLst>
          </p:cNvPr>
          <p:cNvCxnSpPr>
            <a:stCxn id="4" idx="4"/>
            <a:endCxn id="5" idx="0"/>
          </p:cNvCxnSpPr>
          <p:nvPr/>
        </p:nvCxnSpPr>
        <p:spPr>
          <a:xfrm flipH="1">
            <a:off x="3519144" y="1643860"/>
            <a:ext cx="4558846" cy="2907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35B4E88-8C0E-414A-A492-E111012B4F0C}"/>
              </a:ext>
            </a:extLst>
          </p:cNvPr>
          <p:cNvCxnSpPr>
            <a:cxnSpLocks/>
            <a:stCxn id="5" idx="6"/>
            <a:endCxn id="7" idx="2"/>
          </p:cNvCxnSpPr>
          <p:nvPr/>
        </p:nvCxnSpPr>
        <p:spPr>
          <a:xfrm>
            <a:off x="4138093" y="4942300"/>
            <a:ext cx="1263065" cy="21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76C6FDB-C8B5-F24D-8994-FDDDDFBD3917}"/>
              </a:ext>
            </a:extLst>
          </p:cNvPr>
          <p:cNvCxnSpPr>
            <a:cxnSpLocks/>
            <a:stCxn id="4" idx="4"/>
            <a:endCxn id="7" idx="0"/>
          </p:cNvCxnSpPr>
          <p:nvPr/>
        </p:nvCxnSpPr>
        <p:spPr>
          <a:xfrm flipH="1">
            <a:off x="6209083" y="1643860"/>
            <a:ext cx="1868907" cy="3017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6C0D031-C3EA-524B-BA2C-2D90DD990E07}"/>
              </a:ext>
            </a:extLst>
          </p:cNvPr>
          <p:cNvCxnSpPr>
            <a:cxnSpLocks/>
            <a:stCxn id="5" idx="4"/>
            <a:endCxn id="12" idx="0"/>
          </p:cNvCxnSpPr>
          <p:nvPr/>
        </p:nvCxnSpPr>
        <p:spPr>
          <a:xfrm flipH="1">
            <a:off x="3502824" y="5332945"/>
            <a:ext cx="16320" cy="520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0EDE21EE-1247-B940-88EF-3FB1C5C427BE}"/>
              </a:ext>
            </a:extLst>
          </p:cNvPr>
          <p:cNvCxnSpPr>
            <a:cxnSpLocks/>
            <a:stCxn id="4" idx="4"/>
            <a:endCxn id="57" idx="0"/>
          </p:cNvCxnSpPr>
          <p:nvPr/>
        </p:nvCxnSpPr>
        <p:spPr>
          <a:xfrm flipH="1">
            <a:off x="1271690" y="1643860"/>
            <a:ext cx="6806300" cy="2820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948AADA0-55E9-5941-A398-9CBB42C1A095}"/>
              </a:ext>
            </a:extLst>
          </p:cNvPr>
          <p:cNvSpPr/>
          <p:nvPr/>
        </p:nvSpPr>
        <p:spPr>
          <a:xfrm>
            <a:off x="459665" y="4464276"/>
            <a:ext cx="1624049" cy="781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Education</a:t>
            </a:r>
          </a:p>
        </p:txBody>
      </p:sp>
      <p:sp>
        <p:nvSpPr>
          <p:cNvPr id="60" name="Oval 59">
            <a:extLst>
              <a:ext uri="{FF2B5EF4-FFF2-40B4-BE49-F238E27FC236}">
                <a16:creationId xmlns:a16="http://schemas.microsoft.com/office/drawing/2014/main" id="{F0DE8608-5D05-864A-85F2-7331612AF1B8}"/>
              </a:ext>
            </a:extLst>
          </p:cNvPr>
          <p:cNvSpPr/>
          <p:nvPr/>
        </p:nvSpPr>
        <p:spPr>
          <a:xfrm>
            <a:off x="466545" y="5853162"/>
            <a:ext cx="1617169" cy="7206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Temporal Region 1</a:t>
            </a:r>
          </a:p>
        </p:txBody>
      </p:sp>
      <p:cxnSp>
        <p:nvCxnSpPr>
          <p:cNvPr id="61" name="Straight Arrow Connector 60">
            <a:extLst>
              <a:ext uri="{FF2B5EF4-FFF2-40B4-BE49-F238E27FC236}">
                <a16:creationId xmlns:a16="http://schemas.microsoft.com/office/drawing/2014/main" id="{24A569EA-3435-5E4C-9DD4-C04F58BE042D}"/>
              </a:ext>
            </a:extLst>
          </p:cNvPr>
          <p:cNvCxnSpPr>
            <a:cxnSpLocks/>
            <a:stCxn id="57" idx="4"/>
            <a:endCxn id="60" idx="0"/>
          </p:cNvCxnSpPr>
          <p:nvPr/>
        </p:nvCxnSpPr>
        <p:spPr>
          <a:xfrm>
            <a:off x="1271690" y="5245567"/>
            <a:ext cx="3440" cy="607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C4D9187-10AD-1647-BE55-9E5BDC4E129E}"/>
              </a:ext>
            </a:extLst>
          </p:cNvPr>
          <p:cNvSpPr txBox="1"/>
          <p:nvPr/>
        </p:nvSpPr>
        <p:spPr>
          <a:xfrm>
            <a:off x="3451034" y="2783037"/>
            <a:ext cx="942053" cy="369332"/>
          </a:xfrm>
          <a:prstGeom prst="rect">
            <a:avLst/>
          </a:prstGeom>
          <a:noFill/>
        </p:spPr>
        <p:txBody>
          <a:bodyPr wrap="none" rtlCol="0">
            <a:spAutoFit/>
          </a:bodyPr>
          <a:lstStyle/>
          <a:p>
            <a:r>
              <a:rPr lang="en-US" dirty="0"/>
              <a:t>agent in</a:t>
            </a:r>
          </a:p>
        </p:txBody>
      </p:sp>
      <p:sp>
        <p:nvSpPr>
          <p:cNvPr id="25" name="TextBox 24">
            <a:extLst>
              <a:ext uri="{FF2B5EF4-FFF2-40B4-BE49-F238E27FC236}">
                <a16:creationId xmlns:a16="http://schemas.microsoft.com/office/drawing/2014/main" id="{7E547819-6A7A-044F-99FF-09DA8CE38528}"/>
              </a:ext>
            </a:extLst>
          </p:cNvPr>
          <p:cNvSpPr txBox="1"/>
          <p:nvPr/>
        </p:nvSpPr>
        <p:spPr>
          <a:xfrm>
            <a:off x="3111928" y="3609892"/>
            <a:ext cx="1515351" cy="369332"/>
          </a:xfrm>
          <a:prstGeom prst="rect">
            <a:avLst/>
          </a:prstGeom>
          <a:noFill/>
        </p:spPr>
        <p:txBody>
          <a:bodyPr wrap="none" rtlCol="0">
            <a:spAutoFit/>
          </a:bodyPr>
          <a:lstStyle/>
          <a:p>
            <a:r>
              <a:rPr lang="en-US" dirty="0"/>
              <a:t>participates in</a:t>
            </a:r>
          </a:p>
        </p:txBody>
      </p:sp>
      <p:sp>
        <p:nvSpPr>
          <p:cNvPr id="26" name="TextBox 25">
            <a:extLst>
              <a:ext uri="{FF2B5EF4-FFF2-40B4-BE49-F238E27FC236}">
                <a16:creationId xmlns:a16="http://schemas.microsoft.com/office/drawing/2014/main" id="{EFA41EAF-4702-E94B-AAC6-522992D4CCD6}"/>
              </a:ext>
            </a:extLst>
          </p:cNvPr>
          <p:cNvSpPr txBox="1"/>
          <p:nvPr/>
        </p:nvSpPr>
        <p:spPr>
          <a:xfrm>
            <a:off x="5711368" y="3549399"/>
            <a:ext cx="1050480" cy="369332"/>
          </a:xfrm>
          <a:prstGeom prst="rect">
            <a:avLst/>
          </a:prstGeom>
          <a:noFill/>
        </p:spPr>
        <p:txBody>
          <a:bodyPr wrap="none" rtlCol="0">
            <a:spAutoFit/>
          </a:bodyPr>
          <a:lstStyle/>
          <a:p>
            <a:r>
              <a:rPr lang="en-US" dirty="0"/>
              <a:t>bearer of</a:t>
            </a:r>
          </a:p>
        </p:txBody>
      </p:sp>
      <p:sp>
        <p:nvSpPr>
          <p:cNvPr id="28" name="TextBox 27">
            <a:extLst>
              <a:ext uri="{FF2B5EF4-FFF2-40B4-BE49-F238E27FC236}">
                <a16:creationId xmlns:a16="http://schemas.microsoft.com/office/drawing/2014/main" id="{48AAE97E-524F-EA41-848A-8E8088AC4173}"/>
              </a:ext>
            </a:extLst>
          </p:cNvPr>
          <p:cNvSpPr txBox="1"/>
          <p:nvPr/>
        </p:nvSpPr>
        <p:spPr>
          <a:xfrm>
            <a:off x="4138093" y="4626149"/>
            <a:ext cx="1200970" cy="369332"/>
          </a:xfrm>
          <a:prstGeom prst="rect">
            <a:avLst/>
          </a:prstGeom>
          <a:noFill/>
        </p:spPr>
        <p:txBody>
          <a:bodyPr wrap="none" rtlCol="0">
            <a:spAutoFit/>
          </a:bodyPr>
          <a:lstStyle/>
          <a:p>
            <a:r>
              <a:rPr lang="en-US" dirty="0"/>
              <a:t>has output</a:t>
            </a:r>
          </a:p>
        </p:txBody>
      </p:sp>
      <p:sp>
        <p:nvSpPr>
          <p:cNvPr id="30" name="TextBox 29">
            <a:extLst>
              <a:ext uri="{FF2B5EF4-FFF2-40B4-BE49-F238E27FC236}">
                <a16:creationId xmlns:a16="http://schemas.microsoft.com/office/drawing/2014/main" id="{A9048964-1776-4C4D-86B0-520D69215182}"/>
              </a:ext>
            </a:extLst>
          </p:cNvPr>
          <p:cNvSpPr txBox="1"/>
          <p:nvPr/>
        </p:nvSpPr>
        <p:spPr>
          <a:xfrm>
            <a:off x="115633" y="5300300"/>
            <a:ext cx="1086388" cy="369332"/>
          </a:xfrm>
          <a:prstGeom prst="rect">
            <a:avLst/>
          </a:prstGeom>
          <a:noFill/>
        </p:spPr>
        <p:txBody>
          <a:bodyPr wrap="none" rtlCol="0">
            <a:spAutoFit/>
          </a:bodyPr>
          <a:lstStyle/>
          <a:p>
            <a:r>
              <a:rPr lang="en-US" dirty="0"/>
              <a:t>occurs on</a:t>
            </a:r>
          </a:p>
        </p:txBody>
      </p:sp>
      <p:sp>
        <p:nvSpPr>
          <p:cNvPr id="31" name="TextBox 30">
            <a:extLst>
              <a:ext uri="{FF2B5EF4-FFF2-40B4-BE49-F238E27FC236}">
                <a16:creationId xmlns:a16="http://schemas.microsoft.com/office/drawing/2014/main" id="{3E2C4A46-8EE2-1F48-BB85-1E672058CD6D}"/>
              </a:ext>
            </a:extLst>
          </p:cNvPr>
          <p:cNvSpPr txBox="1"/>
          <p:nvPr/>
        </p:nvSpPr>
        <p:spPr>
          <a:xfrm>
            <a:off x="2482058" y="5364698"/>
            <a:ext cx="1086388" cy="369332"/>
          </a:xfrm>
          <a:prstGeom prst="rect">
            <a:avLst/>
          </a:prstGeom>
          <a:noFill/>
        </p:spPr>
        <p:txBody>
          <a:bodyPr wrap="none" rtlCol="0">
            <a:spAutoFit/>
          </a:bodyPr>
          <a:lstStyle/>
          <a:p>
            <a:r>
              <a:rPr lang="en-US" dirty="0"/>
              <a:t>occurs on</a:t>
            </a:r>
          </a:p>
        </p:txBody>
      </p:sp>
    </p:spTree>
    <p:extLst>
      <p:ext uri="{BB962C8B-B14F-4D97-AF65-F5344CB8AC3E}">
        <p14:creationId xmlns:p14="http://schemas.microsoft.com/office/powerpoint/2010/main" val="786316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B4B381-4393-4044-A2EA-9AC9DF63F514}"/>
              </a:ext>
            </a:extLst>
          </p:cNvPr>
          <p:cNvSpPr txBox="1"/>
          <p:nvPr/>
        </p:nvSpPr>
        <p:spPr>
          <a:xfrm>
            <a:off x="248412" y="497191"/>
            <a:ext cx="6640068" cy="2585323"/>
          </a:xfrm>
          <a:prstGeom prst="rect">
            <a:avLst/>
          </a:prstGeom>
          <a:noFill/>
        </p:spPr>
        <p:txBody>
          <a:bodyPr wrap="square" rtlCol="0">
            <a:spAutoFit/>
          </a:bodyPr>
          <a:lstStyle/>
          <a:p>
            <a:r>
              <a:rPr lang="en-US" sz="5400" i="1" dirty="0">
                <a:latin typeface="Garamond" panose="02020404030301010803" pitchFamily="18" charset="0"/>
              </a:rPr>
              <a:t>A Note on these Graphs</a:t>
            </a:r>
          </a:p>
          <a:p>
            <a:endParaRPr lang="en-US" sz="5400" i="1" dirty="0">
              <a:latin typeface="Garamond" panose="02020404030301010803" pitchFamily="18" charset="0"/>
            </a:endParaRPr>
          </a:p>
          <a:p>
            <a:endParaRPr lang="en-US" sz="5400" i="1" dirty="0">
              <a:latin typeface="Garamond" panose="02020404030301010803" pitchFamily="18" charset="0"/>
            </a:endParaRPr>
          </a:p>
        </p:txBody>
      </p:sp>
      <p:sp>
        <p:nvSpPr>
          <p:cNvPr id="3" name="Rectangle 2">
            <a:extLst>
              <a:ext uri="{FF2B5EF4-FFF2-40B4-BE49-F238E27FC236}">
                <a16:creationId xmlns:a16="http://schemas.microsoft.com/office/drawing/2014/main" id="{ABE94CE2-0C46-7543-9FC0-6B75F585C3D7}"/>
              </a:ext>
            </a:extLst>
          </p:cNvPr>
          <p:cNvSpPr/>
          <p:nvPr/>
        </p:nvSpPr>
        <p:spPr>
          <a:xfrm>
            <a:off x="0" y="0"/>
            <a:ext cx="12192000" cy="441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Adobe Garamond Pro" charset="0"/>
                <a:ea typeface="Adobe Garamond Pro" charset="0"/>
                <a:cs typeface="Adobe Garamond Pro" charset="0"/>
              </a:rPr>
              <a:t>	Coordinated Holistic Alignment of Manufacturing Processes (CHAMP)</a:t>
            </a:r>
          </a:p>
        </p:txBody>
      </p:sp>
      <p:sp>
        <p:nvSpPr>
          <p:cNvPr id="4" name="Oval 3">
            <a:extLst>
              <a:ext uri="{FF2B5EF4-FFF2-40B4-BE49-F238E27FC236}">
                <a16:creationId xmlns:a16="http://schemas.microsoft.com/office/drawing/2014/main" id="{AB53A4D4-F6A9-3A4D-B01C-44F85E0393E8}"/>
              </a:ext>
            </a:extLst>
          </p:cNvPr>
          <p:cNvSpPr/>
          <p:nvPr/>
        </p:nvSpPr>
        <p:spPr>
          <a:xfrm>
            <a:off x="7636030" y="1120641"/>
            <a:ext cx="883920" cy="5232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Sally</a:t>
            </a:r>
          </a:p>
        </p:txBody>
      </p:sp>
      <p:sp>
        <p:nvSpPr>
          <p:cNvPr id="5" name="Oval 4">
            <a:extLst>
              <a:ext uri="{FF2B5EF4-FFF2-40B4-BE49-F238E27FC236}">
                <a16:creationId xmlns:a16="http://schemas.microsoft.com/office/drawing/2014/main" id="{02F571D6-CED3-E640-AB58-85850D6F16A4}"/>
              </a:ext>
            </a:extLst>
          </p:cNvPr>
          <p:cNvSpPr/>
          <p:nvPr/>
        </p:nvSpPr>
        <p:spPr>
          <a:xfrm>
            <a:off x="2900195" y="4551654"/>
            <a:ext cx="1237898" cy="781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Hiring</a:t>
            </a:r>
          </a:p>
        </p:txBody>
      </p:sp>
      <p:sp>
        <p:nvSpPr>
          <p:cNvPr id="7" name="Oval 6">
            <a:extLst>
              <a:ext uri="{FF2B5EF4-FFF2-40B4-BE49-F238E27FC236}">
                <a16:creationId xmlns:a16="http://schemas.microsoft.com/office/drawing/2014/main" id="{B88F2F74-88A4-6940-90B5-FD8472D42112}"/>
              </a:ext>
            </a:extLst>
          </p:cNvPr>
          <p:cNvSpPr/>
          <p:nvPr/>
        </p:nvSpPr>
        <p:spPr>
          <a:xfrm>
            <a:off x="5401158" y="4660878"/>
            <a:ext cx="1615850" cy="6065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Employee Role</a:t>
            </a:r>
          </a:p>
        </p:txBody>
      </p:sp>
      <p:sp>
        <p:nvSpPr>
          <p:cNvPr id="9" name="Oval 8">
            <a:extLst>
              <a:ext uri="{FF2B5EF4-FFF2-40B4-BE49-F238E27FC236}">
                <a16:creationId xmlns:a16="http://schemas.microsoft.com/office/drawing/2014/main" id="{9F239AF8-C916-9B4A-A796-3611EBD83874}"/>
              </a:ext>
            </a:extLst>
          </p:cNvPr>
          <p:cNvSpPr/>
          <p:nvPr/>
        </p:nvSpPr>
        <p:spPr>
          <a:xfrm>
            <a:off x="10022893" y="4591067"/>
            <a:ext cx="1752600" cy="781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Retirement</a:t>
            </a:r>
          </a:p>
        </p:txBody>
      </p:sp>
      <p:sp>
        <p:nvSpPr>
          <p:cNvPr id="11" name="Oval 10">
            <a:extLst>
              <a:ext uri="{FF2B5EF4-FFF2-40B4-BE49-F238E27FC236}">
                <a16:creationId xmlns:a16="http://schemas.microsoft.com/office/drawing/2014/main" id="{0A73BE95-7082-3D40-8422-3D7C6C4D9743}"/>
              </a:ext>
            </a:extLst>
          </p:cNvPr>
          <p:cNvSpPr/>
          <p:nvPr/>
        </p:nvSpPr>
        <p:spPr>
          <a:xfrm>
            <a:off x="10107577" y="5901620"/>
            <a:ext cx="1617169" cy="7206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Temporal Region 3</a:t>
            </a:r>
          </a:p>
        </p:txBody>
      </p:sp>
      <p:sp>
        <p:nvSpPr>
          <p:cNvPr id="12" name="Oval 11">
            <a:extLst>
              <a:ext uri="{FF2B5EF4-FFF2-40B4-BE49-F238E27FC236}">
                <a16:creationId xmlns:a16="http://schemas.microsoft.com/office/drawing/2014/main" id="{44DC2DF0-3683-9B45-B564-E7D9EE71AFAB}"/>
              </a:ext>
            </a:extLst>
          </p:cNvPr>
          <p:cNvSpPr/>
          <p:nvPr/>
        </p:nvSpPr>
        <p:spPr>
          <a:xfrm>
            <a:off x="2694239" y="5853162"/>
            <a:ext cx="1617169" cy="7206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Temporal Region 2</a:t>
            </a:r>
          </a:p>
        </p:txBody>
      </p:sp>
      <p:cxnSp>
        <p:nvCxnSpPr>
          <p:cNvPr id="14" name="Straight Arrow Connector 13">
            <a:extLst>
              <a:ext uri="{FF2B5EF4-FFF2-40B4-BE49-F238E27FC236}">
                <a16:creationId xmlns:a16="http://schemas.microsoft.com/office/drawing/2014/main" id="{A07B3200-AA52-0040-9669-2C76342554CF}"/>
              </a:ext>
            </a:extLst>
          </p:cNvPr>
          <p:cNvCxnSpPr>
            <a:stCxn id="4" idx="4"/>
            <a:endCxn id="5" idx="0"/>
          </p:cNvCxnSpPr>
          <p:nvPr/>
        </p:nvCxnSpPr>
        <p:spPr>
          <a:xfrm flipH="1">
            <a:off x="3519144" y="1643860"/>
            <a:ext cx="4558846" cy="2907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C78C4EE-F559-7840-A54C-80D84D48D471}"/>
              </a:ext>
            </a:extLst>
          </p:cNvPr>
          <p:cNvCxnSpPr>
            <a:cxnSpLocks/>
            <a:stCxn id="4" idx="4"/>
            <a:endCxn id="9" idx="0"/>
          </p:cNvCxnSpPr>
          <p:nvPr/>
        </p:nvCxnSpPr>
        <p:spPr>
          <a:xfrm>
            <a:off x="8077990" y="1643860"/>
            <a:ext cx="2821203" cy="2947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35B4E88-8C0E-414A-A492-E111012B4F0C}"/>
              </a:ext>
            </a:extLst>
          </p:cNvPr>
          <p:cNvCxnSpPr>
            <a:cxnSpLocks/>
            <a:stCxn id="5" idx="6"/>
            <a:endCxn id="7" idx="2"/>
          </p:cNvCxnSpPr>
          <p:nvPr/>
        </p:nvCxnSpPr>
        <p:spPr>
          <a:xfrm>
            <a:off x="4138093" y="4942300"/>
            <a:ext cx="1263065" cy="21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76C6FDB-C8B5-F24D-8994-FDDDDFBD3917}"/>
              </a:ext>
            </a:extLst>
          </p:cNvPr>
          <p:cNvCxnSpPr>
            <a:cxnSpLocks/>
            <a:stCxn id="4" idx="4"/>
            <a:endCxn id="7" idx="0"/>
          </p:cNvCxnSpPr>
          <p:nvPr/>
        </p:nvCxnSpPr>
        <p:spPr>
          <a:xfrm flipH="1">
            <a:off x="6209083" y="1643860"/>
            <a:ext cx="1868907" cy="3017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6C0D031-C3EA-524B-BA2C-2D90DD990E07}"/>
              </a:ext>
            </a:extLst>
          </p:cNvPr>
          <p:cNvCxnSpPr>
            <a:cxnSpLocks/>
            <a:stCxn id="5" idx="4"/>
            <a:endCxn id="12" idx="0"/>
          </p:cNvCxnSpPr>
          <p:nvPr/>
        </p:nvCxnSpPr>
        <p:spPr>
          <a:xfrm flipH="1">
            <a:off x="3502824" y="5332945"/>
            <a:ext cx="16320" cy="520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C0FC118-A1BA-9145-9B89-D4D1CE3CC1C0}"/>
              </a:ext>
            </a:extLst>
          </p:cNvPr>
          <p:cNvCxnSpPr>
            <a:cxnSpLocks/>
            <a:stCxn id="9" idx="4"/>
            <a:endCxn id="11" idx="0"/>
          </p:cNvCxnSpPr>
          <p:nvPr/>
        </p:nvCxnSpPr>
        <p:spPr>
          <a:xfrm>
            <a:off x="10899193" y="5372358"/>
            <a:ext cx="16969" cy="529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13254E0-CBB3-114C-BD65-9199987DC900}"/>
              </a:ext>
            </a:extLst>
          </p:cNvPr>
          <p:cNvCxnSpPr>
            <a:cxnSpLocks/>
            <a:stCxn id="7" idx="6"/>
            <a:endCxn id="9" idx="2"/>
          </p:cNvCxnSpPr>
          <p:nvPr/>
        </p:nvCxnSpPr>
        <p:spPr>
          <a:xfrm>
            <a:off x="7017008" y="4964146"/>
            <a:ext cx="3005885" cy="175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0EDE21EE-1247-B940-88EF-3FB1C5C427BE}"/>
              </a:ext>
            </a:extLst>
          </p:cNvPr>
          <p:cNvCxnSpPr>
            <a:cxnSpLocks/>
            <a:stCxn id="4" idx="4"/>
            <a:endCxn id="57" idx="0"/>
          </p:cNvCxnSpPr>
          <p:nvPr/>
        </p:nvCxnSpPr>
        <p:spPr>
          <a:xfrm flipH="1">
            <a:off x="1271690" y="1643860"/>
            <a:ext cx="6806300" cy="2820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948AADA0-55E9-5941-A398-9CBB42C1A095}"/>
              </a:ext>
            </a:extLst>
          </p:cNvPr>
          <p:cNvSpPr/>
          <p:nvPr/>
        </p:nvSpPr>
        <p:spPr>
          <a:xfrm>
            <a:off x="459665" y="4464276"/>
            <a:ext cx="1624049" cy="781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Education</a:t>
            </a:r>
          </a:p>
        </p:txBody>
      </p:sp>
      <p:sp>
        <p:nvSpPr>
          <p:cNvPr id="60" name="Oval 59">
            <a:extLst>
              <a:ext uri="{FF2B5EF4-FFF2-40B4-BE49-F238E27FC236}">
                <a16:creationId xmlns:a16="http://schemas.microsoft.com/office/drawing/2014/main" id="{F0DE8608-5D05-864A-85F2-7331612AF1B8}"/>
              </a:ext>
            </a:extLst>
          </p:cNvPr>
          <p:cNvSpPr/>
          <p:nvPr/>
        </p:nvSpPr>
        <p:spPr>
          <a:xfrm>
            <a:off x="466545" y="5853162"/>
            <a:ext cx="1617169" cy="7206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Temporal Region 1</a:t>
            </a:r>
          </a:p>
        </p:txBody>
      </p:sp>
      <p:cxnSp>
        <p:nvCxnSpPr>
          <p:cNvPr id="61" name="Straight Arrow Connector 60">
            <a:extLst>
              <a:ext uri="{FF2B5EF4-FFF2-40B4-BE49-F238E27FC236}">
                <a16:creationId xmlns:a16="http://schemas.microsoft.com/office/drawing/2014/main" id="{24A569EA-3435-5E4C-9DD4-C04F58BE042D}"/>
              </a:ext>
            </a:extLst>
          </p:cNvPr>
          <p:cNvCxnSpPr>
            <a:cxnSpLocks/>
            <a:stCxn id="57" idx="4"/>
            <a:endCxn id="60" idx="0"/>
          </p:cNvCxnSpPr>
          <p:nvPr/>
        </p:nvCxnSpPr>
        <p:spPr>
          <a:xfrm>
            <a:off x="1271690" y="5245567"/>
            <a:ext cx="3440" cy="607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C4D9187-10AD-1647-BE55-9E5BDC4E129E}"/>
              </a:ext>
            </a:extLst>
          </p:cNvPr>
          <p:cNvSpPr txBox="1"/>
          <p:nvPr/>
        </p:nvSpPr>
        <p:spPr>
          <a:xfrm>
            <a:off x="3451034" y="2783037"/>
            <a:ext cx="942053" cy="369332"/>
          </a:xfrm>
          <a:prstGeom prst="rect">
            <a:avLst/>
          </a:prstGeom>
          <a:noFill/>
        </p:spPr>
        <p:txBody>
          <a:bodyPr wrap="none" rtlCol="0">
            <a:spAutoFit/>
          </a:bodyPr>
          <a:lstStyle/>
          <a:p>
            <a:r>
              <a:rPr lang="en-US" dirty="0"/>
              <a:t>agent in</a:t>
            </a:r>
          </a:p>
        </p:txBody>
      </p:sp>
      <p:sp>
        <p:nvSpPr>
          <p:cNvPr id="25" name="TextBox 24">
            <a:extLst>
              <a:ext uri="{FF2B5EF4-FFF2-40B4-BE49-F238E27FC236}">
                <a16:creationId xmlns:a16="http://schemas.microsoft.com/office/drawing/2014/main" id="{7E547819-6A7A-044F-99FF-09DA8CE38528}"/>
              </a:ext>
            </a:extLst>
          </p:cNvPr>
          <p:cNvSpPr txBox="1"/>
          <p:nvPr/>
        </p:nvSpPr>
        <p:spPr>
          <a:xfrm>
            <a:off x="3111928" y="3609892"/>
            <a:ext cx="1515351" cy="369332"/>
          </a:xfrm>
          <a:prstGeom prst="rect">
            <a:avLst/>
          </a:prstGeom>
          <a:noFill/>
        </p:spPr>
        <p:txBody>
          <a:bodyPr wrap="none" rtlCol="0">
            <a:spAutoFit/>
          </a:bodyPr>
          <a:lstStyle/>
          <a:p>
            <a:r>
              <a:rPr lang="en-US" dirty="0"/>
              <a:t>participates in</a:t>
            </a:r>
          </a:p>
        </p:txBody>
      </p:sp>
      <p:sp>
        <p:nvSpPr>
          <p:cNvPr id="26" name="TextBox 25">
            <a:extLst>
              <a:ext uri="{FF2B5EF4-FFF2-40B4-BE49-F238E27FC236}">
                <a16:creationId xmlns:a16="http://schemas.microsoft.com/office/drawing/2014/main" id="{EFA41EAF-4702-E94B-AAC6-522992D4CCD6}"/>
              </a:ext>
            </a:extLst>
          </p:cNvPr>
          <p:cNvSpPr txBox="1"/>
          <p:nvPr/>
        </p:nvSpPr>
        <p:spPr>
          <a:xfrm>
            <a:off x="5711368" y="3549399"/>
            <a:ext cx="1050480" cy="369332"/>
          </a:xfrm>
          <a:prstGeom prst="rect">
            <a:avLst/>
          </a:prstGeom>
          <a:noFill/>
        </p:spPr>
        <p:txBody>
          <a:bodyPr wrap="none" rtlCol="0">
            <a:spAutoFit/>
          </a:bodyPr>
          <a:lstStyle/>
          <a:p>
            <a:r>
              <a:rPr lang="en-US" dirty="0"/>
              <a:t>bearer of</a:t>
            </a:r>
          </a:p>
        </p:txBody>
      </p:sp>
      <p:sp>
        <p:nvSpPr>
          <p:cNvPr id="27" name="TextBox 26">
            <a:extLst>
              <a:ext uri="{FF2B5EF4-FFF2-40B4-BE49-F238E27FC236}">
                <a16:creationId xmlns:a16="http://schemas.microsoft.com/office/drawing/2014/main" id="{3ACC6448-EB64-6A47-8AF0-8F536C8D5403}"/>
              </a:ext>
            </a:extLst>
          </p:cNvPr>
          <p:cNvSpPr txBox="1"/>
          <p:nvPr/>
        </p:nvSpPr>
        <p:spPr>
          <a:xfrm>
            <a:off x="9383391" y="2781473"/>
            <a:ext cx="942053" cy="369332"/>
          </a:xfrm>
          <a:prstGeom prst="rect">
            <a:avLst/>
          </a:prstGeom>
          <a:noFill/>
        </p:spPr>
        <p:txBody>
          <a:bodyPr wrap="none" rtlCol="0">
            <a:spAutoFit/>
          </a:bodyPr>
          <a:lstStyle/>
          <a:p>
            <a:r>
              <a:rPr lang="en-US" dirty="0"/>
              <a:t>agent in</a:t>
            </a:r>
          </a:p>
        </p:txBody>
      </p:sp>
      <p:sp>
        <p:nvSpPr>
          <p:cNvPr id="28" name="TextBox 27">
            <a:extLst>
              <a:ext uri="{FF2B5EF4-FFF2-40B4-BE49-F238E27FC236}">
                <a16:creationId xmlns:a16="http://schemas.microsoft.com/office/drawing/2014/main" id="{48AAE97E-524F-EA41-848A-8E8088AC4173}"/>
              </a:ext>
            </a:extLst>
          </p:cNvPr>
          <p:cNvSpPr txBox="1"/>
          <p:nvPr/>
        </p:nvSpPr>
        <p:spPr>
          <a:xfrm>
            <a:off x="4138093" y="4626149"/>
            <a:ext cx="1200970" cy="369332"/>
          </a:xfrm>
          <a:prstGeom prst="rect">
            <a:avLst/>
          </a:prstGeom>
          <a:noFill/>
        </p:spPr>
        <p:txBody>
          <a:bodyPr wrap="none" rtlCol="0">
            <a:spAutoFit/>
          </a:bodyPr>
          <a:lstStyle/>
          <a:p>
            <a:r>
              <a:rPr lang="en-US" dirty="0"/>
              <a:t>has output</a:t>
            </a:r>
          </a:p>
        </p:txBody>
      </p:sp>
      <p:sp>
        <p:nvSpPr>
          <p:cNvPr id="29" name="TextBox 28">
            <a:extLst>
              <a:ext uri="{FF2B5EF4-FFF2-40B4-BE49-F238E27FC236}">
                <a16:creationId xmlns:a16="http://schemas.microsoft.com/office/drawing/2014/main" id="{C2B866F5-3A47-3A40-B570-A2775C359011}"/>
              </a:ext>
            </a:extLst>
          </p:cNvPr>
          <p:cNvSpPr txBox="1"/>
          <p:nvPr/>
        </p:nvSpPr>
        <p:spPr>
          <a:xfrm>
            <a:off x="7636030" y="4639952"/>
            <a:ext cx="1211742" cy="369332"/>
          </a:xfrm>
          <a:prstGeom prst="rect">
            <a:avLst/>
          </a:prstGeom>
          <a:noFill/>
        </p:spPr>
        <p:txBody>
          <a:bodyPr wrap="none" rtlCol="0">
            <a:spAutoFit/>
          </a:bodyPr>
          <a:lstStyle/>
          <a:p>
            <a:r>
              <a:rPr lang="en-US" dirty="0"/>
              <a:t>revoked by</a:t>
            </a:r>
          </a:p>
        </p:txBody>
      </p:sp>
      <p:sp>
        <p:nvSpPr>
          <p:cNvPr id="30" name="TextBox 29">
            <a:extLst>
              <a:ext uri="{FF2B5EF4-FFF2-40B4-BE49-F238E27FC236}">
                <a16:creationId xmlns:a16="http://schemas.microsoft.com/office/drawing/2014/main" id="{A9048964-1776-4C4D-86B0-520D69215182}"/>
              </a:ext>
            </a:extLst>
          </p:cNvPr>
          <p:cNvSpPr txBox="1"/>
          <p:nvPr/>
        </p:nvSpPr>
        <p:spPr>
          <a:xfrm>
            <a:off x="115633" y="5300300"/>
            <a:ext cx="1086388" cy="369332"/>
          </a:xfrm>
          <a:prstGeom prst="rect">
            <a:avLst/>
          </a:prstGeom>
          <a:noFill/>
        </p:spPr>
        <p:txBody>
          <a:bodyPr wrap="none" rtlCol="0">
            <a:spAutoFit/>
          </a:bodyPr>
          <a:lstStyle/>
          <a:p>
            <a:r>
              <a:rPr lang="en-US" dirty="0"/>
              <a:t>occurs on</a:t>
            </a:r>
          </a:p>
        </p:txBody>
      </p:sp>
      <p:sp>
        <p:nvSpPr>
          <p:cNvPr id="31" name="TextBox 30">
            <a:extLst>
              <a:ext uri="{FF2B5EF4-FFF2-40B4-BE49-F238E27FC236}">
                <a16:creationId xmlns:a16="http://schemas.microsoft.com/office/drawing/2014/main" id="{3E2C4A46-8EE2-1F48-BB85-1E672058CD6D}"/>
              </a:ext>
            </a:extLst>
          </p:cNvPr>
          <p:cNvSpPr txBox="1"/>
          <p:nvPr/>
        </p:nvSpPr>
        <p:spPr>
          <a:xfrm>
            <a:off x="2482058" y="5364698"/>
            <a:ext cx="1086388" cy="369332"/>
          </a:xfrm>
          <a:prstGeom prst="rect">
            <a:avLst/>
          </a:prstGeom>
          <a:noFill/>
        </p:spPr>
        <p:txBody>
          <a:bodyPr wrap="none" rtlCol="0">
            <a:spAutoFit/>
          </a:bodyPr>
          <a:lstStyle/>
          <a:p>
            <a:r>
              <a:rPr lang="en-US" dirty="0"/>
              <a:t>occurs on</a:t>
            </a:r>
          </a:p>
        </p:txBody>
      </p:sp>
      <p:sp>
        <p:nvSpPr>
          <p:cNvPr id="33" name="TextBox 32">
            <a:extLst>
              <a:ext uri="{FF2B5EF4-FFF2-40B4-BE49-F238E27FC236}">
                <a16:creationId xmlns:a16="http://schemas.microsoft.com/office/drawing/2014/main" id="{87B5E22E-7994-5A40-A7EA-899225FEC504}"/>
              </a:ext>
            </a:extLst>
          </p:cNvPr>
          <p:cNvSpPr txBox="1"/>
          <p:nvPr/>
        </p:nvSpPr>
        <p:spPr>
          <a:xfrm>
            <a:off x="9782250" y="5424161"/>
            <a:ext cx="1086388" cy="369332"/>
          </a:xfrm>
          <a:prstGeom prst="rect">
            <a:avLst/>
          </a:prstGeom>
          <a:noFill/>
        </p:spPr>
        <p:txBody>
          <a:bodyPr wrap="none" rtlCol="0">
            <a:spAutoFit/>
          </a:bodyPr>
          <a:lstStyle/>
          <a:p>
            <a:r>
              <a:rPr lang="en-US" dirty="0"/>
              <a:t>occurs on</a:t>
            </a:r>
          </a:p>
        </p:txBody>
      </p:sp>
    </p:spTree>
    <p:extLst>
      <p:ext uri="{BB962C8B-B14F-4D97-AF65-F5344CB8AC3E}">
        <p14:creationId xmlns:p14="http://schemas.microsoft.com/office/powerpoint/2010/main" val="2634700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B4B381-4393-4044-A2EA-9AC9DF63F514}"/>
              </a:ext>
            </a:extLst>
          </p:cNvPr>
          <p:cNvSpPr txBox="1"/>
          <p:nvPr/>
        </p:nvSpPr>
        <p:spPr>
          <a:xfrm>
            <a:off x="248412" y="497191"/>
            <a:ext cx="6640068" cy="2585323"/>
          </a:xfrm>
          <a:prstGeom prst="rect">
            <a:avLst/>
          </a:prstGeom>
          <a:noFill/>
        </p:spPr>
        <p:txBody>
          <a:bodyPr wrap="square" rtlCol="0">
            <a:spAutoFit/>
          </a:bodyPr>
          <a:lstStyle/>
          <a:p>
            <a:r>
              <a:rPr lang="en-US" sz="5400" i="1" dirty="0">
                <a:latin typeface="Garamond" panose="02020404030301010803" pitchFamily="18" charset="0"/>
              </a:rPr>
              <a:t>A Note on these Graphs</a:t>
            </a:r>
          </a:p>
          <a:p>
            <a:endParaRPr lang="en-US" sz="5400" i="1" dirty="0">
              <a:latin typeface="Garamond" panose="02020404030301010803" pitchFamily="18" charset="0"/>
            </a:endParaRPr>
          </a:p>
          <a:p>
            <a:endParaRPr lang="en-US" sz="5400" i="1" dirty="0">
              <a:latin typeface="Garamond" panose="02020404030301010803" pitchFamily="18" charset="0"/>
            </a:endParaRPr>
          </a:p>
        </p:txBody>
      </p:sp>
      <p:sp>
        <p:nvSpPr>
          <p:cNvPr id="3" name="Rectangle 2">
            <a:extLst>
              <a:ext uri="{FF2B5EF4-FFF2-40B4-BE49-F238E27FC236}">
                <a16:creationId xmlns:a16="http://schemas.microsoft.com/office/drawing/2014/main" id="{ABE94CE2-0C46-7543-9FC0-6B75F585C3D7}"/>
              </a:ext>
            </a:extLst>
          </p:cNvPr>
          <p:cNvSpPr/>
          <p:nvPr/>
        </p:nvSpPr>
        <p:spPr>
          <a:xfrm>
            <a:off x="0" y="0"/>
            <a:ext cx="12192000" cy="441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Adobe Garamond Pro" charset="0"/>
                <a:ea typeface="Adobe Garamond Pro" charset="0"/>
                <a:cs typeface="Adobe Garamond Pro" charset="0"/>
              </a:rPr>
              <a:t>	Coordinated Holistic Alignment of Manufacturing Processes (CHAMP)</a:t>
            </a:r>
          </a:p>
        </p:txBody>
      </p:sp>
      <p:sp>
        <p:nvSpPr>
          <p:cNvPr id="4" name="Oval 3">
            <a:extLst>
              <a:ext uri="{FF2B5EF4-FFF2-40B4-BE49-F238E27FC236}">
                <a16:creationId xmlns:a16="http://schemas.microsoft.com/office/drawing/2014/main" id="{AB53A4D4-F6A9-3A4D-B01C-44F85E0393E8}"/>
              </a:ext>
            </a:extLst>
          </p:cNvPr>
          <p:cNvSpPr/>
          <p:nvPr/>
        </p:nvSpPr>
        <p:spPr>
          <a:xfrm>
            <a:off x="7636030" y="1120641"/>
            <a:ext cx="883920" cy="5232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Sally</a:t>
            </a:r>
          </a:p>
        </p:txBody>
      </p:sp>
      <p:sp>
        <p:nvSpPr>
          <p:cNvPr id="5" name="Oval 4">
            <a:extLst>
              <a:ext uri="{FF2B5EF4-FFF2-40B4-BE49-F238E27FC236}">
                <a16:creationId xmlns:a16="http://schemas.microsoft.com/office/drawing/2014/main" id="{02F571D6-CED3-E640-AB58-85850D6F16A4}"/>
              </a:ext>
            </a:extLst>
          </p:cNvPr>
          <p:cNvSpPr/>
          <p:nvPr/>
        </p:nvSpPr>
        <p:spPr>
          <a:xfrm>
            <a:off x="2900195" y="4551654"/>
            <a:ext cx="1237898" cy="781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Hiring</a:t>
            </a:r>
          </a:p>
        </p:txBody>
      </p:sp>
      <p:sp>
        <p:nvSpPr>
          <p:cNvPr id="7" name="Oval 6">
            <a:extLst>
              <a:ext uri="{FF2B5EF4-FFF2-40B4-BE49-F238E27FC236}">
                <a16:creationId xmlns:a16="http://schemas.microsoft.com/office/drawing/2014/main" id="{B88F2F74-88A4-6940-90B5-FD8472D42112}"/>
              </a:ext>
            </a:extLst>
          </p:cNvPr>
          <p:cNvSpPr/>
          <p:nvPr/>
        </p:nvSpPr>
        <p:spPr>
          <a:xfrm>
            <a:off x="5401158" y="4660878"/>
            <a:ext cx="1615850" cy="6065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Employee Role</a:t>
            </a:r>
          </a:p>
        </p:txBody>
      </p:sp>
      <p:sp>
        <p:nvSpPr>
          <p:cNvPr id="9" name="Oval 8">
            <a:extLst>
              <a:ext uri="{FF2B5EF4-FFF2-40B4-BE49-F238E27FC236}">
                <a16:creationId xmlns:a16="http://schemas.microsoft.com/office/drawing/2014/main" id="{9F239AF8-C916-9B4A-A796-3611EBD83874}"/>
              </a:ext>
            </a:extLst>
          </p:cNvPr>
          <p:cNvSpPr/>
          <p:nvPr/>
        </p:nvSpPr>
        <p:spPr>
          <a:xfrm>
            <a:off x="10022893" y="4591067"/>
            <a:ext cx="1752600" cy="781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Retirement</a:t>
            </a:r>
          </a:p>
        </p:txBody>
      </p:sp>
      <p:sp>
        <p:nvSpPr>
          <p:cNvPr id="10" name="Oval 9">
            <a:extLst>
              <a:ext uri="{FF2B5EF4-FFF2-40B4-BE49-F238E27FC236}">
                <a16:creationId xmlns:a16="http://schemas.microsoft.com/office/drawing/2014/main" id="{C5481512-4738-AC46-891E-3A891309DC89}"/>
              </a:ext>
            </a:extLst>
          </p:cNvPr>
          <p:cNvSpPr/>
          <p:nvPr/>
        </p:nvSpPr>
        <p:spPr>
          <a:xfrm>
            <a:off x="7896251" y="3686516"/>
            <a:ext cx="1617169" cy="7206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Temporal Region 4</a:t>
            </a:r>
          </a:p>
        </p:txBody>
      </p:sp>
      <p:sp>
        <p:nvSpPr>
          <p:cNvPr id="11" name="Oval 10">
            <a:extLst>
              <a:ext uri="{FF2B5EF4-FFF2-40B4-BE49-F238E27FC236}">
                <a16:creationId xmlns:a16="http://schemas.microsoft.com/office/drawing/2014/main" id="{0A73BE95-7082-3D40-8422-3D7C6C4D9743}"/>
              </a:ext>
            </a:extLst>
          </p:cNvPr>
          <p:cNvSpPr/>
          <p:nvPr/>
        </p:nvSpPr>
        <p:spPr>
          <a:xfrm>
            <a:off x="10107577" y="5901620"/>
            <a:ext cx="1617169" cy="7206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Temporal Region 3</a:t>
            </a:r>
          </a:p>
        </p:txBody>
      </p:sp>
      <p:sp>
        <p:nvSpPr>
          <p:cNvPr id="12" name="Oval 11">
            <a:extLst>
              <a:ext uri="{FF2B5EF4-FFF2-40B4-BE49-F238E27FC236}">
                <a16:creationId xmlns:a16="http://schemas.microsoft.com/office/drawing/2014/main" id="{44DC2DF0-3683-9B45-B564-E7D9EE71AFAB}"/>
              </a:ext>
            </a:extLst>
          </p:cNvPr>
          <p:cNvSpPr/>
          <p:nvPr/>
        </p:nvSpPr>
        <p:spPr>
          <a:xfrm>
            <a:off x="2694239" y="5853162"/>
            <a:ext cx="1617169" cy="7206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Temporal Region 2</a:t>
            </a:r>
          </a:p>
        </p:txBody>
      </p:sp>
      <p:cxnSp>
        <p:nvCxnSpPr>
          <p:cNvPr id="14" name="Straight Arrow Connector 13">
            <a:extLst>
              <a:ext uri="{FF2B5EF4-FFF2-40B4-BE49-F238E27FC236}">
                <a16:creationId xmlns:a16="http://schemas.microsoft.com/office/drawing/2014/main" id="{A07B3200-AA52-0040-9669-2C76342554CF}"/>
              </a:ext>
            </a:extLst>
          </p:cNvPr>
          <p:cNvCxnSpPr>
            <a:stCxn id="4" idx="4"/>
            <a:endCxn id="5" idx="0"/>
          </p:cNvCxnSpPr>
          <p:nvPr/>
        </p:nvCxnSpPr>
        <p:spPr>
          <a:xfrm flipH="1">
            <a:off x="3519144" y="1643860"/>
            <a:ext cx="4558846" cy="2907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C78C4EE-F559-7840-A54C-80D84D48D471}"/>
              </a:ext>
            </a:extLst>
          </p:cNvPr>
          <p:cNvCxnSpPr>
            <a:cxnSpLocks/>
            <a:stCxn id="4" idx="4"/>
            <a:endCxn id="9" idx="0"/>
          </p:cNvCxnSpPr>
          <p:nvPr/>
        </p:nvCxnSpPr>
        <p:spPr>
          <a:xfrm>
            <a:off x="8077990" y="1643860"/>
            <a:ext cx="2821203" cy="2947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35B4E88-8C0E-414A-A492-E111012B4F0C}"/>
              </a:ext>
            </a:extLst>
          </p:cNvPr>
          <p:cNvCxnSpPr>
            <a:cxnSpLocks/>
            <a:stCxn id="5" idx="6"/>
            <a:endCxn id="7" idx="2"/>
          </p:cNvCxnSpPr>
          <p:nvPr/>
        </p:nvCxnSpPr>
        <p:spPr>
          <a:xfrm>
            <a:off x="4138093" y="4942300"/>
            <a:ext cx="1263065" cy="21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76C6FDB-C8B5-F24D-8994-FDDDDFBD3917}"/>
              </a:ext>
            </a:extLst>
          </p:cNvPr>
          <p:cNvCxnSpPr>
            <a:cxnSpLocks/>
            <a:stCxn id="4" idx="4"/>
            <a:endCxn id="7" idx="0"/>
          </p:cNvCxnSpPr>
          <p:nvPr/>
        </p:nvCxnSpPr>
        <p:spPr>
          <a:xfrm flipH="1">
            <a:off x="6209083" y="1643860"/>
            <a:ext cx="1868907" cy="3017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6C0D031-C3EA-524B-BA2C-2D90DD990E07}"/>
              </a:ext>
            </a:extLst>
          </p:cNvPr>
          <p:cNvCxnSpPr>
            <a:cxnSpLocks/>
            <a:stCxn id="5" idx="4"/>
            <a:endCxn id="12" idx="0"/>
          </p:cNvCxnSpPr>
          <p:nvPr/>
        </p:nvCxnSpPr>
        <p:spPr>
          <a:xfrm flipH="1">
            <a:off x="3502824" y="5332945"/>
            <a:ext cx="16320" cy="520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C0FC118-A1BA-9145-9B89-D4D1CE3CC1C0}"/>
              </a:ext>
            </a:extLst>
          </p:cNvPr>
          <p:cNvCxnSpPr>
            <a:cxnSpLocks/>
            <a:stCxn id="9" idx="4"/>
            <a:endCxn id="11" idx="0"/>
          </p:cNvCxnSpPr>
          <p:nvPr/>
        </p:nvCxnSpPr>
        <p:spPr>
          <a:xfrm>
            <a:off x="10899193" y="5372358"/>
            <a:ext cx="16969" cy="529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13254E0-CBB3-114C-BD65-9199987DC900}"/>
              </a:ext>
            </a:extLst>
          </p:cNvPr>
          <p:cNvCxnSpPr>
            <a:cxnSpLocks/>
            <a:stCxn id="7" idx="6"/>
            <a:endCxn id="9" idx="2"/>
          </p:cNvCxnSpPr>
          <p:nvPr/>
        </p:nvCxnSpPr>
        <p:spPr>
          <a:xfrm>
            <a:off x="7017008" y="4964146"/>
            <a:ext cx="3005885" cy="175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0EDE21EE-1247-B940-88EF-3FB1C5C427BE}"/>
              </a:ext>
            </a:extLst>
          </p:cNvPr>
          <p:cNvCxnSpPr>
            <a:cxnSpLocks/>
            <a:stCxn id="4" idx="4"/>
            <a:endCxn id="57" idx="0"/>
          </p:cNvCxnSpPr>
          <p:nvPr/>
        </p:nvCxnSpPr>
        <p:spPr>
          <a:xfrm flipH="1">
            <a:off x="1271690" y="1643860"/>
            <a:ext cx="6806300" cy="2820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948AADA0-55E9-5941-A398-9CBB42C1A095}"/>
              </a:ext>
            </a:extLst>
          </p:cNvPr>
          <p:cNvSpPr/>
          <p:nvPr/>
        </p:nvSpPr>
        <p:spPr>
          <a:xfrm>
            <a:off x="459665" y="4464276"/>
            <a:ext cx="1624049" cy="781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Education</a:t>
            </a:r>
          </a:p>
        </p:txBody>
      </p:sp>
      <p:sp>
        <p:nvSpPr>
          <p:cNvPr id="60" name="Oval 59">
            <a:extLst>
              <a:ext uri="{FF2B5EF4-FFF2-40B4-BE49-F238E27FC236}">
                <a16:creationId xmlns:a16="http://schemas.microsoft.com/office/drawing/2014/main" id="{F0DE8608-5D05-864A-85F2-7331612AF1B8}"/>
              </a:ext>
            </a:extLst>
          </p:cNvPr>
          <p:cNvSpPr/>
          <p:nvPr/>
        </p:nvSpPr>
        <p:spPr>
          <a:xfrm>
            <a:off x="466545" y="5853162"/>
            <a:ext cx="1617169" cy="7206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Temporal Region 1</a:t>
            </a:r>
          </a:p>
        </p:txBody>
      </p:sp>
      <p:cxnSp>
        <p:nvCxnSpPr>
          <p:cNvPr id="61" name="Straight Arrow Connector 60">
            <a:extLst>
              <a:ext uri="{FF2B5EF4-FFF2-40B4-BE49-F238E27FC236}">
                <a16:creationId xmlns:a16="http://schemas.microsoft.com/office/drawing/2014/main" id="{24A569EA-3435-5E4C-9DD4-C04F58BE042D}"/>
              </a:ext>
            </a:extLst>
          </p:cNvPr>
          <p:cNvCxnSpPr>
            <a:cxnSpLocks/>
            <a:stCxn id="57" idx="4"/>
            <a:endCxn id="60" idx="0"/>
          </p:cNvCxnSpPr>
          <p:nvPr/>
        </p:nvCxnSpPr>
        <p:spPr>
          <a:xfrm>
            <a:off x="1271690" y="5245567"/>
            <a:ext cx="3440" cy="607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Curved Connector 106">
            <a:extLst>
              <a:ext uri="{FF2B5EF4-FFF2-40B4-BE49-F238E27FC236}">
                <a16:creationId xmlns:a16="http://schemas.microsoft.com/office/drawing/2014/main" id="{C947090D-F0B9-AE4F-B834-0A2E40D2D5B1}"/>
              </a:ext>
            </a:extLst>
          </p:cNvPr>
          <p:cNvCxnSpPr>
            <a:endCxn id="10" idx="0"/>
          </p:cNvCxnSpPr>
          <p:nvPr/>
        </p:nvCxnSpPr>
        <p:spPr>
          <a:xfrm>
            <a:off x="7452360" y="2621280"/>
            <a:ext cx="1252476" cy="1065236"/>
          </a:xfrm>
          <a:prstGeom prst="curvedConnector2">
            <a:avLst/>
          </a:prstGeom>
          <a:ln>
            <a:prstDash val="sysDash"/>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C4D9187-10AD-1647-BE55-9E5BDC4E129E}"/>
              </a:ext>
            </a:extLst>
          </p:cNvPr>
          <p:cNvSpPr txBox="1"/>
          <p:nvPr/>
        </p:nvSpPr>
        <p:spPr>
          <a:xfrm>
            <a:off x="3451034" y="2783037"/>
            <a:ext cx="942053" cy="369332"/>
          </a:xfrm>
          <a:prstGeom prst="rect">
            <a:avLst/>
          </a:prstGeom>
          <a:noFill/>
        </p:spPr>
        <p:txBody>
          <a:bodyPr wrap="none" rtlCol="0">
            <a:spAutoFit/>
          </a:bodyPr>
          <a:lstStyle/>
          <a:p>
            <a:r>
              <a:rPr lang="en-US" dirty="0"/>
              <a:t>agent in</a:t>
            </a:r>
          </a:p>
        </p:txBody>
      </p:sp>
      <p:sp>
        <p:nvSpPr>
          <p:cNvPr id="25" name="TextBox 24">
            <a:extLst>
              <a:ext uri="{FF2B5EF4-FFF2-40B4-BE49-F238E27FC236}">
                <a16:creationId xmlns:a16="http://schemas.microsoft.com/office/drawing/2014/main" id="{7E547819-6A7A-044F-99FF-09DA8CE38528}"/>
              </a:ext>
            </a:extLst>
          </p:cNvPr>
          <p:cNvSpPr txBox="1"/>
          <p:nvPr/>
        </p:nvSpPr>
        <p:spPr>
          <a:xfrm>
            <a:off x="3111928" y="3609892"/>
            <a:ext cx="1515351" cy="369332"/>
          </a:xfrm>
          <a:prstGeom prst="rect">
            <a:avLst/>
          </a:prstGeom>
          <a:noFill/>
        </p:spPr>
        <p:txBody>
          <a:bodyPr wrap="none" rtlCol="0">
            <a:spAutoFit/>
          </a:bodyPr>
          <a:lstStyle/>
          <a:p>
            <a:r>
              <a:rPr lang="en-US" dirty="0"/>
              <a:t>participates in</a:t>
            </a:r>
          </a:p>
        </p:txBody>
      </p:sp>
      <p:sp>
        <p:nvSpPr>
          <p:cNvPr id="26" name="TextBox 25">
            <a:extLst>
              <a:ext uri="{FF2B5EF4-FFF2-40B4-BE49-F238E27FC236}">
                <a16:creationId xmlns:a16="http://schemas.microsoft.com/office/drawing/2014/main" id="{EFA41EAF-4702-E94B-AAC6-522992D4CCD6}"/>
              </a:ext>
            </a:extLst>
          </p:cNvPr>
          <p:cNvSpPr txBox="1"/>
          <p:nvPr/>
        </p:nvSpPr>
        <p:spPr>
          <a:xfrm>
            <a:off x="5711368" y="3549399"/>
            <a:ext cx="1050480" cy="369332"/>
          </a:xfrm>
          <a:prstGeom prst="rect">
            <a:avLst/>
          </a:prstGeom>
          <a:noFill/>
        </p:spPr>
        <p:txBody>
          <a:bodyPr wrap="none" rtlCol="0">
            <a:spAutoFit/>
          </a:bodyPr>
          <a:lstStyle/>
          <a:p>
            <a:r>
              <a:rPr lang="en-US" dirty="0"/>
              <a:t>bearer of</a:t>
            </a:r>
          </a:p>
        </p:txBody>
      </p:sp>
      <p:sp>
        <p:nvSpPr>
          <p:cNvPr id="27" name="TextBox 26">
            <a:extLst>
              <a:ext uri="{FF2B5EF4-FFF2-40B4-BE49-F238E27FC236}">
                <a16:creationId xmlns:a16="http://schemas.microsoft.com/office/drawing/2014/main" id="{3ACC6448-EB64-6A47-8AF0-8F536C8D5403}"/>
              </a:ext>
            </a:extLst>
          </p:cNvPr>
          <p:cNvSpPr txBox="1"/>
          <p:nvPr/>
        </p:nvSpPr>
        <p:spPr>
          <a:xfrm>
            <a:off x="9383391" y="2781473"/>
            <a:ext cx="942053" cy="369332"/>
          </a:xfrm>
          <a:prstGeom prst="rect">
            <a:avLst/>
          </a:prstGeom>
          <a:noFill/>
        </p:spPr>
        <p:txBody>
          <a:bodyPr wrap="none" rtlCol="0">
            <a:spAutoFit/>
          </a:bodyPr>
          <a:lstStyle/>
          <a:p>
            <a:r>
              <a:rPr lang="en-US" dirty="0"/>
              <a:t>agent in</a:t>
            </a:r>
          </a:p>
        </p:txBody>
      </p:sp>
      <p:sp>
        <p:nvSpPr>
          <p:cNvPr id="8" name="Rectangle 7">
            <a:extLst>
              <a:ext uri="{FF2B5EF4-FFF2-40B4-BE49-F238E27FC236}">
                <a16:creationId xmlns:a16="http://schemas.microsoft.com/office/drawing/2014/main" id="{00B53FB2-6282-EF42-BBE5-6D34BF67C49A}"/>
              </a:ext>
            </a:extLst>
          </p:cNvPr>
          <p:cNvSpPr/>
          <p:nvPr/>
        </p:nvSpPr>
        <p:spPr>
          <a:xfrm>
            <a:off x="8077990" y="2781473"/>
            <a:ext cx="441960" cy="31628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a:t>
            </a:r>
          </a:p>
        </p:txBody>
      </p:sp>
      <p:sp>
        <p:nvSpPr>
          <p:cNvPr id="28" name="TextBox 27">
            <a:extLst>
              <a:ext uri="{FF2B5EF4-FFF2-40B4-BE49-F238E27FC236}">
                <a16:creationId xmlns:a16="http://schemas.microsoft.com/office/drawing/2014/main" id="{48AAE97E-524F-EA41-848A-8E8088AC4173}"/>
              </a:ext>
            </a:extLst>
          </p:cNvPr>
          <p:cNvSpPr txBox="1"/>
          <p:nvPr/>
        </p:nvSpPr>
        <p:spPr>
          <a:xfrm>
            <a:off x="4138093" y="4626149"/>
            <a:ext cx="1200970" cy="369332"/>
          </a:xfrm>
          <a:prstGeom prst="rect">
            <a:avLst/>
          </a:prstGeom>
          <a:noFill/>
        </p:spPr>
        <p:txBody>
          <a:bodyPr wrap="none" rtlCol="0">
            <a:spAutoFit/>
          </a:bodyPr>
          <a:lstStyle/>
          <a:p>
            <a:r>
              <a:rPr lang="en-US" dirty="0"/>
              <a:t>has output</a:t>
            </a:r>
          </a:p>
        </p:txBody>
      </p:sp>
      <p:sp>
        <p:nvSpPr>
          <p:cNvPr id="29" name="TextBox 28">
            <a:extLst>
              <a:ext uri="{FF2B5EF4-FFF2-40B4-BE49-F238E27FC236}">
                <a16:creationId xmlns:a16="http://schemas.microsoft.com/office/drawing/2014/main" id="{C2B866F5-3A47-3A40-B570-A2775C359011}"/>
              </a:ext>
            </a:extLst>
          </p:cNvPr>
          <p:cNvSpPr txBox="1"/>
          <p:nvPr/>
        </p:nvSpPr>
        <p:spPr>
          <a:xfrm>
            <a:off x="7636030" y="4639952"/>
            <a:ext cx="1211742" cy="369332"/>
          </a:xfrm>
          <a:prstGeom prst="rect">
            <a:avLst/>
          </a:prstGeom>
          <a:noFill/>
        </p:spPr>
        <p:txBody>
          <a:bodyPr wrap="none" rtlCol="0">
            <a:spAutoFit/>
          </a:bodyPr>
          <a:lstStyle/>
          <a:p>
            <a:r>
              <a:rPr lang="en-US" dirty="0"/>
              <a:t>revoked by</a:t>
            </a:r>
          </a:p>
        </p:txBody>
      </p:sp>
      <p:sp>
        <p:nvSpPr>
          <p:cNvPr id="30" name="TextBox 29">
            <a:extLst>
              <a:ext uri="{FF2B5EF4-FFF2-40B4-BE49-F238E27FC236}">
                <a16:creationId xmlns:a16="http://schemas.microsoft.com/office/drawing/2014/main" id="{A9048964-1776-4C4D-86B0-520D69215182}"/>
              </a:ext>
            </a:extLst>
          </p:cNvPr>
          <p:cNvSpPr txBox="1"/>
          <p:nvPr/>
        </p:nvSpPr>
        <p:spPr>
          <a:xfrm>
            <a:off x="115633" y="5300300"/>
            <a:ext cx="1086388" cy="369332"/>
          </a:xfrm>
          <a:prstGeom prst="rect">
            <a:avLst/>
          </a:prstGeom>
          <a:noFill/>
        </p:spPr>
        <p:txBody>
          <a:bodyPr wrap="none" rtlCol="0">
            <a:spAutoFit/>
          </a:bodyPr>
          <a:lstStyle/>
          <a:p>
            <a:r>
              <a:rPr lang="en-US" dirty="0"/>
              <a:t>occurs on</a:t>
            </a:r>
          </a:p>
        </p:txBody>
      </p:sp>
      <p:sp>
        <p:nvSpPr>
          <p:cNvPr id="31" name="TextBox 30">
            <a:extLst>
              <a:ext uri="{FF2B5EF4-FFF2-40B4-BE49-F238E27FC236}">
                <a16:creationId xmlns:a16="http://schemas.microsoft.com/office/drawing/2014/main" id="{3E2C4A46-8EE2-1F48-BB85-1E672058CD6D}"/>
              </a:ext>
            </a:extLst>
          </p:cNvPr>
          <p:cNvSpPr txBox="1"/>
          <p:nvPr/>
        </p:nvSpPr>
        <p:spPr>
          <a:xfrm>
            <a:off x="2482058" y="5364698"/>
            <a:ext cx="1086388" cy="369332"/>
          </a:xfrm>
          <a:prstGeom prst="rect">
            <a:avLst/>
          </a:prstGeom>
          <a:noFill/>
        </p:spPr>
        <p:txBody>
          <a:bodyPr wrap="none" rtlCol="0">
            <a:spAutoFit/>
          </a:bodyPr>
          <a:lstStyle/>
          <a:p>
            <a:r>
              <a:rPr lang="en-US" dirty="0"/>
              <a:t>occurs on</a:t>
            </a:r>
          </a:p>
        </p:txBody>
      </p:sp>
      <p:sp>
        <p:nvSpPr>
          <p:cNvPr id="33" name="TextBox 32">
            <a:extLst>
              <a:ext uri="{FF2B5EF4-FFF2-40B4-BE49-F238E27FC236}">
                <a16:creationId xmlns:a16="http://schemas.microsoft.com/office/drawing/2014/main" id="{87B5E22E-7994-5A40-A7EA-899225FEC504}"/>
              </a:ext>
            </a:extLst>
          </p:cNvPr>
          <p:cNvSpPr txBox="1"/>
          <p:nvPr/>
        </p:nvSpPr>
        <p:spPr>
          <a:xfrm>
            <a:off x="9782250" y="5424161"/>
            <a:ext cx="1086388" cy="369332"/>
          </a:xfrm>
          <a:prstGeom prst="rect">
            <a:avLst/>
          </a:prstGeom>
          <a:noFill/>
        </p:spPr>
        <p:txBody>
          <a:bodyPr wrap="none" rtlCol="0">
            <a:spAutoFit/>
          </a:bodyPr>
          <a:lstStyle/>
          <a:p>
            <a:r>
              <a:rPr lang="en-US" dirty="0"/>
              <a:t>occurs on</a:t>
            </a:r>
          </a:p>
        </p:txBody>
      </p:sp>
    </p:spTree>
    <p:extLst>
      <p:ext uri="{BB962C8B-B14F-4D97-AF65-F5344CB8AC3E}">
        <p14:creationId xmlns:p14="http://schemas.microsoft.com/office/powerpoint/2010/main" val="372119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B4B381-4393-4044-A2EA-9AC9DF63F514}"/>
              </a:ext>
            </a:extLst>
          </p:cNvPr>
          <p:cNvSpPr txBox="1"/>
          <p:nvPr/>
        </p:nvSpPr>
        <p:spPr>
          <a:xfrm>
            <a:off x="1130398" y="879280"/>
            <a:ext cx="8948928" cy="4247317"/>
          </a:xfrm>
          <a:prstGeom prst="rect">
            <a:avLst/>
          </a:prstGeom>
          <a:noFill/>
        </p:spPr>
        <p:txBody>
          <a:bodyPr wrap="square" rtlCol="0">
            <a:spAutoFit/>
          </a:bodyPr>
          <a:lstStyle/>
          <a:p>
            <a:r>
              <a:rPr lang="en-US" sz="5400" b="1" dirty="0">
                <a:latin typeface="Garamond" panose="02020404030301010803" pitchFamily="18" charset="0"/>
              </a:rPr>
              <a:t>Best Practices</a:t>
            </a:r>
          </a:p>
          <a:p>
            <a:pPr marL="342900" indent="-342900">
              <a:buFont typeface="Arial" panose="020B0604020202020204" pitchFamily="34" charset="0"/>
              <a:buChar char="•"/>
            </a:pPr>
            <a:r>
              <a:rPr lang="en-US" sz="5400" i="1" dirty="0">
                <a:latin typeface="Garamond" panose="02020404030301010803" pitchFamily="18" charset="0"/>
              </a:rPr>
              <a:t>True Path and Defined Classes</a:t>
            </a:r>
          </a:p>
          <a:p>
            <a:pPr marL="342900" indent="-342900">
              <a:buFont typeface="Arial" panose="020B0604020202020204" pitchFamily="34" charset="0"/>
              <a:buChar char="•"/>
            </a:pPr>
            <a:r>
              <a:rPr lang="en-US" sz="5400" i="1" dirty="0">
                <a:latin typeface="Garamond" panose="02020404030301010803" pitchFamily="18" charset="0"/>
              </a:rPr>
              <a:t>Definitions</a:t>
            </a:r>
          </a:p>
          <a:p>
            <a:pPr marL="342900" indent="-342900">
              <a:buFont typeface="Arial" panose="020B0604020202020204" pitchFamily="34" charset="0"/>
              <a:buChar char="•"/>
            </a:pPr>
            <a:r>
              <a:rPr lang="en-US" sz="5400" i="1" dirty="0">
                <a:latin typeface="Garamond" panose="02020404030301010803" pitchFamily="18" charset="0"/>
              </a:rPr>
              <a:t>Against Relations</a:t>
            </a:r>
          </a:p>
          <a:p>
            <a:pPr marL="342900" indent="-342900">
              <a:buFont typeface="Arial" panose="020B0604020202020204" pitchFamily="34" charset="0"/>
              <a:buChar char="•"/>
            </a:pPr>
            <a:r>
              <a:rPr lang="en-US" sz="5400" i="1" dirty="0">
                <a:latin typeface="Garamond" panose="02020404030301010803" pitchFamily="18" charset="0"/>
              </a:rPr>
              <a:t>Processes are classes (not relations)</a:t>
            </a:r>
          </a:p>
        </p:txBody>
      </p:sp>
      <p:sp>
        <p:nvSpPr>
          <p:cNvPr id="3" name="Rectangle 2">
            <a:extLst>
              <a:ext uri="{FF2B5EF4-FFF2-40B4-BE49-F238E27FC236}">
                <a16:creationId xmlns:a16="http://schemas.microsoft.com/office/drawing/2014/main" id="{ABE94CE2-0C46-7543-9FC0-6B75F585C3D7}"/>
              </a:ext>
            </a:extLst>
          </p:cNvPr>
          <p:cNvSpPr/>
          <p:nvPr/>
        </p:nvSpPr>
        <p:spPr>
          <a:xfrm>
            <a:off x="0" y="0"/>
            <a:ext cx="12192000" cy="441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Adobe Garamond Pro" charset="0"/>
                <a:ea typeface="Adobe Garamond Pro" charset="0"/>
                <a:cs typeface="Adobe Garamond Pro" charset="0"/>
              </a:rPr>
              <a:t>	Coordinated Holistic Alignment of Manufacturing Processes (CHAMP)</a:t>
            </a:r>
          </a:p>
        </p:txBody>
      </p:sp>
    </p:spTree>
    <p:extLst>
      <p:ext uri="{BB962C8B-B14F-4D97-AF65-F5344CB8AC3E}">
        <p14:creationId xmlns:p14="http://schemas.microsoft.com/office/powerpoint/2010/main" val="4170154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7F8AEDC-1B78-594F-A69F-61BABD572076}"/>
              </a:ext>
            </a:extLst>
          </p:cNvPr>
          <p:cNvSpPr/>
          <p:nvPr/>
        </p:nvSpPr>
        <p:spPr>
          <a:xfrm>
            <a:off x="848045" y="2375884"/>
            <a:ext cx="6874639" cy="3662541"/>
          </a:xfrm>
          <a:prstGeom prst="rect">
            <a:avLst/>
          </a:prstGeom>
        </p:spPr>
        <p:txBody>
          <a:bodyPr wrap="square">
            <a:spAutoFit/>
          </a:bodyPr>
          <a:lstStyle/>
          <a:p>
            <a:r>
              <a:rPr lang="en-US" sz="4000" b="1" dirty="0">
                <a:latin typeface="Garamond" panose="02020404030301010803" pitchFamily="18" charset="0"/>
              </a:rPr>
              <a:t>The True Path Rule: </a:t>
            </a:r>
            <a:r>
              <a:rPr lang="en-US" sz="4000" dirty="0">
                <a:latin typeface="Garamond" panose="02020404030301010803" pitchFamily="18" charset="0"/>
              </a:rPr>
              <a:t>Every instance of a child class must also be an instance of every class that is a parent of the child class. </a:t>
            </a:r>
          </a:p>
          <a:p>
            <a:endParaRPr lang="en-US" sz="2400" dirty="0">
              <a:latin typeface="Garamond" panose="02020404030301010803" pitchFamily="18" charset="0"/>
            </a:endParaRPr>
          </a:p>
          <a:p>
            <a:endParaRPr lang="en-US" sz="2400" dirty="0">
              <a:latin typeface="Garamond" panose="02020404030301010803" pitchFamily="18" charset="0"/>
            </a:endParaRPr>
          </a:p>
          <a:p>
            <a:endParaRPr lang="en-US" sz="2400" dirty="0">
              <a:latin typeface="Garamond" panose="02020404030301010803" pitchFamily="18" charset="0"/>
            </a:endParaRPr>
          </a:p>
        </p:txBody>
      </p:sp>
      <p:sp>
        <p:nvSpPr>
          <p:cNvPr id="3" name="Oval 2">
            <a:extLst>
              <a:ext uri="{FF2B5EF4-FFF2-40B4-BE49-F238E27FC236}">
                <a16:creationId xmlns:a16="http://schemas.microsoft.com/office/drawing/2014/main" id="{EA6DE79C-D52E-0844-8263-89362F72033C}"/>
              </a:ext>
            </a:extLst>
          </p:cNvPr>
          <p:cNvSpPr/>
          <p:nvPr/>
        </p:nvSpPr>
        <p:spPr>
          <a:xfrm>
            <a:off x="7978693" y="5734799"/>
            <a:ext cx="1403198" cy="5575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iPhone</a:t>
            </a:r>
          </a:p>
        </p:txBody>
      </p:sp>
      <p:sp>
        <p:nvSpPr>
          <p:cNvPr id="4" name="Oval 3">
            <a:extLst>
              <a:ext uri="{FF2B5EF4-FFF2-40B4-BE49-F238E27FC236}">
                <a16:creationId xmlns:a16="http://schemas.microsoft.com/office/drawing/2014/main" id="{7E042A29-562C-1B4D-92EC-E3387880D6DB}"/>
              </a:ext>
            </a:extLst>
          </p:cNvPr>
          <p:cNvSpPr/>
          <p:nvPr/>
        </p:nvSpPr>
        <p:spPr>
          <a:xfrm>
            <a:off x="8043740" y="3913148"/>
            <a:ext cx="1274958" cy="4240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artifact</a:t>
            </a:r>
          </a:p>
        </p:txBody>
      </p:sp>
      <p:sp>
        <p:nvSpPr>
          <p:cNvPr id="5" name="Oval 4">
            <a:extLst>
              <a:ext uri="{FF2B5EF4-FFF2-40B4-BE49-F238E27FC236}">
                <a16:creationId xmlns:a16="http://schemas.microsoft.com/office/drawing/2014/main" id="{BECED55E-7770-F34E-B50A-2F6DF4F636D1}"/>
              </a:ext>
            </a:extLst>
          </p:cNvPr>
          <p:cNvSpPr/>
          <p:nvPr/>
        </p:nvSpPr>
        <p:spPr>
          <a:xfrm>
            <a:off x="8041887" y="2947283"/>
            <a:ext cx="1276811" cy="4722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a:t>
            </a:r>
          </a:p>
        </p:txBody>
      </p:sp>
      <p:sp>
        <p:nvSpPr>
          <p:cNvPr id="6" name="Oval 5">
            <a:extLst>
              <a:ext uri="{FF2B5EF4-FFF2-40B4-BE49-F238E27FC236}">
                <a16:creationId xmlns:a16="http://schemas.microsoft.com/office/drawing/2014/main" id="{42879687-1CBB-0E4C-B8CF-06A80D97F891}"/>
              </a:ext>
            </a:extLst>
          </p:cNvPr>
          <p:cNvSpPr/>
          <p:nvPr/>
        </p:nvSpPr>
        <p:spPr>
          <a:xfrm>
            <a:off x="7599552" y="1854178"/>
            <a:ext cx="2161480" cy="6690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independent continuant</a:t>
            </a:r>
          </a:p>
        </p:txBody>
      </p:sp>
      <p:sp>
        <p:nvSpPr>
          <p:cNvPr id="7" name="Oval 6">
            <a:extLst>
              <a:ext uri="{FF2B5EF4-FFF2-40B4-BE49-F238E27FC236}">
                <a16:creationId xmlns:a16="http://schemas.microsoft.com/office/drawing/2014/main" id="{0867AD6E-D326-1347-A2BD-CAFD6534AE6A}"/>
              </a:ext>
            </a:extLst>
          </p:cNvPr>
          <p:cNvSpPr/>
          <p:nvPr/>
        </p:nvSpPr>
        <p:spPr>
          <a:xfrm>
            <a:off x="7815606" y="739554"/>
            <a:ext cx="1741451" cy="6690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continuant</a:t>
            </a:r>
          </a:p>
        </p:txBody>
      </p:sp>
      <p:sp>
        <p:nvSpPr>
          <p:cNvPr id="8" name="Oval 7">
            <a:extLst>
              <a:ext uri="{FF2B5EF4-FFF2-40B4-BE49-F238E27FC236}">
                <a16:creationId xmlns:a16="http://schemas.microsoft.com/office/drawing/2014/main" id="{56E6A7E5-1AE1-B14B-B75F-14A0E9937596}"/>
              </a:ext>
            </a:extLst>
          </p:cNvPr>
          <p:cNvSpPr/>
          <p:nvPr/>
        </p:nvSpPr>
        <p:spPr>
          <a:xfrm>
            <a:off x="8067903" y="4873438"/>
            <a:ext cx="1224777" cy="4716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phone</a:t>
            </a:r>
          </a:p>
        </p:txBody>
      </p:sp>
      <p:cxnSp>
        <p:nvCxnSpPr>
          <p:cNvPr id="10" name="Straight Arrow Connector 9">
            <a:extLst>
              <a:ext uri="{FF2B5EF4-FFF2-40B4-BE49-F238E27FC236}">
                <a16:creationId xmlns:a16="http://schemas.microsoft.com/office/drawing/2014/main" id="{5B1E4330-14CD-224A-8204-3D770D20AADE}"/>
              </a:ext>
            </a:extLst>
          </p:cNvPr>
          <p:cNvCxnSpPr>
            <a:cxnSpLocks/>
            <a:stCxn id="3" idx="0"/>
            <a:endCxn id="8" idx="4"/>
          </p:cNvCxnSpPr>
          <p:nvPr/>
        </p:nvCxnSpPr>
        <p:spPr>
          <a:xfrm flipV="1">
            <a:off x="8680292" y="5345078"/>
            <a:ext cx="0" cy="389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03E8919-3B35-D24B-80A0-B764A4571545}"/>
              </a:ext>
            </a:extLst>
          </p:cNvPr>
          <p:cNvCxnSpPr>
            <a:cxnSpLocks/>
            <a:stCxn id="8" idx="0"/>
            <a:endCxn id="4" idx="4"/>
          </p:cNvCxnSpPr>
          <p:nvPr/>
        </p:nvCxnSpPr>
        <p:spPr>
          <a:xfrm flipV="1">
            <a:off x="8680292" y="4337179"/>
            <a:ext cx="927" cy="536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7AA8747-EDB0-0B4B-871C-422317396F85}"/>
              </a:ext>
            </a:extLst>
          </p:cNvPr>
          <p:cNvCxnSpPr>
            <a:cxnSpLocks/>
            <a:stCxn id="4" idx="0"/>
            <a:endCxn id="5" idx="4"/>
          </p:cNvCxnSpPr>
          <p:nvPr/>
        </p:nvCxnSpPr>
        <p:spPr>
          <a:xfrm flipH="1" flipV="1">
            <a:off x="8680293" y="3419494"/>
            <a:ext cx="926" cy="493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03B160D-0980-D24E-BEC8-82F315F52388}"/>
              </a:ext>
            </a:extLst>
          </p:cNvPr>
          <p:cNvCxnSpPr>
            <a:cxnSpLocks/>
            <a:stCxn id="5" idx="0"/>
            <a:endCxn id="6" idx="4"/>
          </p:cNvCxnSpPr>
          <p:nvPr/>
        </p:nvCxnSpPr>
        <p:spPr>
          <a:xfrm flipH="1" flipV="1">
            <a:off x="8680292" y="2523252"/>
            <a:ext cx="1" cy="424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5A74F06-A8B8-3044-B42C-B313211661CA}"/>
              </a:ext>
            </a:extLst>
          </p:cNvPr>
          <p:cNvCxnSpPr>
            <a:cxnSpLocks/>
            <a:stCxn id="6" idx="0"/>
            <a:endCxn id="7" idx="4"/>
          </p:cNvCxnSpPr>
          <p:nvPr/>
        </p:nvCxnSpPr>
        <p:spPr>
          <a:xfrm flipV="1">
            <a:off x="8680292" y="1408628"/>
            <a:ext cx="6040" cy="445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0B507CED-B1BC-8B4B-996C-612DEFDC3371}"/>
              </a:ext>
            </a:extLst>
          </p:cNvPr>
          <p:cNvCxnSpPr>
            <a:cxnSpLocks/>
          </p:cNvCxnSpPr>
          <p:nvPr/>
        </p:nvCxnSpPr>
        <p:spPr>
          <a:xfrm>
            <a:off x="5833014" y="1067100"/>
            <a:ext cx="90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D0D7ECCB-7F9D-C444-BCA2-638E5D5B5A80}"/>
              </a:ext>
            </a:extLst>
          </p:cNvPr>
          <p:cNvSpPr txBox="1"/>
          <p:nvPr/>
        </p:nvSpPr>
        <p:spPr>
          <a:xfrm>
            <a:off x="6011249" y="593808"/>
            <a:ext cx="490840" cy="369332"/>
          </a:xfrm>
          <a:prstGeom prst="rect">
            <a:avLst/>
          </a:prstGeom>
          <a:noFill/>
        </p:spPr>
        <p:txBody>
          <a:bodyPr wrap="none" rtlCol="0">
            <a:spAutoFit/>
          </a:bodyPr>
          <a:lstStyle/>
          <a:p>
            <a:r>
              <a:rPr lang="en-US" dirty="0"/>
              <a:t>is a</a:t>
            </a:r>
          </a:p>
        </p:txBody>
      </p:sp>
      <p:sp>
        <p:nvSpPr>
          <p:cNvPr id="77" name="Rectangle 76">
            <a:extLst>
              <a:ext uri="{FF2B5EF4-FFF2-40B4-BE49-F238E27FC236}">
                <a16:creationId xmlns:a16="http://schemas.microsoft.com/office/drawing/2014/main" id="{7F46C877-05DE-454D-BC36-3161AFCB5FE3}"/>
              </a:ext>
            </a:extLst>
          </p:cNvPr>
          <p:cNvSpPr/>
          <p:nvPr/>
        </p:nvSpPr>
        <p:spPr>
          <a:xfrm>
            <a:off x="0" y="0"/>
            <a:ext cx="12192000" cy="441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Adobe Garamond Pro" charset="0"/>
                <a:ea typeface="Adobe Garamond Pro" charset="0"/>
                <a:cs typeface="Adobe Garamond Pro" charset="0"/>
              </a:rPr>
              <a:t>	Coordinated Holistic Alignment of Manufacturing Processes (CHAMP)</a:t>
            </a:r>
          </a:p>
        </p:txBody>
      </p:sp>
    </p:spTree>
    <p:extLst>
      <p:ext uri="{BB962C8B-B14F-4D97-AF65-F5344CB8AC3E}">
        <p14:creationId xmlns:p14="http://schemas.microsoft.com/office/powerpoint/2010/main" val="33756544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EA6DE79C-D52E-0844-8263-89362F72033C}"/>
              </a:ext>
            </a:extLst>
          </p:cNvPr>
          <p:cNvSpPr/>
          <p:nvPr/>
        </p:nvSpPr>
        <p:spPr>
          <a:xfrm>
            <a:off x="7978693" y="5734799"/>
            <a:ext cx="1403198" cy="5575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iPhone</a:t>
            </a:r>
          </a:p>
        </p:txBody>
      </p:sp>
      <p:sp>
        <p:nvSpPr>
          <p:cNvPr id="4" name="Oval 3">
            <a:extLst>
              <a:ext uri="{FF2B5EF4-FFF2-40B4-BE49-F238E27FC236}">
                <a16:creationId xmlns:a16="http://schemas.microsoft.com/office/drawing/2014/main" id="{7E042A29-562C-1B4D-92EC-E3387880D6DB}"/>
              </a:ext>
            </a:extLst>
          </p:cNvPr>
          <p:cNvSpPr/>
          <p:nvPr/>
        </p:nvSpPr>
        <p:spPr>
          <a:xfrm>
            <a:off x="8043740" y="3913148"/>
            <a:ext cx="1274958" cy="4240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artifact</a:t>
            </a:r>
          </a:p>
        </p:txBody>
      </p:sp>
      <p:sp>
        <p:nvSpPr>
          <p:cNvPr id="5" name="Oval 4">
            <a:extLst>
              <a:ext uri="{FF2B5EF4-FFF2-40B4-BE49-F238E27FC236}">
                <a16:creationId xmlns:a16="http://schemas.microsoft.com/office/drawing/2014/main" id="{BECED55E-7770-F34E-B50A-2F6DF4F636D1}"/>
              </a:ext>
            </a:extLst>
          </p:cNvPr>
          <p:cNvSpPr/>
          <p:nvPr/>
        </p:nvSpPr>
        <p:spPr>
          <a:xfrm>
            <a:off x="8041887" y="2947283"/>
            <a:ext cx="1276811" cy="4722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a:t>
            </a:r>
          </a:p>
        </p:txBody>
      </p:sp>
      <p:sp>
        <p:nvSpPr>
          <p:cNvPr id="6" name="Oval 5">
            <a:extLst>
              <a:ext uri="{FF2B5EF4-FFF2-40B4-BE49-F238E27FC236}">
                <a16:creationId xmlns:a16="http://schemas.microsoft.com/office/drawing/2014/main" id="{42879687-1CBB-0E4C-B8CF-06A80D97F891}"/>
              </a:ext>
            </a:extLst>
          </p:cNvPr>
          <p:cNvSpPr/>
          <p:nvPr/>
        </p:nvSpPr>
        <p:spPr>
          <a:xfrm>
            <a:off x="7599552" y="1854178"/>
            <a:ext cx="2161480" cy="6690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independent continuant</a:t>
            </a:r>
          </a:p>
        </p:txBody>
      </p:sp>
      <p:sp>
        <p:nvSpPr>
          <p:cNvPr id="7" name="Oval 6">
            <a:extLst>
              <a:ext uri="{FF2B5EF4-FFF2-40B4-BE49-F238E27FC236}">
                <a16:creationId xmlns:a16="http://schemas.microsoft.com/office/drawing/2014/main" id="{0867AD6E-D326-1347-A2BD-CAFD6534AE6A}"/>
              </a:ext>
            </a:extLst>
          </p:cNvPr>
          <p:cNvSpPr/>
          <p:nvPr/>
        </p:nvSpPr>
        <p:spPr>
          <a:xfrm>
            <a:off x="7815606" y="739554"/>
            <a:ext cx="1741451" cy="6690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continuant</a:t>
            </a:r>
          </a:p>
        </p:txBody>
      </p:sp>
      <p:sp>
        <p:nvSpPr>
          <p:cNvPr id="8" name="Oval 7">
            <a:extLst>
              <a:ext uri="{FF2B5EF4-FFF2-40B4-BE49-F238E27FC236}">
                <a16:creationId xmlns:a16="http://schemas.microsoft.com/office/drawing/2014/main" id="{56E6A7E5-1AE1-B14B-B75F-14A0E9937596}"/>
              </a:ext>
            </a:extLst>
          </p:cNvPr>
          <p:cNvSpPr/>
          <p:nvPr/>
        </p:nvSpPr>
        <p:spPr>
          <a:xfrm>
            <a:off x="8067903" y="4873438"/>
            <a:ext cx="1224777" cy="4716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phone</a:t>
            </a:r>
          </a:p>
        </p:txBody>
      </p:sp>
      <p:cxnSp>
        <p:nvCxnSpPr>
          <p:cNvPr id="10" name="Straight Arrow Connector 9">
            <a:extLst>
              <a:ext uri="{FF2B5EF4-FFF2-40B4-BE49-F238E27FC236}">
                <a16:creationId xmlns:a16="http://schemas.microsoft.com/office/drawing/2014/main" id="{5B1E4330-14CD-224A-8204-3D770D20AADE}"/>
              </a:ext>
            </a:extLst>
          </p:cNvPr>
          <p:cNvCxnSpPr>
            <a:cxnSpLocks/>
            <a:stCxn id="3" idx="0"/>
            <a:endCxn id="8" idx="4"/>
          </p:cNvCxnSpPr>
          <p:nvPr/>
        </p:nvCxnSpPr>
        <p:spPr>
          <a:xfrm flipV="1">
            <a:off x="8680292" y="5345078"/>
            <a:ext cx="0" cy="389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03E8919-3B35-D24B-80A0-B764A4571545}"/>
              </a:ext>
            </a:extLst>
          </p:cNvPr>
          <p:cNvCxnSpPr>
            <a:cxnSpLocks/>
            <a:stCxn id="8" idx="0"/>
            <a:endCxn id="4" idx="4"/>
          </p:cNvCxnSpPr>
          <p:nvPr/>
        </p:nvCxnSpPr>
        <p:spPr>
          <a:xfrm flipV="1">
            <a:off x="8680292" y="4337179"/>
            <a:ext cx="927" cy="536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7AA8747-EDB0-0B4B-871C-422317396F85}"/>
              </a:ext>
            </a:extLst>
          </p:cNvPr>
          <p:cNvCxnSpPr>
            <a:cxnSpLocks/>
            <a:stCxn id="4" idx="0"/>
            <a:endCxn id="5" idx="4"/>
          </p:cNvCxnSpPr>
          <p:nvPr/>
        </p:nvCxnSpPr>
        <p:spPr>
          <a:xfrm flipH="1" flipV="1">
            <a:off x="8680293" y="3419494"/>
            <a:ext cx="926" cy="493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03B160D-0980-D24E-BEC8-82F315F52388}"/>
              </a:ext>
            </a:extLst>
          </p:cNvPr>
          <p:cNvCxnSpPr>
            <a:cxnSpLocks/>
            <a:stCxn id="5" idx="0"/>
            <a:endCxn id="6" idx="4"/>
          </p:cNvCxnSpPr>
          <p:nvPr/>
        </p:nvCxnSpPr>
        <p:spPr>
          <a:xfrm flipH="1" flipV="1">
            <a:off x="8680292" y="2523252"/>
            <a:ext cx="1" cy="424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5A74F06-A8B8-3044-B42C-B313211661CA}"/>
              </a:ext>
            </a:extLst>
          </p:cNvPr>
          <p:cNvCxnSpPr>
            <a:cxnSpLocks/>
            <a:stCxn id="6" idx="0"/>
            <a:endCxn id="7" idx="4"/>
          </p:cNvCxnSpPr>
          <p:nvPr/>
        </p:nvCxnSpPr>
        <p:spPr>
          <a:xfrm flipV="1">
            <a:off x="8680292" y="1408628"/>
            <a:ext cx="6040" cy="445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8AB0FD2-AF11-C943-9A27-69B3BF083394}"/>
              </a:ext>
            </a:extLst>
          </p:cNvPr>
          <p:cNvSpPr/>
          <p:nvPr/>
        </p:nvSpPr>
        <p:spPr>
          <a:xfrm>
            <a:off x="5598844" y="3913147"/>
            <a:ext cx="1427584" cy="4240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Product</a:t>
            </a:r>
          </a:p>
        </p:txBody>
      </p:sp>
      <p:sp>
        <p:nvSpPr>
          <p:cNvPr id="16" name="Oval 15">
            <a:extLst>
              <a:ext uri="{FF2B5EF4-FFF2-40B4-BE49-F238E27FC236}">
                <a16:creationId xmlns:a16="http://schemas.microsoft.com/office/drawing/2014/main" id="{2D6AF0FB-F4C2-6746-9DB3-857D164B7477}"/>
              </a:ext>
            </a:extLst>
          </p:cNvPr>
          <p:cNvSpPr/>
          <p:nvPr/>
        </p:nvSpPr>
        <p:spPr>
          <a:xfrm>
            <a:off x="3707561" y="3867752"/>
            <a:ext cx="1482988" cy="4240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Resource</a:t>
            </a:r>
          </a:p>
        </p:txBody>
      </p:sp>
      <p:sp>
        <p:nvSpPr>
          <p:cNvPr id="17" name="Oval 16">
            <a:extLst>
              <a:ext uri="{FF2B5EF4-FFF2-40B4-BE49-F238E27FC236}">
                <a16:creationId xmlns:a16="http://schemas.microsoft.com/office/drawing/2014/main" id="{82364EB0-EFDD-0746-97DB-B150B4CBE2DE}"/>
              </a:ext>
            </a:extLst>
          </p:cNvPr>
          <p:cNvSpPr/>
          <p:nvPr/>
        </p:nvSpPr>
        <p:spPr>
          <a:xfrm>
            <a:off x="2009075" y="4449407"/>
            <a:ext cx="1882699" cy="4240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Commodity</a:t>
            </a:r>
          </a:p>
        </p:txBody>
      </p:sp>
      <p:sp>
        <p:nvSpPr>
          <p:cNvPr id="19" name="Oval 18">
            <a:extLst>
              <a:ext uri="{FF2B5EF4-FFF2-40B4-BE49-F238E27FC236}">
                <a16:creationId xmlns:a16="http://schemas.microsoft.com/office/drawing/2014/main" id="{C0C97895-5379-394F-A37F-CE6FF4EE06C5}"/>
              </a:ext>
            </a:extLst>
          </p:cNvPr>
          <p:cNvSpPr/>
          <p:nvPr/>
        </p:nvSpPr>
        <p:spPr>
          <a:xfrm>
            <a:off x="2009075" y="5310768"/>
            <a:ext cx="1503559" cy="6662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Apple Product</a:t>
            </a:r>
          </a:p>
        </p:txBody>
      </p:sp>
      <p:cxnSp>
        <p:nvCxnSpPr>
          <p:cNvPr id="22" name="Straight Arrow Connector 21">
            <a:extLst>
              <a:ext uri="{FF2B5EF4-FFF2-40B4-BE49-F238E27FC236}">
                <a16:creationId xmlns:a16="http://schemas.microsoft.com/office/drawing/2014/main" id="{3A17291D-74E8-784E-88BC-A6C33F032248}"/>
              </a:ext>
            </a:extLst>
          </p:cNvPr>
          <p:cNvCxnSpPr>
            <a:cxnSpLocks/>
            <a:stCxn id="3" idx="1"/>
            <a:endCxn id="19" idx="6"/>
          </p:cNvCxnSpPr>
          <p:nvPr/>
        </p:nvCxnSpPr>
        <p:spPr>
          <a:xfrm flipH="1" flipV="1">
            <a:off x="3512634" y="5643911"/>
            <a:ext cx="4671553" cy="1725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949D63F-A711-9C4D-B1E0-1078B907D584}"/>
              </a:ext>
            </a:extLst>
          </p:cNvPr>
          <p:cNvCxnSpPr>
            <a:cxnSpLocks/>
            <a:stCxn id="3" idx="1"/>
            <a:endCxn id="17" idx="4"/>
          </p:cNvCxnSpPr>
          <p:nvPr/>
        </p:nvCxnSpPr>
        <p:spPr>
          <a:xfrm flipH="1" flipV="1">
            <a:off x="2950425" y="4873438"/>
            <a:ext cx="5233762" cy="943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0B6BE43-9F47-1F43-93F3-4AEB5ADC2EA4}"/>
              </a:ext>
            </a:extLst>
          </p:cNvPr>
          <p:cNvCxnSpPr>
            <a:cxnSpLocks/>
            <a:stCxn id="3" idx="1"/>
            <a:endCxn id="16" idx="4"/>
          </p:cNvCxnSpPr>
          <p:nvPr/>
        </p:nvCxnSpPr>
        <p:spPr>
          <a:xfrm flipH="1" flipV="1">
            <a:off x="4449055" y="4291783"/>
            <a:ext cx="3735132" cy="1524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25D2273-8C08-8847-AAB3-25742AB53C29}"/>
              </a:ext>
            </a:extLst>
          </p:cNvPr>
          <p:cNvCxnSpPr>
            <a:cxnSpLocks/>
            <a:stCxn id="3" idx="1"/>
            <a:endCxn id="14" idx="4"/>
          </p:cNvCxnSpPr>
          <p:nvPr/>
        </p:nvCxnSpPr>
        <p:spPr>
          <a:xfrm flipH="1" flipV="1">
            <a:off x="6312636" y="4337178"/>
            <a:ext cx="1871551" cy="1479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2FB9F25-DFC4-914E-A779-9E0F18939CF7}"/>
              </a:ext>
            </a:extLst>
          </p:cNvPr>
          <p:cNvCxnSpPr>
            <a:cxnSpLocks/>
          </p:cNvCxnSpPr>
          <p:nvPr/>
        </p:nvCxnSpPr>
        <p:spPr>
          <a:xfrm>
            <a:off x="5859036" y="906727"/>
            <a:ext cx="90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51F8AEB7-D2F0-3F43-BC91-D56F822C25AB}"/>
              </a:ext>
            </a:extLst>
          </p:cNvPr>
          <p:cNvSpPr txBox="1"/>
          <p:nvPr/>
        </p:nvSpPr>
        <p:spPr>
          <a:xfrm>
            <a:off x="6067216" y="525343"/>
            <a:ext cx="490840" cy="369332"/>
          </a:xfrm>
          <a:prstGeom prst="rect">
            <a:avLst/>
          </a:prstGeom>
          <a:noFill/>
        </p:spPr>
        <p:txBody>
          <a:bodyPr wrap="none" rtlCol="0">
            <a:spAutoFit/>
          </a:bodyPr>
          <a:lstStyle/>
          <a:p>
            <a:r>
              <a:rPr lang="en-US" dirty="0"/>
              <a:t>is a</a:t>
            </a:r>
          </a:p>
        </p:txBody>
      </p:sp>
      <p:sp>
        <p:nvSpPr>
          <p:cNvPr id="36" name="Rectangle 35">
            <a:extLst>
              <a:ext uri="{FF2B5EF4-FFF2-40B4-BE49-F238E27FC236}">
                <a16:creationId xmlns:a16="http://schemas.microsoft.com/office/drawing/2014/main" id="{766ED32A-3B17-5E43-859F-8E523F67EA36}"/>
              </a:ext>
            </a:extLst>
          </p:cNvPr>
          <p:cNvSpPr/>
          <p:nvPr/>
        </p:nvSpPr>
        <p:spPr>
          <a:xfrm>
            <a:off x="0" y="0"/>
            <a:ext cx="12192000" cy="441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Adobe Garamond Pro" charset="0"/>
                <a:ea typeface="Adobe Garamond Pro" charset="0"/>
                <a:cs typeface="Adobe Garamond Pro" charset="0"/>
              </a:rPr>
              <a:t>	Coordinated Holistic Alignment of Manufacturing Processes (CHAMP)</a:t>
            </a:r>
          </a:p>
        </p:txBody>
      </p:sp>
    </p:spTree>
    <p:extLst>
      <p:ext uri="{BB962C8B-B14F-4D97-AF65-F5344CB8AC3E}">
        <p14:creationId xmlns:p14="http://schemas.microsoft.com/office/powerpoint/2010/main" val="1286745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A8CF53-BBC5-9B49-AAE8-C3CFE6A5A552}"/>
              </a:ext>
            </a:extLst>
          </p:cNvPr>
          <p:cNvSpPr txBox="1"/>
          <p:nvPr/>
        </p:nvSpPr>
        <p:spPr>
          <a:xfrm>
            <a:off x="0" y="126609"/>
            <a:ext cx="12192000" cy="1569660"/>
          </a:xfrm>
          <a:prstGeom prst="rect">
            <a:avLst/>
          </a:prstGeom>
          <a:noFill/>
        </p:spPr>
        <p:txBody>
          <a:bodyPr wrap="square" rtlCol="0">
            <a:spAutoFit/>
          </a:bodyPr>
          <a:lstStyle/>
          <a:p>
            <a:pPr algn="ctr"/>
            <a:r>
              <a:rPr lang="en-US" sz="4800" dirty="0">
                <a:solidFill>
                  <a:schemeClr val="accent1"/>
                </a:solidFill>
              </a:rPr>
              <a:t>C</a:t>
            </a:r>
            <a:r>
              <a:rPr lang="en-US" sz="3200" dirty="0">
                <a:solidFill>
                  <a:schemeClr val="accent1"/>
                </a:solidFill>
              </a:rPr>
              <a:t>oordinated </a:t>
            </a:r>
            <a:r>
              <a:rPr lang="en-US" sz="4800" dirty="0">
                <a:solidFill>
                  <a:schemeClr val="accent1"/>
                </a:solidFill>
              </a:rPr>
              <a:t>H</a:t>
            </a:r>
            <a:r>
              <a:rPr lang="en-US" sz="3200" dirty="0">
                <a:solidFill>
                  <a:schemeClr val="accent1"/>
                </a:solidFill>
              </a:rPr>
              <a:t>olistic </a:t>
            </a:r>
            <a:r>
              <a:rPr lang="en-US" sz="4800" dirty="0">
                <a:solidFill>
                  <a:schemeClr val="accent1"/>
                </a:solidFill>
              </a:rPr>
              <a:t>A</a:t>
            </a:r>
            <a:r>
              <a:rPr lang="en-US" sz="3200" dirty="0">
                <a:solidFill>
                  <a:schemeClr val="accent1"/>
                </a:solidFill>
              </a:rPr>
              <a:t>lignment of </a:t>
            </a:r>
            <a:r>
              <a:rPr lang="en-US" sz="4800" dirty="0">
                <a:solidFill>
                  <a:schemeClr val="accent1"/>
                </a:solidFill>
              </a:rPr>
              <a:t>M</a:t>
            </a:r>
            <a:r>
              <a:rPr lang="en-US" sz="3200" dirty="0">
                <a:solidFill>
                  <a:schemeClr val="accent1"/>
                </a:solidFill>
              </a:rPr>
              <a:t>anufacturing </a:t>
            </a:r>
            <a:r>
              <a:rPr lang="en-US" sz="4800" dirty="0">
                <a:solidFill>
                  <a:schemeClr val="accent1"/>
                </a:solidFill>
              </a:rPr>
              <a:t>P</a:t>
            </a:r>
            <a:r>
              <a:rPr lang="en-US" sz="3200" dirty="0">
                <a:solidFill>
                  <a:schemeClr val="accent1"/>
                </a:solidFill>
              </a:rPr>
              <a:t>rocesses (</a:t>
            </a:r>
            <a:r>
              <a:rPr lang="en-US" sz="4800" dirty="0">
                <a:solidFill>
                  <a:schemeClr val="accent1"/>
                </a:solidFill>
              </a:rPr>
              <a:t>CHAMP</a:t>
            </a:r>
            <a:r>
              <a:rPr lang="en-US" sz="3200" dirty="0">
                <a:solidFill>
                  <a:schemeClr val="accent1"/>
                </a:solidFill>
              </a:rPr>
              <a:t>)</a:t>
            </a:r>
          </a:p>
        </p:txBody>
      </p:sp>
      <p:sp>
        <p:nvSpPr>
          <p:cNvPr id="3" name="TextBox 2">
            <a:extLst>
              <a:ext uri="{FF2B5EF4-FFF2-40B4-BE49-F238E27FC236}">
                <a16:creationId xmlns:a16="http://schemas.microsoft.com/office/drawing/2014/main" id="{29CA066A-ABF7-4B4E-BC89-DC98963D8D0C}"/>
              </a:ext>
            </a:extLst>
          </p:cNvPr>
          <p:cNvSpPr txBox="1"/>
          <p:nvPr/>
        </p:nvSpPr>
        <p:spPr>
          <a:xfrm>
            <a:off x="1613219" y="1980816"/>
            <a:ext cx="10578781" cy="4524315"/>
          </a:xfrm>
          <a:prstGeom prst="rect">
            <a:avLst/>
          </a:prstGeom>
          <a:noFill/>
        </p:spPr>
        <p:txBody>
          <a:bodyPr wrap="square" rtlCol="0">
            <a:spAutoFit/>
          </a:bodyPr>
          <a:lstStyle/>
          <a:p>
            <a:r>
              <a:rPr lang="en-US" sz="3600" b="1" dirty="0">
                <a:latin typeface="Garamond" panose="02020404030301010803" pitchFamily="18" charset="0"/>
              </a:rPr>
              <a:t>J. Neil Otte</a:t>
            </a:r>
            <a:r>
              <a:rPr lang="en-US" sz="3600" dirty="0">
                <a:latin typeface="Garamond" panose="02020404030301010803" pitchFamily="18" charset="0"/>
              </a:rPr>
              <a:t>, project manager for CHAMP</a:t>
            </a:r>
          </a:p>
          <a:p>
            <a:endParaRPr lang="en-US" sz="3600" dirty="0">
              <a:latin typeface="Garamond" panose="02020404030301010803" pitchFamily="18" charset="0"/>
            </a:endParaRPr>
          </a:p>
          <a:p>
            <a:r>
              <a:rPr lang="en-US" sz="3600" dirty="0" err="1">
                <a:latin typeface="Garamond" panose="02020404030301010803" pitchFamily="18" charset="0"/>
              </a:rPr>
              <a:t>ph.d.</a:t>
            </a:r>
            <a:r>
              <a:rPr lang="en-US" sz="3600" dirty="0">
                <a:latin typeface="Garamond" panose="02020404030301010803" pitchFamily="18" charset="0"/>
              </a:rPr>
              <a:t> candidate, </a:t>
            </a:r>
          </a:p>
          <a:p>
            <a:r>
              <a:rPr lang="en-US" sz="3600" dirty="0">
                <a:latin typeface="Garamond" panose="02020404030301010803" pitchFamily="18" charset="0"/>
              </a:rPr>
              <a:t>philosophy department, University of Buffalo (SUNY)</a:t>
            </a:r>
          </a:p>
          <a:p>
            <a:r>
              <a:rPr lang="en-US" sz="3600" dirty="0">
                <a:latin typeface="Garamond" panose="02020404030301010803" pitchFamily="18" charset="0"/>
              </a:rPr>
              <a:t>The National Center for Ontological Research</a:t>
            </a:r>
            <a:endParaRPr lang="en-US" sz="3600" dirty="0">
              <a:latin typeface="Garamond" panose="02020404030301010803" pitchFamily="18" charset="0"/>
              <a:hlinkClick r:id="rId2"/>
            </a:endParaRPr>
          </a:p>
          <a:p>
            <a:r>
              <a:rPr lang="en-US" sz="3600" dirty="0">
                <a:latin typeface="Garamond" panose="02020404030301010803" pitchFamily="18" charset="0"/>
                <a:hlinkClick r:id="rId2"/>
              </a:rPr>
              <a:t>neilotte@gmail.com</a:t>
            </a:r>
            <a:endParaRPr lang="en-US" sz="3600" dirty="0">
              <a:latin typeface="Garamond" panose="02020404030301010803" pitchFamily="18" charset="0"/>
            </a:endParaRPr>
          </a:p>
          <a:p>
            <a:endParaRPr lang="en-US" sz="3600" dirty="0">
              <a:latin typeface="Garamond" panose="02020404030301010803" pitchFamily="18" charset="0"/>
            </a:endParaRPr>
          </a:p>
          <a:p>
            <a:endParaRPr lang="en-US" sz="3600" dirty="0">
              <a:latin typeface="Garamond" panose="02020404030301010803" pitchFamily="18" charset="0"/>
            </a:endParaRPr>
          </a:p>
        </p:txBody>
      </p:sp>
      <p:sp>
        <p:nvSpPr>
          <p:cNvPr id="4" name="Rectangle 3">
            <a:extLst>
              <a:ext uri="{FF2B5EF4-FFF2-40B4-BE49-F238E27FC236}">
                <a16:creationId xmlns:a16="http://schemas.microsoft.com/office/drawing/2014/main" id="{EBD7A46A-CC83-A942-B847-B0FDE79990B8}"/>
              </a:ext>
            </a:extLst>
          </p:cNvPr>
          <p:cNvSpPr/>
          <p:nvPr/>
        </p:nvSpPr>
        <p:spPr>
          <a:xfrm>
            <a:off x="1613219" y="5499854"/>
            <a:ext cx="8409674" cy="646331"/>
          </a:xfrm>
          <a:prstGeom prst="rect">
            <a:avLst/>
          </a:prstGeom>
        </p:spPr>
        <p:txBody>
          <a:bodyPr wrap="none">
            <a:spAutoFit/>
          </a:bodyPr>
          <a:lstStyle/>
          <a:p>
            <a:pPr algn="ctr"/>
            <a:r>
              <a:rPr lang="en-US" sz="3600" b="1" dirty="0">
                <a:solidFill>
                  <a:srgbClr val="FF0000"/>
                </a:solidFill>
                <a:latin typeface="Garamond" panose="02020404030301010803" pitchFamily="18" charset="0"/>
              </a:rPr>
              <a:t>https://</a:t>
            </a:r>
            <a:r>
              <a:rPr lang="en-US" sz="3600" b="1" dirty="0" err="1">
                <a:solidFill>
                  <a:srgbClr val="FF0000"/>
                </a:solidFill>
                <a:latin typeface="Garamond" panose="02020404030301010803" pitchFamily="18" charset="0"/>
              </a:rPr>
              <a:t>github.com</a:t>
            </a:r>
            <a:r>
              <a:rPr lang="en-US" sz="3600" b="1" dirty="0">
                <a:solidFill>
                  <a:srgbClr val="FF0000"/>
                </a:solidFill>
                <a:latin typeface="Garamond" panose="02020404030301010803" pitchFamily="18" charset="0"/>
              </a:rPr>
              <a:t>/NCOR-US/CHAMP</a:t>
            </a:r>
          </a:p>
        </p:txBody>
      </p:sp>
    </p:spTree>
    <p:extLst>
      <p:ext uri="{BB962C8B-B14F-4D97-AF65-F5344CB8AC3E}">
        <p14:creationId xmlns:p14="http://schemas.microsoft.com/office/powerpoint/2010/main" val="3663517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EA6DE79C-D52E-0844-8263-89362F72033C}"/>
              </a:ext>
            </a:extLst>
          </p:cNvPr>
          <p:cNvSpPr/>
          <p:nvPr/>
        </p:nvSpPr>
        <p:spPr>
          <a:xfrm>
            <a:off x="7978693" y="5734799"/>
            <a:ext cx="1403198" cy="5575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iPhone</a:t>
            </a:r>
          </a:p>
        </p:txBody>
      </p:sp>
      <p:sp>
        <p:nvSpPr>
          <p:cNvPr id="4" name="Oval 3">
            <a:extLst>
              <a:ext uri="{FF2B5EF4-FFF2-40B4-BE49-F238E27FC236}">
                <a16:creationId xmlns:a16="http://schemas.microsoft.com/office/drawing/2014/main" id="{7E042A29-562C-1B4D-92EC-E3387880D6DB}"/>
              </a:ext>
            </a:extLst>
          </p:cNvPr>
          <p:cNvSpPr/>
          <p:nvPr/>
        </p:nvSpPr>
        <p:spPr>
          <a:xfrm>
            <a:off x="8043740" y="3913148"/>
            <a:ext cx="1274958" cy="4240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artifact</a:t>
            </a:r>
          </a:p>
        </p:txBody>
      </p:sp>
      <p:sp>
        <p:nvSpPr>
          <p:cNvPr id="5" name="Oval 4">
            <a:extLst>
              <a:ext uri="{FF2B5EF4-FFF2-40B4-BE49-F238E27FC236}">
                <a16:creationId xmlns:a16="http://schemas.microsoft.com/office/drawing/2014/main" id="{BECED55E-7770-F34E-B50A-2F6DF4F636D1}"/>
              </a:ext>
            </a:extLst>
          </p:cNvPr>
          <p:cNvSpPr/>
          <p:nvPr/>
        </p:nvSpPr>
        <p:spPr>
          <a:xfrm>
            <a:off x="8041887" y="2947283"/>
            <a:ext cx="1276811" cy="4722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a:t>
            </a:r>
          </a:p>
        </p:txBody>
      </p:sp>
      <p:sp>
        <p:nvSpPr>
          <p:cNvPr id="6" name="Oval 5">
            <a:extLst>
              <a:ext uri="{FF2B5EF4-FFF2-40B4-BE49-F238E27FC236}">
                <a16:creationId xmlns:a16="http://schemas.microsoft.com/office/drawing/2014/main" id="{42879687-1CBB-0E4C-B8CF-06A80D97F891}"/>
              </a:ext>
            </a:extLst>
          </p:cNvPr>
          <p:cNvSpPr/>
          <p:nvPr/>
        </p:nvSpPr>
        <p:spPr>
          <a:xfrm>
            <a:off x="7599552" y="1854178"/>
            <a:ext cx="2161480" cy="6690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independent continuant</a:t>
            </a:r>
          </a:p>
        </p:txBody>
      </p:sp>
      <p:sp>
        <p:nvSpPr>
          <p:cNvPr id="7" name="Oval 6">
            <a:extLst>
              <a:ext uri="{FF2B5EF4-FFF2-40B4-BE49-F238E27FC236}">
                <a16:creationId xmlns:a16="http://schemas.microsoft.com/office/drawing/2014/main" id="{0867AD6E-D326-1347-A2BD-CAFD6534AE6A}"/>
              </a:ext>
            </a:extLst>
          </p:cNvPr>
          <p:cNvSpPr/>
          <p:nvPr/>
        </p:nvSpPr>
        <p:spPr>
          <a:xfrm>
            <a:off x="7815606" y="739554"/>
            <a:ext cx="1741451" cy="6690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continuant</a:t>
            </a:r>
          </a:p>
        </p:txBody>
      </p:sp>
      <p:sp>
        <p:nvSpPr>
          <p:cNvPr id="8" name="Oval 7">
            <a:extLst>
              <a:ext uri="{FF2B5EF4-FFF2-40B4-BE49-F238E27FC236}">
                <a16:creationId xmlns:a16="http://schemas.microsoft.com/office/drawing/2014/main" id="{56E6A7E5-1AE1-B14B-B75F-14A0E9937596}"/>
              </a:ext>
            </a:extLst>
          </p:cNvPr>
          <p:cNvSpPr/>
          <p:nvPr/>
        </p:nvSpPr>
        <p:spPr>
          <a:xfrm>
            <a:off x="8067903" y="4873438"/>
            <a:ext cx="1224777" cy="4716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phone</a:t>
            </a:r>
          </a:p>
        </p:txBody>
      </p:sp>
      <p:cxnSp>
        <p:nvCxnSpPr>
          <p:cNvPr id="10" name="Straight Arrow Connector 9">
            <a:extLst>
              <a:ext uri="{FF2B5EF4-FFF2-40B4-BE49-F238E27FC236}">
                <a16:creationId xmlns:a16="http://schemas.microsoft.com/office/drawing/2014/main" id="{5B1E4330-14CD-224A-8204-3D770D20AADE}"/>
              </a:ext>
            </a:extLst>
          </p:cNvPr>
          <p:cNvCxnSpPr>
            <a:cxnSpLocks/>
            <a:stCxn id="3" idx="0"/>
            <a:endCxn id="8" idx="4"/>
          </p:cNvCxnSpPr>
          <p:nvPr/>
        </p:nvCxnSpPr>
        <p:spPr>
          <a:xfrm flipV="1">
            <a:off x="8680292" y="5345078"/>
            <a:ext cx="0" cy="389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03E8919-3B35-D24B-80A0-B764A4571545}"/>
              </a:ext>
            </a:extLst>
          </p:cNvPr>
          <p:cNvCxnSpPr>
            <a:cxnSpLocks/>
            <a:stCxn id="8" idx="0"/>
            <a:endCxn id="4" idx="4"/>
          </p:cNvCxnSpPr>
          <p:nvPr/>
        </p:nvCxnSpPr>
        <p:spPr>
          <a:xfrm flipV="1">
            <a:off x="8680292" y="4337179"/>
            <a:ext cx="927" cy="536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7AA8747-EDB0-0B4B-871C-422317396F85}"/>
              </a:ext>
            </a:extLst>
          </p:cNvPr>
          <p:cNvCxnSpPr>
            <a:cxnSpLocks/>
            <a:stCxn id="4" idx="0"/>
            <a:endCxn id="5" idx="4"/>
          </p:cNvCxnSpPr>
          <p:nvPr/>
        </p:nvCxnSpPr>
        <p:spPr>
          <a:xfrm flipH="1" flipV="1">
            <a:off x="8680293" y="3419494"/>
            <a:ext cx="926" cy="493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03B160D-0980-D24E-BEC8-82F315F52388}"/>
              </a:ext>
            </a:extLst>
          </p:cNvPr>
          <p:cNvCxnSpPr>
            <a:cxnSpLocks/>
            <a:stCxn id="5" idx="0"/>
            <a:endCxn id="6" idx="4"/>
          </p:cNvCxnSpPr>
          <p:nvPr/>
        </p:nvCxnSpPr>
        <p:spPr>
          <a:xfrm flipH="1" flipV="1">
            <a:off x="8680292" y="2523252"/>
            <a:ext cx="1" cy="424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5A74F06-A8B8-3044-B42C-B313211661CA}"/>
              </a:ext>
            </a:extLst>
          </p:cNvPr>
          <p:cNvCxnSpPr>
            <a:cxnSpLocks/>
            <a:stCxn id="6" idx="0"/>
            <a:endCxn id="7" idx="4"/>
          </p:cNvCxnSpPr>
          <p:nvPr/>
        </p:nvCxnSpPr>
        <p:spPr>
          <a:xfrm flipV="1">
            <a:off x="8680292" y="1408628"/>
            <a:ext cx="6040" cy="445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8AB0FD2-AF11-C943-9A27-69B3BF083394}"/>
              </a:ext>
            </a:extLst>
          </p:cNvPr>
          <p:cNvSpPr/>
          <p:nvPr/>
        </p:nvSpPr>
        <p:spPr>
          <a:xfrm>
            <a:off x="5598844" y="3913147"/>
            <a:ext cx="1427584" cy="4240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Product</a:t>
            </a:r>
          </a:p>
        </p:txBody>
      </p:sp>
      <p:sp>
        <p:nvSpPr>
          <p:cNvPr id="16" name="Oval 15">
            <a:extLst>
              <a:ext uri="{FF2B5EF4-FFF2-40B4-BE49-F238E27FC236}">
                <a16:creationId xmlns:a16="http://schemas.microsoft.com/office/drawing/2014/main" id="{2D6AF0FB-F4C2-6746-9DB3-857D164B7477}"/>
              </a:ext>
            </a:extLst>
          </p:cNvPr>
          <p:cNvSpPr/>
          <p:nvPr/>
        </p:nvSpPr>
        <p:spPr>
          <a:xfrm>
            <a:off x="3707561" y="3867752"/>
            <a:ext cx="1482988" cy="4240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Resource</a:t>
            </a:r>
          </a:p>
        </p:txBody>
      </p:sp>
      <p:sp>
        <p:nvSpPr>
          <p:cNvPr id="17" name="Oval 16">
            <a:extLst>
              <a:ext uri="{FF2B5EF4-FFF2-40B4-BE49-F238E27FC236}">
                <a16:creationId xmlns:a16="http://schemas.microsoft.com/office/drawing/2014/main" id="{82364EB0-EFDD-0746-97DB-B150B4CBE2DE}"/>
              </a:ext>
            </a:extLst>
          </p:cNvPr>
          <p:cNvSpPr/>
          <p:nvPr/>
        </p:nvSpPr>
        <p:spPr>
          <a:xfrm>
            <a:off x="2009075" y="4449407"/>
            <a:ext cx="1882699" cy="4240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Commodity</a:t>
            </a:r>
          </a:p>
        </p:txBody>
      </p:sp>
      <p:sp>
        <p:nvSpPr>
          <p:cNvPr id="19" name="Oval 18">
            <a:extLst>
              <a:ext uri="{FF2B5EF4-FFF2-40B4-BE49-F238E27FC236}">
                <a16:creationId xmlns:a16="http://schemas.microsoft.com/office/drawing/2014/main" id="{C0C97895-5379-394F-A37F-CE6FF4EE06C5}"/>
              </a:ext>
            </a:extLst>
          </p:cNvPr>
          <p:cNvSpPr/>
          <p:nvPr/>
        </p:nvSpPr>
        <p:spPr>
          <a:xfrm>
            <a:off x="2009075" y="5310768"/>
            <a:ext cx="1503559" cy="6662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Apple Product</a:t>
            </a:r>
          </a:p>
        </p:txBody>
      </p:sp>
      <p:cxnSp>
        <p:nvCxnSpPr>
          <p:cNvPr id="22" name="Straight Arrow Connector 21">
            <a:extLst>
              <a:ext uri="{FF2B5EF4-FFF2-40B4-BE49-F238E27FC236}">
                <a16:creationId xmlns:a16="http://schemas.microsoft.com/office/drawing/2014/main" id="{3A17291D-74E8-784E-88BC-A6C33F032248}"/>
              </a:ext>
            </a:extLst>
          </p:cNvPr>
          <p:cNvCxnSpPr>
            <a:cxnSpLocks/>
            <a:stCxn id="3" idx="1"/>
            <a:endCxn id="19" idx="6"/>
          </p:cNvCxnSpPr>
          <p:nvPr/>
        </p:nvCxnSpPr>
        <p:spPr>
          <a:xfrm flipH="1" flipV="1">
            <a:off x="3512634" y="5643911"/>
            <a:ext cx="4671553" cy="1725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949D63F-A711-9C4D-B1E0-1078B907D584}"/>
              </a:ext>
            </a:extLst>
          </p:cNvPr>
          <p:cNvCxnSpPr>
            <a:cxnSpLocks/>
            <a:stCxn id="3" idx="1"/>
            <a:endCxn id="17" idx="4"/>
          </p:cNvCxnSpPr>
          <p:nvPr/>
        </p:nvCxnSpPr>
        <p:spPr>
          <a:xfrm flipH="1" flipV="1">
            <a:off x="2950425" y="4873438"/>
            <a:ext cx="5233762" cy="943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0B6BE43-9F47-1F43-93F3-4AEB5ADC2EA4}"/>
              </a:ext>
            </a:extLst>
          </p:cNvPr>
          <p:cNvCxnSpPr>
            <a:cxnSpLocks/>
            <a:stCxn id="3" idx="1"/>
            <a:endCxn id="16" idx="4"/>
          </p:cNvCxnSpPr>
          <p:nvPr/>
        </p:nvCxnSpPr>
        <p:spPr>
          <a:xfrm flipH="1" flipV="1">
            <a:off x="4449055" y="4291783"/>
            <a:ext cx="3735132" cy="1524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25D2273-8C08-8847-AAB3-25742AB53C29}"/>
              </a:ext>
            </a:extLst>
          </p:cNvPr>
          <p:cNvCxnSpPr>
            <a:cxnSpLocks/>
            <a:stCxn id="3" idx="1"/>
            <a:endCxn id="14" idx="4"/>
          </p:cNvCxnSpPr>
          <p:nvPr/>
        </p:nvCxnSpPr>
        <p:spPr>
          <a:xfrm flipH="1" flipV="1">
            <a:off x="6312636" y="4337178"/>
            <a:ext cx="1871551" cy="1479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E6090D5-F296-A848-8A3F-F3C0EC5F81A6}"/>
              </a:ext>
            </a:extLst>
          </p:cNvPr>
          <p:cNvCxnSpPr>
            <a:cxnSpLocks/>
            <a:stCxn id="14" idx="0"/>
            <a:endCxn id="5" idx="2"/>
          </p:cNvCxnSpPr>
          <p:nvPr/>
        </p:nvCxnSpPr>
        <p:spPr>
          <a:xfrm flipV="1">
            <a:off x="6312636" y="3183389"/>
            <a:ext cx="1729251" cy="7297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E5ABB90-C3F6-BB4E-BF25-ED56772459C9}"/>
              </a:ext>
            </a:extLst>
          </p:cNvPr>
          <p:cNvCxnSpPr>
            <a:cxnSpLocks/>
            <a:stCxn id="16" idx="0"/>
            <a:endCxn id="7" idx="2"/>
          </p:cNvCxnSpPr>
          <p:nvPr/>
        </p:nvCxnSpPr>
        <p:spPr>
          <a:xfrm flipV="1">
            <a:off x="4449055" y="1074091"/>
            <a:ext cx="3366551" cy="27936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a:extLst>
              <a:ext uri="{FF2B5EF4-FFF2-40B4-BE49-F238E27FC236}">
                <a16:creationId xmlns:a16="http://schemas.microsoft.com/office/drawing/2014/main" id="{B102322B-9FA2-6940-A3E1-49CC10E2931E}"/>
              </a:ext>
            </a:extLst>
          </p:cNvPr>
          <p:cNvCxnSpPr>
            <a:stCxn id="17" idx="0"/>
            <a:endCxn id="7" idx="2"/>
          </p:cNvCxnSpPr>
          <p:nvPr/>
        </p:nvCxnSpPr>
        <p:spPr>
          <a:xfrm rot="5400000" flipH="1" flipV="1">
            <a:off x="3695357" y="329159"/>
            <a:ext cx="3375316" cy="486518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id="{F55839D8-80A4-8D4D-8140-8EA50DBD798F}"/>
              </a:ext>
            </a:extLst>
          </p:cNvPr>
          <p:cNvCxnSpPr>
            <a:cxnSpLocks/>
            <a:stCxn id="19" idx="2"/>
            <a:endCxn id="7" idx="2"/>
          </p:cNvCxnSpPr>
          <p:nvPr/>
        </p:nvCxnSpPr>
        <p:spPr>
          <a:xfrm rot="10800000" flipH="1">
            <a:off x="2009074" y="1074091"/>
            <a:ext cx="5806531" cy="4569820"/>
          </a:xfrm>
          <a:prstGeom prst="curvedConnector3">
            <a:avLst>
              <a:gd name="adj1" fmla="val -3937"/>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86CD74E-B9A9-B249-B5E0-651D91E63C25}"/>
              </a:ext>
            </a:extLst>
          </p:cNvPr>
          <p:cNvSpPr/>
          <p:nvPr/>
        </p:nvSpPr>
        <p:spPr>
          <a:xfrm>
            <a:off x="0" y="0"/>
            <a:ext cx="12192000" cy="441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Adobe Garamond Pro" charset="0"/>
                <a:ea typeface="Adobe Garamond Pro" charset="0"/>
                <a:cs typeface="Adobe Garamond Pro" charset="0"/>
              </a:rPr>
              <a:t>	Coordinated Holistic Alignment of Manufacturing Processes (CHAMP)</a:t>
            </a:r>
          </a:p>
        </p:txBody>
      </p:sp>
      <p:cxnSp>
        <p:nvCxnSpPr>
          <p:cNvPr id="28" name="Straight Arrow Connector 27">
            <a:extLst>
              <a:ext uri="{FF2B5EF4-FFF2-40B4-BE49-F238E27FC236}">
                <a16:creationId xmlns:a16="http://schemas.microsoft.com/office/drawing/2014/main" id="{24C6EC1F-6C12-194C-A5FD-991E322F4D8C}"/>
              </a:ext>
            </a:extLst>
          </p:cNvPr>
          <p:cNvCxnSpPr>
            <a:cxnSpLocks/>
          </p:cNvCxnSpPr>
          <p:nvPr/>
        </p:nvCxnSpPr>
        <p:spPr>
          <a:xfrm>
            <a:off x="5859036" y="906727"/>
            <a:ext cx="90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B2860B14-273C-EF43-81C4-99486ACE6FFC}"/>
              </a:ext>
            </a:extLst>
          </p:cNvPr>
          <p:cNvSpPr txBox="1"/>
          <p:nvPr/>
        </p:nvSpPr>
        <p:spPr>
          <a:xfrm>
            <a:off x="6067216" y="525343"/>
            <a:ext cx="490840" cy="369332"/>
          </a:xfrm>
          <a:prstGeom prst="rect">
            <a:avLst/>
          </a:prstGeom>
          <a:noFill/>
        </p:spPr>
        <p:txBody>
          <a:bodyPr wrap="none" rtlCol="0">
            <a:spAutoFit/>
          </a:bodyPr>
          <a:lstStyle/>
          <a:p>
            <a:r>
              <a:rPr lang="en-US" dirty="0"/>
              <a:t>is a</a:t>
            </a:r>
          </a:p>
        </p:txBody>
      </p:sp>
    </p:spTree>
    <p:extLst>
      <p:ext uri="{BB962C8B-B14F-4D97-AF65-F5344CB8AC3E}">
        <p14:creationId xmlns:p14="http://schemas.microsoft.com/office/powerpoint/2010/main" val="35043957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84486" y="814547"/>
            <a:ext cx="10869085" cy="5324535"/>
          </a:xfrm>
          <a:prstGeom prst="rect">
            <a:avLst/>
          </a:prstGeom>
          <a:noFill/>
        </p:spPr>
        <p:txBody>
          <a:bodyPr wrap="square" rtlCol="0">
            <a:spAutoFit/>
          </a:bodyPr>
          <a:lstStyle/>
          <a:p>
            <a:r>
              <a:rPr lang="en-US" sz="3200" b="1" dirty="0">
                <a:latin typeface="Garamond" panose="02020404030301010803" pitchFamily="18" charset="0"/>
              </a:rPr>
              <a:t>Asserted vs. Defined Classes</a:t>
            </a:r>
          </a:p>
          <a:p>
            <a:endParaRPr lang="en-US" sz="2800" dirty="0">
              <a:latin typeface="Garamond" panose="02020404030301010803" pitchFamily="18" charset="0"/>
            </a:endParaRPr>
          </a:p>
          <a:p>
            <a:r>
              <a:rPr lang="en-US" sz="2800" dirty="0">
                <a:latin typeface="Garamond" panose="02020404030301010803" pitchFamily="18" charset="0"/>
              </a:rPr>
              <a:t>Asserted classes are part of the official </a:t>
            </a:r>
            <a:r>
              <a:rPr lang="en-US" sz="2800" i="1" dirty="0">
                <a:latin typeface="Garamond" panose="02020404030301010803" pitchFamily="18" charset="0"/>
              </a:rPr>
              <a:t>is_a</a:t>
            </a:r>
            <a:r>
              <a:rPr lang="en-US" sz="2800" dirty="0">
                <a:latin typeface="Garamond" panose="02020404030301010803" pitchFamily="18" charset="0"/>
              </a:rPr>
              <a:t> hierarchy. </a:t>
            </a:r>
          </a:p>
          <a:p>
            <a:endParaRPr lang="en-US" sz="2800" dirty="0">
              <a:latin typeface="Garamond" panose="02020404030301010803" pitchFamily="18" charset="0"/>
            </a:endParaRPr>
          </a:p>
          <a:p>
            <a:r>
              <a:rPr lang="en-US" sz="2800" dirty="0">
                <a:latin typeface="Garamond" panose="02020404030301010803" pitchFamily="18" charset="0"/>
              </a:rPr>
              <a:t>Asserted classes require motivation and incur ontological commitment.</a:t>
            </a:r>
          </a:p>
          <a:p>
            <a:endParaRPr lang="en-US" sz="2800" dirty="0">
              <a:latin typeface="Garamond" panose="02020404030301010803" pitchFamily="18" charset="0"/>
            </a:endParaRPr>
          </a:p>
          <a:p>
            <a:r>
              <a:rPr lang="en-US" sz="2800" dirty="0">
                <a:latin typeface="Garamond" panose="02020404030301010803" pitchFamily="18" charset="0"/>
              </a:rPr>
              <a:t>Defined classes are composed from classes, individuals, and relations using equivalence axioms.</a:t>
            </a:r>
          </a:p>
          <a:p>
            <a:endParaRPr lang="en-US" sz="2800" dirty="0">
              <a:latin typeface="Garamond" panose="02020404030301010803" pitchFamily="18" charset="0"/>
            </a:endParaRPr>
          </a:p>
          <a:p>
            <a:r>
              <a:rPr lang="en-US" sz="2800" dirty="0">
                <a:latin typeface="Garamond" panose="02020404030301010803" pitchFamily="18" charset="0"/>
              </a:rPr>
              <a:t>Using defined classes can help maintain adherence to the true path rule.</a:t>
            </a:r>
          </a:p>
          <a:p>
            <a:endParaRPr lang="en-US" sz="2800" dirty="0">
              <a:latin typeface="Garamond" panose="02020404030301010803" pitchFamily="18" charset="0"/>
            </a:endParaRPr>
          </a:p>
          <a:p>
            <a:endParaRPr lang="en-US" sz="2800" dirty="0">
              <a:latin typeface="Garamond" panose="02020404030301010803" pitchFamily="18" charset="0"/>
            </a:endParaRPr>
          </a:p>
        </p:txBody>
      </p:sp>
      <p:sp>
        <p:nvSpPr>
          <p:cNvPr id="3" name="Rectangle 2">
            <a:extLst>
              <a:ext uri="{FF2B5EF4-FFF2-40B4-BE49-F238E27FC236}">
                <a16:creationId xmlns:a16="http://schemas.microsoft.com/office/drawing/2014/main" id="{2E084E43-F3B5-DD4A-9DA4-7D6583BDAB74}"/>
              </a:ext>
            </a:extLst>
          </p:cNvPr>
          <p:cNvSpPr/>
          <p:nvPr/>
        </p:nvSpPr>
        <p:spPr>
          <a:xfrm>
            <a:off x="0" y="0"/>
            <a:ext cx="12192000" cy="441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Adobe Garamond Pro" charset="0"/>
                <a:ea typeface="Adobe Garamond Pro" charset="0"/>
                <a:cs typeface="Adobe Garamond Pro" charset="0"/>
              </a:rPr>
              <a:t>	Coordinated Holistic Alignment of Manufacturing Processes (CHAMP)</a:t>
            </a:r>
          </a:p>
        </p:txBody>
      </p:sp>
    </p:spTree>
    <p:extLst>
      <p:ext uri="{BB962C8B-B14F-4D97-AF65-F5344CB8AC3E}">
        <p14:creationId xmlns:p14="http://schemas.microsoft.com/office/powerpoint/2010/main" val="40133516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8579" y="408698"/>
            <a:ext cx="10314773" cy="4524315"/>
          </a:xfrm>
          <a:prstGeom prst="rect">
            <a:avLst/>
          </a:prstGeom>
          <a:noFill/>
        </p:spPr>
        <p:txBody>
          <a:bodyPr wrap="square" rtlCol="0">
            <a:spAutoFit/>
          </a:bodyPr>
          <a:lstStyle/>
          <a:p>
            <a:r>
              <a:rPr lang="en-US" sz="3200" dirty="0">
                <a:latin typeface="Garamond" panose="02020404030301010803" pitchFamily="18" charset="0"/>
              </a:rPr>
              <a:t>Restrictions:</a:t>
            </a:r>
          </a:p>
          <a:p>
            <a:endParaRPr lang="en-US" sz="3200" dirty="0">
              <a:latin typeface="Garamond" panose="02020404030301010803" pitchFamily="18" charset="0"/>
            </a:endParaRPr>
          </a:p>
          <a:p>
            <a:r>
              <a:rPr lang="en-US" sz="3200" dirty="0">
                <a:latin typeface="Garamond" panose="02020404030301010803" pitchFamily="18" charset="0"/>
              </a:rPr>
              <a:t>Equivalent To</a:t>
            </a:r>
          </a:p>
          <a:p>
            <a:endParaRPr lang="en-US" sz="3200" dirty="0">
              <a:latin typeface="Garamond" panose="02020404030301010803" pitchFamily="18" charset="0"/>
            </a:endParaRPr>
          </a:p>
          <a:p>
            <a:r>
              <a:rPr lang="en-US" sz="3200" dirty="0">
                <a:latin typeface="Garamond" panose="02020404030301010803" pitchFamily="18" charset="0"/>
              </a:rPr>
              <a:t>vs. </a:t>
            </a:r>
          </a:p>
          <a:p>
            <a:endParaRPr lang="en-US" sz="3200" dirty="0">
              <a:latin typeface="Garamond" panose="02020404030301010803" pitchFamily="18" charset="0"/>
            </a:endParaRPr>
          </a:p>
          <a:p>
            <a:r>
              <a:rPr lang="en-US" sz="3200" dirty="0">
                <a:latin typeface="Garamond" panose="02020404030301010803" pitchFamily="18" charset="0"/>
              </a:rPr>
              <a:t>Subclass Of</a:t>
            </a:r>
          </a:p>
          <a:p>
            <a:endParaRPr lang="en-US" sz="3200" dirty="0">
              <a:latin typeface="Garamond" panose="02020404030301010803" pitchFamily="18" charset="0"/>
            </a:endParaRPr>
          </a:p>
          <a:p>
            <a:endParaRPr lang="en-US" sz="3200" dirty="0">
              <a:latin typeface="Garamond" panose="02020404030301010803"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4997" y="1937257"/>
            <a:ext cx="9367003" cy="3706035"/>
          </a:xfrm>
          <a:prstGeom prst="rect">
            <a:avLst/>
          </a:prstGeom>
        </p:spPr>
      </p:pic>
      <p:sp>
        <p:nvSpPr>
          <p:cNvPr id="4" name="TextBox 3"/>
          <p:cNvSpPr txBox="1"/>
          <p:nvPr/>
        </p:nvSpPr>
        <p:spPr>
          <a:xfrm>
            <a:off x="4745255" y="759486"/>
            <a:ext cx="6684745" cy="584775"/>
          </a:xfrm>
          <a:prstGeom prst="rect">
            <a:avLst/>
          </a:prstGeom>
          <a:noFill/>
        </p:spPr>
        <p:txBody>
          <a:bodyPr wrap="square" rtlCol="0">
            <a:spAutoFit/>
          </a:bodyPr>
          <a:lstStyle/>
          <a:p>
            <a:r>
              <a:rPr lang="en-US" sz="3200" b="1" dirty="0">
                <a:latin typeface="Garamond" panose="02020404030301010803" pitchFamily="18" charset="0"/>
              </a:rPr>
              <a:t>Example: IAO: Information Bearers</a:t>
            </a:r>
          </a:p>
        </p:txBody>
      </p:sp>
    </p:spTree>
    <p:extLst>
      <p:ext uri="{BB962C8B-B14F-4D97-AF65-F5344CB8AC3E}">
        <p14:creationId xmlns:p14="http://schemas.microsoft.com/office/powerpoint/2010/main" val="35415295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5664" y="98910"/>
            <a:ext cx="10675917" cy="3970318"/>
          </a:xfrm>
          <a:prstGeom prst="rect">
            <a:avLst/>
          </a:prstGeom>
          <a:noFill/>
        </p:spPr>
        <p:txBody>
          <a:bodyPr wrap="square" rtlCol="0">
            <a:spAutoFit/>
          </a:bodyPr>
          <a:lstStyle/>
          <a:p>
            <a:r>
              <a:rPr lang="en-US" sz="3600" dirty="0">
                <a:latin typeface="Garamond" panose="02020404030301010803" pitchFamily="18" charset="0"/>
              </a:rPr>
              <a:t>Asserted vs. Defined Classes</a:t>
            </a:r>
          </a:p>
          <a:p>
            <a:endParaRPr lang="en-US" sz="3600" dirty="0">
              <a:latin typeface="Garamond" panose="02020404030301010803" pitchFamily="18" charset="0"/>
            </a:endParaRPr>
          </a:p>
          <a:p>
            <a:endParaRPr lang="en-US" sz="3600" dirty="0">
              <a:latin typeface="Garamond" panose="02020404030301010803" pitchFamily="18" charset="0"/>
            </a:endParaRPr>
          </a:p>
          <a:p>
            <a:endParaRPr lang="en-US" sz="3600" dirty="0">
              <a:latin typeface="Garamond" panose="02020404030301010803" pitchFamily="18" charset="0"/>
            </a:endParaRPr>
          </a:p>
          <a:p>
            <a:endParaRPr lang="en-US" sz="3600" dirty="0">
              <a:latin typeface="Garamond" panose="02020404030301010803" pitchFamily="18" charset="0"/>
            </a:endParaRPr>
          </a:p>
          <a:p>
            <a:endParaRPr lang="en-US" sz="3600" dirty="0">
              <a:latin typeface="Garamond" panose="02020404030301010803" pitchFamily="18" charset="0"/>
            </a:endParaRPr>
          </a:p>
          <a:p>
            <a:endParaRPr lang="en-US" sz="3600" dirty="0">
              <a:latin typeface="Garamond" panose="02020404030301010803" pitchFamily="18" charset="0"/>
            </a:endParaRPr>
          </a:p>
        </p:txBody>
      </p:sp>
      <p:sp>
        <p:nvSpPr>
          <p:cNvPr id="3" name="Oval 2"/>
          <p:cNvSpPr/>
          <p:nvPr/>
        </p:nvSpPr>
        <p:spPr>
          <a:xfrm>
            <a:off x="4168588" y="3818965"/>
            <a:ext cx="1515035" cy="54684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Sally</a:t>
            </a:r>
          </a:p>
        </p:txBody>
      </p:sp>
      <p:sp>
        <p:nvSpPr>
          <p:cNvPr id="4" name="Oval 3"/>
          <p:cNvSpPr/>
          <p:nvPr/>
        </p:nvSpPr>
        <p:spPr>
          <a:xfrm>
            <a:off x="2803706" y="2333184"/>
            <a:ext cx="1586754" cy="54684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Employee</a:t>
            </a:r>
          </a:p>
        </p:txBody>
      </p:sp>
      <p:cxnSp>
        <p:nvCxnSpPr>
          <p:cNvPr id="9" name="Straight Arrow Connector 8"/>
          <p:cNvCxnSpPr>
            <a:stCxn id="3" idx="0"/>
            <a:endCxn id="19" idx="5"/>
          </p:cNvCxnSpPr>
          <p:nvPr/>
        </p:nvCxnSpPr>
        <p:spPr>
          <a:xfrm flipH="1" flipV="1">
            <a:off x="4158085" y="1663248"/>
            <a:ext cx="768021" cy="21557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926105" y="3337715"/>
            <a:ext cx="1211678" cy="369332"/>
          </a:xfrm>
          <a:prstGeom prst="rect">
            <a:avLst/>
          </a:prstGeom>
          <a:noFill/>
        </p:spPr>
        <p:txBody>
          <a:bodyPr wrap="none" rtlCol="0">
            <a:spAutoFit/>
          </a:bodyPr>
          <a:lstStyle/>
          <a:p>
            <a:r>
              <a:rPr lang="en-US" dirty="0"/>
              <a:t>instance of</a:t>
            </a:r>
          </a:p>
        </p:txBody>
      </p:sp>
      <p:sp>
        <p:nvSpPr>
          <p:cNvPr id="19" name="Oval 18"/>
          <p:cNvSpPr/>
          <p:nvPr/>
        </p:nvSpPr>
        <p:spPr>
          <a:xfrm>
            <a:off x="2803706" y="1196485"/>
            <a:ext cx="1586754" cy="54684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Person</a:t>
            </a:r>
          </a:p>
        </p:txBody>
      </p:sp>
      <p:cxnSp>
        <p:nvCxnSpPr>
          <p:cNvPr id="20" name="Straight Arrow Connector 19"/>
          <p:cNvCxnSpPr>
            <a:cxnSpLocks/>
            <a:stCxn id="4" idx="0"/>
          </p:cNvCxnSpPr>
          <p:nvPr/>
        </p:nvCxnSpPr>
        <p:spPr>
          <a:xfrm flipV="1">
            <a:off x="3597083" y="1722121"/>
            <a:ext cx="0" cy="611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403349" y="1899403"/>
            <a:ext cx="1204176" cy="369332"/>
          </a:xfrm>
          <a:prstGeom prst="rect">
            <a:avLst/>
          </a:prstGeom>
          <a:noFill/>
        </p:spPr>
        <p:txBody>
          <a:bodyPr wrap="none" rtlCol="0">
            <a:spAutoFit/>
          </a:bodyPr>
          <a:lstStyle/>
          <a:p>
            <a:r>
              <a:rPr lang="en-US"/>
              <a:t>subclass of</a:t>
            </a:r>
            <a:endParaRPr lang="en-US" dirty="0"/>
          </a:p>
        </p:txBody>
      </p:sp>
      <p:cxnSp>
        <p:nvCxnSpPr>
          <p:cNvPr id="25" name="Straight Arrow Connector 24">
            <a:extLst>
              <a:ext uri="{FF2B5EF4-FFF2-40B4-BE49-F238E27FC236}">
                <a16:creationId xmlns:a16="http://schemas.microsoft.com/office/drawing/2014/main" id="{74AE1324-79EA-6D4C-AC71-0794DA2226FC}"/>
              </a:ext>
            </a:extLst>
          </p:cNvPr>
          <p:cNvCxnSpPr>
            <a:cxnSpLocks/>
            <a:stCxn id="3" idx="0"/>
            <a:endCxn id="4" idx="4"/>
          </p:cNvCxnSpPr>
          <p:nvPr/>
        </p:nvCxnSpPr>
        <p:spPr>
          <a:xfrm flipH="1" flipV="1">
            <a:off x="3597083" y="2880031"/>
            <a:ext cx="1329023" cy="938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BBC6D777-5F22-1946-9A8E-C7C3187E1F70}"/>
              </a:ext>
            </a:extLst>
          </p:cNvPr>
          <p:cNvSpPr txBox="1"/>
          <p:nvPr/>
        </p:nvSpPr>
        <p:spPr>
          <a:xfrm>
            <a:off x="3108589" y="3285217"/>
            <a:ext cx="1211678" cy="369332"/>
          </a:xfrm>
          <a:prstGeom prst="rect">
            <a:avLst/>
          </a:prstGeom>
          <a:noFill/>
        </p:spPr>
        <p:txBody>
          <a:bodyPr wrap="square" rtlCol="0">
            <a:spAutoFit/>
          </a:bodyPr>
          <a:lstStyle/>
          <a:p>
            <a:r>
              <a:rPr lang="en-US" dirty="0"/>
              <a:t>instance of</a:t>
            </a:r>
          </a:p>
        </p:txBody>
      </p:sp>
      <p:sp>
        <p:nvSpPr>
          <p:cNvPr id="30" name="Oval 29">
            <a:extLst>
              <a:ext uri="{FF2B5EF4-FFF2-40B4-BE49-F238E27FC236}">
                <a16:creationId xmlns:a16="http://schemas.microsoft.com/office/drawing/2014/main" id="{2AAD82F2-295A-DF4F-81A8-7C20FB2E6D0E}"/>
              </a:ext>
            </a:extLst>
          </p:cNvPr>
          <p:cNvSpPr/>
          <p:nvPr/>
        </p:nvSpPr>
        <p:spPr>
          <a:xfrm>
            <a:off x="10481203" y="242372"/>
            <a:ext cx="273132" cy="242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97E4D30D-4C14-A141-AC35-C3A4701941FB}"/>
              </a:ext>
            </a:extLst>
          </p:cNvPr>
          <p:cNvSpPr txBox="1"/>
          <p:nvPr/>
        </p:nvSpPr>
        <p:spPr>
          <a:xfrm>
            <a:off x="10753602" y="224710"/>
            <a:ext cx="1229824" cy="307777"/>
          </a:xfrm>
          <a:prstGeom prst="rect">
            <a:avLst/>
          </a:prstGeom>
          <a:noFill/>
        </p:spPr>
        <p:txBody>
          <a:bodyPr wrap="none" rtlCol="0">
            <a:spAutoFit/>
          </a:bodyPr>
          <a:lstStyle/>
          <a:p>
            <a:r>
              <a:rPr lang="en-US" sz="1400" dirty="0"/>
              <a:t>Asserted Class</a:t>
            </a:r>
          </a:p>
        </p:txBody>
      </p:sp>
      <p:sp>
        <p:nvSpPr>
          <p:cNvPr id="32" name="Oval 31">
            <a:extLst>
              <a:ext uri="{FF2B5EF4-FFF2-40B4-BE49-F238E27FC236}">
                <a16:creationId xmlns:a16="http://schemas.microsoft.com/office/drawing/2014/main" id="{1B5D33BD-1952-EB41-88AB-D2A73007D905}"/>
              </a:ext>
            </a:extLst>
          </p:cNvPr>
          <p:cNvSpPr/>
          <p:nvPr/>
        </p:nvSpPr>
        <p:spPr>
          <a:xfrm>
            <a:off x="10481203" y="561803"/>
            <a:ext cx="273132" cy="24227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DBC3948B-C273-A34D-ABBA-1DE3247F238D}"/>
              </a:ext>
            </a:extLst>
          </p:cNvPr>
          <p:cNvSpPr txBox="1"/>
          <p:nvPr/>
        </p:nvSpPr>
        <p:spPr>
          <a:xfrm>
            <a:off x="10753602" y="544141"/>
            <a:ext cx="797654" cy="307777"/>
          </a:xfrm>
          <a:prstGeom prst="rect">
            <a:avLst/>
          </a:prstGeom>
          <a:noFill/>
        </p:spPr>
        <p:txBody>
          <a:bodyPr wrap="none" rtlCol="0">
            <a:spAutoFit/>
          </a:bodyPr>
          <a:lstStyle/>
          <a:p>
            <a:r>
              <a:rPr lang="en-US" sz="1400" dirty="0"/>
              <a:t>Instance</a:t>
            </a:r>
          </a:p>
        </p:txBody>
      </p:sp>
      <p:sp>
        <p:nvSpPr>
          <p:cNvPr id="34" name="Oval 33">
            <a:extLst>
              <a:ext uri="{FF2B5EF4-FFF2-40B4-BE49-F238E27FC236}">
                <a16:creationId xmlns:a16="http://schemas.microsoft.com/office/drawing/2014/main" id="{48651A04-321F-0A45-862B-5DC65E33D130}"/>
              </a:ext>
            </a:extLst>
          </p:cNvPr>
          <p:cNvSpPr/>
          <p:nvPr/>
        </p:nvSpPr>
        <p:spPr>
          <a:xfrm>
            <a:off x="10481203" y="872611"/>
            <a:ext cx="273132" cy="242277"/>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D974D57F-A7A0-A34C-96FD-CA64276F5439}"/>
              </a:ext>
            </a:extLst>
          </p:cNvPr>
          <p:cNvSpPr txBox="1"/>
          <p:nvPr/>
        </p:nvSpPr>
        <p:spPr>
          <a:xfrm>
            <a:off x="10753602" y="854949"/>
            <a:ext cx="1164101" cy="307777"/>
          </a:xfrm>
          <a:prstGeom prst="rect">
            <a:avLst/>
          </a:prstGeom>
          <a:noFill/>
        </p:spPr>
        <p:txBody>
          <a:bodyPr wrap="none" rtlCol="0">
            <a:spAutoFit/>
          </a:bodyPr>
          <a:lstStyle/>
          <a:p>
            <a:r>
              <a:rPr lang="en-US" sz="1400" dirty="0"/>
              <a:t>Defined Class</a:t>
            </a:r>
          </a:p>
        </p:txBody>
      </p:sp>
    </p:spTree>
    <p:extLst>
      <p:ext uri="{BB962C8B-B14F-4D97-AF65-F5344CB8AC3E}">
        <p14:creationId xmlns:p14="http://schemas.microsoft.com/office/powerpoint/2010/main" val="12847220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5664" y="42493"/>
            <a:ext cx="10675917" cy="3970318"/>
          </a:xfrm>
          <a:prstGeom prst="rect">
            <a:avLst/>
          </a:prstGeom>
          <a:noFill/>
        </p:spPr>
        <p:txBody>
          <a:bodyPr wrap="square" rtlCol="0">
            <a:spAutoFit/>
          </a:bodyPr>
          <a:lstStyle/>
          <a:p>
            <a:r>
              <a:rPr lang="en-US" sz="3600" dirty="0">
                <a:latin typeface="Garamond" panose="02020404030301010803" pitchFamily="18" charset="0"/>
              </a:rPr>
              <a:t>Asserted vs. Defined Classes</a:t>
            </a:r>
          </a:p>
          <a:p>
            <a:endParaRPr lang="en-US" sz="3600" dirty="0"/>
          </a:p>
          <a:p>
            <a:endParaRPr lang="en-US" sz="3600" dirty="0"/>
          </a:p>
          <a:p>
            <a:endParaRPr lang="en-US" sz="3600" dirty="0"/>
          </a:p>
          <a:p>
            <a:endParaRPr lang="en-US" sz="3600" dirty="0"/>
          </a:p>
          <a:p>
            <a:endParaRPr lang="en-US" sz="3600" dirty="0"/>
          </a:p>
          <a:p>
            <a:endParaRPr lang="en-US" sz="3600" dirty="0"/>
          </a:p>
        </p:txBody>
      </p:sp>
      <p:sp>
        <p:nvSpPr>
          <p:cNvPr id="3" name="Oval 2"/>
          <p:cNvSpPr/>
          <p:nvPr/>
        </p:nvSpPr>
        <p:spPr>
          <a:xfrm>
            <a:off x="4168588" y="3818965"/>
            <a:ext cx="1515035" cy="54684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Sally</a:t>
            </a:r>
          </a:p>
        </p:txBody>
      </p:sp>
      <p:sp>
        <p:nvSpPr>
          <p:cNvPr id="4" name="Oval 3"/>
          <p:cNvSpPr/>
          <p:nvPr/>
        </p:nvSpPr>
        <p:spPr>
          <a:xfrm>
            <a:off x="2803706" y="2333184"/>
            <a:ext cx="1586754" cy="546847"/>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Employee</a:t>
            </a:r>
          </a:p>
        </p:txBody>
      </p:sp>
      <p:sp>
        <p:nvSpPr>
          <p:cNvPr id="5" name="Oval 4"/>
          <p:cNvSpPr/>
          <p:nvPr/>
        </p:nvSpPr>
        <p:spPr>
          <a:xfrm>
            <a:off x="5994400" y="2447033"/>
            <a:ext cx="1693893" cy="54566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Employee Role</a:t>
            </a:r>
          </a:p>
        </p:txBody>
      </p:sp>
      <p:sp>
        <p:nvSpPr>
          <p:cNvPr id="7" name="Oval 6"/>
          <p:cNvSpPr/>
          <p:nvPr/>
        </p:nvSpPr>
        <p:spPr>
          <a:xfrm>
            <a:off x="6167718" y="1317811"/>
            <a:ext cx="1326775" cy="44823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Role</a:t>
            </a:r>
          </a:p>
        </p:txBody>
      </p:sp>
      <p:cxnSp>
        <p:nvCxnSpPr>
          <p:cNvPr id="9" name="Straight Arrow Connector 8"/>
          <p:cNvCxnSpPr>
            <a:stCxn id="3" idx="0"/>
            <a:endCxn id="19" idx="5"/>
          </p:cNvCxnSpPr>
          <p:nvPr/>
        </p:nvCxnSpPr>
        <p:spPr>
          <a:xfrm flipH="1" flipV="1">
            <a:off x="4158085" y="1663248"/>
            <a:ext cx="768021" cy="21557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a:endCxn id="5" idx="4"/>
          </p:cNvCxnSpPr>
          <p:nvPr/>
        </p:nvCxnSpPr>
        <p:spPr>
          <a:xfrm flipV="1">
            <a:off x="5339977" y="2992699"/>
            <a:ext cx="1501370" cy="896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cxnSpLocks/>
            <a:stCxn id="5" idx="0"/>
            <a:endCxn id="7" idx="4"/>
          </p:cNvCxnSpPr>
          <p:nvPr/>
        </p:nvCxnSpPr>
        <p:spPr>
          <a:xfrm flipH="1" flipV="1">
            <a:off x="6831106" y="1766046"/>
            <a:ext cx="10241" cy="6809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831105" y="1953707"/>
            <a:ext cx="1211678" cy="369332"/>
          </a:xfrm>
          <a:prstGeom prst="rect">
            <a:avLst/>
          </a:prstGeom>
          <a:noFill/>
        </p:spPr>
        <p:txBody>
          <a:bodyPr wrap="none" rtlCol="0">
            <a:spAutoFit/>
          </a:bodyPr>
          <a:lstStyle/>
          <a:p>
            <a:r>
              <a:rPr lang="en-US" dirty="0"/>
              <a:t>instance of</a:t>
            </a:r>
          </a:p>
        </p:txBody>
      </p:sp>
      <p:sp>
        <p:nvSpPr>
          <p:cNvPr id="17" name="TextBox 16"/>
          <p:cNvSpPr txBox="1"/>
          <p:nvPr/>
        </p:nvSpPr>
        <p:spPr>
          <a:xfrm>
            <a:off x="3638229" y="3346794"/>
            <a:ext cx="1211678" cy="369332"/>
          </a:xfrm>
          <a:prstGeom prst="rect">
            <a:avLst/>
          </a:prstGeom>
          <a:noFill/>
        </p:spPr>
        <p:txBody>
          <a:bodyPr wrap="none" rtlCol="0">
            <a:spAutoFit/>
          </a:bodyPr>
          <a:lstStyle/>
          <a:p>
            <a:r>
              <a:rPr lang="en-US" dirty="0"/>
              <a:t>instance of</a:t>
            </a:r>
          </a:p>
        </p:txBody>
      </p:sp>
      <p:sp>
        <p:nvSpPr>
          <p:cNvPr id="18" name="TextBox 17"/>
          <p:cNvSpPr txBox="1"/>
          <p:nvPr/>
        </p:nvSpPr>
        <p:spPr>
          <a:xfrm>
            <a:off x="5252858" y="3058335"/>
            <a:ext cx="1050480" cy="369332"/>
          </a:xfrm>
          <a:prstGeom prst="rect">
            <a:avLst/>
          </a:prstGeom>
          <a:noFill/>
        </p:spPr>
        <p:txBody>
          <a:bodyPr wrap="none" rtlCol="0">
            <a:spAutoFit/>
          </a:bodyPr>
          <a:lstStyle/>
          <a:p>
            <a:r>
              <a:rPr lang="en-US"/>
              <a:t>bearer of</a:t>
            </a:r>
            <a:endParaRPr lang="en-US" dirty="0"/>
          </a:p>
        </p:txBody>
      </p:sp>
      <p:sp>
        <p:nvSpPr>
          <p:cNvPr id="19" name="Oval 18"/>
          <p:cNvSpPr/>
          <p:nvPr/>
        </p:nvSpPr>
        <p:spPr>
          <a:xfrm>
            <a:off x="2803706" y="1196485"/>
            <a:ext cx="1586754" cy="5468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Person</a:t>
            </a:r>
          </a:p>
        </p:txBody>
      </p:sp>
      <p:cxnSp>
        <p:nvCxnSpPr>
          <p:cNvPr id="20" name="Straight Arrow Connector 19"/>
          <p:cNvCxnSpPr>
            <a:stCxn id="4" idx="0"/>
          </p:cNvCxnSpPr>
          <p:nvPr/>
        </p:nvCxnSpPr>
        <p:spPr>
          <a:xfrm flipV="1">
            <a:off x="3597083" y="1722121"/>
            <a:ext cx="0" cy="611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403349" y="1899403"/>
            <a:ext cx="1204176" cy="369332"/>
          </a:xfrm>
          <a:prstGeom prst="rect">
            <a:avLst/>
          </a:prstGeom>
          <a:noFill/>
        </p:spPr>
        <p:txBody>
          <a:bodyPr wrap="none" rtlCol="0">
            <a:spAutoFit/>
          </a:bodyPr>
          <a:lstStyle/>
          <a:p>
            <a:r>
              <a:rPr lang="en-US"/>
              <a:t>subclass of</a:t>
            </a:r>
            <a:endParaRPr lang="en-US" dirty="0"/>
          </a:p>
        </p:txBody>
      </p:sp>
      <p:sp>
        <p:nvSpPr>
          <p:cNvPr id="24" name="TextBox 23">
            <a:extLst>
              <a:ext uri="{FF2B5EF4-FFF2-40B4-BE49-F238E27FC236}">
                <a16:creationId xmlns:a16="http://schemas.microsoft.com/office/drawing/2014/main" id="{966D6E35-5054-A145-A048-E2E772A55B32}"/>
              </a:ext>
            </a:extLst>
          </p:cNvPr>
          <p:cNvSpPr txBox="1"/>
          <p:nvPr/>
        </p:nvSpPr>
        <p:spPr>
          <a:xfrm>
            <a:off x="6090662" y="5285727"/>
            <a:ext cx="5687122" cy="369332"/>
          </a:xfrm>
          <a:prstGeom prst="rect">
            <a:avLst/>
          </a:prstGeom>
          <a:noFill/>
        </p:spPr>
        <p:txBody>
          <a:bodyPr wrap="square" rtlCol="0">
            <a:spAutoFit/>
          </a:bodyPr>
          <a:lstStyle/>
          <a:p>
            <a:r>
              <a:rPr lang="en-US" dirty="0"/>
              <a:t>Employee ≡ Person and (</a:t>
            </a:r>
            <a:r>
              <a:rPr lang="en-US" dirty="0" err="1"/>
              <a:t>bearer_of</a:t>
            </a:r>
            <a:r>
              <a:rPr lang="en-US" dirty="0"/>
              <a:t> some ‘Employee role’)</a:t>
            </a:r>
          </a:p>
        </p:txBody>
      </p:sp>
      <p:sp>
        <p:nvSpPr>
          <p:cNvPr id="22" name="Oval 21">
            <a:extLst>
              <a:ext uri="{FF2B5EF4-FFF2-40B4-BE49-F238E27FC236}">
                <a16:creationId xmlns:a16="http://schemas.microsoft.com/office/drawing/2014/main" id="{F9E07D77-84B6-2F4E-8C91-3C630E27580A}"/>
              </a:ext>
            </a:extLst>
          </p:cNvPr>
          <p:cNvSpPr/>
          <p:nvPr/>
        </p:nvSpPr>
        <p:spPr>
          <a:xfrm>
            <a:off x="10481203" y="242372"/>
            <a:ext cx="273132" cy="242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14C68AA3-095B-6E47-91C3-47853686876F}"/>
              </a:ext>
            </a:extLst>
          </p:cNvPr>
          <p:cNvSpPr txBox="1"/>
          <p:nvPr/>
        </p:nvSpPr>
        <p:spPr>
          <a:xfrm>
            <a:off x="10753602" y="224710"/>
            <a:ext cx="1229824" cy="307777"/>
          </a:xfrm>
          <a:prstGeom prst="rect">
            <a:avLst/>
          </a:prstGeom>
          <a:noFill/>
        </p:spPr>
        <p:txBody>
          <a:bodyPr wrap="none" rtlCol="0">
            <a:spAutoFit/>
          </a:bodyPr>
          <a:lstStyle/>
          <a:p>
            <a:r>
              <a:rPr lang="en-US" sz="1400" dirty="0"/>
              <a:t>Asserted Class</a:t>
            </a:r>
          </a:p>
        </p:txBody>
      </p:sp>
      <p:sp>
        <p:nvSpPr>
          <p:cNvPr id="29" name="Oval 28">
            <a:extLst>
              <a:ext uri="{FF2B5EF4-FFF2-40B4-BE49-F238E27FC236}">
                <a16:creationId xmlns:a16="http://schemas.microsoft.com/office/drawing/2014/main" id="{1B228AB1-1367-E046-9B84-1F8AA94D2F45}"/>
              </a:ext>
            </a:extLst>
          </p:cNvPr>
          <p:cNvSpPr/>
          <p:nvPr/>
        </p:nvSpPr>
        <p:spPr>
          <a:xfrm>
            <a:off x="10481203" y="561803"/>
            <a:ext cx="273132" cy="24227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59E948A6-07DF-3642-B809-34A05C4E1791}"/>
              </a:ext>
            </a:extLst>
          </p:cNvPr>
          <p:cNvSpPr txBox="1"/>
          <p:nvPr/>
        </p:nvSpPr>
        <p:spPr>
          <a:xfrm>
            <a:off x="10753602" y="544141"/>
            <a:ext cx="797654" cy="307777"/>
          </a:xfrm>
          <a:prstGeom prst="rect">
            <a:avLst/>
          </a:prstGeom>
          <a:noFill/>
        </p:spPr>
        <p:txBody>
          <a:bodyPr wrap="none" rtlCol="0">
            <a:spAutoFit/>
          </a:bodyPr>
          <a:lstStyle/>
          <a:p>
            <a:r>
              <a:rPr lang="en-US" sz="1400" dirty="0"/>
              <a:t>Instance</a:t>
            </a:r>
          </a:p>
        </p:txBody>
      </p:sp>
      <p:sp>
        <p:nvSpPr>
          <p:cNvPr id="31" name="Oval 30">
            <a:extLst>
              <a:ext uri="{FF2B5EF4-FFF2-40B4-BE49-F238E27FC236}">
                <a16:creationId xmlns:a16="http://schemas.microsoft.com/office/drawing/2014/main" id="{EEE11454-D132-B046-B7A0-B70F171E72DE}"/>
              </a:ext>
            </a:extLst>
          </p:cNvPr>
          <p:cNvSpPr/>
          <p:nvPr/>
        </p:nvSpPr>
        <p:spPr>
          <a:xfrm>
            <a:off x="10481203" y="872611"/>
            <a:ext cx="273132" cy="242277"/>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1AC65E6F-03CB-E74A-A206-AE5259D52880}"/>
              </a:ext>
            </a:extLst>
          </p:cNvPr>
          <p:cNvSpPr txBox="1"/>
          <p:nvPr/>
        </p:nvSpPr>
        <p:spPr>
          <a:xfrm>
            <a:off x="10753602" y="854949"/>
            <a:ext cx="1164101" cy="307777"/>
          </a:xfrm>
          <a:prstGeom prst="rect">
            <a:avLst/>
          </a:prstGeom>
          <a:noFill/>
        </p:spPr>
        <p:txBody>
          <a:bodyPr wrap="none" rtlCol="0">
            <a:spAutoFit/>
          </a:bodyPr>
          <a:lstStyle/>
          <a:p>
            <a:r>
              <a:rPr lang="en-US" sz="1400" dirty="0"/>
              <a:t>Defined Class</a:t>
            </a:r>
          </a:p>
        </p:txBody>
      </p:sp>
    </p:spTree>
    <p:extLst>
      <p:ext uri="{BB962C8B-B14F-4D97-AF65-F5344CB8AC3E}">
        <p14:creationId xmlns:p14="http://schemas.microsoft.com/office/powerpoint/2010/main" val="1494980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5664" y="65230"/>
            <a:ext cx="10675917" cy="3970318"/>
          </a:xfrm>
          <a:prstGeom prst="rect">
            <a:avLst/>
          </a:prstGeom>
          <a:noFill/>
        </p:spPr>
        <p:txBody>
          <a:bodyPr wrap="square" rtlCol="0">
            <a:spAutoFit/>
          </a:bodyPr>
          <a:lstStyle/>
          <a:p>
            <a:r>
              <a:rPr lang="en-US" sz="3600" dirty="0">
                <a:latin typeface="Garamond" panose="02020404030301010803" pitchFamily="18" charset="0"/>
              </a:rPr>
              <a:t>Asserted vs. Defined Classes</a:t>
            </a:r>
          </a:p>
          <a:p>
            <a:endParaRPr lang="en-US" sz="3600" dirty="0"/>
          </a:p>
          <a:p>
            <a:endParaRPr lang="en-US" sz="3600" dirty="0"/>
          </a:p>
          <a:p>
            <a:endParaRPr lang="en-US" sz="3600" dirty="0"/>
          </a:p>
          <a:p>
            <a:endParaRPr lang="en-US" sz="3600" dirty="0"/>
          </a:p>
          <a:p>
            <a:endParaRPr lang="en-US" sz="3600" dirty="0"/>
          </a:p>
          <a:p>
            <a:endParaRPr lang="en-US" sz="3600" dirty="0"/>
          </a:p>
        </p:txBody>
      </p:sp>
      <p:sp>
        <p:nvSpPr>
          <p:cNvPr id="3" name="Oval 2"/>
          <p:cNvSpPr/>
          <p:nvPr/>
        </p:nvSpPr>
        <p:spPr>
          <a:xfrm>
            <a:off x="4168588" y="3818965"/>
            <a:ext cx="1515035" cy="54684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Sally</a:t>
            </a:r>
          </a:p>
        </p:txBody>
      </p:sp>
      <p:sp>
        <p:nvSpPr>
          <p:cNvPr id="4" name="Oval 3"/>
          <p:cNvSpPr/>
          <p:nvPr/>
        </p:nvSpPr>
        <p:spPr>
          <a:xfrm>
            <a:off x="2757133" y="2309559"/>
            <a:ext cx="1766734" cy="546847"/>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Employee</a:t>
            </a:r>
          </a:p>
        </p:txBody>
      </p:sp>
      <p:sp>
        <p:nvSpPr>
          <p:cNvPr id="5" name="Oval 4"/>
          <p:cNvSpPr/>
          <p:nvPr/>
        </p:nvSpPr>
        <p:spPr>
          <a:xfrm>
            <a:off x="5995310" y="2446997"/>
            <a:ext cx="1671590" cy="54566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Employee Role</a:t>
            </a:r>
          </a:p>
        </p:txBody>
      </p:sp>
      <p:sp>
        <p:nvSpPr>
          <p:cNvPr id="7" name="Oval 6"/>
          <p:cNvSpPr/>
          <p:nvPr/>
        </p:nvSpPr>
        <p:spPr>
          <a:xfrm>
            <a:off x="6167718" y="1317811"/>
            <a:ext cx="1326775" cy="44823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Role</a:t>
            </a:r>
          </a:p>
        </p:txBody>
      </p:sp>
      <p:cxnSp>
        <p:nvCxnSpPr>
          <p:cNvPr id="9" name="Straight Arrow Connector 8"/>
          <p:cNvCxnSpPr>
            <a:cxnSpLocks/>
            <a:stCxn id="3" idx="0"/>
            <a:endCxn id="4" idx="4"/>
          </p:cNvCxnSpPr>
          <p:nvPr/>
        </p:nvCxnSpPr>
        <p:spPr>
          <a:xfrm flipH="1" flipV="1">
            <a:off x="3640500" y="2856406"/>
            <a:ext cx="1285606" cy="962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a:endCxn id="5" idx="4"/>
          </p:cNvCxnSpPr>
          <p:nvPr/>
        </p:nvCxnSpPr>
        <p:spPr>
          <a:xfrm flipV="1">
            <a:off x="5340887" y="2992663"/>
            <a:ext cx="1490218" cy="896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cxnSpLocks/>
            <a:stCxn id="5" idx="0"/>
            <a:endCxn id="7" idx="4"/>
          </p:cNvCxnSpPr>
          <p:nvPr/>
        </p:nvCxnSpPr>
        <p:spPr>
          <a:xfrm flipV="1">
            <a:off x="6831105" y="1766046"/>
            <a:ext cx="1" cy="6809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831105" y="1953707"/>
            <a:ext cx="1211678" cy="369332"/>
          </a:xfrm>
          <a:prstGeom prst="rect">
            <a:avLst/>
          </a:prstGeom>
          <a:noFill/>
        </p:spPr>
        <p:txBody>
          <a:bodyPr wrap="none" rtlCol="0">
            <a:spAutoFit/>
          </a:bodyPr>
          <a:lstStyle/>
          <a:p>
            <a:r>
              <a:rPr lang="en-US" dirty="0"/>
              <a:t>instance of</a:t>
            </a:r>
          </a:p>
        </p:txBody>
      </p:sp>
      <p:sp>
        <p:nvSpPr>
          <p:cNvPr id="17" name="TextBox 16"/>
          <p:cNvSpPr txBox="1"/>
          <p:nvPr/>
        </p:nvSpPr>
        <p:spPr>
          <a:xfrm>
            <a:off x="3963244" y="2856406"/>
            <a:ext cx="1211678" cy="369332"/>
          </a:xfrm>
          <a:prstGeom prst="rect">
            <a:avLst/>
          </a:prstGeom>
          <a:noFill/>
        </p:spPr>
        <p:txBody>
          <a:bodyPr wrap="none" rtlCol="0">
            <a:spAutoFit/>
          </a:bodyPr>
          <a:lstStyle/>
          <a:p>
            <a:r>
              <a:rPr lang="en-US" dirty="0"/>
              <a:t>instance of</a:t>
            </a:r>
          </a:p>
        </p:txBody>
      </p:sp>
      <p:sp>
        <p:nvSpPr>
          <p:cNvPr id="18" name="TextBox 17"/>
          <p:cNvSpPr txBox="1"/>
          <p:nvPr/>
        </p:nvSpPr>
        <p:spPr>
          <a:xfrm>
            <a:off x="5252858" y="3058335"/>
            <a:ext cx="1050480" cy="369332"/>
          </a:xfrm>
          <a:prstGeom prst="rect">
            <a:avLst/>
          </a:prstGeom>
          <a:noFill/>
        </p:spPr>
        <p:txBody>
          <a:bodyPr wrap="none" rtlCol="0">
            <a:spAutoFit/>
          </a:bodyPr>
          <a:lstStyle/>
          <a:p>
            <a:r>
              <a:rPr lang="en-US"/>
              <a:t>bearer of</a:t>
            </a:r>
            <a:endParaRPr lang="en-US" dirty="0"/>
          </a:p>
        </p:txBody>
      </p:sp>
      <p:sp>
        <p:nvSpPr>
          <p:cNvPr id="19" name="Oval 18"/>
          <p:cNvSpPr/>
          <p:nvPr/>
        </p:nvSpPr>
        <p:spPr>
          <a:xfrm>
            <a:off x="2847123" y="1196485"/>
            <a:ext cx="1586754" cy="5468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Person</a:t>
            </a:r>
          </a:p>
        </p:txBody>
      </p:sp>
      <p:cxnSp>
        <p:nvCxnSpPr>
          <p:cNvPr id="20" name="Straight Arrow Connector 19"/>
          <p:cNvCxnSpPr>
            <a:cxnSpLocks/>
            <a:stCxn id="4" idx="0"/>
            <a:endCxn id="19" idx="4"/>
          </p:cNvCxnSpPr>
          <p:nvPr/>
        </p:nvCxnSpPr>
        <p:spPr>
          <a:xfrm flipV="1">
            <a:off x="3640500" y="1743332"/>
            <a:ext cx="0" cy="5662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403349" y="1899403"/>
            <a:ext cx="1204176" cy="369332"/>
          </a:xfrm>
          <a:prstGeom prst="rect">
            <a:avLst/>
          </a:prstGeom>
          <a:noFill/>
        </p:spPr>
        <p:txBody>
          <a:bodyPr wrap="none" rtlCol="0">
            <a:spAutoFit/>
          </a:bodyPr>
          <a:lstStyle/>
          <a:p>
            <a:r>
              <a:rPr lang="en-US"/>
              <a:t>subclass of</a:t>
            </a:r>
            <a:endParaRPr lang="en-US" dirty="0"/>
          </a:p>
        </p:txBody>
      </p:sp>
      <p:sp>
        <p:nvSpPr>
          <p:cNvPr id="30" name="TextBox 29">
            <a:extLst>
              <a:ext uri="{FF2B5EF4-FFF2-40B4-BE49-F238E27FC236}">
                <a16:creationId xmlns:a16="http://schemas.microsoft.com/office/drawing/2014/main" id="{C4F8822B-22A0-4146-8BD3-8072E000B9DA}"/>
              </a:ext>
            </a:extLst>
          </p:cNvPr>
          <p:cNvSpPr txBox="1"/>
          <p:nvPr/>
        </p:nvSpPr>
        <p:spPr>
          <a:xfrm>
            <a:off x="6090662" y="5285727"/>
            <a:ext cx="5687122" cy="369332"/>
          </a:xfrm>
          <a:prstGeom prst="rect">
            <a:avLst/>
          </a:prstGeom>
          <a:noFill/>
        </p:spPr>
        <p:txBody>
          <a:bodyPr wrap="square" rtlCol="0">
            <a:spAutoFit/>
          </a:bodyPr>
          <a:lstStyle/>
          <a:p>
            <a:r>
              <a:rPr lang="en-US" dirty="0"/>
              <a:t>Employee ≡ Person and (</a:t>
            </a:r>
            <a:r>
              <a:rPr lang="en-US" dirty="0" err="1"/>
              <a:t>bearer_of</a:t>
            </a:r>
            <a:r>
              <a:rPr lang="en-US" dirty="0"/>
              <a:t> some ‘Employee role’)</a:t>
            </a:r>
          </a:p>
        </p:txBody>
      </p:sp>
      <p:sp>
        <p:nvSpPr>
          <p:cNvPr id="22" name="Oval 21">
            <a:extLst>
              <a:ext uri="{FF2B5EF4-FFF2-40B4-BE49-F238E27FC236}">
                <a16:creationId xmlns:a16="http://schemas.microsoft.com/office/drawing/2014/main" id="{1207824F-9F38-1B46-8020-6705DE0B3513}"/>
              </a:ext>
            </a:extLst>
          </p:cNvPr>
          <p:cNvSpPr/>
          <p:nvPr/>
        </p:nvSpPr>
        <p:spPr>
          <a:xfrm>
            <a:off x="10481203" y="242372"/>
            <a:ext cx="273132" cy="242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A574459F-DC48-2B44-AEE5-429FFFA9E9E1}"/>
              </a:ext>
            </a:extLst>
          </p:cNvPr>
          <p:cNvSpPr txBox="1"/>
          <p:nvPr/>
        </p:nvSpPr>
        <p:spPr>
          <a:xfrm>
            <a:off x="10753602" y="224710"/>
            <a:ext cx="1229824" cy="307777"/>
          </a:xfrm>
          <a:prstGeom prst="rect">
            <a:avLst/>
          </a:prstGeom>
          <a:noFill/>
        </p:spPr>
        <p:txBody>
          <a:bodyPr wrap="none" rtlCol="0">
            <a:spAutoFit/>
          </a:bodyPr>
          <a:lstStyle/>
          <a:p>
            <a:r>
              <a:rPr lang="en-US" sz="1400" dirty="0"/>
              <a:t>Asserted Class</a:t>
            </a:r>
          </a:p>
        </p:txBody>
      </p:sp>
      <p:sp>
        <p:nvSpPr>
          <p:cNvPr id="24" name="Oval 23">
            <a:extLst>
              <a:ext uri="{FF2B5EF4-FFF2-40B4-BE49-F238E27FC236}">
                <a16:creationId xmlns:a16="http://schemas.microsoft.com/office/drawing/2014/main" id="{3BB5BD11-F6BD-8A4E-A93E-DC25D3A60D92}"/>
              </a:ext>
            </a:extLst>
          </p:cNvPr>
          <p:cNvSpPr/>
          <p:nvPr/>
        </p:nvSpPr>
        <p:spPr>
          <a:xfrm>
            <a:off x="10481203" y="561803"/>
            <a:ext cx="273132" cy="24227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8CCC2A28-B134-6449-89B9-1C397C16C56C}"/>
              </a:ext>
            </a:extLst>
          </p:cNvPr>
          <p:cNvSpPr txBox="1"/>
          <p:nvPr/>
        </p:nvSpPr>
        <p:spPr>
          <a:xfrm>
            <a:off x="10753602" y="544141"/>
            <a:ext cx="797654" cy="307777"/>
          </a:xfrm>
          <a:prstGeom prst="rect">
            <a:avLst/>
          </a:prstGeom>
          <a:noFill/>
        </p:spPr>
        <p:txBody>
          <a:bodyPr wrap="none" rtlCol="0">
            <a:spAutoFit/>
          </a:bodyPr>
          <a:lstStyle/>
          <a:p>
            <a:r>
              <a:rPr lang="en-US" sz="1400" dirty="0"/>
              <a:t>Instance</a:t>
            </a:r>
          </a:p>
        </p:txBody>
      </p:sp>
      <p:sp>
        <p:nvSpPr>
          <p:cNvPr id="31" name="Oval 30">
            <a:extLst>
              <a:ext uri="{FF2B5EF4-FFF2-40B4-BE49-F238E27FC236}">
                <a16:creationId xmlns:a16="http://schemas.microsoft.com/office/drawing/2014/main" id="{AE845399-56BD-5D49-B5D5-D7DE0F391BD0}"/>
              </a:ext>
            </a:extLst>
          </p:cNvPr>
          <p:cNvSpPr/>
          <p:nvPr/>
        </p:nvSpPr>
        <p:spPr>
          <a:xfrm>
            <a:off x="10481203" y="872611"/>
            <a:ext cx="273132" cy="242277"/>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8DFA0E52-894A-BA44-9869-7055FCA8C807}"/>
              </a:ext>
            </a:extLst>
          </p:cNvPr>
          <p:cNvSpPr txBox="1"/>
          <p:nvPr/>
        </p:nvSpPr>
        <p:spPr>
          <a:xfrm>
            <a:off x="10753602" y="854949"/>
            <a:ext cx="1164101" cy="307777"/>
          </a:xfrm>
          <a:prstGeom prst="rect">
            <a:avLst/>
          </a:prstGeom>
          <a:noFill/>
        </p:spPr>
        <p:txBody>
          <a:bodyPr wrap="none" rtlCol="0">
            <a:spAutoFit/>
          </a:bodyPr>
          <a:lstStyle/>
          <a:p>
            <a:r>
              <a:rPr lang="en-US" sz="1400" dirty="0"/>
              <a:t>Defined Class</a:t>
            </a:r>
          </a:p>
        </p:txBody>
      </p:sp>
    </p:spTree>
    <p:extLst>
      <p:ext uri="{BB962C8B-B14F-4D97-AF65-F5344CB8AC3E}">
        <p14:creationId xmlns:p14="http://schemas.microsoft.com/office/powerpoint/2010/main" val="21136868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71BFF46-0582-3F48-99E8-E80208C2FE50}"/>
              </a:ext>
            </a:extLst>
          </p:cNvPr>
          <p:cNvSpPr/>
          <p:nvPr/>
        </p:nvSpPr>
        <p:spPr>
          <a:xfrm>
            <a:off x="0" y="300412"/>
            <a:ext cx="12313920" cy="646331"/>
          </a:xfrm>
          <a:prstGeom prst="rect">
            <a:avLst/>
          </a:prstGeom>
        </p:spPr>
        <p:txBody>
          <a:bodyPr wrap="square">
            <a:spAutoFit/>
          </a:bodyPr>
          <a:lstStyle/>
          <a:p>
            <a:r>
              <a:rPr lang="en-US" sz="3600" b="1" dirty="0">
                <a:latin typeface="Garamond" panose="02020404030301010803" pitchFamily="18" charset="0"/>
              </a:rPr>
              <a:t>Avoid Doubling the Semantic Content of Classes in Relations</a:t>
            </a:r>
          </a:p>
        </p:txBody>
      </p:sp>
      <p:sp>
        <p:nvSpPr>
          <p:cNvPr id="6" name="Oval 5">
            <a:extLst>
              <a:ext uri="{FF2B5EF4-FFF2-40B4-BE49-F238E27FC236}">
                <a16:creationId xmlns:a16="http://schemas.microsoft.com/office/drawing/2014/main" id="{70592DF0-0D94-7144-8FC5-F9989E4C376D}"/>
              </a:ext>
            </a:extLst>
          </p:cNvPr>
          <p:cNvSpPr/>
          <p:nvPr/>
        </p:nvSpPr>
        <p:spPr>
          <a:xfrm>
            <a:off x="1596788" y="2169993"/>
            <a:ext cx="2251881" cy="16513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Person with Name</a:t>
            </a:r>
          </a:p>
        </p:txBody>
      </p:sp>
      <p:sp>
        <p:nvSpPr>
          <p:cNvPr id="13" name="Oval 12">
            <a:extLst>
              <a:ext uri="{FF2B5EF4-FFF2-40B4-BE49-F238E27FC236}">
                <a16:creationId xmlns:a16="http://schemas.microsoft.com/office/drawing/2014/main" id="{46B57193-4A86-0040-ACC8-741F3695F063}"/>
              </a:ext>
            </a:extLst>
          </p:cNvPr>
          <p:cNvSpPr/>
          <p:nvPr/>
        </p:nvSpPr>
        <p:spPr>
          <a:xfrm>
            <a:off x="8095397" y="2169992"/>
            <a:ext cx="2251881" cy="16513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Person Name</a:t>
            </a:r>
          </a:p>
        </p:txBody>
      </p:sp>
      <p:cxnSp>
        <p:nvCxnSpPr>
          <p:cNvPr id="10" name="Straight Arrow Connector 9">
            <a:extLst>
              <a:ext uri="{FF2B5EF4-FFF2-40B4-BE49-F238E27FC236}">
                <a16:creationId xmlns:a16="http://schemas.microsoft.com/office/drawing/2014/main" id="{4EE93AD2-5962-4E4A-9373-4985C7C060B4}"/>
              </a:ext>
            </a:extLst>
          </p:cNvPr>
          <p:cNvCxnSpPr>
            <a:stCxn id="6" idx="6"/>
            <a:endCxn id="13" idx="2"/>
          </p:cNvCxnSpPr>
          <p:nvPr/>
        </p:nvCxnSpPr>
        <p:spPr>
          <a:xfrm flipV="1">
            <a:off x="3848669" y="2995682"/>
            <a:ext cx="424672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2366CDA-147F-904A-87E9-F30B3391E850}"/>
              </a:ext>
            </a:extLst>
          </p:cNvPr>
          <p:cNvSpPr txBox="1"/>
          <p:nvPr/>
        </p:nvSpPr>
        <p:spPr>
          <a:xfrm>
            <a:off x="4684032" y="2626349"/>
            <a:ext cx="1791709" cy="369332"/>
          </a:xfrm>
          <a:prstGeom prst="rect">
            <a:avLst/>
          </a:prstGeom>
          <a:noFill/>
        </p:spPr>
        <p:txBody>
          <a:bodyPr wrap="none" rtlCol="0">
            <a:spAutoFit/>
          </a:bodyPr>
          <a:lstStyle/>
          <a:p>
            <a:r>
              <a:rPr lang="en-US" dirty="0"/>
              <a:t>has person name</a:t>
            </a:r>
          </a:p>
        </p:txBody>
      </p:sp>
    </p:spTree>
    <p:extLst>
      <p:ext uri="{BB962C8B-B14F-4D97-AF65-F5344CB8AC3E}">
        <p14:creationId xmlns:p14="http://schemas.microsoft.com/office/powerpoint/2010/main" val="1655152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70592DF0-0D94-7144-8FC5-F9989E4C376D}"/>
              </a:ext>
            </a:extLst>
          </p:cNvPr>
          <p:cNvSpPr/>
          <p:nvPr/>
        </p:nvSpPr>
        <p:spPr>
          <a:xfrm>
            <a:off x="1596788" y="2169993"/>
            <a:ext cx="2251881" cy="16513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Person</a:t>
            </a:r>
          </a:p>
        </p:txBody>
      </p:sp>
      <p:sp>
        <p:nvSpPr>
          <p:cNvPr id="13" name="Oval 12">
            <a:extLst>
              <a:ext uri="{FF2B5EF4-FFF2-40B4-BE49-F238E27FC236}">
                <a16:creationId xmlns:a16="http://schemas.microsoft.com/office/drawing/2014/main" id="{46B57193-4A86-0040-ACC8-741F3695F063}"/>
              </a:ext>
            </a:extLst>
          </p:cNvPr>
          <p:cNvSpPr/>
          <p:nvPr/>
        </p:nvSpPr>
        <p:spPr>
          <a:xfrm>
            <a:off x="8095397" y="2169992"/>
            <a:ext cx="2251881" cy="16513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Name</a:t>
            </a:r>
          </a:p>
        </p:txBody>
      </p:sp>
      <p:cxnSp>
        <p:nvCxnSpPr>
          <p:cNvPr id="10" name="Straight Arrow Connector 9">
            <a:extLst>
              <a:ext uri="{FF2B5EF4-FFF2-40B4-BE49-F238E27FC236}">
                <a16:creationId xmlns:a16="http://schemas.microsoft.com/office/drawing/2014/main" id="{4EE93AD2-5962-4E4A-9373-4985C7C060B4}"/>
              </a:ext>
            </a:extLst>
          </p:cNvPr>
          <p:cNvCxnSpPr>
            <a:stCxn id="6" idx="6"/>
            <a:endCxn id="13" idx="2"/>
          </p:cNvCxnSpPr>
          <p:nvPr/>
        </p:nvCxnSpPr>
        <p:spPr>
          <a:xfrm flipV="1">
            <a:off x="3848669" y="2995682"/>
            <a:ext cx="424672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2366CDA-147F-904A-87E9-F30B3391E850}"/>
              </a:ext>
            </a:extLst>
          </p:cNvPr>
          <p:cNvSpPr txBox="1"/>
          <p:nvPr/>
        </p:nvSpPr>
        <p:spPr>
          <a:xfrm>
            <a:off x="4684032" y="2626349"/>
            <a:ext cx="1493358" cy="369332"/>
          </a:xfrm>
          <a:prstGeom prst="rect">
            <a:avLst/>
          </a:prstGeom>
          <a:noFill/>
        </p:spPr>
        <p:txBody>
          <a:bodyPr wrap="none" rtlCol="0">
            <a:spAutoFit/>
          </a:bodyPr>
          <a:lstStyle/>
          <a:p>
            <a:r>
              <a:rPr lang="en-US" dirty="0"/>
              <a:t>designated by</a:t>
            </a:r>
          </a:p>
        </p:txBody>
      </p:sp>
      <p:sp>
        <p:nvSpPr>
          <p:cNvPr id="7" name="Rectangle 6">
            <a:extLst>
              <a:ext uri="{FF2B5EF4-FFF2-40B4-BE49-F238E27FC236}">
                <a16:creationId xmlns:a16="http://schemas.microsoft.com/office/drawing/2014/main" id="{C5C38D19-C9B5-FC44-836E-71C541C12652}"/>
              </a:ext>
            </a:extLst>
          </p:cNvPr>
          <p:cNvSpPr/>
          <p:nvPr/>
        </p:nvSpPr>
        <p:spPr>
          <a:xfrm>
            <a:off x="0" y="300412"/>
            <a:ext cx="12313920" cy="646331"/>
          </a:xfrm>
          <a:prstGeom prst="rect">
            <a:avLst/>
          </a:prstGeom>
        </p:spPr>
        <p:txBody>
          <a:bodyPr wrap="square">
            <a:spAutoFit/>
          </a:bodyPr>
          <a:lstStyle/>
          <a:p>
            <a:r>
              <a:rPr lang="en-US" sz="3600" b="1" dirty="0">
                <a:latin typeface="Garamond" panose="02020404030301010803" pitchFamily="18" charset="0"/>
              </a:rPr>
              <a:t>Avoid Doubling the Semantic Content of Classes in Relations</a:t>
            </a:r>
          </a:p>
        </p:txBody>
      </p:sp>
    </p:spTree>
    <p:extLst>
      <p:ext uri="{BB962C8B-B14F-4D97-AF65-F5344CB8AC3E}">
        <p14:creationId xmlns:p14="http://schemas.microsoft.com/office/powerpoint/2010/main" val="289841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2CB813A4-ED46-774F-A78A-4D3B6919ACC1}"/>
              </a:ext>
            </a:extLst>
          </p:cNvPr>
          <p:cNvSpPr/>
          <p:nvPr/>
        </p:nvSpPr>
        <p:spPr>
          <a:xfrm>
            <a:off x="4949952" y="1670304"/>
            <a:ext cx="1377696" cy="670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Product</a:t>
            </a:r>
          </a:p>
        </p:txBody>
      </p:sp>
      <p:sp>
        <p:nvSpPr>
          <p:cNvPr id="4" name="Oval 3">
            <a:extLst>
              <a:ext uri="{FF2B5EF4-FFF2-40B4-BE49-F238E27FC236}">
                <a16:creationId xmlns:a16="http://schemas.microsoft.com/office/drawing/2014/main" id="{E709C8AC-A4DE-9C46-871E-1A9A0C5CEE2D}"/>
              </a:ext>
            </a:extLst>
          </p:cNvPr>
          <p:cNvSpPr/>
          <p:nvPr/>
        </p:nvSpPr>
        <p:spPr>
          <a:xfrm>
            <a:off x="7310790" y="3432048"/>
            <a:ext cx="1540602" cy="670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a:t>
            </a:r>
          </a:p>
        </p:txBody>
      </p:sp>
      <p:sp>
        <p:nvSpPr>
          <p:cNvPr id="5" name="Oval 4">
            <a:extLst>
              <a:ext uri="{FF2B5EF4-FFF2-40B4-BE49-F238E27FC236}">
                <a16:creationId xmlns:a16="http://schemas.microsoft.com/office/drawing/2014/main" id="{FD989457-27B5-BD4A-ACF9-C67DA55F365E}"/>
              </a:ext>
            </a:extLst>
          </p:cNvPr>
          <p:cNvSpPr/>
          <p:nvPr/>
        </p:nvSpPr>
        <p:spPr>
          <a:xfrm>
            <a:off x="2755392" y="3432048"/>
            <a:ext cx="1909711" cy="670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Artifact Use</a:t>
            </a:r>
          </a:p>
        </p:txBody>
      </p:sp>
      <p:cxnSp>
        <p:nvCxnSpPr>
          <p:cNvPr id="7" name="Straight Arrow Connector 6">
            <a:extLst>
              <a:ext uri="{FF2B5EF4-FFF2-40B4-BE49-F238E27FC236}">
                <a16:creationId xmlns:a16="http://schemas.microsoft.com/office/drawing/2014/main" id="{E0448098-D6DD-814E-AD29-A4F4C0C1DDEB}"/>
              </a:ext>
            </a:extLst>
          </p:cNvPr>
          <p:cNvCxnSpPr>
            <a:cxnSpLocks/>
            <a:endCxn id="4" idx="0"/>
          </p:cNvCxnSpPr>
          <p:nvPr/>
        </p:nvCxnSpPr>
        <p:spPr>
          <a:xfrm>
            <a:off x="6327648" y="1987296"/>
            <a:ext cx="1753443" cy="1444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415EFA1-B60E-BE4F-9BFC-57DF5C9D4558}"/>
              </a:ext>
            </a:extLst>
          </p:cNvPr>
          <p:cNvCxnSpPr>
            <a:cxnSpLocks/>
            <a:stCxn id="4" idx="2"/>
            <a:endCxn id="5" idx="6"/>
          </p:cNvCxnSpPr>
          <p:nvPr/>
        </p:nvCxnSpPr>
        <p:spPr>
          <a:xfrm flipH="1">
            <a:off x="4665103" y="3767328"/>
            <a:ext cx="26456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51E0B1D-75B6-3648-A047-39F05EEE83CD}"/>
              </a:ext>
            </a:extLst>
          </p:cNvPr>
          <p:cNvCxnSpPr>
            <a:cxnSpLocks/>
            <a:stCxn id="3" idx="2"/>
            <a:endCxn id="5" idx="0"/>
          </p:cNvCxnSpPr>
          <p:nvPr/>
        </p:nvCxnSpPr>
        <p:spPr>
          <a:xfrm flipH="1">
            <a:off x="3710248" y="2005584"/>
            <a:ext cx="1239704" cy="1426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15B0269-7130-664A-B50D-B5D72D0FA42C}"/>
              </a:ext>
            </a:extLst>
          </p:cNvPr>
          <p:cNvSpPr txBox="1"/>
          <p:nvPr/>
        </p:nvSpPr>
        <p:spPr>
          <a:xfrm>
            <a:off x="2814749" y="2404348"/>
            <a:ext cx="1515351" cy="369332"/>
          </a:xfrm>
          <a:prstGeom prst="rect">
            <a:avLst/>
          </a:prstGeom>
          <a:noFill/>
        </p:spPr>
        <p:txBody>
          <a:bodyPr wrap="none" rtlCol="0">
            <a:spAutoFit/>
          </a:bodyPr>
          <a:lstStyle/>
          <a:p>
            <a:r>
              <a:rPr lang="en-US" dirty="0"/>
              <a:t>participates in</a:t>
            </a:r>
          </a:p>
        </p:txBody>
      </p:sp>
      <p:sp>
        <p:nvSpPr>
          <p:cNvPr id="18" name="TextBox 17">
            <a:extLst>
              <a:ext uri="{FF2B5EF4-FFF2-40B4-BE49-F238E27FC236}">
                <a16:creationId xmlns:a16="http://schemas.microsoft.com/office/drawing/2014/main" id="{B92329F0-47A7-CA4D-AEFF-80376A2C6A5E}"/>
              </a:ext>
            </a:extLst>
          </p:cNvPr>
          <p:cNvSpPr txBox="1"/>
          <p:nvPr/>
        </p:nvSpPr>
        <p:spPr>
          <a:xfrm>
            <a:off x="7310790" y="2404348"/>
            <a:ext cx="1050480" cy="369332"/>
          </a:xfrm>
          <a:prstGeom prst="rect">
            <a:avLst/>
          </a:prstGeom>
          <a:noFill/>
        </p:spPr>
        <p:txBody>
          <a:bodyPr wrap="none" rtlCol="0">
            <a:spAutoFit/>
          </a:bodyPr>
          <a:lstStyle/>
          <a:p>
            <a:r>
              <a:rPr lang="en-US" dirty="0"/>
              <a:t>bearer of</a:t>
            </a:r>
          </a:p>
        </p:txBody>
      </p:sp>
      <p:sp>
        <p:nvSpPr>
          <p:cNvPr id="19" name="TextBox 18">
            <a:extLst>
              <a:ext uri="{FF2B5EF4-FFF2-40B4-BE49-F238E27FC236}">
                <a16:creationId xmlns:a16="http://schemas.microsoft.com/office/drawing/2014/main" id="{98DFC055-DBB8-3941-B339-CF2A62922945}"/>
              </a:ext>
            </a:extLst>
          </p:cNvPr>
          <p:cNvSpPr txBox="1"/>
          <p:nvPr/>
        </p:nvSpPr>
        <p:spPr>
          <a:xfrm>
            <a:off x="5462706" y="3767328"/>
            <a:ext cx="1144672" cy="369332"/>
          </a:xfrm>
          <a:prstGeom prst="rect">
            <a:avLst/>
          </a:prstGeom>
          <a:noFill/>
        </p:spPr>
        <p:txBody>
          <a:bodyPr wrap="none" rtlCol="0">
            <a:spAutoFit/>
          </a:bodyPr>
          <a:lstStyle/>
          <a:p>
            <a:r>
              <a:rPr lang="en-US" dirty="0"/>
              <a:t>realized in</a:t>
            </a:r>
          </a:p>
        </p:txBody>
      </p:sp>
      <p:sp>
        <p:nvSpPr>
          <p:cNvPr id="13" name="Rectangle 12">
            <a:extLst>
              <a:ext uri="{FF2B5EF4-FFF2-40B4-BE49-F238E27FC236}">
                <a16:creationId xmlns:a16="http://schemas.microsoft.com/office/drawing/2014/main" id="{4426EBDC-55B0-EC4D-BEA6-4FE325AE6F49}"/>
              </a:ext>
            </a:extLst>
          </p:cNvPr>
          <p:cNvSpPr/>
          <p:nvPr/>
        </p:nvSpPr>
        <p:spPr>
          <a:xfrm>
            <a:off x="0" y="300412"/>
            <a:ext cx="12313920" cy="646331"/>
          </a:xfrm>
          <a:prstGeom prst="rect">
            <a:avLst/>
          </a:prstGeom>
        </p:spPr>
        <p:txBody>
          <a:bodyPr wrap="square">
            <a:spAutoFit/>
          </a:bodyPr>
          <a:lstStyle/>
          <a:p>
            <a:r>
              <a:rPr lang="en-US" sz="3600" b="1" dirty="0">
                <a:latin typeface="Garamond" panose="02020404030301010803" pitchFamily="18" charset="0"/>
              </a:rPr>
              <a:t>Avoid Doubling the Semantic Content of Classes in Relations</a:t>
            </a:r>
          </a:p>
        </p:txBody>
      </p:sp>
    </p:spTree>
    <p:extLst>
      <p:ext uri="{BB962C8B-B14F-4D97-AF65-F5344CB8AC3E}">
        <p14:creationId xmlns:p14="http://schemas.microsoft.com/office/powerpoint/2010/main" val="39958870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2CB813A4-ED46-774F-A78A-4D3B6919ACC1}"/>
              </a:ext>
            </a:extLst>
          </p:cNvPr>
          <p:cNvSpPr/>
          <p:nvPr/>
        </p:nvSpPr>
        <p:spPr>
          <a:xfrm>
            <a:off x="4949952" y="1670304"/>
            <a:ext cx="1377696" cy="670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Product</a:t>
            </a:r>
          </a:p>
        </p:txBody>
      </p:sp>
      <p:sp>
        <p:nvSpPr>
          <p:cNvPr id="4" name="Oval 3">
            <a:extLst>
              <a:ext uri="{FF2B5EF4-FFF2-40B4-BE49-F238E27FC236}">
                <a16:creationId xmlns:a16="http://schemas.microsoft.com/office/drawing/2014/main" id="{E709C8AC-A4DE-9C46-871E-1A9A0C5CEE2D}"/>
              </a:ext>
            </a:extLst>
          </p:cNvPr>
          <p:cNvSpPr/>
          <p:nvPr/>
        </p:nvSpPr>
        <p:spPr>
          <a:xfrm>
            <a:off x="7310790" y="3432048"/>
            <a:ext cx="1540602" cy="670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a:t>
            </a:r>
          </a:p>
        </p:txBody>
      </p:sp>
      <p:sp>
        <p:nvSpPr>
          <p:cNvPr id="5" name="Oval 4">
            <a:extLst>
              <a:ext uri="{FF2B5EF4-FFF2-40B4-BE49-F238E27FC236}">
                <a16:creationId xmlns:a16="http://schemas.microsoft.com/office/drawing/2014/main" id="{FD989457-27B5-BD4A-ACF9-C67DA55F365E}"/>
              </a:ext>
            </a:extLst>
          </p:cNvPr>
          <p:cNvSpPr/>
          <p:nvPr/>
        </p:nvSpPr>
        <p:spPr>
          <a:xfrm>
            <a:off x="2755392" y="3432048"/>
            <a:ext cx="1909711" cy="670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Artifact Use</a:t>
            </a:r>
          </a:p>
        </p:txBody>
      </p:sp>
      <p:cxnSp>
        <p:nvCxnSpPr>
          <p:cNvPr id="7" name="Straight Arrow Connector 6">
            <a:extLst>
              <a:ext uri="{FF2B5EF4-FFF2-40B4-BE49-F238E27FC236}">
                <a16:creationId xmlns:a16="http://schemas.microsoft.com/office/drawing/2014/main" id="{E0448098-D6DD-814E-AD29-A4F4C0C1DDEB}"/>
              </a:ext>
            </a:extLst>
          </p:cNvPr>
          <p:cNvCxnSpPr>
            <a:cxnSpLocks/>
            <a:endCxn id="4" idx="0"/>
          </p:cNvCxnSpPr>
          <p:nvPr/>
        </p:nvCxnSpPr>
        <p:spPr>
          <a:xfrm>
            <a:off x="6327648" y="1987296"/>
            <a:ext cx="1753443" cy="1444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415EFA1-B60E-BE4F-9BFC-57DF5C9D4558}"/>
              </a:ext>
            </a:extLst>
          </p:cNvPr>
          <p:cNvCxnSpPr>
            <a:cxnSpLocks/>
            <a:stCxn id="4" idx="2"/>
            <a:endCxn id="5" idx="6"/>
          </p:cNvCxnSpPr>
          <p:nvPr/>
        </p:nvCxnSpPr>
        <p:spPr>
          <a:xfrm flipH="1">
            <a:off x="4665103" y="3767328"/>
            <a:ext cx="26456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51E0B1D-75B6-3648-A047-39F05EEE83CD}"/>
              </a:ext>
            </a:extLst>
          </p:cNvPr>
          <p:cNvCxnSpPr>
            <a:cxnSpLocks/>
            <a:stCxn id="3" idx="2"/>
            <a:endCxn id="5" idx="0"/>
          </p:cNvCxnSpPr>
          <p:nvPr/>
        </p:nvCxnSpPr>
        <p:spPr>
          <a:xfrm flipH="1">
            <a:off x="3710248" y="2005584"/>
            <a:ext cx="1239704" cy="1426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15B0269-7130-664A-B50D-B5D72D0FA42C}"/>
              </a:ext>
            </a:extLst>
          </p:cNvPr>
          <p:cNvSpPr txBox="1"/>
          <p:nvPr/>
        </p:nvSpPr>
        <p:spPr>
          <a:xfrm>
            <a:off x="3582845" y="2404348"/>
            <a:ext cx="861133" cy="369332"/>
          </a:xfrm>
          <a:prstGeom prst="rect">
            <a:avLst/>
          </a:prstGeom>
          <a:noFill/>
        </p:spPr>
        <p:txBody>
          <a:bodyPr wrap="none" rtlCol="0">
            <a:spAutoFit/>
          </a:bodyPr>
          <a:lstStyle/>
          <a:p>
            <a:r>
              <a:rPr lang="en-US" dirty="0"/>
              <a:t>used in</a:t>
            </a:r>
          </a:p>
        </p:txBody>
      </p:sp>
      <p:sp>
        <p:nvSpPr>
          <p:cNvPr id="18" name="TextBox 17">
            <a:extLst>
              <a:ext uri="{FF2B5EF4-FFF2-40B4-BE49-F238E27FC236}">
                <a16:creationId xmlns:a16="http://schemas.microsoft.com/office/drawing/2014/main" id="{B92329F0-47A7-CA4D-AEFF-80376A2C6A5E}"/>
              </a:ext>
            </a:extLst>
          </p:cNvPr>
          <p:cNvSpPr txBox="1"/>
          <p:nvPr/>
        </p:nvSpPr>
        <p:spPr>
          <a:xfrm>
            <a:off x="7310790" y="2404348"/>
            <a:ext cx="2136611" cy="369332"/>
          </a:xfrm>
          <a:prstGeom prst="rect">
            <a:avLst/>
          </a:prstGeom>
          <a:noFill/>
        </p:spPr>
        <p:txBody>
          <a:bodyPr wrap="none" rtlCol="0">
            <a:spAutoFit/>
          </a:bodyPr>
          <a:lstStyle/>
          <a:p>
            <a:r>
              <a:rPr lang="en-US" dirty="0"/>
              <a:t>has product function</a:t>
            </a:r>
          </a:p>
        </p:txBody>
      </p:sp>
      <p:sp>
        <p:nvSpPr>
          <p:cNvPr id="19" name="TextBox 18">
            <a:extLst>
              <a:ext uri="{FF2B5EF4-FFF2-40B4-BE49-F238E27FC236}">
                <a16:creationId xmlns:a16="http://schemas.microsoft.com/office/drawing/2014/main" id="{98DFC055-DBB8-3941-B339-CF2A62922945}"/>
              </a:ext>
            </a:extLst>
          </p:cNvPr>
          <p:cNvSpPr txBox="1"/>
          <p:nvPr/>
        </p:nvSpPr>
        <p:spPr>
          <a:xfrm>
            <a:off x="4929584" y="3742944"/>
            <a:ext cx="2303644" cy="369332"/>
          </a:xfrm>
          <a:prstGeom prst="rect">
            <a:avLst/>
          </a:prstGeom>
          <a:noFill/>
        </p:spPr>
        <p:txBody>
          <a:bodyPr wrap="none" rtlCol="0">
            <a:spAutoFit/>
          </a:bodyPr>
          <a:lstStyle/>
          <a:p>
            <a:r>
              <a:rPr lang="en-US" dirty="0"/>
              <a:t>functionally realized in</a:t>
            </a:r>
          </a:p>
        </p:txBody>
      </p:sp>
      <p:sp>
        <p:nvSpPr>
          <p:cNvPr id="14" name="Rectangle 13">
            <a:extLst>
              <a:ext uri="{FF2B5EF4-FFF2-40B4-BE49-F238E27FC236}">
                <a16:creationId xmlns:a16="http://schemas.microsoft.com/office/drawing/2014/main" id="{FCCB03CD-6C9B-0B45-8FAF-408D35912165}"/>
              </a:ext>
            </a:extLst>
          </p:cNvPr>
          <p:cNvSpPr/>
          <p:nvPr/>
        </p:nvSpPr>
        <p:spPr>
          <a:xfrm>
            <a:off x="0" y="300412"/>
            <a:ext cx="12313920" cy="646331"/>
          </a:xfrm>
          <a:prstGeom prst="rect">
            <a:avLst/>
          </a:prstGeom>
        </p:spPr>
        <p:txBody>
          <a:bodyPr wrap="square">
            <a:spAutoFit/>
          </a:bodyPr>
          <a:lstStyle/>
          <a:p>
            <a:r>
              <a:rPr lang="en-US" sz="3600" b="1" dirty="0">
                <a:latin typeface="Garamond" panose="02020404030301010803" pitchFamily="18" charset="0"/>
              </a:rPr>
              <a:t>Avoid Doubling the Semantic Content of Classes in Relations</a:t>
            </a:r>
          </a:p>
        </p:txBody>
      </p:sp>
    </p:spTree>
    <p:extLst>
      <p:ext uri="{BB962C8B-B14F-4D97-AF65-F5344CB8AC3E}">
        <p14:creationId xmlns:p14="http://schemas.microsoft.com/office/powerpoint/2010/main" val="3542217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4FCF96-06B8-EF4D-83F0-A54D7064DD13}"/>
              </a:ext>
            </a:extLst>
          </p:cNvPr>
          <p:cNvSpPr txBox="1"/>
          <p:nvPr/>
        </p:nvSpPr>
        <p:spPr>
          <a:xfrm>
            <a:off x="1298597" y="1545222"/>
            <a:ext cx="9933283" cy="4524315"/>
          </a:xfrm>
          <a:prstGeom prst="rect">
            <a:avLst/>
          </a:prstGeom>
          <a:noFill/>
        </p:spPr>
        <p:txBody>
          <a:bodyPr wrap="square" numCol="2" rtlCol="0">
            <a:spAutoFit/>
          </a:bodyPr>
          <a:lstStyle/>
          <a:p>
            <a:r>
              <a:rPr lang="en-US" sz="3200" b="1" dirty="0">
                <a:latin typeface="Garamond" panose="02020404030301010803" pitchFamily="18" charset="0"/>
              </a:rPr>
              <a:t>University at Buffalo</a:t>
            </a:r>
          </a:p>
          <a:p>
            <a:r>
              <a:rPr lang="en-US" sz="3200" dirty="0">
                <a:latin typeface="Garamond" panose="02020404030301010803" pitchFamily="18" charset="0"/>
              </a:rPr>
              <a:t>Barry Smith, PI</a:t>
            </a:r>
          </a:p>
          <a:p>
            <a:r>
              <a:rPr lang="en-US" sz="3200" dirty="0">
                <a:latin typeface="Garamond" panose="02020404030301010803" pitchFamily="18" charset="0"/>
              </a:rPr>
              <a:t>Kemper Lewis, Co-PI</a:t>
            </a:r>
          </a:p>
          <a:p>
            <a:r>
              <a:rPr lang="en-US" sz="3200" dirty="0">
                <a:latin typeface="Garamond" panose="02020404030301010803" pitchFamily="18" charset="0"/>
              </a:rPr>
              <a:t>Rahul Rai, Co-PI</a:t>
            </a:r>
          </a:p>
          <a:p>
            <a:endParaRPr lang="en-US" sz="3200" dirty="0">
              <a:latin typeface="Garamond" panose="02020404030301010803" pitchFamily="18" charset="0"/>
            </a:endParaRPr>
          </a:p>
          <a:p>
            <a:endParaRPr lang="en-US" sz="3200" dirty="0">
              <a:latin typeface="Garamond" panose="02020404030301010803" pitchFamily="18" charset="0"/>
            </a:endParaRPr>
          </a:p>
          <a:p>
            <a:endParaRPr lang="en-US" sz="3200" dirty="0">
              <a:latin typeface="Garamond" panose="02020404030301010803" pitchFamily="18" charset="0"/>
            </a:endParaRPr>
          </a:p>
          <a:p>
            <a:endParaRPr lang="en-US" sz="3200" dirty="0">
              <a:latin typeface="Garamond" panose="02020404030301010803" pitchFamily="18" charset="0"/>
            </a:endParaRPr>
          </a:p>
          <a:p>
            <a:endParaRPr lang="en-US" sz="3200" dirty="0">
              <a:latin typeface="Garamond" panose="02020404030301010803" pitchFamily="18" charset="0"/>
            </a:endParaRPr>
          </a:p>
          <a:p>
            <a:r>
              <a:rPr lang="en-US" sz="3200" b="1" dirty="0">
                <a:latin typeface="Garamond" panose="02020404030301010803" pitchFamily="18" charset="0"/>
              </a:rPr>
              <a:t>CUBRC</a:t>
            </a:r>
            <a:endParaRPr lang="en-US" sz="3200" dirty="0">
              <a:latin typeface="Garamond" panose="02020404030301010803" pitchFamily="18" charset="0"/>
            </a:endParaRPr>
          </a:p>
          <a:p>
            <a:r>
              <a:rPr lang="en-US" sz="3200" dirty="0">
                <a:latin typeface="Garamond" panose="02020404030301010803" pitchFamily="18" charset="0"/>
              </a:rPr>
              <a:t>Ron </a:t>
            </a:r>
            <a:r>
              <a:rPr lang="en-US" sz="3200" dirty="0" err="1">
                <a:latin typeface="Garamond" panose="02020404030301010803" pitchFamily="18" charset="0"/>
              </a:rPr>
              <a:t>Rudnicki</a:t>
            </a:r>
            <a:endParaRPr lang="en-US" sz="3200" dirty="0">
              <a:latin typeface="Garamond" panose="02020404030301010803" pitchFamily="18" charset="0"/>
            </a:endParaRPr>
          </a:p>
          <a:p>
            <a:r>
              <a:rPr lang="en-US" sz="3200" dirty="0">
                <a:latin typeface="Garamond" panose="02020404030301010803" pitchFamily="18" charset="0"/>
              </a:rPr>
              <a:t>William </a:t>
            </a:r>
            <a:r>
              <a:rPr lang="en-US" sz="3200" dirty="0" err="1">
                <a:latin typeface="Garamond" panose="02020404030301010803" pitchFamily="18" charset="0"/>
              </a:rPr>
              <a:t>Tagliagerri</a:t>
            </a:r>
            <a:endParaRPr lang="en-US" sz="3200" dirty="0">
              <a:latin typeface="Garamond" panose="02020404030301010803" pitchFamily="18" charset="0"/>
            </a:endParaRPr>
          </a:p>
          <a:p>
            <a:r>
              <a:rPr lang="en-US" sz="3200" dirty="0">
                <a:latin typeface="Garamond" panose="02020404030301010803" pitchFamily="18" charset="0"/>
              </a:rPr>
              <a:t>Remo </a:t>
            </a:r>
            <a:r>
              <a:rPr lang="en-US" sz="3200" dirty="0" err="1">
                <a:latin typeface="Garamond" panose="02020404030301010803" pitchFamily="18" charset="0"/>
              </a:rPr>
              <a:t>Fischione</a:t>
            </a:r>
            <a:endParaRPr lang="en-US" sz="3200" dirty="0">
              <a:latin typeface="Garamond" panose="02020404030301010803" pitchFamily="18" charset="0"/>
            </a:endParaRPr>
          </a:p>
          <a:p>
            <a:endParaRPr lang="en-US" sz="3200" dirty="0">
              <a:latin typeface="Garamond" panose="02020404030301010803" pitchFamily="18" charset="0"/>
            </a:endParaRPr>
          </a:p>
          <a:p>
            <a:r>
              <a:rPr lang="en-US" sz="3200" b="1" dirty="0" err="1">
                <a:latin typeface="Garamond" panose="02020404030301010803" pitchFamily="18" charset="0"/>
              </a:rPr>
              <a:t>Cobham</a:t>
            </a:r>
            <a:r>
              <a:rPr lang="en-US" sz="3200" b="1" dirty="0">
                <a:latin typeface="Garamond" panose="02020404030301010803" pitchFamily="18" charset="0"/>
              </a:rPr>
              <a:t> Mission Systems</a:t>
            </a:r>
            <a:endParaRPr lang="en-US" sz="3200" dirty="0">
              <a:latin typeface="Garamond" panose="02020404030301010803" pitchFamily="18" charset="0"/>
            </a:endParaRPr>
          </a:p>
          <a:p>
            <a:r>
              <a:rPr lang="en-US" sz="3200" dirty="0">
                <a:latin typeface="Garamond" panose="02020404030301010803" pitchFamily="18" charset="0"/>
              </a:rPr>
              <a:t>Jim </a:t>
            </a:r>
            <a:r>
              <a:rPr lang="en-US" sz="3200" dirty="0" err="1">
                <a:latin typeface="Garamond" panose="02020404030301010803" pitchFamily="18" charset="0"/>
              </a:rPr>
              <a:t>Talty</a:t>
            </a:r>
            <a:endParaRPr lang="en-US" sz="3200" dirty="0">
              <a:latin typeface="Garamond" panose="02020404030301010803" pitchFamily="18" charset="0"/>
            </a:endParaRPr>
          </a:p>
          <a:p>
            <a:r>
              <a:rPr lang="en-US" sz="3200" dirty="0">
                <a:latin typeface="Garamond" panose="02020404030301010803" pitchFamily="18" charset="0"/>
              </a:rPr>
              <a:t>Lucas Mesmer</a:t>
            </a:r>
            <a:br>
              <a:rPr lang="en-US" sz="3200" b="1" dirty="0">
                <a:latin typeface="Garamond" panose="02020404030301010803" pitchFamily="18" charset="0"/>
              </a:rPr>
            </a:br>
            <a:endParaRPr lang="en-US" sz="3200" dirty="0">
              <a:latin typeface="Garamond" panose="02020404030301010803" pitchFamily="18" charset="0"/>
            </a:endParaRPr>
          </a:p>
        </p:txBody>
      </p:sp>
      <p:pic>
        <p:nvPicPr>
          <p:cNvPr id="3" name="Picture 2">
            <a:extLst>
              <a:ext uri="{FF2B5EF4-FFF2-40B4-BE49-F238E27FC236}">
                <a16:creationId xmlns:a16="http://schemas.microsoft.com/office/drawing/2014/main" id="{40EFB70F-3A58-4B42-8860-DC9985C6A68E}"/>
              </a:ext>
            </a:extLst>
          </p:cNvPr>
          <p:cNvPicPr>
            <a:picLocks noChangeAspect="1"/>
          </p:cNvPicPr>
          <p:nvPr/>
        </p:nvPicPr>
        <p:blipFill>
          <a:blip r:embed="rId2"/>
          <a:stretch>
            <a:fillRect/>
          </a:stretch>
        </p:blipFill>
        <p:spPr>
          <a:xfrm>
            <a:off x="6879102" y="5426047"/>
            <a:ext cx="4769588" cy="1431953"/>
          </a:xfrm>
          <a:prstGeom prst="rect">
            <a:avLst/>
          </a:prstGeom>
        </p:spPr>
      </p:pic>
      <p:sp>
        <p:nvSpPr>
          <p:cNvPr id="4" name="Rectangle 3">
            <a:extLst>
              <a:ext uri="{FF2B5EF4-FFF2-40B4-BE49-F238E27FC236}">
                <a16:creationId xmlns:a16="http://schemas.microsoft.com/office/drawing/2014/main" id="{9CA0C6B8-C528-8841-BE84-E862F7621BF7}"/>
              </a:ext>
            </a:extLst>
          </p:cNvPr>
          <p:cNvSpPr/>
          <p:nvPr/>
        </p:nvSpPr>
        <p:spPr>
          <a:xfrm>
            <a:off x="707999" y="5680358"/>
            <a:ext cx="6536861" cy="769441"/>
          </a:xfrm>
          <a:prstGeom prst="rect">
            <a:avLst/>
          </a:prstGeom>
        </p:spPr>
        <p:txBody>
          <a:bodyPr wrap="square">
            <a:spAutoFit/>
          </a:bodyPr>
          <a:lstStyle/>
          <a:p>
            <a:r>
              <a:rPr lang="en-US" sz="4400" dirty="0">
                <a:solidFill>
                  <a:schemeClr val="tx2">
                    <a:lumMod val="60000"/>
                    <a:lumOff val="40000"/>
                  </a:schemeClr>
                </a:solidFill>
              </a:rPr>
              <a:t>funding provided by</a:t>
            </a:r>
          </a:p>
        </p:txBody>
      </p:sp>
      <p:sp>
        <p:nvSpPr>
          <p:cNvPr id="7" name="TextBox 6">
            <a:extLst>
              <a:ext uri="{FF2B5EF4-FFF2-40B4-BE49-F238E27FC236}">
                <a16:creationId xmlns:a16="http://schemas.microsoft.com/office/drawing/2014/main" id="{441CEE9F-B18D-1D42-A727-AF887731B9CD}"/>
              </a:ext>
            </a:extLst>
          </p:cNvPr>
          <p:cNvSpPr txBox="1"/>
          <p:nvPr/>
        </p:nvSpPr>
        <p:spPr>
          <a:xfrm>
            <a:off x="-15240" y="141849"/>
            <a:ext cx="12192000" cy="2062103"/>
          </a:xfrm>
          <a:prstGeom prst="rect">
            <a:avLst/>
          </a:prstGeom>
          <a:noFill/>
        </p:spPr>
        <p:txBody>
          <a:bodyPr wrap="square" rtlCol="0">
            <a:spAutoFit/>
          </a:bodyPr>
          <a:lstStyle/>
          <a:p>
            <a:pPr algn="ctr"/>
            <a:r>
              <a:rPr lang="en-US" sz="4800" dirty="0">
                <a:solidFill>
                  <a:schemeClr val="accent1"/>
                </a:solidFill>
              </a:rPr>
              <a:t>C</a:t>
            </a:r>
            <a:r>
              <a:rPr lang="en-US" sz="3200" dirty="0">
                <a:solidFill>
                  <a:schemeClr val="accent1"/>
                </a:solidFill>
              </a:rPr>
              <a:t>oordinated </a:t>
            </a:r>
            <a:r>
              <a:rPr lang="en-US" sz="4800" dirty="0">
                <a:solidFill>
                  <a:schemeClr val="accent1"/>
                </a:solidFill>
              </a:rPr>
              <a:t>H</a:t>
            </a:r>
            <a:r>
              <a:rPr lang="en-US" sz="3200" dirty="0">
                <a:solidFill>
                  <a:schemeClr val="accent1"/>
                </a:solidFill>
              </a:rPr>
              <a:t>olistic </a:t>
            </a:r>
            <a:r>
              <a:rPr lang="en-US" sz="4800" dirty="0">
                <a:solidFill>
                  <a:schemeClr val="accent1"/>
                </a:solidFill>
              </a:rPr>
              <a:t>A</a:t>
            </a:r>
            <a:r>
              <a:rPr lang="en-US" sz="3200" dirty="0">
                <a:solidFill>
                  <a:schemeClr val="accent1"/>
                </a:solidFill>
              </a:rPr>
              <a:t>lignment of </a:t>
            </a:r>
            <a:r>
              <a:rPr lang="en-US" sz="4800" dirty="0">
                <a:solidFill>
                  <a:schemeClr val="accent1"/>
                </a:solidFill>
              </a:rPr>
              <a:t>M</a:t>
            </a:r>
            <a:r>
              <a:rPr lang="en-US" sz="3200" dirty="0">
                <a:solidFill>
                  <a:schemeClr val="accent1"/>
                </a:solidFill>
              </a:rPr>
              <a:t>anufacturing </a:t>
            </a:r>
            <a:r>
              <a:rPr lang="en-US" sz="4800" dirty="0">
                <a:solidFill>
                  <a:schemeClr val="accent1"/>
                </a:solidFill>
              </a:rPr>
              <a:t>P</a:t>
            </a:r>
            <a:r>
              <a:rPr lang="en-US" sz="3200" dirty="0">
                <a:solidFill>
                  <a:schemeClr val="accent1"/>
                </a:solidFill>
              </a:rPr>
              <a:t>rocesses (</a:t>
            </a:r>
            <a:r>
              <a:rPr lang="en-US" sz="4800" dirty="0">
                <a:solidFill>
                  <a:schemeClr val="accent1"/>
                </a:solidFill>
              </a:rPr>
              <a:t>CHAMP</a:t>
            </a:r>
            <a:r>
              <a:rPr lang="en-US" sz="3200" dirty="0">
                <a:solidFill>
                  <a:schemeClr val="accent1"/>
                </a:solidFill>
              </a:rPr>
              <a:t>)</a:t>
            </a:r>
          </a:p>
          <a:p>
            <a:pPr algn="ctr"/>
            <a:endParaRPr lang="en-US" sz="3200" dirty="0">
              <a:solidFill>
                <a:schemeClr val="accent1"/>
              </a:solidFill>
            </a:endParaRPr>
          </a:p>
        </p:txBody>
      </p:sp>
    </p:spTree>
    <p:extLst>
      <p:ext uri="{BB962C8B-B14F-4D97-AF65-F5344CB8AC3E}">
        <p14:creationId xmlns:p14="http://schemas.microsoft.com/office/powerpoint/2010/main" val="18852795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2CB813A4-ED46-774F-A78A-4D3B6919ACC1}"/>
              </a:ext>
            </a:extLst>
          </p:cNvPr>
          <p:cNvSpPr/>
          <p:nvPr/>
        </p:nvSpPr>
        <p:spPr>
          <a:xfrm>
            <a:off x="4949952" y="1670304"/>
            <a:ext cx="1377696" cy="670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Product</a:t>
            </a:r>
          </a:p>
        </p:txBody>
      </p:sp>
      <p:sp>
        <p:nvSpPr>
          <p:cNvPr id="4" name="Oval 3">
            <a:extLst>
              <a:ext uri="{FF2B5EF4-FFF2-40B4-BE49-F238E27FC236}">
                <a16:creationId xmlns:a16="http://schemas.microsoft.com/office/drawing/2014/main" id="{E709C8AC-A4DE-9C46-871E-1A9A0C5CEE2D}"/>
              </a:ext>
            </a:extLst>
          </p:cNvPr>
          <p:cNvSpPr/>
          <p:nvPr/>
        </p:nvSpPr>
        <p:spPr>
          <a:xfrm>
            <a:off x="7310790" y="3432048"/>
            <a:ext cx="1540602" cy="670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a:t>
            </a:r>
          </a:p>
        </p:txBody>
      </p:sp>
      <p:sp>
        <p:nvSpPr>
          <p:cNvPr id="5" name="Oval 4">
            <a:extLst>
              <a:ext uri="{FF2B5EF4-FFF2-40B4-BE49-F238E27FC236}">
                <a16:creationId xmlns:a16="http://schemas.microsoft.com/office/drawing/2014/main" id="{FD989457-27B5-BD4A-ACF9-C67DA55F365E}"/>
              </a:ext>
            </a:extLst>
          </p:cNvPr>
          <p:cNvSpPr/>
          <p:nvPr/>
        </p:nvSpPr>
        <p:spPr>
          <a:xfrm>
            <a:off x="2755392" y="3432048"/>
            <a:ext cx="1909711" cy="670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Artifact Use</a:t>
            </a:r>
          </a:p>
        </p:txBody>
      </p:sp>
      <p:cxnSp>
        <p:nvCxnSpPr>
          <p:cNvPr id="7" name="Straight Arrow Connector 6">
            <a:extLst>
              <a:ext uri="{FF2B5EF4-FFF2-40B4-BE49-F238E27FC236}">
                <a16:creationId xmlns:a16="http://schemas.microsoft.com/office/drawing/2014/main" id="{E0448098-D6DD-814E-AD29-A4F4C0C1DDEB}"/>
              </a:ext>
            </a:extLst>
          </p:cNvPr>
          <p:cNvCxnSpPr>
            <a:cxnSpLocks/>
            <a:endCxn id="4" idx="0"/>
          </p:cNvCxnSpPr>
          <p:nvPr/>
        </p:nvCxnSpPr>
        <p:spPr>
          <a:xfrm>
            <a:off x="6327648" y="1987296"/>
            <a:ext cx="1753443" cy="1444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415EFA1-B60E-BE4F-9BFC-57DF5C9D4558}"/>
              </a:ext>
            </a:extLst>
          </p:cNvPr>
          <p:cNvCxnSpPr>
            <a:cxnSpLocks/>
            <a:stCxn id="4" idx="2"/>
            <a:endCxn id="5" idx="6"/>
          </p:cNvCxnSpPr>
          <p:nvPr/>
        </p:nvCxnSpPr>
        <p:spPr>
          <a:xfrm flipH="1">
            <a:off x="4665103" y="3767328"/>
            <a:ext cx="26456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51E0B1D-75B6-3648-A047-39F05EEE83CD}"/>
              </a:ext>
            </a:extLst>
          </p:cNvPr>
          <p:cNvCxnSpPr>
            <a:cxnSpLocks/>
            <a:stCxn id="3" idx="2"/>
            <a:endCxn id="5" idx="0"/>
          </p:cNvCxnSpPr>
          <p:nvPr/>
        </p:nvCxnSpPr>
        <p:spPr>
          <a:xfrm flipH="1">
            <a:off x="3710248" y="2005584"/>
            <a:ext cx="1239704" cy="1426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15B0269-7130-664A-B50D-B5D72D0FA42C}"/>
              </a:ext>
            </a:extLst>
          </p:cNvPr>
          <p:cNvSpPr txBox="1"/>
          <p:nvPr/>
        </p:nvSpPr>
        <p:spPr>
          <a:xfrm>
            <a:off x="3582845" y="2404348"/>
            <a:ext cx="861133" cy="369332"/>
          </a:xfrm>
          <a:prstGeom prst="rect">
            <a:avLst/>
          </a:prstGeom>
          <a:noFill/>
        </p:spPr>
        <p:txBody>
          <a:bodyPr wrap="none" rtlCol="0">
            <a:spAutoFit/>
          </a:bodyPr>
          <a:lstStyle/>
          <a:p>
            <a:r>
              <a:rPr lang="en-US" dirty="0"/>
              <a:t>used in</a:t>
            </a:r>
          </a:p>
        </p:txBody>
      </p:sp>
      <p:sp>
        <p:nvSpPr>
          <p:cNvPr id="18" name="TextBox 17">
            <a:extLst>
              <a:ext uri="{FF2B5EF4-FFF2-40B4-BE49-F238E27FC236}">
                <a16:creationId xmlns:a16="http://schemas.microsoft.com/office/drawing/2014/main" id="{B92329F0-47A7-CA4D-AEFF-80376A2C6A5E}"/>
              </a:ext>
            </a:extLst>
          </p:cNvPr>
          <p:cNvSpPr txBox="1"/>
          <p:nvPr/>
        </p:nvSpPr>
        <p:spPr>
          <a:xfrm>
            <a:off x="7310790" y="2404348"/>
            <a:ext cx="2136611" cy="369332"/>
          </a:xfrm>
          <a:prstGeom prst="rect">
            <a:avLst/>
          </a:prstGeom>
          <a:noFill/>
        </p:spPr>
        <p:txBody>
          <a:bodyPr wrap="none" rtlCol="0">
            <a:spAutoFit/>
          </a:bodyPr>
          <a:lstStyle/>
          <a:p>
            <a:r>
              <a:rPr lang="en-US" dirty="0"/>
              <a:t>has product function</a:t>
            </a:r>
          </a:p>
        </p:txBody>
      </p:sp>
      <p:sp>
        <p:nvSpPr>
          <p:cNvPr id="19" name="TextBox 18">
            <a:extLst>
              <a:ext uri="{FF2B5EF4-FFF2-40B4-BE49-F238E27FC236}">
                <a16:creationId xmlns:a16="http://schemas.microsoft.com/office/drawing/2014/main" id="{98DFC055-DBB8-3941-B339-CF2A62922945}"/>
              </a:ext>
            </a:extLst>
          </p:cNvPr>
          <p:cNvSpPr txBox="1"/>
          <p:nvPr/>
        </p:nvSpPr>
        <p:spPr>
          <a:xfrm>
            <a:off x="4929584" y="3742944"/>
            <a:ext cx="2303644" cy="369332"/>
          </a:xfrm>
          <a:prstGeom prst="rect">
            <a:avLst/>
          </a:prstGeom>
          <a:noFill/>
        </p:spPr>
        <p:txBody>
          <a:bodyPr wrap="none" rtlCol="0">
            <a:spAutoFit/>
          </a:bodyPr>
          <a:lstStyle/>
          <a:p>
            <a:r>
              <a:rPr lang="en-US" dirty="0"/>
              <a:t>functionally realized in</a:t>
            </a:r>
          </a:p>
        </p:txBody>
      </p:sp>
      <p:sp>
        <p:nvSpPr>
          <p:cNvPr id="2" name="TextBox 1">
            <a:extLst>
              <a:ext uri="{FF2B5EF4-FFF2-40B4-BE49-F238E27FC236}">
                <a16:creationId xmlns:a16="http://schemas.microsoft.com/office/drawing/2014/main" id="{AE9FFE00-84AD-4B40-A762-130539C99E60}"/>
              </a:ext>
            </a:extLst>
          </p:cNvPr>
          <p:cNvSpPr txBox="1"/>
          <p:nvPr/>
        </p:nvSpPr>
        <p:spPr>
          <a:xfrm>
            <a:off x="1580804" y="4949280"/>
            <a:ext cx="9142614" cy="707886"/>
          </a:xfrm>
          <a:prstGeom prst="rect">
            <a:avLst/>
          </a:prstGeom>
          <a:noFill/>
        </p:spPr>
        <p:txBody>
          <a:bodyPr wrap="square" rtlCol="0">
            <a:spAutoFit/>
          </a:bodyPr>
          <a:lstStyle/>
          <a:p>
            <a:r>
              <a:rPr lang="en-US" sz="4000" b="1" dirty="0">
                <a:solidFill>
                  <a:schemeClr val="accent2"/>
                </a:solidFill>
              </a:rPr>
              <a:t>Do not to do this in a reference ontology.</a:t>
            </a:r>
          </a:p>
        </p:txBody>
      </p:sp>
      <p:sp>
        <p:nvSpPr>
          <p:cNvPr id="14" name="Rectangle 13">
            <a:extLst>
              <a:ext uri="{FF2B5EF4-FFF2-40B4-BE49-F238E27FC236}">
                <a16:creationId xmlns:a16="http://schemas.microsoft.com/office/drawing/2014/main" id="{AFA634A2-4172-CD4C-B154-FA0F921DAE4E}"/>
              </a:ext>
            </a:extLst>
          </p:cNvPr>
          <p:cNvSpPr/>
          <p:nvPr/>
        </p:nvSpPr>
        <p:spPr>
          <a:xfrm>
            <a:off x="0" y="300412"/>
            <a:ext cx="12313920" cy="646331"/>
          </a:xfrm>
          <a:prstGeom prst="rect">
            <a:avLst/>
          </a:prstGeom>
        </p:spPr>
        <p:txBody>
          <a:bodyPr wrap="square">
            <a:spAutoFit/>
          </a:bodyPr>
          <a:lstStyle/>
          <a:p>
            <a:r>
              <a:rPr lang="en-US" sz="3600" b="1" dirty="0">
                <a:latin typeface="Garamond" panose="02020404030301010803" pitchFamily="18" charset="0"/>
              </a:rPr>
              <a:t>Avoid Doubling the Semantic Content of Classes in Relations</a:t>
            </a:r>
          </a:p>
        </p:txBody>
      </p:sp>
    </p:spTree>
    <p:extLst>
      <p:ext uri="{BB962C8B-B14F-4D97-AF65-F5344CB8AC3E}">
        <p14:creationId xmlns:p14="http://schemas.microsoft.com/office/powerpoint/2010/main" val="17115166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87C2E44-3927-3C4D-A113-B656D07BFDBB}"/>
              </a:ext>
            </a:extLst>
          </p:cNvPr>
          <p:cNvSpPr/>
          <p:nvPr/>
        </p:nvSpPr>
        <p:spPr>
          <a:xfrm>
            <a:off x="228600" y="324796"/>
            <a:ext cx="11963400" cy="1015663"/>
          </a:xfrm>
          <a:prstGeom prst="rect">
            <a:avLst/>
          </a:prstGeom>
        </p:spPr>
        <p:txBody>
          <a:bodyPr wrap="square">
            <a:spAutoFit/>
          </a:bodyPr>
          <a:lstStyle/>
          <a:p>
            <a:r>
              <a:rPr lang="en-US" sz="6000" b="1" dirty="0">
                <a:latin typeface="Garamond" panose="02020404030301010803" pitchFamily="18" charset="0"/>
              </a:rPr>
              <a:t>Avoid treating processes as relations</a:t>
            </a:r>
          </a:p>
        </p:txBody>
      </p:sp>
      <p:sp>
        <p:nvSpPr>
          <p:cNvPr id="17" name="TextBox 16">
            <a:extLst>
              <a:ext uri="{FF2B5EF4-FFF2-40B4-BE49-F238E27FC236}">
                <a16:creationId xmlns:a16="http://schemas.microsoft.com/office/drawing/2014/main" id="{2C270E43-0D8A-8F4E-8EA6-D8EB8E285767}"/>
              </a:ext>
            </a:extLst>
          </p:cNvPr>
          <p:cNvSpPr txBox="1"/>
          <p:nvPr/>
        </p:nvSpPr>
        <p:spPr>
          <a:xfrm>
            <a:off x="2925110" y="1829874"/>
            <a:ext cx="5559552" cy="369332"/>
          </a:xfrm>
          <a:prstGeom prst="rect">
            <a:avLst/>
          </a:prstGeom>
          <a:noFill/>
        </p:spPr>
        <p:txBody>
          <a:bodyPr wrap="square" rtlCol="0">
            <a:spAutoFit/>
          </a:bodyPr>
          <a:lstStyle/>
          <a:p>
            <a:r>
              <a:rPr lang="en-US" dirty="0"/>
              <a:t>“This machine creates a portion of composite material.”</a:t>
            </a:r>
          </a:p>
        </p:txBody>
      </p:sp>
    </p:spTree>
    <p:extLst>
      <p:ext uri="{BB962C8B-B14F-4D97-AF65-F5344CB8AC3E}">
        <p14:creationId xmlns:p14="http://schemas.microsoft.com/office/powerpoint/2010/main" val="6493057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2CB813A4-ED46-774F-A78A-4D3B6919ACC1}"/>
              </a:ext>
            </a:extLst>
          </p:cNvPr>
          <p:cNvSpPr/>
          <p:nvPr/>
        </p:nvSpPr>
        <p:spPr>
          <a:xfrm>
            <a:off x="2485446" y="2627376"/>
            <a:ext cx="1524000" cy="670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Machine</a:t>
            </a:r>
          </a:p>
        </p:txBody>
      </p:sp>
      <p:sp>
        <p:nvSpPr>
          <p:cNvPr id="5" name="Oval 4">
            <a:extLst>
              <a:ext uri="{FF2B5EF4-FFF2-40B4-BE49-F238E27FC236}">
                <a16:creationId xmlns:a16="http://schemas.microsoft.com/office/drawing/2014/main" id="{FD989457-27B5-BD4A-ACF9-C67DA55F365E}"/>
              </a:ext>
            </a:extLst>
          </p:cNvPr>
          <p:cNvSpPr/>
          <p:nvPr/>
        </p:nvSpPr>
        <p:spPr>
          <a:xfrm>
            <a:off x="7165234" y="2529840"/>
            <a:ext cx="2281844" cy="8656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Portion of Composite Material</a:t>
            </a:r>
          </a:p>
        </p:txBody>
      </p:sp>
      <p:cxnSp>
        <p:nvCxnSpPr>
          <p:cNvPr id="9" name="Straight Arrow Connector 8">
            <a:extLst>
              <a:ext uri="{FF2B5EF4-FFF2-40B4-BE49-F238E27FC236}">
                <a16:creationId xmlns:a16="http://schemas.microsoft.com/office/drawing/2014/main" id="{18AA86C2-0DA1-6C42-8EA9-F60DF67CA41E}"/>
              </a:ext>
            </a:extLst>
          </p:cNvPr>
          <p:cNvCxnSpPr>
            <a:cxnSpLocks/>
            <a:stCxn id="3" idx="6"/>
            <a:endCxn id="5" idx="2"/>
          </p:cNvCxnSpPr>
          <p:nvPr/>
        </p:nvCxnSpPr>
        <p:spPr>
          <a:xfrm>
            <a:off x="4009446" y="2962656"/>
            <a:ext cx="31557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CD32BCE-E075-D741-875E-D9B7D686C5A7}"/>
              </a:ext>
            </a:extLst>
          </p:cNvPr>
          <p:cNvSpPr txBox="1"/>
          <p:nvPr/>
        </p:nvSpPr>
        <p:spPr>
          <a:xfrm>
            <a:off x="4973343" y="2627376"/>
            <a:ext cx="863121" cy="369332"/>
          </a:xfrm>
          <a:prstGeom prst="rect">
            <a:avLst/>
          </a:prstGeom>
          <a:noFill/>
        </p:spPr>
        <p:txBody>
          <a:bodyPr wrap="none" rtlCol="0">
            <a:spAutoFit/>
          </a:bodyPr>
          <a:lstStyle/>
          <a:p>
            <a:r>
              <a:rPr lang="en-US" dirty="0"/>
              <a:t>creates</a:t>
            </a:r>
          </a:p>
        </p:txBody>
      </p:sp>
      <p:sp>
        <p:nvSpPr>
          <p:cNvPr id="17" name="TextBox 16">
            <a:extLst>
              <a:ext uri="{FF2B5EF4-FFF2-40B4-BE49-F238E27FC236}">
                <a16:creationId xmlns:a16="http://schemas.microsoft.com/office/drawing/2014/main" id="{2C270E43-0D8A-8F4E-8EA6-D8EB8E285767}"/>
              </a:ext>
            </a:extLst>
          </p:cNvPr>
          <p:cNvSpPr txBox="1"/>
          <p:nvPr/>
        </p:nvSpPr>
        <p:spPr>
          <a:xfrm>
            <a:off x="2925110" y="1829874"/>
            <a:ext cx="5559552" cy="369332"/>
          </a:xfrm>
          <a:prstGeom prst="rect">
            <a:avLst/>
          </a:prstGeom>
          <a:noFill/>
        </p:spPr>
        <p:txBody>
          <a:bodyPr wrap="square" rtlCol="0">
            <a:spAutoFit/>
          </a:bodyPr>
          <a:lstStyle/>
          <a:p>
            <a:r>
              <a:rPr lang="en-US" dirty="0"/>
              <a:t>“This machine creates a portion of composite material.”</a:t>
            </a:r>
          </a:p>
        </p:txBody>
      </p:sp>
      <p:sp>
        <p:nvSpPr>
          <p:cNvPr id="10" name="Rectangle 9">
            <a:extLst>
              <a:ext uri="{FF2B5EF4-FFF2-40B4-BE49-F238E27FC236}">
                <a16:creationId xmlns:a16="http://schemas.microsoft.com/office/drawing/2014/main" id="{9ACB22DC-206B-2E43-8062-362582629454}"/>
              </a:ext>
            </a:extLst>
          </p:cNvPr>
          <p:cNvSpPr/>
          <p:nvPr/>
        </p:nvSpPr>
        <p:spPr>
          <a:xfrm>
            <a:off x="228600" y="324796"/>
            <a:ext cx="11963400" cy="1015663"/>
          </a:xfrm>
          <a:prstGeom prst="rect">
            <a:avLst/>
          </a:prstGeom>
        </p:spPr>
        <p:txBody>
          <a:bodyPr wrap="square">
            <a:spAutoFit/>
          </a:bodyPr>
          <a:lstStyle/>
          <a:p>
            <a:r>
              <a:rPr lang="en-US" sz="6000" b="1" dirty="0">
                <a:latin typeface="Garamond" panose="02020404030301010803" pitchFamily="18" charset="0"/>
              </a:rPr>
              <a:t>Avoid treating processes as relations</a:t>
            </a:r>
          </a:p>
        </p:txBody>
      </p:sp>
      <p:sp>
        <p:nvSpPr>
          <p:cNvPr id="12" name="Oval 11">
            <a:extLst>
              <a:ext uri="{FF2B5EF4-FFF2-40B4-BE49-F238E27FC236}">
                <a16:creationId xmlns:a16="http://schemas.microsoft.com/office/drawing/2014/main" id="{6BF8B155-838F-3F4C-9C97-FEE8B6FFCEAC}"/>
              </a:ext>
            </a:extLst>
          </p:cNvPr>
          <p:cNvSpPr/>
          <p:nvPr/>
        </p:nvSpPr>
        <p:spPr>
          <a:xfrm>
            <a:off x="10481203" y="242372"/>
            <a:ext cx="273132" cy="242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6C43F408-4AE1-F742-B4E3-C9C23E162A1A}"/>
              </a:ext>
            </a:extLst>
          </p:cNvPr>
          <p:cNvSpPr txBox="1"/>
          <p:nvPr/>
        </p:nvSpPr>
        <p:spPr>
          <a:xfrm>
            <a:off x="10753602" y="224710"/>
            <a:ext cx="797654" cy="307777"/>
          </a:xfrm>
          <a:prstGeom prst="rect">
            <a:avLst/>
          </a:prstGeom>
          <a:noFill/>
        </p:spPr>
        <p:txBody>
          <a:bodyPr wrap="none" rtlCol="0">
            <a:spAutoFit/>
          </a:bodyPr>
          <a:lstStyle/>
          <a:p>
            <a:r>
              <a:rPr lang="en-US" sz="1400" dirty="0"/>
              <a:t>Instance</a:t>
            </a:r>
          </a:p>
        </p:txBody>
      </p:sp>
    </p:spTree>
    <p:extLst>
      <p:ext uri="{BB962C8B-B14F-4D97-AF65-F5344CB8AC3E}">
        <p14:creationId xmlns:p14="http://schemas.microsoft.com/office/powerpoint/2010/main" val="30187274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2CB813A4-ED46-774F-A78A-4D3B6919ACC1}"/>
              </a:ext>
            </a:extLst>
          </p:cNvPr>
          <p:cNvSpPr/>
          <p:nvPr/>
        </p:nvSpPr>
        <p:spPr>
          <a:xfrm>
            <a:off x="2351334" y="3931920"/>
            <a:ext cx="1524000" cy="670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Machine</a:t>
            </a:r>
          </a:p>
        </p:txBody>
      </p:sp>
      <p:sp>
        <p:nvSpPr>
          <p:cNvPr id="5" name="Oval 4">
            <a:extLst>
              <a:ext uri="{FF2B5EF4-FFF2-40B4-BE49-F238E27FC236}">
                <a16:creationId xmlns:a16="http://schemas.microsoft.com/office/drawing/2014/main" id="{FD989457-27B5-BD4A-ACF9-C67DA55F365E}"/>
              </a:ext>
            </a:extLst>
          </p:cNvPr>
          <p:cNvSpPr/>
          <p:nvPr/>
        </p:nvSpPr>
        <p:spPr>
          <a:xfrm>
            <a:off x="7031122" y="3834384"/>
            <a:ext cx="2281844" cy="8656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Portion of Composite Material</a:t>
            </a:r>
          </a:p>
        </p:txBody>
      </p:sp>
      <p:cxnSp>
        <p:nvCxnSpPr>
          <p:cNvPr id="9" name="Straight Arrow Connector 8">
            <a:extLst>
              <a:ext uri="{FF2B5EF4-FFF2-40B4-BE49-F238E27FC236}">
                <a16:creationId xmlns:a16="http://schemas.microsoft.com/office/drawing/2014/main" id="{18AA86C2-0DA1-6C42-8EA9-F60DF67CA41E}"/>
              </a:ext>
            </a:extLst>
          </p:cNvPr>
          <p:cNvCxnSpPr>
            <a:cxnSpLocks/>
            <a:stCxn id="3" idx="0"/>
            <a:endCxn id="8" idx="3"/>
          </p:cNvCxnSpPr>
          <p:nvPr/>
        </p:nvCxnSpPr>
        <p:spPr>
          <a:xfrm flipV="1">
            <a:off x="3113334" y="3053955"/>
            <a:ext cx="1703550" cy="8779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CD32BCE-E075-D741-875E-D9B7D686C5A7}"/>
              </a:ext>
            </a:extLst>
          </p:cNvPr>
          <p:cNvSpPr txBox="1"/>
          <p:nvPr/>
        </p:nvSpPr>
        <p:spPr>
          <a:xfrm>
            <a:off x="2449758" y="3226564"/>
            <a:ext cx="1515351" cy="369332"/>
          </a:xfrm>
          <a:prstGeom prst="rect">
            <a:avLst/>
          </a:prstGeom>
          <a:noFill/>
        </p:spPr>
        <p:txBody>
          <a:bodyPr wrap="none" rtlCol="0">
            <a:spAutoFit/>
          </a:bodyPr>
          <a:lstStyle/>
          <a:p>
            <a:r>
              <a:rPr lang="en-US" dirty="0"/>
              <a:t>participates in</a:t>
            </a:r>
          </a:p>
        </p:txBody>
      </p:sp>
      <p:sp>
        <p:nvSpPr>
          <p:cNvPr id="17" name="TextBox 16">
            <a:extLst>
              <a:ext uri="{FF2B5EF4-FFF2-40B4-BE49-F238E27FC236}">
                <a16:creationId xmlns:a16="http://schemas.microsoft.com/office/drawing/2014/main" id="{2C270E43-0D8A-8F4E-8EA6-D8EB8E285767}"/>
              </a:ext>
            </a:extLst>
          </p:cNvPr>
          <p:cNvSpPr txBox="1"/>
          <p:nvPr/>
        </p:nvSpPr>
        <p:spPr>
          <a:xfrm>
            <a:off x="2925110" y="1829874"/>
            <a:ext cx="5559552" cy="369332"/>
          </a:xfrm>
          <a:prstGeom prst="rect">
            <a:avLst/>
          </a:prstGeom>
          <a:noFill/>
        </p:spPr>
        <p:txBody>
          <a:bodyPr wrap="square" rtlCol="0">
            <a:spAutoFit/>
          </a:bodyPr>
          <a:lstStyle/>
          <a:p>
            <a:r>
              <a:rPr lang="en-US" dirty="0"/>
              <a:t>“This machine creates a portion of composite material.”</a:t>
            </a:r>
          </a:p>
        </p:txBody>
      </p:sp>
      <p:sp>
        <p:nvSpPr>
          <p:cNvPr id="8" name="Oval 7">
            <a:extLst>
              <a:ext uri="{FF2B5EF4-FFF2-40B4-BE49-F238E27FC236}">
                <a16:creationId xmlns:a16="http://schemas.microsoft.com/office/drawing/2014/main" id="{D8BBC1EC-0ECD-B940-9263-D91D7CCE83D7}"/>
              </a:ext>
            </a:extLst>
          </p:cNvPr>
          <p:cNvSpPr/>
          <p:nvPr/>
        </p:nvSpPr>
        <p:spPr>
          <a:xfrm>
            <a:off x="4564595" y="2313109"/>
            <a:ext cx="1722734" cy="8679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Production</a:t>
            </a:r>
          </a:p>
        </p:txBody>
      </p:sp>
      <p:cxnSp>
        <p:nvCxnSpPr>
          <p:cNvPr id="14" name="Straight Arrow Connector 13">
            <a:extLst>
              <a:ext uri="{FF2B5EF4-FFF2-40B4-BE49-F238E27FC236}">
                <a16:creationId xmlns:a16="http://schemas.microsoft.com/office/drawing/2014/main" id="{C5CD6F09-051D-B341-A63F-291C84F5F7DB}"/>
              </a:ext>
            </a:extLst>
          </p:cNvPr>
          <p:cNvCxnSpPr>
            <a:cxnSpLocks/>
            <a:stCxn id="8" idx="5"/>
            <a:endCxn id="5" idx="1"/>
          </p:cNvCxnSpPr>
          <p:nvPr/>
        </p:nvCxnSpPr>
        <p:spPr>
          <a:xfrm>
            <a:off x="6035040" y="3053955"/>
            <a:ext cx="1330250" cy="907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0137CEF-733D-1A4F-B369-E27F89D2840F}"/>
              </a:ext>
            </a:extLst>
          </p:cNvPr>
          <p:cNvSpPr txBox="1"/>
          <p:nvPr/>
        </p:nvSpPr>
        <p:spPr>
          <a:xfrm>
            <a:off x="6683186" y="3155201"/>
            <a:ext cx="1200970" cy="369332"/>
          </a:xfrm>
          <a:prstGeom prst="rect">
            <a:avLst/>
          </a:prstGeom>
          <a:noFill/>
        </p:spPr>
        <p:txBody>
          <a:bodyPr wrap="none" rtlCol="0">
            <a:spAutoFit/>
          </a:bodyPr>
          <a:lstStyle/>
          <a:p>
            <a:r>
              <a:rPr lang="en-US" dirty="0"/>
              <a:t>has output</a:t>
            </a:r>
          </a:p>
        </p:txBody>
      </p:sp>
      <p:sp>
        <p:nvSpPr>
          <p:cNvPr id="12" name="Rectangle 11">
            <a:extLst>
              <a:ext uri="{FF2B5EF4-FFF2-40B4-BE49-F238E27FC236}">
                <a16:creationId xmlns:a16="http://schemas.microsoft.com/office/drawing/2014/main" id="{18ACA54F-0B14-D149-A4D7-56DA8784B256}"/>
              </a:ext>
            </a:extLst>
          </p:cNvPr>
          <p:cNvSpPr/>
          <p:nvPr/>
        </p:nvSpPr>
        <p:spPr>
          <a:xfrm>
            <a:off x="228600" y="324796"/>
            <a:ext cx="11963400" cy="1015663"/>
          </a:xfrm>
          <a:prstGeom prst="rect">
            <a:avLst/>
          </a:prstGeom>
        </p:spPr>
        <p:txBody>
          <a:bodyPr wrap="square">
            <a:spAutoFit/>
          </a:bodyPr>
          <a:lstStyle/>
          <a:p>
            <a:r>
              <a:rPr lang="en-US" sz="6000" b="1" dirty="0">
                <a:latin typeface="Garamond" panose="02020404030301010803" pitchFamily="18" charset="0"/>
              </a:rPr>
              <a:t>Avoid treating processes as relations</a:t>
            </a:r>
          </a:p>
        </p:txBody>
      </p:sp>
      <p:sp>
        <p:nvSpPr>
          <p:cNvPr id="15" name="Oval 14">
            <a:extLst>
              <a:ext uri="{FF2B5EF4-FFF2-40B4-BE49-F238E27FC236}">
                <a16:creationId xmlns:a16="http://schemas.microsoft.com/office/drawing/2014/main" id="{D942B489-4F04-324C-AF91-43445F3E34B6}"/>
              </a:ext>
            </a:extLst>
          </p:cNvPr>
          <p:cNvSpPr/>
          <p:nvPr/>
        </p:nvSpPr>
        <p:spPr>
          <a:xfrm>
            <a:off x="10481203" y="242372"/>
            <a:ext cx="273132" cy="242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50E72D1-3781-9547-9F09-59AFCDE708CC}"/>
              </a:ext>
            </a:extLst>
          </p:cNvPr>
          <p:cNvSpPr txBox="1"/>
          <p:nvPr/>
        </p:nvSpPr>
        <p:spPr>
          <a:xfrm>
            <a:off x="10753602" y="224710"/>
            <a:ext cx="797654" cy="307777"/>
          </a:xfrm>
          <a:prstGeom prst="rect">
            <a:avLst/>
          </a:prstGeom>
          <a:noFill/>
        </p:spPr>
        <p:txBody>
          <a:bodyPr wrap="none" rtlCol="0">
            <a:spAutoFit/>
          </a:bodyPr>
          <a:lstStyle/>
          <a:p>
            <a:r>
              <a:rPr lang="en-US" sz="1400" dirty="0"/>
              <a:t>Instance</a:t>
            </a:r>
          </a:p>
        </p:txBody>
      </p:sp>
    </p:spTree>
    <p:extLst>
      <p:ext uri="{BB962C8B-B14F-4D97-AF65-F5344CB8AC3E}">
        <p14:creationId xmlns:p14="http://schemas.microsoft.com/office/powerpoint/2010/main" val="17141704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2CB813A4-ED46-774F-A78A-4D3B6919ACC1}"/>
              </a:ext>
            </a:extLst>
          </p:cNvPr>
          <p:cNvSpPr/>
          <p:nvPr/>
        </p:nvSpPr>
        <p:spPr>
          <a:xfrm>
            <a:off x="2351334" y="3931920"/>
            <a:ext cx="1524000" cy="670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Machine</a:t>
            </a:r>
          </a:p>
        </p:txBody>
      </p:sp>
      <p:sp>
        <p:nvSpPr>
          <p:cNvPr id="5" name="Oval 4">
            <a:extLst>
              <a:ext uri="{FF2B5EF4-FFF2-40B4-BE49-F238E27FC236}">
                <a16:creationId xmlns:a16="http://schemas.microsoft.com/office/drawing/2014/main" id="{FD989457-27B5-BD4A-ACF9-C67DA55F365E}"/>
              </a:ext>
            </a:extLst>
          </p:cNvPr>
          <p:cNvSpPr/>
          <p:nvPr/>
        </p:nvSpPr>
        <p:spPr>
          <a:xfrm>
            <a:off x="7031122" y="3834384"/>
            <a:ext cx="2281844" cy="8656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Portion of Composite Material</a:t>
            </a:r>
          </a:p>
        </p:txBody>
      </p:sp>
      <p:cxnSp>
        <p:nvCxnSpPr>
          <p:cNvPr id="9" name="Straight Arrow Connector 8">
            <a:extLst>
              <a:ext uri="{FF2B5EF4-FFF2-40B4-BE49-F238E27FC236}">
                <a16:creationId xmlns:a16="http://schemas.microsoft.com/office/drawing/2014/main" id="{18AA86C2-0DA1-6C42-8EA9-F60DF67CA41E}"/>
              </a:ext>
            </a:extLst>
          </p:cNvPr>
          <p:cNvCxnSpPr>
            <a:cxnSpLocks/>
            <a:stCxn id="3" idx="0"/>
            <a:endCxn id="8" idx="3"/>
          </p:cNvCxnSpPr>
          <p:nvPr/>
        </p:nvCxnSpPr>
        <p:spPr>
          <a:xfrm flipV="1">
            <a:off x="3113334" y="3053955"/>
            <a:ext cx="1703550" cy="8779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CD32BCE-E075-D741-875E-D9B7D686C5A7}"/>
              </a:ext>
            </a:extLst>
          </p:cNvPr>
          <p:cNvSpPr txBox="1"/>
          <p:nvPr/>
        </p:nvSpPr>
        <p:spPr>
          <a:xfrm>
            <a:off x="2449758" y="3226564"/>
            <a:ext cx="1515351" cy="369332"/>
          </a:xfrm>
          <a:prstGeom prst="rect">
            <a:avLst/>
          </a:prstGeom>
          <a:noFill/>
        </p:spPr>
        <p:txBody>
          <a:bodyPr wrap="none" rtlCol="0">
            <a:spAutoFit/>
          </a:bodyPr>
          <a:lstStyle/>
          <a:p>
            <a:r>
              <a:rPr lang="en-US" dirty="0"/>
              <a:t>participates in</a:t>
            </a:r>
          </a:p>
        </p:txBody>
      </p:sp>
      <p:sp>
        <p:nvSpPr>
          <p:cNvPr id="17" name="TextBox 16">
            <a:extLst>
              <a:ext uri="{FF2B5EF4-FFF2-40B4-BE49-F238E27FC236}">
                <a16:creationId xmlns:a16="http://schemas.microsoft.com/office/drawing/2014/main" id="{2C270E43-0D8A-8F4E-8EA6-D8EB8E285767}"/>
              </a:ext>
            </a:extLst>
          </p:cNvPr>
          <p:cNvSpPr txBox="1"/>
          <p:nvPr/>
        </p:nvSpPr>
        <p:spPr>
          <a:xfrm>
            <a:off x="2925110" y="1829874"/>
            <a:ext cx="5559552" cy="369332"/>
          </a:xfrm>
          <a:prstGeom prst="rect">
            <a:avLst/>
          </a:prstGeom>
          <a:noFill/>
        </p:spPr>
        <p:txBody>
          <a:bodyPr wrap="square" rtlCol="0">
            <a:spAutoFit/>
          </a:bodyPr>
          <a:lstStyle/>
          <a:p>
            <a:r>
              <a:rPr lang="en-US" dirty="0"/>
              <a:t>“This machine creates a portion of composite material.”</a:t>
            </a:r>
          </a:p>
        </p:txBody>
      </p:sp>
      <p:sp>
        <p:nvSpPr>
          <p:cNvPr id="8" name="Oval 7">
            <a:extLst>
              <a:ext uri="{FF2B5EF4-FFF2-40B4-BE49-F238E27FC236}">
                <a16:creationId xmlns:a16="http://schemas.microsoft.com/office/drawing/2014/main" id="{D8BBC1EC-0ECD-B940-9263-D91D7CCE83D7}"/>
              </a:ext>
            </a:extLst>
          </p:cNvPr>
          <p:cNvSpPr/>
          <p:nvPr/>
        </p:nvSpPr>
        <p:spPr>
          <a:xfrm>
            <a:off x="4564595" y="2313109"/>
            <a:ext cx="1722734" cy="8679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Production</a:t>
            </a:r>
          </a:p>
        </p:txBody>
      </p:sp>
      <p:cxnSp>
        <p:nvCxnSpPr>
          <p:cNvPr id="14" name="Straight Arrow Connector 13">
            <a:extLst>
              <a:ext uri="{FF2B5EF4-FFF2-40B4-BE49-F238E27FC236}">
                <a16:creationId xmlns:a16="http://schemas.microsoft.com/office/drawing/2014/main" id="{C5CD6F09-051D-B341-A63F-291C84F5F7DB}"/>
              </a:ext>
            </a:extLst>
          </p:cNvPr>
          <p:cNvCxnSpPr>
            <a:cxnSpLocks/>
            <a:stCxn id="8" idx="5"/>
            <a:endCxn id="5" idx="1"/>
          </p:cNvCxnSpPr>
          <p:nvPr/>
        </p:nvCxnSpPr>
        <p:spPr>
          <a:xfrm>
            <a:off x="6035040" y="3053955"/>
            <a:ext cx="1330250" cy="907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0137CEF-733D-1A4F-B369-E27F89D2840F}"/>
              </a:ext>
            </a:extLst>
          </p:cNvPr>
          <p:cNvSpPr txBox="1"/>
          <p:nvPr/>
        </p:nvSpPr>
        <p:spPr>
          <a:xfrm>
            <a:off x="6683186" y="3155201"/>
            <a:ext cx="1200970" cy="369332"/>
          </a:xfrm>
          <a:prstGeom prst="rect">
            <a:avLst/>
          </a:prstGeom>
          <a:noFill/>
        </p:spPr>
        <p:txBody>
          <a:bodyPr wrap="none" rtlCol="0">
            <a:spAutoFit/>
          </a:bodyPr>
          <a:lstStyle/>
          <a:p>
            <a:r>
              <a:rPr lang="en-US" dirty="0"/>
              <a:t>has output</a:t>
            </a:r>
          </a:p>
        </p:txBody>
      </p:sp>
      <p:sp>
        <p:nvSpPr>
          <p:cNvPr id="12" name="Oval 11">
            <a:extLst>
              <a:ext uri="{FF2B5EF4-FFF2-40B4-BE49-F238E27FC236}">
                <a16:creationId xmlns:a16="http://schemas.microsoft.com/office/drawing/2014/main" id="{D11F00C8-7964-ED4F-B9AA-5C4D081AE287}"/>
              </a:ext>
            </a:extLst>
          </p:cNvPr>
          <p:cNvSpPr/>
          <p:nvPr/>
        </p:nvSpPr>
        <p:spPr>
          <a:xfrm>
            <a:off x="675480" y="2411806"/>
            <a:ext cx="1524000" cy="670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Temporal Interval</a:t>
            </a:r>
          </a:p>
        </p:txBody>
      </p:sp>
      <p:cxnSp>
        <p:nvCxnSpPr>
          <p:cNvPr id="15" name="Straight Arrow Connector 14">
            <a:extLst>
              <a:ext uri="{FF2B5EF4-FFF2-40B4-BE49-F238E27FC236}">
                <a16:creationId xmlns:a16="http://schemas.microsoft.com/office/drawing/2014/main" id="{B27ED2D8-5D6B-8E4C-969E-E41391BB2CEB}"/>
              </a:ext>
            </a:extLst>
          </p:cNvPr>
          <p:cNvCxnSpPr>
            <a:cxnSpLocks/>
            <a:stCxn id="8" idx="2"/>
            <a:endCxn id="12" idx="6"/>
          </p:cNvCxnSpPr>
          <p:nvPr/>
        </p:nvCxnSpPr>
        <p:spPr>
          <a:xfrm flipH="1" flipV="1">
            <a:off x="2199480" y="2747086"/>
            <a:ext cx="236511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544C121-0793-2E42-B28D-D26FAEC19394}"/>
              </a:ext>
            </a:extLst>
          </p:cNvPr>
          <p:cNvSpPr txBox="1"/>
          <p:nvPr/>
        </p:nvSpPr>
        <p:spPr>
          <a:xfrm>
            <a:off x="2624361" y="2427491"/>
            <a:ext cx="1086388" cy="369332"/>
          </a:xfrm>
          <a:prstGeom prst="rect">
            <a:avLst/>
          </a:prstGeom>
          <a:noFill/>
        </p:spPr>
        <p:txBody>
          <a:bodyPr wrap="none" rtlCol="0">
            <a:spAutoFit/>
          </a:bodyPr>
          <a:lstStyle/>
          <a:p>
            <a:r>
              <a:rPr lang="en-US" dirty="0"/>
              <a:t>occurs on</a:t>
            </a:r>
          </a:p>
        </p:txBody>
      </p:sp>
      <p:sp>
        <p:nvSpPr>
          <p:cNvPr id="24" name="Oval 23">
            <a:extLst>
              <a:ext uri="{FF2B5EF4-FFF2-40B4-BE49-F238E27FC236}">
                <a16:creationId xmlns:a16="http://schemas.microsoft.com/office/drawing/2014/main" id="{EBF90238-DAB2-FB4C-A6EE-9B822AEEDECE}"/>
              </a:ext>
            </a:extLst>
          </p:cNvPr>
          <p:cNvSpPr/>
          <p:nvPr/>
        </p:nvSpPr>
        <p:spPr>
          <a:xfrm>
            <a:off x="4564595" y="4838546"/>
            <a:ext cx="1796100" cy="670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Factory Site</a:t>
            </a:r>
          </a:p>
        </p:txBody>
      </p:sp>
      <p:cxnSp>
        <p:nvCxnSpPr>
          <p:cNvPr id="25" name="Straight Arrow Connector 24">
            <a:extLst>
              <a:ext uri="{FF2B5EF4-FFF2-40B4-BE49-F238E27FC236}">
                <a16:creationId xmlns:a16="http://schemas.microsoft.com/office/drawing/2014/main" id="{4AF4AD58-0D85-7048-B673-BFCECEAB7503}"/>
              </a:ext>
            </a:extLst>
          </p:cNvPr>
          <p:cNvCxnSpPr>
            <a:cxnSpLocks/>
            <a:stCxn id="8" idx="4"/>
            <a:endCxn id="24" idx="0"/>
          </p:cNvCxnSpPr>
          <p:nvPr/>
        </p:nvCxnSpPr>
        <p:spPr>
          <a:xfrm>
            <a:off x="5425962" y="3181064"/>
            <a:ext cx="36683" cy="1657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B20F0A3-99B6-5C40-8130-993B5D9FEA8B}"/>
              </a:ext>
            </a:extLst>
          </p:cNvPr>
          <p:cNvSpPr txBox="1"/>
          <p:nvPr/>
        </p:nvSpPr>
        <p:spPr>
          <a:xfrm>
            <a:off x="4425196" y="3938978"/>
            <a:ext cx="1028167" cy="369332"/>
          </a:xfrm>
          <a:prstGeom prst="rect">
            <a:avLst/>
          </a:prstGeom>
          <a:noFill/>
        </p:spPr>
        <p:txBody>
          <a:bodyPr wrap="none" rtlCol="0">
            <a:spAutoFit/>
          </a:bodyPr>
          <a:lstStyle/>
          <a:p>
            <a:r>
              <a:rPr lang="en-US" dirty="0"/>
              <a:t>occurs at</a:t>
            </a:r>
          </a:p>
        </p:txBody>
      </p:sp>
      <p:sp>
        <p:nvSpPr>
          <p:cNvPr id="32" name="Oval 31">
            <a:extLst>
              <a:ext uri="{FF2B5EF4-FFF2-40B4-BE49-F238E27FC236}">
                <a16:creationId xmlns:a16="http://schemas.microsoft.com/office/drawing/2014/main" id="{FEA30917-02B8-7241-B5BF-1490903C5793}"/>
              </a:ext>
            </a:extLst>
          </p:cNvPr>
          <p:cNvSpPr/>
          <p:nvPr/>
        </p:nvSpPr>
        <p:spPr>
          <a:xfrm>
            <a:off x="675480" y="4700016"/>
            <a:ext cx="1524000" cy="10872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Temporal Interval Identifier</a:t>
            </a:r>
          </a:p>
        </p:txBody>
      </p:sp>
      <p:cxnSp>
        <p:nvCxnSpPr>
          <p:cNvPr id="33" name="Straight Arrow Connector 32">
            <a:extLst>
              <a:ext uri="{FF2B5EF4-FFF2-40B4-BE49-F238E27FC236}">
                <a16:creationId xmlns:a16="http://schemas.microsoft.com/office/drawing/2014/main" id="{C518E813-4168-B74F-A337-8BA3AEA4D944}"/>
              </a:ext>
            </a:extLst>
          </p:cNvPr>
          <p:cNvCxnSpPr>
            <a:cxnSpLocks/>
            <a:stCxn id="12" idx="4"/>
            <a:endCxn id="32" idx="0"/>
          </p:cNvCxnSpPr>
          <p:nvPr/>
        </p:nvCxnSpPr>
        <p:spPr>
          <a:xfrm>
            <a:off x="1437480" y="3082366"/>
            <a:ext cx="0" cy="1617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6C050834-239C-0447-A631-B6D9A54C6040}"/>
              </a:ext>
            </a:extLst>
          </p:cNvPr>
          <p:cNvSpPr txBox="1"/>
          <p:nvPr/>
        </p:nvSpPr>
        <p:spPr>
          <a:xfrm>
            <a:off x="286576" y="3530558"/>
            <a:ext cx="1238641" cy="646331"/>
          </a:xfrm>
          <a:prstGeom prst="rect">
            <a:avLst/>
          </a:prstGeom>
          <a:noFill/>
        </p:spPr>
        <p:txBody>
          <a:bodyPr wrap="square" rtlCol="0">
            <a:spAutoFit/>
          </a:bodyPr>
          <a:lstStyle/>
          <a:p>
            <a:r>
              <a:rPr lang="en-US" dirty="0"/>
              <a:t>designated by</a:t>
            </a:r>
          </a:p>
        </p:txBody>
      </p:sp>
      <p:sp>
        <p:nvSpPr>
          <p:cNvPr id="44" name="Oval 43">
            <a:extLst>
              <a:ext uri="{FF2B5EF4-FFF2-40B4-BE49-F238E27FC236}">
                <a16:creationId xmlns:a16="http://schemas.microsoft.com/office/drawing/2014/main" id="{8E92A98D-6D50-C741-A2AE-673DAA3E2D5F}"/>
              </a:ext>
            </a:extLst>
          </p:cNvPr>
          <p:cNvSpPr/>
          <p:nvPr/>
        </p:nvSpPr>
        <p:spPr>
          <a:xfrm>
            <a:off x="2990267" y="5793972"/>
            <a:ext cx="2195060" cy="8090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Information Bearing Entity</a:t>
            </a:r>
          </a:p>
        </p:txBody>
      </p:sp>
      <p:cxnSp>
        <p:nvCxnSpPr>
          <p:cNvPr id="55" name="Straight Arrow Connector 54">
            <a:extLst>
              <a:ext uri="{FF2B5EF4-FFF2-40B4-BE49-F238E27FC236}">
                <a16:creationId xmlns:a16="http://schemas.microsoft.com/office/drawing/2014/main" id="{8AA5A476-7D0D-634E-AB6A-70A6B1E2EDA0}"/>
              </a:ext>
            </a:extLst>
          </p:cNvPr>
          <p:cNvCxnSpPr>
            <a:cxnSpLocks/>
            <a:stCxn id="32" idx="6"/>
            <a:endCxn id="44" idx="0"/>
          </p:cNvCxnSpPr>
          <p:nvPr/>
        </p:nvCxnSpPr>
        <p:spPr>
          <a:xfrm>
            <a:off x="2199480" y="5243664"/>
            <a:ext cx="1888317" cy="5503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EA61A25F-12F6-D244-A7B2-4162F84E220A}"/>
              </a:ext>
            </a:extLst>
          </p:cNvPr>
          <p:cNvSpPr txBox="1"/>
          <p:nvPr/>
        </p:nvSpPr>
        <p:spPr>
          <a:xfrm>
            <a:off x="2676278" y="5144450"/>
            <a:ext cx="1238641" cy="369332"/>
          </a:xfrm>
          <a:prstGeom prst="rect">
            <a:avLst/>
          </a:prstGeom>
          <a:noFill/>
        </p:spPr>
        <p:txBody>
          <a:bodyPr wrap="square" rtlCol="0">
            <a:spAutoFit/>
          </a:bodyPr>
          <a:lstStyle/>
          <a:p>
            <a:r>
              <a:rPr lang="en-US" dirty="0"/>
              <a:t>inheres in</a:t>
            </a:r>
          </a:p>
        </p:txBody>
      </p:sp>
      <p:cxnSp>
        <p:nvCxnSpPr>
          <p:cNvPr id="59" name="Straight Arrow Connector 58">
            <a:extLst>
              <a:ext uri="{FF2B5EF4-FFF2-40B4-BE49-F238E27FC236}">
                <a16:creationId xmlns:a16="http://schemas.microsoft.com/office/drawing/2014/main" id="{52C67DDD-5570-BA4D-A24C-0029DB97266A}"/>
              </a:ext>
            </a:extLst>
          </p:cNvPr>
          <p:cNvCxnSpPr>
            <a:cxnSpLocks/>
            <a:stCxn id="44" idx="6"/>
          </p:cNvCxnSpPr>
          <p:nvPr/>
        </p:nvCxnSpPr>
        <p:spPr>
          <a:xfrm>
            <a:off x="5185327" y="6198517"/>
            <a:ext cx="1514838" cy="187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D1DC7B83-9B07-3A49-9D99-29C0DC53CFD4}"/>
              </a:ext>
            </a:extLst>
          </p:cNvPr>
          <p:cNvSpPr txBox="1"/>
          <p:nvPr/>
        </p:nvSpPr>
        <p:spPr>
          <a:xfrm>
            <a:off x="5210831" y="5889877"/>
            <a:ext cx="1820291" cy="369332"/>
          </a:xfrm>
          <a:prstGeom prst="rect">
            <a:avLst/>
          </a:prstGeom>
          <a:noFill/>
        </p:spPr>
        <p:txBody>
          <a:bodyPr wrap="square" rtlCol="0">
            <a:spAutoFit/>
          </a:bodyPr>
          <a:lstStyle/>
          <a:p>
            <a:r>
              <a:rPr lang="en-US" dirty="0"/>
              <a:t>has text value</a:t>
            </a:r>
          </a:p>
        </p:txBody>
      </p:sp>
      <p:sp>
        <p:nvSpPr>
          <p:cNvPr id="70" name="TextBox 69">
            <a:extLst>
              <a:ext uri="{FF2B5EF4-FFF2-40B4-BE49-F238E27FC236}">
                <a16:creationId xmlns:a16="http://schemas.microsoft.com/office/drawing/2014/main" id="{3CCDD7C4-FE24-7C48-AE3D-F6730325861D}"/>
              </a:ext>
            </a:extLst>
          </p:cNvPr>
          <p:cNvSpPr txBox="1"/>
          <p:nvPr/>
        </p:nvSpPr>
        <p:spPr>
          <a:xfrm>
            <a:off x="6082229" y="6357498"/>
            <a:ext cx="1605991" cy="369332"/>
          </a:xfrm>
          <a:prstGeom prst="rect">
            <a:avLst/>
          </a:prstGeom>
          <a:noFill/>
        </p:spPr>
        <p:txBody>
          <a:bodyPr wrap="square" rtlCol="0">
            <a:spAutoFit/>
          </a:bodyPr>
          <a:lstStyle/>
          <a:p>
            <a:r>
              <a:rPr lang="en-US" dirty="0" err="1"/>
              <a:t>xsd</a:t>
            </a:r>
            <a:r>
              <a:rPr lang="en-US" dirty="0"/>
              <a:t>: “12/1/18”</a:t>
            </a:r>
          </a:p>
        </p:txBody>
      </p:sp>
      <p:sp>
        <p:nvSpPr>
          <p:cNvPr id="27" name="Rectangle 26">
            <a:extLst>
              <a:ext uri="{FF2B5EF4-FFF2-40B4-BE49-F238E27FC236}">
                <a16:creationId xmlns:a16="http://schemas.microsoft.com/office/drawing/2014/main" id="{FB4BE6F6-F97E-B84A-90B7-F2565BF7C639}"/>
              </a:ext>
            </a:extLst>
          </p:cNvPr>
          <p:cNvSpPr/>
          <p:nvPr/>
        </p:nvSpPr>
        <p:spPr>
          <a:xfrm>
            <a:off x="228600" y="324796"/>
            <a:ext cx="11963400" cy="1015663"/>
          </a:xfrm>
          <a:prstGeom prst="rect">
            <a:avLst/>
          </a:prstGeom>
        </p:spPr>
        <p:txBody>
          <a:bodyPr wrap="square">
            <a:spAutoFit/>
          </a:bodyPr>
          <a:lstStyle/>
          <a:p>
            <a:r>
              <a:rPr lang="en-US" sz="6000" b="1" dirty="0">
                <a:latin typeface="Garamond" panose="02020404030301010803" pitchFamily="18" charset="0"/>
              </a:rPr>
              <a:t>Avoid treating processes as relations</a:t>
            </a:r>
          </a:p>
        </p:txBody>
      </p:sp>
      <p:sp>
        <p:nvSpPr>
          <p:cNvPr id="28" name="Oval 27">
            <a:extLst>
              <a:ext uri="{FF2B5EF4-FFF2-40B4-BE49-F238E27FC236}">
                <a16:creationId xmlns:a16="http://schemas.microsoft.com/office/drawing/2014/main" id="{2FB9025C-EC47-D54F-8895-2F7E692B110E}"/>
              </a:ext>
            </a:extLst>
          </p:cNvPr>
          <p:cNvSpPr/>
          <p:nvPr/>
        </p:nvSpPr>
        <p:spPr>
          <a:xfrm>
            <a:off x="10481203" y="242372"/>
            <a:ext cx="273132" cy="242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7ACE4F04-AA8E-8841-BBB0-A7C95E9EC3AB}"/>
              </a:ext>
            </a:extLst>
          </p:cNvPr>
          <p:cNvSpPr txBox="1"/>
          <p:nvPr/>
        </p:nvSpPr>
        <p:spPr>
          <a:xfrm>
            <a:off x="10753602" y="224710"/>
            <a:ext cx="797654" cy="307777"/>
          </a:xfrm>
          <a:prstGeom prst="rect">
            <a:avLst/>
          </a:prstGeom>
          <a:noFill/>
        </p:spPr>
        <p:txBody>
          <a:bodyPr wrap="none" rtlCol="0">
            <a:spAutoFit/>
          </a:bodyPr>
          <a:lstStyle/>
          <a:p>
            <a:r>
              <a:rPr lang="en-US" sz="1400" dirty="0"/>
              <a:t>Instance</a:t>
            </a:r>
          </a:p>
        </p:txBody>
      </p:sp>
    </p:spTree>
    <p:extLst>
      <p:ext uri="{BB962C8B-B14F-4D97-AF65-F5344CB8AC3E}">
        <p14:creationId xmlns:p14="http://schemas.microsoft.com/office/powerpoint/2010/main" val="22276395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2CB813A4-ED46-774F-A78A-4D3B6919ACC1}"/>
              </a:ext>
            </a:extLst>
          </p:cNvPr>
          <p:cNvSpPr/>
          <p:nvPr/>
        </p:nvSpPr>
        <p:spPr>
          <a:xfrm>
            <a:off x="2351334" y="3931920"/>
            <a:ext cx="1524000" cy="670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Machine</a:t>
            </a:r>
          </a:p>
        </p:txBody>
      </p:sp>
      <p:sp>
        <p:nvSpPr>
          <p:cNvPr id="5" name="Oval 4">
            <a:extLst>
              <a:ext uri="{FF2B5EF4-FFF2-40B4-BE49-F238E27FC236}">
                <a16:creationId xmlns:a16="http://schemas.microsoft.com/office/drawing/2014/main" id="{FD989457-27B5-BD4A-ACF9-C67DA55F365E}"/>
              </a:ext>
            </a:extLst>
          </p:cNvPr>
          <p:cNvSpPr/>
          <p:nvPr/>
        </p:nvSpPr>
        <p:spPr>
          <a:xfrm>
            <a:off x="7031122" y="3834384"/>
            <a:ext cx="2281844" cy="8656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Portion of Composite Material</a:t>
            </a:r>
          </a:p>
        </p:txBody>
      </p:sp>
      <p:cxnSp>
        <p:nvCxnSpPr>
          <p:cNvPr id="9" name="Straight Arrow Connector 8">
            <a:extLst>
              <a:ext uri="{FF2B5EF4-FFF2-40B4-BE49-F238E27FC236}">
                <a16:creationId xmlns:a16="http://schemas.microsoft.com/office/drawing/2014/main" id="{18AA86C2-0DA1-6C42-8EA9-F60DF67CA41E}"/>
              </a:ext>
            </a:extLst>
          </p:cNvPr>
          <p:cNvCxnSpPr>
            <a:cxnSpLocks/>
            <a:stCxn id="3" idx="0"/>
            <a:endCxn id="8" idx="3"/>
          </p:cNvCxnSpPr>
          <p:nvPr/>
        </p:nvCxnSpPr>
        <p:spPr>
          <a:xfrm flipV="1">
            <a:off x="3113334" y="3053955"/>
            <a:ext cx="1703550" cy="8779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CD32BCE-E075-D741-875E-D9B7D686C5A7}"/>
              </a:ext>
            </a:extLst>
          </p:cNvPr>
          <p:cNvSpPr txBox="1"/>
          <p:nvPr/>
        </p:nvSpPr>
        <p:spPr>
          <a:xfrm>
            <a:off x="2449758" y="3226564"/>
            <a:ext cx="1515351" cy="369332"/>
          </a:xfrm>
          <a:prstGeom prst="rect">
            <a:avLst/>
          </a:prstGeom>
          <a:noFill/>
        </p:spPr>
        <p:txBody>
          <a:bodyPr wrap="none" rtlCol="0">
            <a:spAutoFit/>
          </a:bodyPr>
          <a:lstStyle/>
          <a:p>
            <a:r>
              <a:rPr lang="en-US" dirty="0"/>
              <a:t>participates in</a:t>
            </a:r>
          </a:p>
        </p:txBody>
      </p:sp>
      <p:sp>
        <p:nvSpPr>
          <p:cNvPr id="17" name="TextBox 16">
            <a:extLst>
              <a:ext uri="{FF2B5EF4-FFF2-40B4-BE49-F238E27FC236}">
                <a16:creationId xmlns:a16="http://schemas.microsoft.com/office/drawing/2014/main" id="{2C270E43-0D8A-8F4E-8EA6-D8EB8E285767}"/>
              </a:ext>
            </a:extLst>
          </p:cNvPr>
          <p:cNvSpPr txBox="1"/>
          <p:nvPr/>
        </p:nvSpPr>
        <p:spPr>
          <a:xfrm>
            <a:off x="2925110" y="1829874"/>
            <a:ext cx="5559552" cy="369332"/>
          </a:xfrm>
          <a:prstGeom prst="rect">
            <a:avLst/>
          </a:prstGeom>
          <a:noFill/>
        </p:spPr>
        <p:txBody>
          <a:bodyPr wrap="square" rtlCol="0">
            <a:spAutoFit/>
          </a:bodyPr>
          <a:lstStyle/>
          <a:p>
            <a:r>
              <a:rPr lang="en-US" dirty="0"/>
              <a:t>“This machine creates a portion of composite material.”</a:t>
            </a:r>
          </a:p>
        </p:txBody>
      </p:sp>
      <p:sp>
        <p:nvSpPr>
          <p:cNvPr id="8" name="Oval 7">
            <a:extLst>
              <a:ext uri="{FF2B5EF4-FFF2-40B4-BE49-F238E27FC236}">
                <a16:creationId xmlns:a16="http://schemas.microsoft.com/office/drawing/2014/main" id="{D8BBC1EC-0ECD-B940-9263-D91D7CCE83D7}"/>
              </a:ext>
            </a:extLst>
          </p:cNvPr>
          <p:cNvSpPr/>
          <p:nvPr/>
        </p:nvSpPr>
        <p:spPr>
          <a:xfrm>
            <a:off x="4564595" y="2313109"/>
            <a:ext cx="1722734" cy="8679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Production</a:t>
            </a:r>
          </a:p>
        </p:txBody>
      </p:sp>
      <p:cxnSp>
        <p:nvCxnSpPr>
          <p:cNvPr id="14" name="Straight Arrow Connector 13">
            <a:extLst>
              <a:ext uri="{FF2B5EF4-FFF2-40B4-BE49-F238E27FC236}">
                <a16:creationId xmlns:a16="http://schemas.microsoft.com/office/drawing/2014/main" id="{C5CD6F09-051D-B341-A63F-291C84F5F7DB}"/>
              </a:ext>
            </a:extLst>
          </p:cNvPr>
          <p:cNvCxnSpPr>
            <a:cxnSpLocks/>
            <a:stCxn id="8" idx="5"/>
            <a:endCxn id="5" idx="1"/>
          </p:cNvCxnSpPr>
          <p:nvPr/>
        </p:nvCxnSpPr>
        <p:spPr>
          <a:xfrm>
            <a:off x="6035040" y="3053955"/>
            <a:ext cx="1330250" cy="907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0137CEF-733D-1A4F-B369-E27F89D2840F}"/>
              </a:ext>
            </a:extLst>
          </p:cNvPr>
          <p:cNvSpPr txBox="1"/>
          <p:nvPr/>
        </p:nvSpPr>
        <p:spPr>
          <a:xfrm>
            <a:off x="6683186" y="3155201"/>
            <a:ext cx="1200970" cy="369332"/>
          </a:xfrm>
          <a:prstGeom prst="rect">
            <a:avLst/>
          </a:prstGeom>
          <a:noFill/>
        </p:spPr>
        <p:txBody>
          <a:bodyPr wrap="none" rtlCol="0">
            <a:spAutoFit/>
          </a:bodyPr>
          <a:lstStyle/>
          <a:p>
            <a:r>
              <a:rPr lang="en-US" dirty="0"/>
              <a:t>has output</a:t>
            </a:r>
          </a:p>
        </p:txBody>
      </p:sp>
      <p:sp>
        <p:nvSpPr>
          <p:cNvPr id="12" name="Oval 11">
            <a:extLst>
              <a:ext uri="{FF2B5EF4-FFF2-40B4-BE49-F238E27FC236}">
                <a16:creationId xmlns:a16="http://schemas.microsoft.com/office/drawing/2014/main" id="{D11F00C8-7964-ED4F-B9AA-5C4D081AE287}"/>
              </a:ext>
            </a:extLst>
          </p:cNvPr>
          <p:cNvSpPr/>
          <p:nvPr/>
        </p:nvSpPr>
        <p:spPr>
          <a:xfrm>
            <a:off x="675480" y="2411806"/>
            <a:ext cx="1524000" cy="670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Temporal Interval</a:t>
            </a:r>
          </a:p>
        </p:txBody>
      </p:sp>
      <p:cxnSp>
        <p:nvCxnSpPr>
          <p:cNvPr id="15" name="Straight Arrow Connector 14">
            <a:extLst>
              <a:ext uri="{FF2B5EF4-FFF2-40B4-BE49-F238E27FC236}">
                <a16:creationId xmlns:a16="http://schemas.microsoft.com/office/drawing/2014/main" id="{B27ED2D8-5D6B-8E4C-969E-E41391BB2CEB}"/>
              </a:ext>
            </a:extLst>
          </p:cNvPr>
          <p:cNvCxnSpPr>
            <a:cxnSpLocks/>
            <a:stCxn id="8" idx="2"/>
            <a:endCxn id="12" idx="6"/>
          </p:cNvCxnSpPr>
          <p:nvPr/>
        </p:nvCxnSpPr>
        <p:spPr>
          <a:xfrm flipH="1" flipV="1">
            <a:off x="2199480" y="2747086"/>
            <a:ext cx="236511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BEE7BABD-73BC-0948-83B8-232C3E59C8F7}"/>
              </a:ext>
            </a:extLst>
          </p:cNvPr>
          <p:cNvSpPr/>
          <p:nvPr/>
        </p:nvSpPr>
        <p:spPr>
          <a:xfrm>
            <a:off x="8652444" y="2411807"/>
            <a:ext cx="1796100" cy="670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Employee</a:t>
            </a:r>
          </a:p>
        </p:txBody>
      </p:sp>
      <p:cxnSp>
        <p:nvCxnSpPr>
          <p:cNvPr id="19" name="Straight Arrow Connector 18">
            <a:extLst>
              <a:ext uri="{FF2B5EF4-FFF2-40B4-BE49-F238E27FC236}">
                <a16:creationId xmlns:a16="http://schemas.microsoft.com/office/drawing/2014/main" id="{0EDFC30C-A4E1-2D45-9DE1-50363DACCBA5}"/>
              </a:ext>
            </a:extLst>
          </p:cNvPr>
          <p:cNvCxnSpPr>
            <a:cxnSpLocks/>
            <a:stCxn id="18" idx="2"/>
            <a:endCxn id="8" idx="6"/>
          </p:cNvCxnSpPr>
          <p:nvPr/>
        </p:nvCxnSpPr>
        <p:spPr>
          <a:xfrm flipH="1">
            <a:off x="6287329" y="2747087"/>
            <a:ext cx="23651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544C121-0793-2E42-B28D-D26FAEC19394}"/>
              </a:ext>
            </a:extLst>
          </p:cNvPr>
          <p:cNvSpPr txBox="1"/>
          <p:nvPr/>
        </p:nvSpPr>
        <p:spPr>
          <a:xfrm>
            <a:off x="2624361" y="2427491"/>
            <a:ext cx="1086388" cy="369332"/>
          </a:xfrm>
          <a:prstGeom prst="rect">
            <a:avLst/>
          </a:prstGeom>
          <a:noFill/>
        </p:spPr>
        <p:txBody>
          <a:bodyPr wrap="none" rtlCol="0">
            <a:spAutoFit/>
          </a:bodyPr>
          <a:lstStyle/>
          <a:p>
            <a:r>
              <a:rPr lang="en-US" dirty="0"/>
              <a:t>occurs on</a:t>
            </a:r>
          </a:p>
        </p:txBody>
      </p:sp>
      <p:sp>
        <p:nvSpPr>
          <p:cNvPr id="23" name="TextBox 22">
            <a:extLst>
              <a:ext uri="{FF2B5EF4-FFF2-40B4-BE49-F238E27FC236}">
                <a16:creationId xmlns:a16="http://schemas.microsoft.com/office/drawing/2014/main" id="{30A15FC9-CF05-2C47-B798-80883653F0AC}"/>
              </a:ext>
            </a:extLst>
          </p:cNvPr>
          <p:cNvSpPr txBox="1"/>
          <p:nvPr/>
        </p:nvSpPr>
        <p:spPr>
          <a:xfrm>
            <a:off x="6929710" y="2446278"/>
            <a:ext cx="942053" cy="369332"/>
          </a:xfrm>
          <a:prstGeom prst="rect">
            <a:avLst/>
          </a:prstGeom>
          <a:noFill/>
        </p:spPr>
        <p:txBody>
          <a:bodyPr wrap="none" rtlCol="0">
            <a:spAutoFit/>
          </a:bodyPr>
          <a:lstStyle/>
          <a:p>
            <a:r>
              <a:rPr lang="en-US" dirty="0"/>
              <a:t>agent in</a:t>
            </a:r>
          </a:p>
        </p:txBody>
      </p:sp>
      <p:sp>
        <p:nvSpPr>
          <p:cNvPr id="24" name="Oval 23">
            <a:extLst>
              <a:ext uri="{FF2B5EF4-FFF2-40B4-BE49-F238E27FC236}">
                <a16:creationId xmlns:a16="http://schemas.microsoft.com/office/drawing/2014/main" id="{EBF90238-DAB2-FB4C-A6EE-9B822AEEDECE}"/>
              </a:ext>
            </a:extLst>
          </p:cNvPr>
          <p:cNvSpPr/>
          <p:nvPr/>
        </p:nvSpPr>
        <p:spPr>
          <a:xfrm>
            <a:off x="4564595" y="4838546"/>
            <a:ext cx="1796100" cy="670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Factory Site</a:t>
            </a:r>
          </a:p>
        </p:txBody>
      </p:sp>
      <p:cxnSp>
        <p:nvCxnSpPr>
          <p:cNvPr id="25" name="Straight Arrow Connector 24">
            <a:extLst>
              <a:ext uri="{FF2B5EF4-FFF2-40B4-BE49-F238E27FC236}">
                <a16:creationId xmlns:a16="http://schemas.microsoft.com/office/drawing/2014/main" id="{4AF4AD58-0D85-7048-B673-BFCECEAB7503}"/>
              </a:ext>
            </a:extLst>
          </p:cNvPr>
          <p:cNvCxnSpPr>
            <a:cxnSpLocks/>
            <a:stCxn id="8" idx="4"/>
            <a:endCxn id="24" idx="0"/>
          </p:cNvCxnSpPr>
          <p:nvPr/>
        </p:nvCxnSpPr>
        <p:spPr>
          <a:xfrm>
            <a:off x="5425962" y="3181064"/>
            <a:ext cx="36683" cy="1657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B20F0A3-99B6-5C40-8130-993B5D9FEA8B}"/>
              </a:ext>
            </a:extLst>
          </p:cNvPr>
          <p:cNvSpPr txBox="1"/>
          <p:nvPr/>
        </p:nvSpPr>
        <p:spPr>
          <a:xfrm>
            <a:off x="4425196" y="3938978"/>
            <a:ext cx="1028167" cy="369332"/>
          </a:xfrm>
          <a:prstGeom prst="rect">
            <a:avLst/>
          </a:prstGeom>
          <a:noFill/>
        </p:spPr>
        <p:txBody>
          <a:bodyPr wrap="none" rtlCol="0">
            <a:spAutoFit/>
          </a:bodyPr>
          <a:lstStyle/>
          <a:p>
            <a:r>
              <a:rPr lang="en-US" dirty="0"/>
              <a:t>occurs at</a:t>
            </a:r>
          </a:p>
        </p:txBody>
      </p:sp>
      <p:sp>
        <p:nvSpPr>
          <p:cNvPr id="32" name="Oval 31">
            <a:extLst>
              <a:ext uri="{FF2B5EF4-FFF2-40B4-BE49-F238E27FC236}">
                <a16:creationId xmlns:a16="http://schemas.microsoft.com/office/drawing/2014/main" id="{FEA30917-02B8-7241-B5BF-1490903C5793}"/>
              </a:ext>
            </a:extLst>
          </p:cNvPr>
          <p:cNvSpPr/>
          <p:nvPr/>
        </p:nvSpPr>
        <p:spPr>
          <a:xfrm>
            <a:off x="675480" y="4700016"/>
            <a:ext cx="1524000" cy="10872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Temporal Interval Identifier</a:t>
            </a:r>
          </a:p>
        </p:txBody>
      </p:sp>
      <p:cxnSp>
        <p:nvCxnSpPr>
          <p:cNvPr id="33" name="Straight Arrow Connector 32">
            <a:extLst>
              <a:ext uri="{FF2B5EF4-FFF2-40B4-BE49-F238E27FC236}">
                <a16:creationId xmlns:a16="http://schemas.microsoft.com/office/drawing/2014/main" id="{C518E813-4168-B74F-A337-8BA3AEA4D944}"/>
              </a:ext>
            </a:extLst>
          </p:cNvPr>
          <p:cNvCxnSpPr>
            <a:cxnSpLocks/>
            <a:stCxn id="12" idx="4"/>
            <a:endCxn id="32" idx="0"/>
          </p:cNvCxnSpPr>
          <p:nvPr/>
        </p:nvCxnSpPr>
        <p:spPr>
          <a:xfrm>
            <a:off x="1437480" y="3082366"/>
            <a:ext cx="0" cy="1617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6C050834-239C-0447-A631-B6D9A54C6040}"/>
              </a:ext>
            </a:extLst>
          </p:cNvPr>
          <p:cNvSpPr txBox="1"/>
          <p:nvPr/>
        </p:nvSpPr>
        <p:spPr>
          <a:xfrm>
            <a:off x="286576" y="3530558"/>
            <a:ext cx="1238641" cy="646331"/>
          </a:xfrm>
          <a:prstGeom prst="rect">
            <a:avLst/>
          </a:prstGeom>
          <a:noFill/>
        </p:spPr>
        <p:txBody>
          <a:bodyPr wrap="square" rtlCol="0">
            <a:spAutoFit/>
          </a:bodyPr>
          <a:lstStyle/>
          <a:p>
            <a:r>
              <a:rPr lang="en-US" dirty="0"/>
              <a:t>designated by</a:t>
            </a:r>
          </a:p>
        </p:txBody>
      </p:sp>
      <p:sp>
        <p:nvSpPr>
          <p:cNvPr id="37" name="TextBox 36">
            <a:extLst>
              <a:ext uri="{FF2B5EF4-FFF2-40B4-BE49-F238E27FC236}">
                <a16:creationId xmlns:a16="http://schemas.microsoft.com/office/drawing/2014/main" id="{461C58B9-0625-4648-87A1-06FB96B90503}"/>
              </a:ext>
            </a:extLst>
          </p:cNvPr>
          <p:cNvSpPr txBox="1"/>
          <p:nvPr/>
        </p:nvSpPr>
        <p:spPr>
          <a:xfrm>
            <a:off x="10346023" y="2846606"/>
            <a:ext cx="1238641" cy="646331"/>
          </a:xfrm>
          <a:prstGeom prst="rect">
            <a:avLst/>
          </a:prstGeom>
          <a:noFill/>
        </p:spPr>
        <p:txBody>
          <a:bodyPr wrap="square" rtlCol="0">
            <a:spAutoFit/>
          </a:bodyPr>
          <a:lstStyle/>
          <a:p>
            <a:r>
              <a:rPr lang="en-US" dirty="0"/>
              <a:t>designated by</a:t>
            </a:r>
          </a:p>
        </p:txBody>
      </p:sp>
      <p:sp>
        <p:nvSpPr>
          <p:cNvPr id="39" name="Oval 38">
            <a:extLst>
              <a:ext uri="{FF2B5EF4-FFF2-40B4-BE49-F238E27FC236}">
                <a16:creationId xmlns:a16="http://schemas.microsoft.com/office/drawing/2014/main" id="{9259B43D-5718-C141-BBDA-2CC893FCC473}"/>
              </a:ext>
            </a:extLst>
          </p:cNvPr>
          <p:cNvSpPr/>
          <p:nvPr/>
        </p:nvSpPr>
        <p:spPr>
          <a:xfrm>
            <a:off x="10169814" y="3637750"/>
            <a:ext cx="1131636" cy="670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Name</a:t>
            </a:r>
          </a:p>
        </p:txBody>
      </p:sp>
      <p:cxnSp>
        <p:nvCxnSpPr>
          <p:cNvPr id="41" name="Straight Arrow Connector 40">
            <a:extLst>
              <a:ext uri="{FF2B5EF4-FFF2-40B4-BE49-F238E27FC236}">
                <a16:creationId xmlns:a16="http://schemas.microsoft.com/office/drawing/2014/main" id="{3FB7AD5F-A7F2-C94E-91FA-90B146FDF424}"/>
              </a:ext>
            </a:extLst>
          </p:cNvPr>
          <p:cNvCxnSpPr>
            <a:cxnSpLocks/>
            <a:stCxn id="18" idx="4"/>
            <a:endCxn id="39" idx="0"/>
          </p:cNvCxnSpPr>
          <p:nvPr/>
        </p:nvCxnSpPr>
        <p:spPr>
          <a:xfrm>
            <a:off x="9550494" y="3082367"/>
            <a:ext cx="1185138" cy="555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8E92A98D-6D50-C741-A2AE-673DAA3E2D5F}"/>
              </a:ext>
            </a:extLst>
          </p:cNvPr>
          <p:cNvSpPr/>
          <p:nvPr/>
        </p:nvSpPr>
        <p:spPr>
          <a:xfrm>
            <a:off x="2990267" y="5793972"/>
            <a:ext cx="2195060" cy="8090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Information Bearing Entity</a:t>
            </a:r>
          </a:p>
        </p:txBody>
      </p:sp>
      <p:sp>
        <p:nvSpPr>
          <p:cNvPr id="45" name="Oval 44">
            <a:extLst>
              <a:ext uri="{FF2B5EF4-FFF2-40B4-BE49-F238E27FC236}">
                <a16:creationId xmlns:a16="http://schemas.microsoft.com/office/drawing/2014/main" id="{9F0FB35F-9DCD-1C4D-A255-5B93B6F9C36B}"/>
              </a:ext>
            </a:extLst>
          </p:cNvPr>
          <p:cNvSpPr/>
          <p:nvPr/>
        </p:nvSpPr>
        <p:spPr>
          <a:xfrm>
            <a:off x="9248493" y="5047488"/>
            <a:ext cx="2195060" cy="8090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Information Bearing Entity</a:t>
            </a:r>
          </a:p>
        </p:txBody>
      </p:sp>
      <p:sp>
        <p:nvSpPr>
          <p:cNvPr id="50" name="TextBox 49">
            <a:extLst>
              <a:ext uri="{FF2B5EF4-FFF2-40B4-BE49-F238E27FC236}">
                <a16:creationId xmlns:a16="http://schemas.microsoft.com/office/drawing/2014/main" id="{C21D0EAF-1451-6344-9DB7-CC4DF57417A1}"/>
              </a:ext>
            </a:extLst>
          </p:cNvPr>
          <p:cNvSpPr txBox="1"/>
          <p:nvPr/>
        </p:nvSpPr>
        <p:spPr>
          <a:xfrm>
            <a:off x="10527084" y="4494361"/>
            <a:ext cx="1238641" cy="369332"/>
          </a:xfrm>
          <a:prstGeom prst="rect">
            <a:avLst/>
          </a:prstGeom>
          <a:noFill/>
        </p:spPr>
        <p:txBody>
          <a:bodyPr wrap="square" rtlCol="0">
            <a:spAutoFit/>
          </a:bodyPr>
          <a:lstStyle/>
          <a:p>
            <a:r>
              <a:rPr lang="en-US" dirty="0"/>
              <a:t>inheres in</a:t>
            </a:r>
          </a:p>
        </p:txBody>
      </p:sp>
      <p:cxnSp>
        <p:nvCxnSpPr>
          <p:cNvPr id="51" name="Straight Arrow Connector 50">
            <a:extLst>
              <a:ext uri="{FF2B5EF4-FFF2-40B4-BE49-F238E27FC236}">
                <a16:creationId xmlns:a16="http://schemas.microsoft.com/office/drawing/2014/main" id="{D83FC3F5-7F8B-0E43-A33F-64E0822FDC24}"/>
              </a:ext>
            </a:extLst>
          </p:cNvPr>
          <p:cNvCxnSpPr>
            <a:cxnSpLocks/>
            <a:stCxn id="39" idx="4"/>
            <a:endCxn id="45" idx="0"/>
          </p:cNvCxnSpPr>
          <p:nvPr/>
        </p:nvCxnSpPr>
        <p:spPr>
          <a:xfrm flipH="1">
            <a:off x="10346023" y="4308310"/>
            <a:ext cx="389609" cy="739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8AA5A476-7D0D-634E-AB6A-70A6B1E2EDA0}"/>
              </a:ext>
            </a:extLst>
          </p:cNvPr>
          <p:cNvCxnSpPr>
            <a:cxnSpLocks/>
            <a:stCxn id="32" idx="6"/>
            <a:endCxn id="44" idx="0"/>
          </p:cNvCxnSpPr>
          <p:nvPr/>
        </p:nvCxnSpPr>
        <p:spPr>
          <a:xfrm>
            <a:off x="2199480" y="5243664"/>
            <a:ext cx="1888317" cy="5503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EA61A25F-12F6-D244-A7B2-4162F84E220A}"/>
              </a:ext>
            </a:extLst>
          </p:cNvPr>
          <p:cNvSpPr txBox="1"/>
          <p:nvPr/>
        </p:nvSpPr>
        <p:spPr>
          <a:xfrm>
            <a:off x="2676278" y="5144450"/>
            <a:ext cx="1238641" cy="369332"/>
          </a:xfrm>
          <a:prstGeom prst="rect">
            <a:avLst/>
          </a:prstGeom>
          <a:noFill/>
        </p:spPr>
        <p:txBody>
          <a:bodyPr wrap="square" rtlCol="0">
            <a:spAutoFit/>
          </a:bodyPr>
          <a:lstStyle/>
          <a:p>
            <a:r>
              <a:rPr lang="en-US" dirty="0"/>
              <a:t>inheres in</a:t>
            </a:r>
          </a:p>
        </p:txBody>
      </p:sp>
      <p:cxnSp>
        <p:nvCxnSpPr>
          <p:cNvPr id="59" name="Straight Arrow Connector 58">
            <a:extLst>
              <a:ext uri="{FF2B5EF4-FFF2-40B4-BE49-F238E27FC236}">
                <a16:creationId xmlns:a16="http://schemas.microsoft.com/office/drawing/2014/main" id="{52C67DDD-5570-BA4D-A24C-0029DB97266A}"/>
              </a:ext>
            </a:extLst>
          </p:cNvPr>
          <p:cNvCxnSpPr>
            <a:cxnSpLocks/>
            <a:stCxn id="44" idx="6"/>
          </p:cNvCxnSpPr>
          <p:nvPr/>
        </p:nvCxnSpPr>
        <p:spPr>
          <a:xfrm>
            <a:off x="5185327" y="6198517"/>
            <a:ext cx="1514838" cy="187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25F03565-5CD4-4D4E-9F61-A2B14E9ADC91}"/>
              </a:ext>
            </a:extLst>
          </p:cNvPr>
          <p:cNvSpPr txBox="1"/>
          <p:nvPr/>
        </p:nvSpPr>
        <p:spPr>
          <a:xfrm>
            <a:off x="8652444" y="5793972"/>
            <a:ext cx="1820291" cy="369332"/>
          </a:xfrm>
          <a:prstGeom prst="rect">
            <a:avLst/>
          </a:prstGeom>
          <a:noFill/>
        </p:spPr>
        <p:txBody>
          <a:bodyPr wrap="square" rtlCol="0">
            <a:spAutoFit/>
          </a:bodyPr>
          <a:lstStyle/>
          <a:p>
            <a:r>
              <a:rPr lang="en-US" dirty="0"/>
              <a:t>has text value</a:t>
            </a:r>
          </a:p>
        </p:txBody>
      </p:sp>
      <p:cxnSp>
        <p:nvCxnSpPr>
          <p:cNvPr id="64" name="Straight Arrow Connector 63">
            <a:extLst>
              <a:ext uri="{FF2B5EF4-FFF2-40B4-BE49-F238E27FC236}">
                <a16:creationId xmlns:a16="http://schemas.microsoft.com/office/drawing/2014/main" id="{07860FC4-3434-7D40-8653-22F5BFB2502A}"/>
              </a:ext>
            </a:extLst>
          </p:cNvPr>
          <p:cNvCxnSpPr>
            <a:cxnSpLocks/>
            <a:stCxn id="45" idx="4"/>
          </p:cNvCxnSpPr>
          <p:nvPr/>
        </p:nvCxnSpPr>
        <p:spPr>
          <a:xfrm flipH="1">
            <a:off x="9802368" y="5856578"/>
            <a:ext cx="543655" cy="435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D1DC7B83-9B07-3A49-9D99-29C0DC53CFD4}"/>
              </a:ext>
            </a:extLst>
          </p:cNvPr>
          <p:cNvSpPr txBox="1"/>
          <p:nvPr/>
        </p:nvSpPr>
        <p:spPr>
          <a:xfrm>
            <a:off x="5210831" y="5889877"/>
            <a:ext cx="1820291" cy="369332"/>
          </a:xfrm>
          <a:prstGeom prst="rect">
            <a:avLst/>
          </a:prstGeom>
          <a:noFill/>
        </p:spPr>
        <p:txBody>
          <a:bodyPr wrap="square" rtlCol="0">
            <a:spAutoFit/>
          </a:bodyPr>
          <a:lstStyle/>
          <a:p>
            <a:r>
              <a:rPr lang="en-US" dirty="0"/>
              <a:t>has text value</a:t>
            </a:r>
          </a:p>
        </p:txBody>
      </p:sp>
      <p:sp>
        <p:nvSpPr>
          <p:cNvPr id="70" name="TextBox 69">
            <a:extLst>
              <a:ext uri="{FF2B5EF4-FFF2-40B4-BE49-F238E27FC236}">
                <a16:creationId xmlns:a16="http://schemas.microsoft.com/office/drawing/2014/main" id="{3CCDD7C4-FE24-7C48-AE3D-F6730325861D}"/>
              </a:ext>
            </a:extLst>
          </p:cNvPr>
          <p:cNvSpPr txBox="1"/>
          <p:nvPr/>
        </p:nvSpPr>
        <p:spPr>
          <a:xfrm>
            <a:off x="6082229" y="6357498"/>
            <a:ext cx="1605991" cy="369332"/>
          </a:xfrm>
          <a:prstGeom prst="rect">
            <a:avLst/>
          </a:prstGeom>
          <a:noFill/>
        </p:spPr>
        <p:txBody>
          <a:bodyPr wrap="square" rtlCol="0">
            <a:spAutoFit/>
          </a:bodyPr>
          <a:lstStyle/>
          <a:p>
            <a:r>
              <a:rPr lang="en-US" dirty="0" err="1"/>
              <a:t>xsd</a:t>
            </a:r>
            <a:r>
              <a:rPr lang="en-US" dirty="0"/>
              <a:t>: “12/1/18”</a:t>
            </a:r>
          </a:p>
        </p:txBody>
      </p:sp>
      <p:sp>
        <p:nvSpPr>
          <p:cNvPr id="71" name="TextBox 70">
            <a:extLst>
              <a:ext uri="{FF2B5EF4-FFF2-40B4-BE49-F238E27FC236}">
                <a16:creationId xmlns:a16="http://schemas.microsoft.com/office/drawing/2014/main" id="{84B93D5B-9025-234C-B185-EE95C97552C6}"/>
              </a:ext>
            </a:extLst>
          </p:cNvPr>
          <p:cNvSpPr txBox="1"/>
          <p:nvPr/>
        </p:nvSpPr>
        <p:spPr>
          <a:xfrm>
            <a:off x="8266928" y="6306136"/>
            <a:ext cx="2079095" cy="369332"/>
          </a:xfrm>
          <a:prstGeom prst="rect">
            <a:avLst/>
          </a:prstGeom>
          <a:noFill/>
        </p:spPr>
        <p:txBody>
          <a:bodyPr wrap="square" rtlCol="0">
            <a:spAutoFit/>
          </a:bodyPr>
          <a:lstStyle/>
          <a:p>
            <a:r>
              <a:rPr lang="en-US" dirty="0" err="1"/>
              <a:t>xsd</a:t>
            </a:r>
            <a:r>
              <a:rPr lang="en-US" dirty="0"/>
              <a:t>: “Sally Smith”</a:t>
            </a:r>
          </a:p>
        </p:txBody>
      </p:sp>
      <p:sp>
        <p:nvSpPr>
          <p:cNvPr id="38" name="Rectangle 37">
            <a:extLst>
              <a:ext uri="{FF2B5EF4-FFF2-40B4-BE49-F238E27FC236}">
                <a16:creationId xmlns:a16="http://schemas.microsoft.com/office/drawing/2014/main" id="{79FCAFB7-32DF-4744-BAAA-3E38E0E3C012}"/>
              </a:ext>
            </a:extLst>
          </p:cNvPr>
          <p:cNvSpPr/>
          <p:nvPr/>
        </p:nvSpPr>
        <p:spPr>
          <a:xfrm>
            <a:off x="228600" y="324796"/>
            <a:ext cx="11963400" cy="1015663"/>
          </a:xfrm>
          <a:prstGeom prst="rect">
            <a:avLst/>
          </a:prstGeom>
        </p:spPr>
        <p:txBody>
          <a:bodyPr wrap="square">
            <a:spAutoFit/>
          </a:bodyPr>
          <a:lstStyle/>
          <a:p>
            <a:r>
              <a:rPr lang="en-US" sz="6000" b="1" dirty="0">
                <a:latin typeface="Garamond" panose="02020404030301010803" pitchFamily="18" charset="0"/>
              </a:rPr>
              <a:t>Avoid treating processes as relations</a:t>
            </a:r>
          </a:p>
        </p:txBody>
      </p:sp>
      <p:sp>
        <p:nvSpPr>
          <p:cNvPr id="40" name="Oval 39">
            <a:extLst>
              <a:ext uri="{FF2B5EF4-FFF2-40B4-BE49-F238E27FC236}">
                <a16:creationId xmlns:a16="http://schemas.microsoft.com/office/drawing/2014/main" id="{BA4743E5-77BA-2740-8CB6-AFD33611E275}"/>
              </a:ext>
            </a:extLst>
          </p:cNvPr>
          <p:cNvSpPr/>
          <p:nvPr/>
        </p:nvSpPr>
        <p:spPr>
          <a:xfrm>
            <a:off x="10481203" y="242372"/>
            <a:ext cx="273132" cy="242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DD40D009-F27D-E043-8B18-4A3E9004DAAF}"/>
              </a:ext>
            </a:extLst>
          </p:cNvPr>
          <p:cNvSpPr txBox="1"/>
          <p:nvPr/>
        </p:nvSpPr>
        <p:spPr>
          <a:xfrm>
            <a:off x="10753602" y="224710"/>
            <a:ext cx="797654" cy="307777"/>
          </a:xfrm>
          <a:prstGeom prst="rect">
            <a:avLst/>
          </a:prstGeom>
          <a:noFill/>
        </p:spPr>
        <p:txBody>
          <a:bodyPr wrap="none" rtlCol="0">
            <a:spAutoFit/>
          </a:bodyPr>
          <a:lstStyle/>
          <a:p>
            <a:r>
              <a:rPr lang="en-US" sz="1400" dirty="0"/>
              <a:t>Instance</a:t>
            </a:r>
          </a:p>
        </p:txBody>
      </p:sp>
    </p:spTree>
    <p:extLst>
      <p:ext uri="{BB962C8B-B14F-4D97-AF65-F5344CB8AC3E}">
        <p14:creationId xmlns:p14="http://schemas.microsoft.com/office/powerpoint/2010/main" val="13131988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0EC987-3AEB-5648-96F2-46464FD2273A}"/>
              </a:ext>
            </a:extLst>
          </p:cNvPr>
          <p:cNvSpPr txBox="1"/>
          <p:nvPr/>
        </p:nvSpPr>
        <p:spPr>
          <a:xfrm>
            <a:off x="613317" y="512956"/>
            <a:ext cx="10917044" cy="6186309"/>
          </a:xfrm>
          <a:prstGeom prst="rect">
            <a:avLst/>
          </a:prstGeom>
          <a:noFill/>
        </p:spPr>
        <p:txBody>
          <a:bodyPr wrap="square" rtlCol="0">
            <a:spAutoFit/>
          </a:bodyPr>
          <a:lstStyle/>
          <a:p>
            <a:r>
              <a:rPr lang="en-US" sz="4400" b="1" dirty="0">
                <a:solidFill>
                  <a:schemeClr val="accent1"/>
                </a:solidFill>
                <a:latin typeface="Garamond" panose="02020404030301010803" pitchFamily="18" charset="0"/>
              </a:rPr>
              <a:t>Definitions</a:t>
            </a:r>
          </a:p>
          <a:p>
            <a:endParaRPr lang="en-US" sz="3200" dirty="0">
              <a:latin typeface="Garamond" panose="02020404030301010803" pitchFamily="18" charset="0"/>
            </a:endParaRPr>
          </a:p>
          <a:p>
            <a:r>
              <a:rPr lang="en-US" sz="3200" b="1" dirty="0">
                <a:latin typeface="Garamond" panose="02020404030301010803" pitchFamily="18" charset="0"/>
              </a:rPr>
              <a:t>Aristotelian (genus-species) Definitions: </a:t>
            </a:r>
            <a:r>
              <a:rPr lang="en-US" sz="3200" dirty="0">
                <a:latin typeface="Garamond" panose="02020404030301010803" pitchFamily="18" charset="0"/>
              </a:rPr>
              <a:t>A definition of the form: “Every instance of X is an instance of the genus Y and has differentia Z.”</a:t>
            </a:r>
          </a:p>
          <a:p>
            <a:endParaRPr lang="en-US" sz="3200" dirty="0">
              <a:latin typeface="Garamond" panose="02020404030301010803" pitchFamily="18" charset="0"/>
            </a:endParaRPr>
          </a:p>
          <a:p>
            <a:r>
              <a:rPr lang="en-US" sz="3200" b="1" dirty="0">
                <a:latin typeface="Garamond" panose="02020404030301010803" pitchFamily="18" charset="0"/>
              </a:rPr>
              <a:t>User Definitions: </a:t>
            </a:r>
            <a:r>
              <a:rPr lang="en-US" sz="3200" dirty="0">
                <a:latin typeface="Garamond" panose="02020404030301010803" pitchFamily="18" charset="0"/>
              </a:rPr>
              <a:t>A reportive or dictionary definition reflecting a local manner of characterizing some entity. </a:t>
            </a:r>
            <a:endParaRPr lang="en-US" sz="2800" dirty="0">
              <a:latin typeface="Garamond" panose="02020404030301010803" pitchFamily="18" charset="0"/>
            </a:endParaRPr>
          </a:p>
          <a:p>
            <a:endParaRPr lang="en-US" dirty="0">
              <a:latin typeface="Garamond" panose="02020404030301010803" pitchFamily="18" charset="0"/>
            </a:endParaRPr>
          </a:p>
          <a:p>
            <a:r>
              <a:rPr lang="en-US" b="1" dirty="0">
                <a:latin typeface="Garamond" panose="02020404030301010803" pitchFamily="18" charset="0"/>
              </a:rPr>
              <a:t>Resource:</a:t>
            </a:r>
            <a:endParaRPr lang="en-US" dirty="0">
              <a:latin typeface="Garamond" panose="02020404030301010803" pitchFamily="18" charset="0"/>
            </a:endParaRPr>
          </a:p>
          <a:p>
            <a:r>
              <a:rPr lang="en-US" dirty="0" err="1">
                <a:latin typeface="Garamond" panose="02020404030301010803" pitchFamily="18" charset="0"/>
              </a:rPr>
              <a:t>Seppälä</a:t>
            </a:r>
            <a:r>
              <a:rPr lang="en-US" dirty="0">
                <a:latin typeface="Garamond" panose="02020404030301010803" pitchFamily="18" charset="0"/>
              </a:rPr>
              <a:t>, </a:t>
            </a:r>
            <a:r>
              <a:rPr lang="en-US" dirty="0" err="1">
                <a:latin typeface="Garamond" panose="02020404030301010803" pitchFamily="18" charset="0"/>
              </a:rPr>
              <a:t>Selja</a:t>
            </a:r>
            <a:r>
              <a:rPr lang="en-US" dirty="0">
                <a:latin typeface="Garamond" panose="02020404030301010803" pitchFamily="18" charset="0"/>
              </a:rPr>
              <a:t> ; Ruttenberg, &amp; Smith, Barry (2016). The Functions of Definitions in Ontologies. In R. </a:t>
            </a:r>
            <a:r>
              <a:rPr lang="en-US" dirty="0" err="1">
                <a:latin typeface="Garamond" panose="02020404030301010803" pitchFamily="18" charset="0"/>
              </a:rPr>
              <a:t>Ferrario</a:t>
            </a:r>
            <a:r>
              <a:rPr lang="en-US" dirty="0">
                <a:latin typeface="Garamond" panose="02020404030301010803" pitchFamily="18" charset="0"/>
              </a:rPr>
              <a:t> &amp; W. Kuhn (eds.), _Formal Ontology in Information Systems. Proceedings of the Ninth International Conference (FOIS 2016)_. IOS Pres. pp. 37-50.</a:t>
            </a:r>
          </a:p>
          <a:p>
            <a:endParaRPr lang="en-US" sz="2800" dirty="0">
              <a:latin typeface="Garamond" panose="02020404030301010803" pitchFamily="18" charset="0"/>
            </a:endParaRPr>
          </a:p>
        </p:txBody>
      </p:sp>
      <p:sp>
        <p:nvSpPr>
          <p:cNvPr id="16" name="Rectangle 15">
            <a:extLst>
              <a:ext uri="{FF2B5EF4-FFF2-40B4-BE49-F238E27FC236}">
                <a16:creationId xmlns:a16="http://schemas.microsoft.com/office/drawing/2014/main" id="{461027D7-286F-8843-94EB-11D134CDCA14}"/>
              </a:ext>
            </a:extLst>
          </p:cNvPr>
          <p:cNvSpPr/>
          <p:nvPr/>
        </p:nvSpPr>
        <p:spPr>
          <a:xfrm>
            <a:off x="0" y="0"/>
            <a:ext cx="12192000" cy="441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Adobe Garamond Pro" charset="0"/>
                <a:ea typeface="Adobe Garamond Pro" charset="0"/>
                <a:cs typeface="Adobe Garamond Pro" charset="0"/>
              </a:rPr>
              <a:t>	Coordinated Holistic Alignment of Manufacturing Processes (CHAMP)</a:t>
            </a:r>
          </a:p>
        </p:txBody>
      </p:sp>
    </p:spTree>
    <p:extLst>
      <p:ext uri="{BB962C8B-B14F-4D97-AF65-F5344CB8AC3E}">
        <p14:creationId xmlns:p14="http://schemas.microsoft.com/office/powerpoint/2010/main" val="31482111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3009069" y="1452593"/>
            <a:ext cx="998621" cy="890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a:t>
            </a:r>
          </a:p>
        </p:txBody>
      </p:sp>
      <p:sp>
        <p:nvSpPr>
          <p:cNvPr id="4" name="Oval 3"/>
          <p:cNvSpPr/>
          <p:nvPr/>
        </p:nvSpPr>
        <p:spPr>
          <a:xfrm>
            <a:off x="4212226" y="2772057"/>
            <a:ext cx="998621" cy="890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a:t>
            </a:r>
          </a:p>
        </p:txBody>
      </p:sp>
      <p:sp>
        <p:nvSpPr>
          <p:cNvPr id="5" name="Oval 4"/>
          <p:cNvSpPr/>
          <p:nvPr/>
        </p:nvSpPr>
        <p:spPr>
          <a:xfrm>
            <a:off x="5403353" y="4103553"/>
            <a:ext cx="998621" cy="8903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a:t>
            </a:r>
          </a:p>
        </p:txBody>
      </p:sp>
      <p:sp>
        <p:nvSpPr>
          <p:cNvPr id="6" name="Bent Arrow 5"/>
          <p:cNvSpPr/>
          <p:nvPr/>
        </p:nvSpPr>
        <p:spPr>
          <a:xfrm rot="16200000">
            <a:off x="4350589" y="3798755"/>
            <a:ext cx="866274" cy="85424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endParaRPr>
          </a:p>
        </p:txBody>
      </p:sp>
      <p:sp>
        <p:nvSpPr>
          <p:cNvPr id="7" name="Bent Arrow 6"/>
          <p:cNvSpPr/>
          <p:nvPr/>
        </p:nvSpPr>
        <p:spPr>
          <a:xfrm rot="16200000">
            <a:off x="3147432" y="2471266"/>
            <a:ext cx="866274" cy="85424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endParaRPr>
          </a:p>
        </p:txBody>
      </p:sp>
      <p:sp>
        <p:nvSpPr>
          <p:cNvPr id="8" name="TextBox 7"/>
          <p:cNvSpPr txBox="1"/>
          <p:nvPr/>
        </p:nvSpPr>
        <p:spPr>
          <a:xfrm>
            <a:off x="4573173" y="1548846"/>
            <a:ext cx="4680284" cy="523220"/>
          </a:xfrm>
          <a:prstGeom prst="rect">
            <a:avLst/>
          </a:prstGeom>
          <a:noFill/>
        </p:spPr>
        <p:txBody>
          <a:bodyPr wrap="square" rtlCol="0">
            <a:spAutoFit/>
          </a:bodyPr>
          <a:lstStyle/>
          <a:p>
            <a:r>
              <a:rPr lang="en-US" sz="2800" dirty="0"/>
              <a:t>A is an entity.</a:t>
            </a:r>
          </a:p>
        </p:txBody>
      </p:sp>
      <p:sp>
        <p:nvSpPr>
          <p:cNvPr id="9" name="TextBox 8"/>
          <p:cNvSpPr txBox="1"/>
          <p:nvPr/>
        </p:nvSpPr>
        <p:spPr>
          <a:xfrm>
            <a:off x="5567784" y="3002480"/>
            <a:ext cx="4680284" cy="523220"/>
          </a:xfrm>
          <a:prstGeom prst="rect">
            <a:avLst/>
          </a:prstGeom>
          <a:noFill/>
        </p:spPr>
        <p:txBody>
          <a:bodyPr wrap="square" rtlCol="0">
            <a:spAutoFit/>
          </a:bodyPr>
          <a:lstStyle/>
          <a:p>
            <a:r>
              <a:rPr lang="en-US" sz="2800" dirty="0"/>
              <a:t>B is an </a:t>
            </a:r>
            <a:r>
              <a:rPr lang="en-US" sz="2800" b="1" dirty="0"/>
              <a:t>A</a:t>
            </a:r>
            <a:r>
              <a:rPr lang="en-US" sz="2800" dirty="0"/>
              <a:t> that </a:t>
            </a:r>
            <a:r>
              <a:rPr lang="en-US" sz="2800" dirty="0" err="1"/>
              <a:t>Xs</a:t>
            </a:r>
            <a:r>
              <a:rPr lang="en-US" sz="2800" dirty="0"/>
              <a:t>.</a:t>
            </a:r>
          </a:p>
        </p:txBody>
      </p:sp>
      <p:sp>
        <p:nvSpPr>
          <p:cNvPr id="10" name="TextBox 9"/>
          <p:cNvSpPr txBox="1"/>
          <p:nvPr/>
        </p:nvSpPr>
        <p:spPr>
          <a:xfrm>
            <a:off x="6913315" y="4364055"/>
            <a:ext cx="4680284" cy="523220"/>
          </a:xfrm>
          <a:prstGeom prst="rect">
            <a:avLst/>
          </a:prstGeom>
          <a:noFill/>
        </p:spPr>
        <p:txBody>
          <a:bodyPr wrap="square" rtlCol="0">
            <a:spAutoFit/>
          </a:bodyPr>
          <a:lstStyle/>
          <a:p>
            <a:r>
              <a:rPr lang="en-US" sz="2800" dirty="0"/>
              <a:t>C is a </a:t>
            </a:r>
            <a:r>
              <a:rPr lang="en-US" sz="2800" b="1" dirty="0"/>
              <a:t>B</a:t>
            </a:r>
            <a:r>
              <a:rPr lang="en-US" sz="2800" dirty="0"/>
              <a:t> that Ys.</a:t>
            </a:r>
          </a:p>
        </p:txBody>
      </p:sp>
      <p:cxnSp>
        <p:nvCxnSpPr>
          <p:cNvPr id="12" name="Straight Arrow Connector 11"/>
          <p:cNvCxnSpPr/>
          <p:nvPr/>
        </p:nvCxnSpPr>
        <p:spPr>
          <a:xfrm>
            <a:off x="4103942" y="2066204"/>
            <a:ext cx="2141621" cy="936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210847" y="3429786"/>
            <a:ext cx="2141621" cy="936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95257" y="502099"/>
            <a:ext cx="10798342" cy="584775"/>
          </a:xfrm>
          <a:prstGeom prst="rect">
            <a:avLst/>
          </a:prstGeom>
          <a:noFill/>
        </p:spPr>
        <p:txBody>
          <a:bodyPr wrap="square" rtlCol="0">
            <a:spAutoFit/>
          </a:bodyPr>
          <a:lstStyle/>
          <a:p>
            <a:r>
              <a:rPr lang="en-US" sz="3200" b="1" dirty="0">
                <a:latin typeface="Garamond" panose="02020404030301010803" pitchFamily="18" charset="0"/>
              </a:rPr>
              <a:t>Well-formed Definitions Mirror a Well-formed Taxonomy</a:t>
            </a:r>
          </a:p>
        </p:txBody>
      </p:sp>
      <p:sp>
        <p:nvSpPr>
          <p:cNvPr id="15" name="TextBox 14"/>
          <p:cNvSpPr txBox="1"/>
          <p:nvPr/>
        </p:nvSpPr>
        <p:spPr>
          <a:xfrm>
            <a:off x="8122489" y="5495204"/>
            <a:ext cx="2911642" cy="646331"/>
          </a:xfrm>
          <a:prstGeom prst="rect">
            <a:avLst/>
          </a:prstGeom>
          <a:noFill/>
        </p:spPr>
        <p:txBody>
          <a:bodyPr wrap="square" rtlCol="0">
            <a:spAutoFit/>
          </a:bodyPr>
          <a:lstStyle/>
          <a:p>
            <a:r>
              <a:rPr lang="mr-IN" sz="3600" dirty="0"/>
              <a:t>…</a:t>
            </a:r>
            <a:endParaRPr lang="en-US" sz="3600" dirty="0"/>
          </a:p>
        </p:txBody>
      </p:sp>
      <p:sp>
        <p:nvSpPr>
          <p:cNvPr id="16" name="Rectangle 15">
            <a:extLst>
              <a:ext uri="{FF2B5EF4-FFF2-40B4-BE49-F238E27FC236}">
                <a16:creationId xmlns:a16="http://schemas.microsoft.com/office/drawing/2014/main" id="{DEDF427B-C02D-FF4B-AB34-E1D351F673A3}"/>
              </a:ext>
            </a:extLst>
          </p:cNvPr>
          <p:cNvSpPr/>
          <p:nvPr/>
        </p:nvSpPr>
        <p:spPr>
          <a:xfrm>
            <a:off x="0" y="0"/>
            <a:ext cx="12192000" cy="441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Adobe Garamond Pro" charset="0"/>
                <a:ea typeface="Adobe Garamond Pro" charset="0"/>
                <a:cs typeface="Adobe Garamond Pro" charset="0"/>
              </a:rPr>
              <a:t>	Coordinated Holistic Alignment of Manufacturing Processes (CHAMP)</a:t>
            </a:r>
          </a:p>
        </p:txBody>
      </p:sp>
    </p:spTree>
    <p:extLst>
      <p:ext uri="{BB962C8B-B14F-4D97-AF65-F5344CB8AC3E}">
        <p14:creationId xmlns:p14="http://schemas.microsoft.com/office/powerpoint/2010/main" val="34810188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0EC987-3AEB-5648-96F2-46464FD2273A}"/>
              </a:ext>
            </a:extLst>
          </p:cNvPr>
          <p:cNvSpPr txBox="1"/>
          <p:nvPr/>
        </p:nvSpPr>
        <p:spPr>
          <a:xfrm>
            <a:off x="613317" y="512956"/>
            <a:ext cx="10917044" cy="6186309"/>
          </a:xfrm>
          <a:prstGeom prst="rect">
            <a:avLst/>
          </a:prstGeom>
          <a:noFill/>
        </p:spPr>
        <p:txBody>
          <a:bodyPr wrap="square" rtlCol="0">
            <a:spAutoFit/>
          </a:bodyPr>
          <a:lstStyle/>
          <a:p>
            <a:endParaRPr lang="en-US" sz="3600" dirty="0">
              <a:latin typeface="Garamond" panose="02020404030301010803" pitchFamily="18" charset="0"/>
            </a:endParaRPr>
          </a:p>
          <a:p>
            <a:r>
              <a:rPr lang="en-US" sz="3600" b="1" dirty="0">
                <a:latin typeface="Garamond" panose="02020404030301010803" pitchFamily="18" charset="0"/>
              </a:rPr>
              <a:t>Two Questions to Ask of Definitions</a:t>
            </a:r>
          </a:p>
          <a:p>
            <a:endParaRPr lang="en-US" sz="3600" dirty="0">
              <a:latin typeface="Garamond" panose="02020404030301010803" pitchFamily="18" charset="0"/>
            </a:endParaRPr>
          </a:p>
          <a:p>
            <a:pPr marL="342900" indent="-342900">
              <a:buAutoNum type="arabicPeriod"/>
            </a:pPr>
            <a:r>
              <a:rPr lang="en-US" sz="3600" dirty="0">
                <a:latin typeface="Garamond" panose="02020404030301010803" pitchFamily="18" charset="0"/>
              </a:rPr>
              <a:t>Do definitions represent the consensus-use of experts?</a:t>
            </a:r>
          </a:p>
          <a:p>
            <a:pPr marL="342900" indent="-342900">
              <a:buAutoNum type="arabicPeriod"/>
            </a:pPr>
            <a:endParaRPr lang="en-US" sz="3600" dirty="0">
              <a:latin typeface="Garamond" panose="02020404030301010803" pitchFamily="18" charset="0"/>
            </a:endParaRPr>
          </a:p>
          <a:p>
            <a:pPr marL="342900" indent="-342900">
              <a:buAutoNum type="arabicPeriod"/>
            </a:pPr>
            <a:endParaRPr lang="en-US" sz="3600" dirty="0">
              <a:latin typeface="Garamond" panose="02020404030301010803" pitchFamily="18" charset="0"/>
            </a:endParaRPr>
          </a:p>
          <a:p>
            <a:pPr marL="342900" indent="-342900">
              <a:buAutoNum type="arabicPeriod"/>
            </a:pPr>
            <a:r>
              <a:rPr lang="en-US" sz="3600" dirty="0">
                <a:latin typeface="Garamond" panose="02020404030301010803" pitchFamily="18" charset="0"/>
              </a:rPr>
              <a:t>In the absence of consensus, are the classes in the ontology maximally useful, so as to facilitate information exchange across different language communities?</a:t>
            </a:r>
          </a:p>
          <a:p>
            <a:pPr marL="342900" indent="-342900">
              <a:buAutoNum type="arabicPeriod"/>
            </a:pPr>
            <a:endParaRPr lang="en-US" sz="3600" dirty="0">
              <a:latin typeface="Garamond" panose="02020404030301010803" pitchFamily="18" charset="0"/>
            </a:endParaRPr>
          </a:p>
          <a:p>
            <a:pPr marL="342900" indent="-342900">
              <a:buAutoNum type="arabicPeriod"/>
            </a:pPr>
            <a:endParaRPr lang="en-US" sz="3600" dirty="0">
              <a:latin typeface="Garamond" panose="02020404030301010803" pitchFamily="18" charset="0"/>
            </a:endParaRPr>
          </a:p>
        </p:txBody>
      </p:sp>
      <p:sp>
        <p:nvSpPr>
          <p:cNvPr id="16" name="Rectangle 15">
            <a:extLst>
              <a:ext uri="{FF2B5EF4-FFF2-40B4-BE49-F238E27FC236}">
                <a16:creationId xmlns:a16="http://schemas.microsoft.com/office/drawing/2014/main" id="{461027D7-286F-8843-94EB-11D134CDCA14}"/>
              </a:ext>
            </a:extLst>
          </p:cNvPr>
          <p:cNvSpPr/>
          <p:nvPr/>
        </p:nvSpPr>
        <p:spPr>
          <a:xfrm>
            <a:off x="0" y="0"/>
            <a:ext cx="12192000" cy="441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Adobe Garamond Pro" charset="0"/>
                <a:ea typeface="Adobe Garamond Pro" charset="0"/>
                <a:cs typeface="Adobe Garamond Pro" charset="0"/>
              </a:rPr>
              <a:t>	Coordinated Holistic Alignment of Manufacturing Processes (CHAMP)</a:t>
            </a:r>
          </a:p>
        </p:txBody>
      </p:sp>
    </p:spTree>
    <p:extLst>
      <p:ext uri="{BB962C8B-B14F-4D97-AF65-F5344CB8AC3E}">
        <p14:creationId xmlns:p14="http://schemas.microsoft.com/office/powerpoint/2010/main" val="14473265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A90C1-66B0-9546-B4F7-85C4942C4DF3}"/>
              </a:ext>
            </a:extLst>
          </p:cNvPr>
          <p:cNvSpPr>
            <a:spLocks noGrp="1"/>
          </p:cNvSpPr>
          <p:nvPr>
            <p:ph type="title"/>
          </p:nvPr>
        </p:nvSpPr>
        <p:spPr>
          <a:xfrm>
            <a:off x="838200" y="365125"/>
            <a:ext cx="10515600" cy="5394230"/>
          </a:xfrm>
        </p:spPr>
        <p:txBody>
          <a:bodyPr>
            <a:normAutofit/>
          </a:bodyPr>
          <a:lstStyle/>
          <a:p>
            <a:r>
              <a:rPr lang="en-US" b="1" dirty="0"/>
              <a:t>3. Patterns</a:t>
            </a:r>
            <a:br>
              <a:rPr lang="en-US" b="1" dirty="0"/>
            </a:br>
            <a:br>
              <a:rPr lang="en-US" b="1" dirty="0"/>
            </a:br>
            <a:endParaRPr lang="en-US" dirty="0"/>
          </a:p>
        </p:txBody>
      </p:sp>
    </p:spTree>
    <p:extLst>
      <p:ext uri="{BB962C8B-B14F-4D97-AF65-F5344CB8AC3E}">
        <p14:creationId xmlns:p14="http://schemas.microsoft.com/office/powerpoint/2010/main" val="1601074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41CEE9F-B18D-1D42-A727-AF887731B9CD}"/>
              </a:ext>
            </a:extLst>
          </p:cNvPr>
          <p:cNvSpPr txBox="1"/>
          <p:nvPr/>
        </p:nvSpPr>
        <p:spPr>
          <a:xfrm>
            <a:off x="0" y="126609"/>
            <a:ext cx="12192000" cy="2062103"/>
          </a:xfrm>
          <a:prstGeom prst="rect">
            <a:avLst/>
          </a:prstGeom>
          <a:noFill/>
        </p:spPr>
        <p:txBody>
          <a:bodyPr wrap="square" rtlCol="0">
            <a:spAutoFit/>
          </a:bodyPr>
          <a:lstStyle/>
          <a:p>
            <a:pPr algn="ctr"/>
            <a:r>
              <a:rPr lang="en-US" sz="4800" dirty="0">
                <a:solidFill>
                  <a:schemeClr val="accent1"/>
                </a:solidFill>
              </a:rPr>
              <a:t>C</a:t>
            </a:r>
            <a:r>
              <a:rPr lang="en-US" sz="3200" dirty="0">
                <a:solidFill>
                  <a:schemeClr val="accent1"/>
                </a:solidFill>
              </a:rPr>
              <a:t>oordinated </a:t>
            </a:r>
            <a:r>
              <a:rPr lang="en-US" sz="4800" dirty="0">
                <a:solidFill>
                  <a:schemeClr val="accent1"/>
                </a:solidFill>
              </a:rPr>
              <a:t>H</a:t>
            </a:r>
            <a:r>
              <a:rPr lang="en-US" sz="3200" dirty="0">
                <a:solidFill>
                  <a:schemeClr val="accent1"/>
                </a:solidFill>
              </a:rPr>
              <a:t>olistic </a:t>
            </a:r>
            <a:r>
              <a:rPr lang="en-US" sz="4800" dirty="0">
                <a:solidFill>
                  <a:schemeClr val="accent1"/>
                </a:solidFill>
              </a:rPr>
              <a:t>A</a:t>
            </a:r>
            <a:r>
              <a:rPr lang="en-US" sz="3200" dirty="0">
                <a:solidFill>
                  <a:schemeClr val="accent1"/>
                </a:solidFill>
              </a:rPr>
              <a:t>lignment of </a:t>
            </a:r>
            <a:r>
              <a:rPr lang="en-US" sz="4800" dirty="0">
                <a:solidFill>
                  <a:schemeClr val="accent1"/>
                </a:solidFill>
              </a:rPr>
              <a:t>M</a:t>
            </a:r>
            <a:r>
              <a:rPr lang="en-US" sz="3200" dirty="0">
                <a:solidFill>
                  <a:schemeClr val="accent1"/>
                </a:solidFill>
              </a:rPr>
              <a:t>anufacturing </a:t>
            </a:r>
            <a:r>
              <a:rPr lang="en-US" sz="4800" dirty="0">
                <a:solidFill>
                  <a:schemeClr val="accent1"/>
                </a:solidFill>
              </a:rPr>
              <a:t>P</a:t>
            </a:r>
            <a:r>
              <a:rPr lang="en-US" sz="3200" dirty="0">
                <a:solidFill>
                  <a:schemeClr val="accent1"/>
                </a:solidFill>
              </a:rPr>
              <a:t>rocesses (</a:t>
            </a:r>
            <a:r>
              <a:rPr lang="en-US" sz="4800" dirty="0">
                <a:solidFill>
                  <a:schemeClr val="accent1"/>
                </a:solidFill>
              </a:rPr>
              <a:t>CHAMP</a:t>
            </a:r>
            <a:r>
              <a:rPr lang="en-US" sz="3200" dirty="0">
                <a:solidFill>
                  <a:schemeClr val="accent1"/>
                </a:solidFill>
              </a:rPr>
              <a:t>)</a:t>
            </a:r>
          </a:p>
          <a:p>
            <a:pPr algn="ctr"/>
            <a:endParaRPr lang="en-US" sz="3200" dirty="0">
              <a:solidFill>
                <a:schemeClr val="accent1"/>
              </a:solidFill>
            </a:endParaRPr>
          </a:p>
        </p:txBody>
      </p:sp>
      <p:sp>
        <p:nvSpPr>
          <p:cNvPr id="5" name="TextBox 4">
            <a:extLst>
              <a:ext uri="{FF2B5EF4-FFF2-40B4-BE49-F238E27FC236}">
                <a16:creationId xmlns:a16="http://schemas.microsoft.com/office/drawing/2014/main" id="{21B37ECC-B748-5741-B5DC-605BEFC1C37A}"/>
              </a:ext>
            </a:extLst>
          </p:cNvPr>
          <p:cNvSpPr txBox="1"/>
          <p:nvPr/>
        </p:nvSpPr>
        <p:spPr>
          <a:xfrm>
            <a:off x="548640" y="2067951"/>
            <a:ext cx="11169748" cy="4031873"/>
          </a:xfrm>
          <a:prstGeom prst="rect">
            <a:avLst/>
          </a:prstGeom>
          <a:noFill/>
        </p:spPr>
        <p:txBody>
          <a:bodyPr wrap="square" rtlCol="0">
            <a:spAutoFit/>
          </a:bodyPr>
          <a:lstStyle/>
          <a:p>
            <a:r>
              <a:rPr lang="en-US" sz="3200" dirty="0">
                <a:latin typeface="Garamond" panose="02020404030301010803" pitchFamily="18" charset="0"/>
              </a:rPr>
              <a:t>The goal of CHAMP is to:</a:t>
            </a:r>
          </a:p>
          <a:p>
            <a:endParaRPr lang="en-US" sz="3200" dirty="0">
              <a:latin typeface="Garamond" panose="02020404030301010803" pitchFamily="18" charset="0"/>
            </a:endParaRPr>
          </a:p>
          <a:p>
            <a:pPr marL="457200" indent="-457200">
              <a:buFont typeface="Arial" panose="020B0604020202020204" pitchFamily="34" charset="0"/>
              <a:buChar char="•"/>
            </a:pPr>
            <a:r>
              <a:rPr lang="en-US" sz="3200" dirty="0">
                <a:latin typeface="Garamond" panose="02020404030301010803" pitchFamily="18" charset="0"/>
              </a:rPr>
              <a:t>create a suite of modular, reference ontologies representing the product life-cycle (PLC).</a:t>
            </a:r>
          </a:p>
          <a:p>
            <a:pPr marL="457200" indent="-457200">
              <a:buFont typeface="Arial" panose="020B0604020202020204" pitchFamily="34" charset="0"/>
              <a:buChar char="•"/>
            </a:pPr>
            <a:endParaRPr lang="en-US" sz="3200" dirty="0">
              <a:latin typeface="Garamond" panose="02020404030301010803" pitchFamily="18" charset="0"/>
            </a:endParaRPr>
          </a:p>
          <a:p>
            <a:pPr marL="457200" indent="-457200">
              <a:buFont typeface="Arial" panose="020B0604020202020204" pitchFamily="34" charset="0"/>
              <a:buChar char="•"/>
            </a:pPr>
            <a:r>
              <a:rPr lang="en-US" sz="3200" dirty="0">
                <a:latin typeface="Garamond" panose="02020404030301010803" pitchFamily="18" charset="0"/>
              </a:rPr>
              <a:t>create a browser and ingestion tool for working directly with an RDF </a:t>
            </a:r>
            <a:r>
              <a:rPr lang="en-US" sz="3200" dirty="0" err="1">
                <a:latin typeface="Garamond" panose="02020404030301010803" pitchFamily="18" charset="0"/>
              </a:rPr>
              <a:t>triplestore</a:t>
            </a:r>
            <a:r>
              <a:rPr lang="en-US" sz="3200" dirty="0">
                <a:latin typeface="Garamond" panose="02020404030301010803" pitchFamily="18" charset="0"/>
              </a:rPr>
              <a:t>. </a:t>
            </a:r>
          </a:p>
          <a:p>
            <a:endParaRPr lang="en-US" sz="3200" dirty="0">
              <a:latin typeface="Garamond" panose="02020404030301010803" pitchFamily="18" charset="0"/>
            </a:endParaRPr>
          </a:p>
        </p:txBody>
      </p:sp>
      <p:sp>
        <p:nvSpPr>
          <p:cNvPr id="4" name="Rectangle 3">
            <a:extLst>
              <a:ext uri="{FF2B5EF4-FFF2-40B4-BE49-F238E27FC236}">
                <a16:creationId xmlns:a16="http://schemas.microsoft.com/office/drawing/2014/main" id="{8F6F23D1-8624-D244-A353-A6F6385AB2B6}"/>
              </a:ext>
            </a:extLst>
          </p:cNvPr>
          <p:cNvSpPr/>
          <p:nvPr/>
        </p:nvSpPr>
        <p:spPr>
          <a:xfrm>
            <a:off x="1891163" y="5776658"/>
            <a:ext cx="8409674" cy="646331"/>
          </a:xfrm>
          <a:prstGeom prst="rect">
            <a:avLst/>
          </a:prstGeom>
        </p:spPr>
        <p:txBody>
          <a:bodyPr wrap="none">
            <a:spAutoFit/>
          </a:bodyPr>
          <a:lstStyle/>
          <a:p>
            <a:pPr algn="ctr"/>
            <a:r>
              <a:rPr lang="en-US" sz="3600" b="1" dirty="0">
                <a:solidFill>
                  <a:srgbClr val="FF0000"/>
                </a:solidFill>
                <a:latin typeface="Garamond" panose="02020404030301010803" pitchFamily="18" charset="0"/>
              </a:rPr>
              <a:t>https://</a:t>
            </a:r>
            <a:r>
              <a:rPr lang="en-US" sz="3600" b="1" dirty="0" err="1">
                <a:solidFill>
                  <a:srgbClr val="FF0000"/>
                </a:solidFill>
                <a:latin typeface="Garamond" panose="02020404030301010803" pitchFamily="18" charset="0"/>
              </a:rPr>
              <a:t>github.com</a:t>
            </a:r>
            <a:r>
              <a:rPr lang="en-US" sz="3600" b="1" dirty="0">
                <a:solidFill>
                  <a:srgbClr val="FF0000"/>
                </a:solidFill>
                <a:latin typeface="Garamond" panose="02020404030301010803" pitchFamily="18" charset="0"/>
              </a:rPr>
              <a:t>/NCOR-US/CHAMP</a:t>
            </a:r>
          </a:p>
        </p:txBody>
      </p:sp>
    </p:spTree>
    <p:extLst>
      <p:ext uri="{BB962C8B-B14F-4D97-AF65-F5344CB8AC3E}">
        <p14:creationId xmlns:p14="http://schemas.microsoft.com/office/powerpoint/2010/main" val="40512448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4B6078-A3CF-2145-BA4C-EC73470928D3}"/>
              </a:ext>
            </a:extLst>
          </p:cNvPr>
          <p:cNvSpPr txBox="1"/>
          <p:nvPr/>
        </p:nvSpPr>
        <p:spPr>
          <a:xfrm>
            <a:off x="887104" y="586854"/>
            <a:ext cx="10181230" cy="3416320"/>
          </a:xfrm>
          <a:prstGeom prst="rect">
            <a:avLst/>
          </a:prstGeom>
          <a:noFill/>
        </p:spPr>
        <p:txBody>
          <a:bodyPr wrap="square" rtlCol="0">
            <a:spAutoFit/>
          </a:bodyPr>
          <a:lstStyle/>
          <a:p>
            <a:r>
              <a:rPr lang="en-US" sz="7200" i="1" dirty="0">
                <a:latin typeface="Garamond" panose="02020404030301010803" pitchFamily="18" charset="0"/>
              </a:rPr>
              <a:t>Dispositions Based in Qualities</a:t>
            </a:r>
            <a:br>
              <a:rPr lang="en-US" sz="7200" i="1" dirty="0">
                <a:latin typeface="Garamond" panose="02020404030301010803" pitchFamily="18" charset="0"/>
              </a:rPr>
            </a:br>
            <a:br>
              <a:rPr lang="en-US" sz="7200" i="1" dirty="0">
                <a:latin typeface="Garamond" panose="02020404030301010803" pitchFamily="18" charset="0"/>
              </a:rPr>
            </a:br>
            <a:endParaRPr lang="en-US" sz="7200" dirty="0">
              <a:latin typeface="Garamond" panose="02020404030301010803" pitchFamily="18" charset="0"/>
            </a:endParaRPr>
          </a:p>
        </p:txBody>
      </p:sp>
    </p:spTree>
    <p:extLst>
      <p:ext uri="{BB962C8B-B14F-4D97-AF65-F5344CB8AC3E}">
        <p14:creationId xmlns:p14="http://schemas.microsoft.com/office/powerpoint/2010/main" val="12981398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13370DA2-B118-3B46-9C92-F24F86659B58}"/>
              </a:ext>
            </a:extLst>
          </p:cNvPr>
          <p:cNvSpPr/>
          <p:nvPr/>
        </p:nvSpPr>
        <p:spPr>
          <a:xfrm>
            <a:off x="5029200" y="3291840"/>
            <a:ext cx="1874520" cy="51816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Disposition</a:t>
            </a:r>
          </a:p>
        </p:txBody>
      </p:sp>
      <p:sp>
        <p:nvSpPr>
          <p:cNvPr id="5" name="Oval 4">
            <a:extLst>
              <a:ext uri="{FF2B5EF4-FFF2-40B4-BE49-F238E27FC236}">
                <a16:creationId xmlns:a16="http://schemas.microsoft.com/office/drawing/2014/main" id="{DEE4B251-6EC1-6D4C-9F86-F4B703910228}"/>
              </a:ext>
            </a:extLst>
          </p:cNvPr>
          <p:cNvSpPr/>
          <p:nvPr/>
        </p:nvSpPr>
        <p:spPr>
          <a:xfrm>
            <a:off x="579120" y="2087880"/>
            <a:ext cx="1432560" cy="518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Trigger 1</a:t>
            </a:r>
          </a:p>
        </p:txBody>
      </p:sp>
      <p:sp>
        <p:nvSpPr>
          <p:cNvPr id="6" name="Oval 5">
            <a:extLst>
              <a:ext uri="{FF2B5EF4-FFF2-40B4-BE49-F238E27FC236}">
                <a16:creationId xmlns:a16="http://schemas.microsoft.com/office/drawing/2014/main" id="{57F11CF6-EFBF-EC4E-A3AE-E4457CC40F19}"/>
              </a:ext>
            </a:extLst>
          </p:cNvPr>
          <p:cNvSpPr/>
          <p:nvPr/>
        </p:nvSpPr>
        <p:spPr>
          <a:xfrm>
            <a:off x="579120" y="2964180"/>
            <a:ext cx="1432560" cy="518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Trigger 2</a:t>
            </a:r>
          </a:p>
        </p:txBody>
      </p:sp>
      <p:sp>
        <p:nvSpPr>
          <p:cNvPr id="7" name="Oval 6">
            <a:extLst>
              <a:ext uri="{FF2B5EF4-FFF2-40B4-BE49-F238E27FC236}">
                <a16:creationId xmlns:a16="http://schemas.microsoft.com/office/drawing/2014/main" id="{6CFE0DDC-19C3-1046-A3AC-CE6B5A174004}"/>
              </a:ext>
            </a:extLst>
          </p:cNvPr>
          <p:cNvSpPr/>
          <p:nvPr/>
        </p:nvSpPr>
        <p:spPr>
          <a:xfrm>
            <a:off x="579120" y="3832860"/>
            <a:ext cx="1432560" cy="518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Trigger 3</a:t>
            </a:r>
          </a:p>
        </p:txBody>
      </p:sp>
      <p:sp>
        <p:nvSpPr>
          <p:cNvPr id="8" name="Oval 7">
            <a:extLst>
              <a:ext uri="{FF2B5EF4-FFF2-40B4-BE49-F238E27FC236}">
                <a16:creationId xmlns:a16="http://schemas.microsoft.com/office/drawing/2014/main" id="{02DA714A-9126-0548-9AAE-CABF3A6095B8}"/>
              </a:ext>
            </a:extLst>
          </p:cNvPr>
          <p:cNvSpPr/>
          <p:nvPr/>
        </p:nvSpPr>
        <p:spPr>
          <a:xfrm>
            <a:off x="579120" y="4632960"/>
            <a:ext cx="1432560" cy="518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Trigger 4</a:t>
            </a:r>
          </a:p>
        </p:txBody>
      </p:sp>
      <p:sp>
        <p:nvSpPr>
          <p:cNvPr id="9" name="Oval 8">
            <a:extLst>
              <a:ext uri="{FF2B5EF4-FFF2-40B4-BE49-F238E27FC236}">
                <a16:creationId xmlns:a16="http://schemas.microsoft.com/office/drawing/2014/main" id="{4CB3DE6D-AFE6-D34B-84CA-492A27A90B10}"/>
              </a:ext>
            </a:extLst>
          </p:cNvPr>
          <p:cNvSpPr/>
          <p:nvPr/>
        </p:nvSpPr>
        <p:spPr>
          <a:xfrm>
            <a:off x="10119360" y="2087880"/>
            <a:ext cx="1432560" cy="518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p>
        </p:txBody>
      </p:sp>
      <p:sp>
        <p:nvSpPr>
          <p:cNvPr id="10" name="Oval 9">
            <a:extLst>
              <a:ext uri="{FF2B5EF4-FFF2-40B4-BE49-F238E27FC236}">
                <a16:creationId xmlns:a16="http://schemas.microsoft.com/office/drawing/2014/main" id="{246B95E4-0607-E748-90F3-73619E1E584B}"/>
              </a:ext>
            </a:extLst>
          </p:cNvPr>
          <p:cNvSpPr/>
          <p:nvPr/>
        </p:nvSpPr>
        <p:spPr>
          <a:xfrm>
            <a:off x="10119360" y="2964180"/>
            <a:ext cx="1432560" cy="518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P2</a:t>
            </a:r>
          </a:p>
        </p:txBody>
      </p:sp>
      <p:sp>
        <p:nvSpPr>
          <p:cNvPr id="11" name="Oval 10">
            <a:extLst>
              <a:ext uri="{FF2B5EF4-FFF2-40B4-BE49-F238E27FC236}">
                <a16:creationId xmlns:a16="http://schemas.microsoft.com/office/drawing/2014/main" id="{6069A602-E820-CC43-9720-9169FFA54781}"/>
              </a:ext>
            </a:extLst>
          </p:cNvPr>
          <p:cNvSpPr/>
          <p:nvPr/>
        </p:nvSpPr>
        <p:spPr>
          <a:xfrm>
            <a:off x="10119360" y="3832860"/>
            <a:ext cx="1432560" cy="518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P3</a:t>
            </a:r>
          </a:p>
        </p:txBody>
      </p:sp>
      <p:sp>
        <p:nvSpPr>
          <p:cNvPr id="12" name="Oval 11">
            <a:extLst>
              <a:ext uri="{FF2B5EF4-FFF2-40B4-BE49-F238E27FC236}">
                <a16:creationId xmlns:a16="http://schemas.microsoft.com/office/drawing/2014/main" id="{BDEDADE3-6B75-6A49-8C0D-DB29EF8DD9D3}"/>
              </a:ext>
            </a:extLst>
          </p:cNvPr>
          <p:cNvSpPr/>
          <p:nvPr/>
        </p:nvSpPr>
        <p:spPr>
          <a:xfrm>
            <a:off x="10119360" y="4632960"/>
            <a:ext cx="1432560" cy="518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P4</a:t>
            </a:r>
          </a:p>
        </p:txBody>
      </p:sp>
      <p:cxnSp>
        <p:nvCxnSpPr>
          <p:cNvPr id="13" name="Straight Arrow Connector 12">
            <a:extLst>
              <a:ext uri="{FF2B5EF4-FFF2-40B4-BE49-F238E27FC236}">
                <a16:creationId xmlns:a16="http://schemas.microsoft.com/office/drawing/2014/main" id="{401D9853-BD64-2444-9B5C-E24236C50FA1}"/>
              </a:ext>
            </a:extLst>
          </p:cNvPr>
          <p:cNvCxnSpPr>
            <a:cxnSpLocks/>
            <a:stCxn id="5" idx="6"/>
            <a:endCxn id="2" idx="2"/>
          </p:cNvCxnSpPr>
          <p:nvPr/>
        </p:nvCxnSpPr>
        <p:spPr>
          <a:xfrm>
            <a:off x="2011680" y="2346960"/>
            <a:ext cx="3017520" cy="1203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4E8A006-8296-9048-BFF1-8B2B11478386}"/>
              </a:ext>
            </a:extLst>
          </p:cNvPr>
          <p:cNvCxnSpPr>
            <a:cxnSpLocks/>
            <a:stCxn id="8" idx="6"/>
            <a:endCxn id="2" idx="2"/>
          </p:cNvCxnSpPr>
          <p:nvPr/>
        </p:nvCxnSpPr>
        <p:spPr>
          <a:xfrm flipV="1">
            <a:off x="2011680" y="3550920"/>
            <a:ext cx="3017520" cy="1341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46EA1B0-8626-A249-9A20-09C81E72413B}"/>
              </a:ext>
            </a:extLst>
          </p:cNvPr>
          <p:cNvCxnSpPr>
            <a:cxnSpLocks/>
            <a:stCxn id="7" idx="6"/>
            <a:endCxn id="2" idx="2"/>
          </p:cNvCxnSpPr>
          <p:nvPr/>
        </p:nvCxnSpPr>
        <p:spPr>
          <a:xfrm flipV="1">
            <a:off x="2011680" y="3550920"/>
            <a:ext cx="3017520" cy="541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FA62CFC-72B4-004E-B57B-948823DB8F26}"/>
              </a:ext>
            </a:extLst>
          </p:cNvPr>
          <p:cNvCxnSpPr>
            <a:cxnSpLocks/>
            <a:stCxn id="6" idx="6"/>
            <a:endCxn id="2" idx="2"/>
          </p:cNvCxnSpPr>
          <p:nvPr/>
        </p:nvCxnSpPr>
        <p:spPr>
          <a:xfrm>
            <a:off x="2011680" y="3223260"/>
            <a:ext cx="3017520" cy="327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86216CB-FA7F-5749-B0D7-9E0CA878529C}"/>
              </a:ext>
            </a:extLst>
          </p:cNvPr>
          <p:cNvCxnSpPr>
            <a:cxnSpLocks/>
            <a:stCxn id="2" idx="6"/>
            <a:endCxn id="12" idx="2"/>
          </p:cNvCxnSpPr>
          <p:nvPr/>
        </p:nvCxnSpPr>
        <p:spPr>
          <a:xfrm>
            <a:off x="6903720" y="3550920"/>
            <a:ext cx="3215640" cy="1341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D200007-8053-3344-81F4-B40B22698B56}"/>
              </a:ext>
            </a:extLst>
          </p:cNvPr>
          <p:cNvCxnSpPr>
            <a:cxnSpLocks/>
            <a:stCxn id="2" idx="6"/>
            <a:endCxn id="11" idx="2"/>
          </p:cNvCxnSpPr>
          <p:nvPr/>
        </p:nvCxnSpPr>
        <p:spPr>
          <a:xfrm>
            <a:off x="6903720" y="3550920"/>
            <a:ext cx="3215640" cy="541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694AD21-308B-BC48-865C-792F3526A908}"/>
              </a:ext>
            </a:extLst>
          </p:cNvPr>
          <p:cNvCxnSpPr>
            <a:cxnSpLocks/>
            <a:stCxn id="2" idx="6"/>
            <a:endCxn id="10" idx="2"/>
          </p:cNvCxnSpPr>
          <p:nvPr/>
        </p:nvCxnSpPr>
        <p:spPr>
          <a:xfrm flipV="1">
            <a:off x="6903720" y="3223260"/>
            <a:ext cx="3215640" cy="327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8DA54BF-E508-F041-9A56-441C27A33154}"/>
              </a:ext>
            </a:extLst>
          </p:cNvPr>
          <p:cNvCxnSpPr>
            <a:cxnSpLocks/>
            <a:stCxn id="2" idx="6"/>
            <a:endCxn id="9" idx="2"/>
          </p:cNvCxnSpPr>
          <p:nvPr/>
        </p:nvCxnSpPr>
        <p:spPr>
          <a:xfrm flipV="1">
            <a:off x="6903720" y="2346960"/>
            <a:ext cx="3215640" cy="1203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86A3CFE1-7378-054D-9F1A-E998AE5AE0CB}"/>
              </a:ext>
            </a:extLst>
          </p:cNvPr>
          <p:cNvSpPr/>
          <p:nvPr/>
        </p:nvSpPr>
        <p:spPr>
          <a:xfrm>
            <a:off x="5029200" y="742950"/>
            <a:ext cx="1874520" cy="51816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Processes</a:t>
            </a:r>
          </a:p>
        </p:txBody>
      </p:sp>
      <p:sp>
        <p:nvSpPr>
          <p:cNvPr id="58" name="Up Arrow 57">
            <a:extLst>
              <a:ext uri="{FF2B5EF4-FFF2-40B4-BE49-F238E27FC236}">
                <a16:creationId xmlns:a16="http://schemas.microsoft.com/office/drawing/2014/main" id="{A9A21B3D-E0A3-C245-A433-4035981C7018}"/>
              </a:ext>
            </a:extLst>
          </p:cNvPr>
          <p:cNvSpPr/>
          <p:nvPr/>
        </p:nvSpPr>
        <p:spPr>
          <a:xfrm rot="6604825">
            <a:off x="7914283" y="260272"/>
            <a:ext cx="670560" cy="2620770"/>
          </a:xfrm>
          <a:prstGeom prst="up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Up Arrow 58">
            <a:extLst>
              <a:ext uri="{FF2B5EF4-FFF2-40B4-BE49-F238E27FC236}">
                <a16:creationId xmlns:a16="http://schemas.microsoft.com/office/drawing/2014/main" id="{E29A2A14-4AD5-D84A-8C13-2897B2FCCBCD}"/>
              </a:ext>
            </a:extLst>
          </p:cNvPr>
          <p:cNvSpPr/>
          <p:nvPr/>
        </p:nvSpPr>
        <p:spPr>
          <a:xfrm rot="14911251">
            <a:off x="3351774" y="237147"/>
            <a:ext cx="670560" cy="2620770"/>
          </a:xfrm>
          <a:prstGeom prst="up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Up Arrow 59">
            <a:extLst>
              <a:ext uri="{FF2B5EF4-FFF2-40B4-BE49-F238E27FC236}">
                <a16:creationId xmlns:a16="http://schemas.microsoft.com/office/drawing/2014/main" id="{F74B5544-80CE-5347-85B0-4181146D037C}"/>
              </a:ext>
            </a:extLst>
          </p:cNvPr>
          <p:cNvSpPr/>
          <p:nvPr/>
        </p:nvSpPr>
        <p:spPr>
          <a:xfrm rot="5400000">
            <a:off x="5791327" y="534465"/>
            <a:ext cx="670560" cy="10850625"/>
          </a:xfrm>
          <a:prstGeom prst="up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60">
            <a:extLst>
              <a:ext uri="{FF2B5EF4-FFF2-40B4-BE49-F238E27FC236}">
                <a16:creationId xmlns:a16="http://schemas.microsoft.com/office/drawing/2014/main" id="{5AAFB1E7-C897-3748-9F71-7D56D01915E0}"/>
              </a:ext>
            </a:extLst>
          </p:cNvPr>
          <p:cNvSpPr txBox="1"/>
          <p:nvPr/>
        </p:nvSpPr>
        <p:spPr>
          <a:xfrm>
            <a:off x="5673598" y="5698167"/>
            <a:ext cx="906017" cy="523220"/>
          </a:xfrm>
          <a:prstGeom prst="rect">
            <a:avLst/>
          </a:prstGeom>
          <a:noFill/>
        </p:spPr>
        <p:txBody>
          <a:bodyPr wrap="none" rtlCol="0">
            <a:spAutoFit/>
          </a:bodyPr>
          <a:lstStyle/>
          <a:p>
            <a:r>
              <a:rPr lang="en-US" sz="2800" dirty="0"/>
              <a:t>Time</a:t>
            </a:r>
          </a:p>
        </p:txBody>
      </p:sp>
    </p:spTree>
    <p:extLst>
      <p:ext uri="{BB962C8B-B14F-4D97-AF65-F5344CB8AC3E}">
        <p14:creationId xmlns:p14="http://schemas.microsoft.com/office/powerpoint/2010/main" val="13561319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4B6078-A3CF-2145-BA4C-EC73470928D3}"/>
              </a:ext>
            </a:extLst>
          </p:cNvPr>
          <p:cNvSpPr txBox="1"/>
          <p:nvPr/>
        </p:nvSpPr>
        <p:spPr>
          <a:xfrm>
            <a:off x="443758" y="295907"/>
            <a:ext cx="11277187" cy="6132601"/>
          </a:xfrm>
          <a:prstGeom prst="rect">
            <a:avLst/>
          </a:prstGeom>
          <a:noFill/>
        </p:spPr>
        <p:txBody>
          <a:bodyPr wrap="square" numCol="2" rtlCol="0">
            <a:spAutoFit/>
          </a:bodyPr>
          <a:lstStyle/>
          <a:p>
            <a:r>
              <a:rPr lang="en-US" sz="4400" b="1" i="1" dirty="0">
                <a:latin typeface="Garamond" panose="02020404030301010803" pitchFamily="18" charset="0"/>
              </a:rPr>
              <a:t>Qualities</a:t>
            </a:r>
          </a:p>
          <a:p>
            <a:pPr marL="571500" indent="-571500">
              <a:buFont typeface="Arial" panose="020B0604020202020204" pitchFamily="34" charset="0"/>
              <a:buChar char="•"/>
            </a:pPr>
            <a:r>
              <a:rPr lang="en-US" sz="4400" i="1" dirty="0">
                <a:latin typeface="Garamond" panose="02020404030301010803" pitchFamily="18" charset="0"/>
              </a:rPr>
              <a:t>shape</a:t>
            </a:r>
          </a:p>
          <a:p>
            <a:pPr marL="571500" indent="-571500">
              <a:buFont typeface="Arial" panose="020B0604020202020204" pitchFamily="34" charset="0"/>
              <a:buChar char="•"/>
            </a:pPr>
            <a:r>
              <a:rPr lang="en-US" sz="4400" i="1" dirty="0">
                <a:latin typeface="Garamond" panose="02020404030301010803" pitchFamily="18" charset="0"/>
              </a:rPr>
              <a:t>size</a:t>
            </a:r>
          </a:p>
          <a:p>
            <a:pPr marL="571500" indent="-571500">
              <a:buFont typeface="Arial" panose="020B0604020202020204" pitchFamily="34" charset="0"/>
              <a:buChar char="•"/>
            </a:pPr>
            <a:r>
              <a:rPr lang="en-US" sz="4400" i="1" dirty="0">
                <a:latin typeface="Garamond" panose="02020404030301010803" pitchFamily="18" charset="0"/>
              </a:rPr>
              <a:t>mass</a:t>
            </a:r>
          </a:p>
          <a:p>
            <a:pPr marL="571500" indent="-571500">
              <a:buFont typeface="Arial" panose="020B0604020202020204" pitchFamily="34" charset="0"/>
              <a:buChar char="•"/>
            </a:pPr>
            <a:r>
              <a:rPr lang="en-US" sz="4400" i="1" dirty="0">
                <a:latin typeface="Garamond" panose="02020404030301010803" pitchFamily="18" charset="0"/>
              </a:rPr>
              <a:t>structure…</a:t>
            </a:r>
          </a:p>
          <a:p>
            <a:endParaRPr lang="en-US" sz="4400" i="1" dirty="0">
              <a:latin typeface="Garamond" panose="02020404030301010803" pitchFamily="18" charset="0"/>
            </a:endParaRPr>
          </a:p>
          <a:p>
            <a:endParaRPr lang="en-US" sz="4400" i="1" dirty="0">
              <a:latin typeface="Garamond" panose="02020404030301010803" pitchFamily="18" charset="0"/>
            </a:endParaRPr>
          </a:p>
          <a:p>
            <a:endParaRPr lang="en-US" sz="4400" i="1" dirty="0">
              <a:latin typeface="Garamond" panose="02020404030301010803" pitchFamily="18" charset="0"/>
            </a:endParaRPr>
          </a:p>
          <a:p>
            <a:endParaRPr lang="en-US" sz="4400" i="1" dirty="0">
              <a:latin typeface="Garamond" panose="02020404030301010803" pitchFamily="18" charset="0"/>
            </a:endParaRPr>
          </a:p>
          <a:p>
            <a:r>
              <a:rPr lang="en-US" sz="4400" b="1" i="1" dirty="0">
                <a:latin typeface="Garamond" panose="02020404030301010803" pitchFamily="18" charset="0"/>
              </a:rPr>
              <a:t>Dispositions</a:t>
            </a:r>
          </a:p>
          <a:p>
            <a:pPr marL="571500" indent="-571500">
              <a:buFont typeface="Arial" panose="020B0604020202020204" pitchFamily="34" charset="0"/>
              <a:buChar char="•"/>
            </a:pPr>
            <a:r>
              <a:rPr lang="en-US" sz="4400" i="1" dirty="0">
                <a:latin typeface="Garamond" panose="02020404030301010803" pitchFamily="18" charset="0"/>
              </a:rPr>
              <a:t>functions</a:t>
            </a:r>
          </a:p>
          <a:p>
            <a:pPr marL="571500" indent="-571500">
              <a:buFont typeface="Arial" panose="020B0604020202020204" pitchFamily="34" charset="0"/>
              <a:buChar char="•"/>
            </a:pPr>
            <a:r>
              <a:rPr lang="en-US" sz="4400" i="1" dirty="0">
                <a:latin typeface="Garamond" panose="02020404030301010803" pitchFamily="18" charset="0"/>
              </a:rPr>
              <a:t>capabilities</a:t>
            </a:r>
          </a:p>
          <a:p>
            <a:pPr marL="571500" indent="-571500">
              <a:buFont typeface="Arial" panose="020B0604020202020204" pitchFamily="34" charset="0"/>
              <a:buChar char="•"/>
            </a:pPr>
            <a:r>
              <a:rPr lang="en-US" sz="4400" i="1" dirty="0">
                <a:latin typeface="Garamond" panose="02020404030301010803" pitchFamily="18" charset="0"/>
              </a:rPr>
              <a:t>tendencies</a:t>
            </a:r>
          </a:p>
          <a:p>
            <a:pPr marL="571500" indent="-571500">
              <a:buFont typeface="Arial" panose="020B0604020202020204" pitchFamily="34" charset="0"/>
              <a:buChar char="•"/>
            </a:pPr>
            <a:r>
              <a:rPr lang="en-US" sz="4400" i="1" dirty="0">
                <a:latin typeface="Garamond" panose="02020404030301010803" pitchFamily="18" charset="0"/>
              </a:rPr>
              <a:t>personality…</a:t>
            </a:r>
            <a:endParaRPr lang="en-US" sz="4400" dirty="0">
              <a:latin typeface="Garamond" panose="02020404030301010803" pitchFamily="18" charset="0"/>
            </a:endParaRPr>
          </a:p>
        </p:txBody>
      </p:sp>
    </p:spTree>
    <p:extLst>
      <p:ext uri="{BB962C8B-B14F-4D97-AF65-F5344CB8AC3E}">
        <p14:creationId xmlns:p14="http://schemas.microsoft.com/office/powerpoint/2010/main" val="5053746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4B6078-A3CF-2145-BA4C-EC73470928D3}"/>
              </a:ext>
            </a:extLst>
          </p:cNvPr>
          <p:cNvSpPr txBox="1"/>
          <p:nvPr/>
        </p:nvSpPr>
        <p:spPr>
          <a:xfrm>
            <a:off x="443758" y="295907"/>
            <a:ext cx="11277187" cy="6132601"/>
          </a:xfrm>
          <a:prstGeom prst="rect">
            <a:avLst/>
          </a:prstGeom>
          <a:noFill/>
        </p:spPr>
        <p:txBody>
          <a:bodyPr wrap="square" numCol="2" rtlCol="0">
            <a:spAutoFit/>
          </a:bodyPr>
          <a:lstStyle/>
          <a:p>
            <a:r>
              <a:rPr lang="en-US" sz="4400" b="1" i="1" dirty="0">
                <a:latin typeface="Garamond" panose="02020404030301010803" pitchFamily="18" charset="0"/>
              </a:rPr>
              <a:t>Qualities</a:t>
            </a:r>
          </a:p>
          <a:p>
            <a:pPr marL="571500" indent="-571500">
              <a:buFont typeface="Arial" panose="020B0604020202020204" pitchFamily="34" charset="0"/>
              <a:buChar char="•"/>
            </a:pPr>
            <a:r>
              <a:rPr lang="en-US" sz="4400" i="1" dirty="0">
                <a:latin typeface="Garamond" panose="02020404030301010803" pitchFamily="18" charset="0"/>
              </a:rPr>
              <a:t>shape</a:t>
            </a:r>
          </a:p>
          <a:p>
            <a:pPr marL="571500" indent="-571500">
              <a:buFont typeface="Arial" panose="020B0604020202020204" pitchFamily="34" charset="0"/>
              <a:buChar char="•"/>
            </a:pPr>
            <a:r>
              <a:rPr lang="en-US" sz="4400" i="1" dirty="0">
                <a:latin typeface="Garamond" panose="02020404030301010803" pitchFamily="18" charset="0"/>
              </a:rPr>
              <a:t>size</a:t>
            </a:r>
          </a:p>
          <a:p>
            <a:pPr marL="571500" indent="-571500">
              <a:buFont typeface="Arial" panose="020B0604020202020204" pitchFamily="34" charset="0"/>
              <a:buChar char="•"/>
            </a:pPr>
            <a:r>
              <a:rPr lang="en-US" sz="4400" i="1" dirty="0">
                <a:latin typeface="Garamond" panose="02020404030301010803" pitchFamily="18" charset="0"/>
              </a:rPr>
              <a:t>mass</a:t>
            </a:r>
          </a:p>
          <a:p>
            <a:pPr marL="571500" indent="-571500">
              <a:buFont typeface="Arial" panose="020B0604020202020204" pitchFamily="34" charset="0"/>
              <a:buChar char="•"/>
            </a:pPr>
            <a:r>
              <a:rPr lang="en-US" sz="4400" i="1" dirty="0">
                <a:latin typeface="Garamond" panose="02020404030301010803" pitchFamily="18" charset="0"/>
              </a:rPr>
              <a:t>structure…</a:t>
            </a:r>
          </a:p>
          <a:p>
            <a:endParaRPr lang="en-US" sz="4400" i="1" dirty="0">
              <a:latin typeface="Garamond" panose="02020404030301010803" pitchFamily="18" charset="0"/>
            </a:endParaRPr>
          </a:p>
          <a:p>
            <a:endParaRPr lang="en-US" sz="4400" i="1" dirty="0">
              <a:latin typeface="Garamond" panose="02020404030301010803" pitchFamily="18" charset="0"/>
            </a:endParaRPr>
          </a:p>
          <a:p>
            <a:endParaRPr lang="en-US" sz="4400" i="1" dirty="0">
              <a:latin typeface="Garamond" panose="02020404030301010803" pitchFamily="18" charset="0"/>
            </a:endParaRPr>
          </a:p>
          <a:p>
            <a:endParaRPr lang="en-US" sz="4400" i="1" dirty="0">
              <a:latin typeface="Garamond" panose="02020404030301010803" pitchFamily="18" charset="0"/>
            </a:endParaRPr>
          </a:p>
          <a:p>
            <a:r>
              <a:rPr lang="en-US" sz="4400" b="1" i="1" dirty="0">
                <a:latin typeface="Garamond" panose="02020404030301010803" pitchFamily="18" charset="0"/>
              </a:rPr>
              <a:t>Dispositions</a:t>
            </a:r>
          </a:p>
          <a:p>
            <a:pPr marL="571500" indent="-571500">
              <a:buFont typeface="Arial" panose="020B0604020202020204" pitchFamily="34" charset="0"/>
              <a:buChar char="•"/>
            </a:pPr>
            <a:r>
              <a:rPr lang="en-US" sz="4400" i="1" dirty="0">
                <a:latin typeface="Garamond" panose="02020404030301010803" pitchFamily="18" charset="0"/>
              </a:rPr>
              <a:t>functions</a:t>
            </a:r>
          </a:p>
          <a:p>
            <a:pPr marL="571500" indent="-571500">
              <a:buFont typeface="Arial" panose="020B0604020202020204" pitchFamily="34" charset="0"/>
              <a:buChar char="•"/>
            </a:pPr>
            <a:r>
              <a:rPr lang="en-US" sz="4400" i="1" dirty="0">
                <a:latin typeface="Garamond" panose="02020404030301010803" pitchFamily="18" charset="0"/>
              </a:rPr>
              <a:t>capabilities</a:t>
            </a:r>
          </a:p>
          <a:p>
            <a:pPr marL="571500" indent="-571500">
              <a:buFont typeface="Arial" panose="020B0604020202020204" pitchFamily="34" charset="0"/>
              <a:buChar char="•"/>
            </a:pPr>
            <a:r>
              <a:rPr lang="en-US" sz="4400" i="1" dirty="0">
                <a:latin typeface="Garamond" panose="02020404030301010803" pitchFamily="18" charset="0"/>
              </a:rPr>
              <a:t>tendencies</a:t>
            </a:r>
          </a:p>
          <a:p>
            <a:pPr marL="571500" indent="-571500">
              <a:buFont typeface="Arial" panose="020B0604020202020204" pitchFamily="34" charset="0"/>
              <a:buChar char="•"/>
            </a:pPr>
            <a:r>
              <a:rPr lang="en-US" sz="4400" i="1" dirty="0">
                <a:latin typeface="Garamond" panose="02020404030301010803" pitchFamily="18" charset="0"/>
              </a:rPr>
              <a:t>personality…</a:t>
            </a:r>
            <a:endParaRPr lang="en-US" sz="4400" dirty="0">
              <a:latin typeface="Garamond" panose="02020404030301010803" pitchFamily="18" charset="0"/>
            </a:endParaRPr>
          </a:p>
        </p:txBody>
      </p:sp>
      <p:sp>
        <p:nvSpPr>
          <p:cNvPr id="3" name="TextBox 2">
            <a:extLst>
              <a:ext uri="{FF2B5EF4-FFF2-40B4-BE49-F238E27FC236}">
                <a16:creationId xmlns:a16="http://schemas.microsoft.com/office/drawing/2014/main" id="{A56B88BC-1A19-A341-BA56-22D6AE7B6BD9}"/>
              </a:ext>
            </a:extLst>
          </p:cNvPr>
          <p:cNvSpPr txBox="1"/>
          <p:nvPr/>
        </p:nvSpPr>
        <p:spPr>
          <a:xfrm>
            <a:off x="3782703" y="3893128"/>
            <a:ext cx="3615624" cy="2800767"/>
          </a:xfrm>
          <a:prstGeom prst="rect">
            <a:avLst/>
          </a:prstGeom>
          <a:noFill/>
          <a:ln>
            <a:solidFill>
              <a:schemeClr val="tx1"/>
            </a:solidFill>
          </a:ln>
        </p:spPr>
        <p:txBody>
          <a:bodyPr wrap="square" numCol="1" rtlCol="0">
            <a:spAutoFit/>
          </a:bodyPr>
          <a:lstStyle/>
          <a:p>
            <a:r>
              <a:rPr lang="en-US" sz="4400" b="1" i="1" dirty="0">
                <a:latin typeface="Garamond" panose="02020404030301010803" pitchFamily="18" charset="0"/>
              </a:rPr>
              <a:t>What about…</a:t>
            </a:r>
          </a:p>
          <a:p>
            <a:pPr marL="571500" indent="-571500">
              <a:buFont typeface="Arial" panose="020B0604020202020204" pitchFamily="34" charset="0"/>
              <a:buChar char="•"/>
            </a:pPr>
            <a:r>
              <a:rPr lang="en-US" sz="4400" i="1" dirty="0">
                <a:latin typeface="Garamond" panose="02020404030301010803" pitchFamily="18" charset="0"/>
              </a:rPr>
              <a:t>Color?</a:t>
            </a:r>
          </a:p>
          <a:p>
            <a:pPr marL="571500" indent="-571500">
              <a:buFont typeface="Arial" panose="020B0604020202020204" pitchFamily="34" charset="0"/>
              <a:buChar char="•"/>
            </a:pPr>
            <a:r>
              <a:rPr lang="en-US" sz="4400" i="1" dirty="0">
                <a:latin typeface="Garamond" panose="02020404030301010803" pitchFamily="18" charset="0"/>
              </a:rPr>
              <a:t>Texture?</a:t>
            </a:r>
          </a:p>
          <a:p>
            <a:pPr marL="571500" indent="-571500">
              <a:buFont typeface="Arial" panose="020B0604020202020204" pitchFamily="34" charset="0"/>
              <a:buChar char="•"/>
            </a:pPr>
            <a:r>
              <a:rPr lang="en-US" sz="4400" i="1" dirty="0">
                <a:latin typeface="Garamond" panose="02020404030301010803" pitchFamily="18" charset="0"/>
              </a:rPr>
              <a:t>Weight?</a:t>
            </a:r>
            <a:endParaRPr lang="en-US" sz="4400" dirty="0">
              <a:latin typeface="Garamond" panose="02020404030301010803" pitchFamily="18" charset="0"/>
            </a:endParaRPr>
          </a:p>
        </p:txBody>
      </p:sp>
    </p:spTree>
    <p:extLst>
      <p:ext uri="{BB962C8B-B14F-4D97-AF65-F5344CB8AC3E}">
        <p14:creationId xmlns:p14="http://schemas.microsoft.com/office/powerpoint/2010/main" val="28454901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 name="Picture 1" descr="page4image1831392">
            <a:extLst>
              <a:ext uri="{FF2B5EF4-FFF2-40B4-BE49-F238E27FC236}">
                <a16:creationId xmlns:a16="http://schemas.microsoft.com/office/drawing/2014/main" id="{A05ECA6C-F474-4F4A-B2A3-2A009C3163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2006" y="249374"/>
            <a:ext cx="8388067" cy="6081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3174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9EB2E5-152E-8E40-8B2D-DB7F5AADBECF}"/>
              </a:ext>
            </a:extLst>
          </p:cNvPr>
          <p:cNvSpPr txBox="1"/>
          <p:nvPr/>
        </p:nvSpPr>
        <p:spPr>
          <a:xfrm>
            <a:off x="6414654" y="1080655"/>
            <a:ext cx="5430982" cy="646331"/>
          </a:xfrm>
          <a:prstGeom prst="rect">
            <a:avLst/>
          </a:prstGeom>
          <a:noFill/>
          <a:ln>
            <a:solidFill>
              <a:schemeClr val="tx1"/>
            </a:solidFill>
          </a:ln>
        </p:spPr>
        <p:txBody>
          <a:bodyPr wrap="square" rtlCol="0">
            <a:spAutoFit/>
          </a:bodyPr>
          <a:lstStyle/>
          <a:p>
            <a:r>
              <a:rPr lang="en-US" sz="3600" dirty="0"/>
              <a:t>Disposition to appear red</a:t>
            </a:r>
          </a:p>
        </p:txBody>
      </p:sp>
      <p:sp>
        <p:nvSpPr>
          <p:cNvPr id="4" name="TextBox 3">
            <a:extLst>
              <a:ext uri="{FF2B5EF4-FFF2-40B4-BE49-F238E27FC236}">
                <a16:creationId xmlns:a16="http://schemas.microsoft.com/office/drawing/2014/main" id="{F520C151-BC88-C345-BB23-CFD0953C8F50}"/>
              </a:ext>
            </a:extLst>
          </p:cNvPr>
          <p:cNvSpPr txBox="1"/>
          <p:nvPr/>
        </p:nvSpPr>
        <p:spPr>
          <a:xfrm>
            <a:off x="831273" y="1080655"/>
            <a:ext cx="4613563" cy="646331"/>
          </a:xfrm>
          <a:prstGeom prst="rect">
            <a:avLst/>
          </a:prstGeom>
          <a:noFill/>
          <a:ln>
            <a:solidFill>
              <a:schemeClr val="tx1"/>
            </a:solidFill>
          </a:ln>
        </p:spPr>
        <p:txBody>
          <a:bodyPr wrap="square" rtlCol="0">
            <a:spAutoFit/>
          </a:bodyPr>
          <a:lstStyle/>
          <a:p>
            <a:r>
              <a:rPr lang="en-US" sz="3600" dirty="0"/>
              <a:t>Surface Grain Structure</a:t>
            </a:r>
          </a:p>
        </p:txBody>
      </p:sp>
      <p:sp>
        <p:nvSpPr>
          <p:cNvPr id="5" name="TextBox 4">
            <a:extLst>
              <a:ext uri="{FF2B5EF4-FFF2-40B4-BE49-F238E27FC236}">
                <a16:creationId xmlns:a16="http://schemas.microsoft.com/office/drawing/2014/main" id="{A67B3D41-2E3B-9F42-8C06-CB1BEC870701}"/>
              </a:ext>
            </a:extLst>
          </p:cNvPr>
          <p:cNvSpPr txBox="1"/>
          <p:nvPr/>
        </p:nvSpPr>
        <p:spPr>
          <a:xfrm>
            <a:off x="2487179" y="4142510"/>
            <a:ext cx="1301749" cy="646331"/>
          </a:xfrm>
          <a:prstGeom prst="rect">
            <a:avLst/>
          </a:prstGeom>
          <a:noFill/>
          <a:ln>
            <a:solidFill>
              <a:schemeClr val="tx1"/>
            </a:solidFill>
          </a:ln>
        </p:spPr>
        <p:txBody>
          <a:bodyPr wrap="square" rtlCol="0">
            <a:spAutoFit/>
          </a:bodyPr>
          <a:lstStyle/>
          <a:p>
            <a:r>
              <a:rPr lang="en-US" sz="3600" dirty="0"/>
              <a:t>Paint</a:t>
            </a:r>
          </a:p>
        </p:txBody>
      </p:sp>
      <p:sp>
        <p:nvSpPr>
          <p:cNvPr id="6" name="TextBox 5">
            <a:extLst>
              <a:ext uri="{FF2B5EF4-FFF2-40B4-BE49-F238E27FC236}">
                <a16:creationId xmlns:a16="http://schemas.microsoft.com/office/drawing/2014/main" id="{0790FFB3-509B-5D47-853C-A352E3080799}"/>
              </a:ext>
            </a:extLst>
          </p:cNvPr>
          <p:cNvSpPr txBox="1"/>
          <p:nvPr/>
        </p:nvSpPr>
        <p:spPr>
          <a:xfrm>
            <a:off x="7287491" y="4142511"/>
            <a:ext cx="4003963" cy="646331"/>
          </a:xfrm>
          <a:prstGeom prst="rect">
            <a:avLst/>
          </a:prstGeom>
          <a:noFill/>
          <a:ln>
            <a:solidFill>
              <a:schemeClr val="tx1"/>
            </a:solidFill>
          </a:ln>
        </p:spPr>
        <p:txBody>
          <a:bodyPr wrap="square" rtlCol="0">
            <a:spAutoFit/>
          </a:bodyPr>
          <a:lstStyle/>
          <a:p>
            <a:r>
              <a:rPr lang="en-US" sz="3600" dirty="0"/>
              <a:t>Color Experience</a:t>
            </a:r>
          </a:p>
        </p:txBody>
      </p:sp>
      <p:cxnSp>
        <p:nvCxnSpPr>
          <p:cNvPr id="7" name="Straight Arrow Connector 6">
            <a:extLst>
              <a:ext uri="{FF2B5EF4-FFF2-40B4-BE49-F238E27FC236}">
                <a16:creationId xmlns:a16="http://schemas.microsoft.com/office/drawing/2014/main" id="{25D67F4D-022D-8044-9593-9D7BFACA95AD}"/>
              </a:ext>
            </a:extLst>
          </p:cNvPr>
          <p:cNvCxnSpPr>
            <a:cxnSpLocks/>
            <a:stCxn id="4" idx="2"/>
            <a:endCxn id="5" idx="0"/>
          </p:cNvCxnSpPr>
          <p:nvPr/>
        </p:nvCxnSpPr>
        <p:spPr>
          <a:xfrm flipH="1">
            <a:off x="3138054" y="1726986"/>
            <a:ext cx="1" cy="24155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71B7491-7192-654C-935E-E0EB9E1CB275}"/>
              </a:ext>
            </a:extLst>
          </p:cNvPr>
          <p:cNvCxnSpPr/>
          <p:nvPr/>
        </p:nvCxnSpPr>
        <p:spPr>
          <a:xfrm>
            <a:off x="9116292" y="1726986"/>
            <a:ext cx="0" cy="24155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95DA26D-DCB6-7C43-A973-84C940D93245}"/>
              </a:ext>
            </a:extLst>
          </p:cNvPr>
          <p:cNvCxnSpPr>
            <a:cxnSpLocks/>
            <a:stCxn id="2" idx="2"/>
            <a:endCxn id="5" idx="0"/>
          </p:cNvCxnSpPr>
          <p:nvPr/>
        </p:nvCxnSpPr>
        <p:spPr>
          <a:xfrm flipH="1">
            <a:off x="3138054" y="1726986"/>
            <a:ext cx="5992091" cy="24155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urved Connector 12">
            <a:extLst>
              <a:ext uri="{FF2B5EF4-FFF2-40B4-BE49-F238E27FC236}">
                <a16:creationId xmlns:a16="http://schemas.microsoft.com/office/drawing/2014/main" id="{09E3C98B-48E6-6444-946E-D82870E10361}"/>
              </a:ext>
            </a:extLst>
          </p:cNvPr>
          <p:cNvCxnSpPr>
            <a:stCxn id="2" idx="0"/>
            <a:endCxn id="4" idx="0"/>
          </p:cNvCxnSpPr>
          <p:nvPr/>
        </p:nvCxnSpPr>
        <p:spPr>
          <a:xfrm rot="16200000" flipV="1">
            <a:off x="6134100" y="-1915390"/>
            <a:ext cx="12700" cy="5992090"/>
          </a:xfrm>
          <a:prstGeom prst="curvedConnector3">
            <a:avLst>
              <a:gd name="adj1" fmla="val 398181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15">
            <a:extLst>
              <a:ext uri="{FF2B5EF4-FFF2-40B4-BE49-F238E27FC236}">
                <a16:creationId xmlns:a16="http://schemas.microsoft.com/office/drawing/2014/main" id="{1426C0F0-946B-8A42-8C06-3EB7ABF9F650}"/>
              </a:ext>
            </a:extLst>
          </p:cNvPr>
          <p:cNvCxnSpPr>
            <a:cxnSpLocks/>
            <a:stCxn id="6" idx="2"/>
            <a:endCxn id="5" idx="2"/>
          </p:cNvCxnSpPr>
          <p:nvPr/>
        </p:nvCxnSpPr>
        <p:spPr>
          <a:xfrm rot="5400000" flipH="1">
            <a:off x="6213763" y="1713133"/>
            <a:ext cx="1" cy="6151419"/>
          </a:xfrm>
          <a:prstGeom prst="curvedConnector3">
            <a:avLst>
              <a:gd name="adj1" fmla="val -228600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CF8A69EE-ED02-C14A-9D28-CFDEB70742A2}"/>
              </a:ext>
            </a:extLst>
          </p:cNvPr>
          <p:cNvSpPr txBox="1"/>
          <p:nvPr/>
        </p:nvSpPr>
        <p:spPr>
          <a:xfrm>
            <a:off x="5555673" y="221673"/>
            <a:ext cx="997389" cy="369332"/>
          </a:xfrm>
          <a:prstGeom prst="rect">
            <a:avLst/>
          </a:prstGeom>
          <a:noFill/>
        </p:spPr>
        <p:txBody>
          <a:bodyPr wrap="none" rtlCol="0">
            <a:spAutoFit/>
          </a:bodyPr>
          <a:lstStyle/>
          <a:p>
            <a:r>
              <a:rPr lang="en-US" dirty="0"/>
              <a:t>has base</a:t>
            </a:r>
          </a:p>
        </p:txBody>
      </p:sp>
      <p:sp>
        <p:nvSpPr>
          <p:cNvPr id="29" name="TextBox 28">
            <a:extLst>
              <a:ext uri="{FF2B5EF4-FFF2-40B4-BE49-F238E27FC236}">
                <a16:creationId xmlns:a16="http://schemas.microsoft.com/office/drawing/2014/main" id="{026045FF-8490-E94C-AF6E-244E3F7ACF40}"/>
              </a:ext>
            </a:extLst>
          </p:cNvPr>
          <p:cNvSpPr txBox="1"/>
          <p:nvPr/>
        </p:nvSpPr>
        <p:spPr>
          <a:xfrm>
            <a:off x="5273434" y="2565416"/>
            <a:ext cx="1106585" cy="369332"/>
          </a:xfrm>
          <a:prstGeom prst="rect">
            <a:avLst/>
          </a:prstGeom>
          <a:noFill/>
        </p:spPr>
        <p:txBody>
          <a:bodyPr wrap="none" rtlCol="0">
            <a:spAutoFit/>
          </a:bodyPr>
          <a:lstStyle/>
          <a:p>
            <a:r>
              <a:rPr lang="en-US" dirty="0"/>
              <a:t>inheres in</a:t>
            </a:r>
          </a:p>
        </p:txBody>
      </p:sp>
      <p:sp>
        <p:nvSpPr>
          <p:cNvPr id="30" name="TextBox 29">
            <a:extLst>
              <a:ext uri="{FF2B5EF4-FFF2-40B4-BE49-F238E27FC236}">
                <a16:creationId xmlns:a16="http://schemas.microsoft.com/office/drawing/2014/main" id="{446DB721-E034-EF4B-9E07-208B7ED733C1}"/>
              </a:ext>
            </a:extLst>
          </p:cNvPr>
          <p:cNvSpPr txBox="1"/>
          <p:nvPr/>
        </p:nvSpPr>
        <p:spPr>
          <a:xfrm>
            <a:off x="1983868" y="2565416"/>
            <a:ext cx="1106585" cy="369332"/>
          </a:xfrm>
          <a:prstGeom prst="rect">
            <a:avLst/>
          </a:prstGeom>
          <a:noFill/>
        </p:spPr>
        <p:txBody>
          <a:bodyPr wrap="none" rtlCol="0">
            <a:spAutoFit/>
          </a:bodyPr>
          <a:lstStyle/>
          <a:p>
            <a:r>
              <a:rPr lang="en-US" dirty="0"/>
              <a:t>inheres in</a:t>
            </a:r>
          </a:p>
        </p:txBody>
      </p:sp>
      <p:sp>
        <p:nvSpPr>
          <p:cNvPr id="31" name="TextBox 30">
            <a:extLst>
              <a:ext uri="{FF2B5EF4-FFF2-40B4-BE49-F238E27FC236}">
                <a16:creationId xmlns:a16="http://schemas.microsoft.com/office/drawing/2014/main" id="{CC2ADA82-232A-9644-B388-9FABE719DD86}"/>
              </a:ext>
            </a:extLst>
          </p:cNvPr>
          <p:cNvSpPr txBox="1"/>
          <p:nvPr/>
        </p:nvSpPr>
        <p:spPr>
          <a:xfrm>
            <a:off x="5302176" y="4646199"/>
            <a:ext cx="1581972" cy="369332"/>
          </a:xfrm>
          <a:prstGeom prst="rect">
            <a:avLst/>
          </a:prstGeom>
          <a:noFill/>
        </p:spPr>
        <p:txBody>
          <a:bodyPr wrap="none" rtlCol="0">
            <a:spAutoFit/>
          </a:bodyPr>
          <a:lstStyle/>
          <a:p>
            <a:r>
              <a:rPr lang="en-US" dirty="0"/>
              <a:t>has participant</a:t>
            </a:r>
          </a:p>
        </p:txBody>
      </p:sp>
      <p:sp>
        <p:nvSpPr>
          <p:cNvPr id="32" name="TextBox 31">
            <a:extLst>
              <a:ext uri="{FF2B5EF4-FFF2-40B4-BE49-F238E27FC236}">
                <a16:creationId xmlns:a16="http://schemas.microsoft.com/office/drawing/2014/main" id="{33D8B20E-4467-4B42-B1B0-2077327DA64E}"/>
              </a:ext>
            </a:extLst>
          </p:cNvPr>
          <p:cNvSpPr txBox="1"/>
          <p:nvPr/>
        </p:nvSpPr>
        <p:spPr>
          <a:xfrm>
            <a:off x="9102440" y="2609305"/>
            <a:ext cx="1144865" cy="369332"/>
          </a:xfrm>
          <a:prstGeom prst="rect">
            <a:avLst/>
          </a:prstGeom>
          <a:noFill/>
        </p:spPr>
        <p:txBody>
          <a:bodyPr wrap="none" rtlCol="0">
            <a:spAutoFit/>
          </a:bodyPr>
          <a:lstStyle/>
          <a:p>
            <a:r>
              <a:rPr lang="en-US" dirty="0"/>
              <a:t>realized in</a:t>
            </a:r>
          </a:p>
        </p:txBody>
      </p:sp>
    </p:spTree>
    <p:extLst>
      <p:ext uri="{BB962C8B-B14F-4D97-AF65-F5344CB8AC3E}">
        <p14:creationId xmlns:p14="http://schemas.microsoft.com/office/powerpoint/2010/main" val="9020069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4B6078-A3CF-2145-BA4C-EC73470928D3}"/>
              </a:ext>
            </a:extLst>
          </p:cNvPr>
          <p:cNvSpPr txBox="1"/>
          <p:nvPr/>
        </p:nvSpPr>
        <p:spPr>
          <a:xfrm>
            <a:off x="887104" y="586854"/>
            <a:ext cx="10862936" cy="3785652"/>
          </a:xfrm>
          <a:prstGeom prst="rect">
            <a:avLst/>
          </a:prstGeom>
          <a:noFill/>
        </p:spPr>
        <p:txBody>
          <a:bodyPr wrap="square" rtlCol="0">
            <a:spAutoFit/>
          </a:bodyPr>
          <a:lstStyle/>
          <a:p>
            <a:r>
              <a:rPr lang="en-US" sz="8000" i="1" dirty="0">
                <a:latin typeface="Garamond" panose="02020404030301010803" pitchFamily="18" charset="0"/>
              </a:rPr>
              <a:t>Information and their Bearers</a:t>
            </a:r>
            <a:br>
              <a:rPr lang="en-US" sz="8000" i="1" dirty="0">
                <a:latin typeface="Garamond" panose="02020404030301010803" pitchFamily="18" charset="0"/>
              </a:rPr>
            </a:br>
            <a:br>
              <a:rPr lang="en-US" sz="8000" i="1" dirty="0">
                <a:latin typeface="Garamond" panose="02020404030301010803" pitchFamily="18" charset="0"/>
              </a:rPr>
            </a:br>
            <a:endParaRPr lang="en-US" sz="8000" dirty="0">
              <a:latin typeface="Garamond" panose="02020404030301010803" pitchFamily="18" charset="0"/>
            </a:endParaRPr>
          </a:p>
        </p:txBody>
      </p:sp>
    </p:spTree>
    <p:extLst>
      <p:ext uri="{BB962C8B-B14F-4D97-AF65-F5344CB8AC3E}">
        <p14:creationId xmlns:p14="http://schemas.microsoft.com/office/powerpoint/2010/main" val="25529812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633D4291-3023-D442-8EEE-963D4D318C64}"/>
              </a:ext>
            </a:extLst>
          </p:cNvPr>
          <p:cNvSpPr/>
          <p:nvPr/>
        </p:nvSpPr>
        <p:spPr>
          <a:xfrm>
            <a:off x="1233054" y="637309"/>
            <a:ext cx="1953491" cy="8728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Quality Specification</a:t>
            </a:r>
          </a:p>
        </p:txBody>
      </p:sp>
      <p:sp>
        <p:nvSpPr>
          <p:cNvPr id="6" name="Oval 5">
            <a:extLst>
              <a:ext uri="{FF2B5EF4-FFF2-40B4-BE49-F238E27FC236}">
                <a16:creationId xmlns:a16="http://schemas.microsoft.com/office/drawing/2014/main" id="{4E75C9A6-A5B3-694B-BC16-A1DF878CADE0}"/>
              </a:ext>
            </a:extLst>
          </p:cNvPr>
          <p:cNvSpPr/>
          <p:nvPr/>
        </p:nvSpPr>
        <p:spPr>
          <a:xfrm>
            <a:off x="1593271" y="2992582"/>
            <a:ext cx="1233055"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Length</a:t>
            </a:r>
          </a:p>
        </p:txBody>
      </p:sp>
      <p:cxnSp>
        <p:nvCxnSpPr>
          <p:cNvPr id="7" name="Straight Arrow Connector 6">
            <a:extLst>
              <a:ext uri="{FF2B5EF4-FFF2-40B4-BE49-F238E27FC236}">
                <a16:creationId xmlns:a16="http://schemas.microsoft.com/office/drawing/2014/main" id="{98262D4C-9873-B047-B0A7-460C571BB03D}"/>
              </a:ext>
            </a:extLst>
          </p:cNvPr>
          <p:cNvCxnSpPr>
            <a:stCxn id="2" idx="4"/>
            <a:endCxn id="6" idx="0"/>
          </p:cNvCxnSpPr>
          <p:nvPr/>
        </p:nvCxnSpPr>
        <p:spPr>
          <a:xfrm flipH="1">
            <a:off x="2209799" y="1510146"/>
            <a:ext cx="1" cy="1482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4735F25-DBBA-DD48-9F64-8F8723A35EF4}"/>
              </a:ext>
            </a:extLst>
          </p:cNvPr>
          <p:cNvSpPr txBox="1"/>
          <p:nvPr/>
        </p:nvSpPr>
        <p:spPr>
          <a:xfrm>
            <a:off x="1063328" y="2110632"/>
            <a:ext cx="1146468" cy="369332"/>
          </a:xfrm>
          <a:prstGeom prst="rect">
            <a:avLst/>
          </a:prstGeom>
          <a:noFill/>
        </p:spPr>
        <p:txBody>
          <a:bodyPr wrap="none" rtlCol="0">
            <a:spAutoFit/>
          </a:bodyPr>
          <a:lstStyle/>
          <a:p>
            <a:r>
              <a:rPr lang="en-US" dirty="0"/>
              <a:t>prescribes</a:t>
            </a:r>
          </a:p>
        </p:txBody>
      </p:sp>
      <p:sp>
        <p:nvSpPr>
          <p:cNvPr id="8" name="Oval 7">
            <a:extLst>
              <a:ext uri="{FF2B5EF4-FFF2-40B4-BE49-F238E27FC236}">
                <a16:creationId xmlns:a16="http://schemas.microsoft.com/office/drawing/2014/main" id="{986E6D8C-4485-004F-A720-3138429A930A}"/>
              </a:ext>
            </a:extLst>
          </p:cNvPr>
          <p:cNvSpPr/>
          <p:nvPr/>
        </p:nvSpPr>
        <p:spPr>
          <a:xfrm>
            <a:off x="10481203" y="242372"/>
            <a:ext cx="273132" cy="242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F5B61C4-AFCD-FA48-8035-B849BF9B0884}"/>
              </a:ext>
            </a:extLst>
          </p:cNvPr>
          <p:cNvSpPr txBox="1"/>
          <p:nvPr/>
        </p:nvSpPr>
        <p:spPr>
          <a:xfrm>
            <a:off x="10753602" y="224710"/>
            <a:ext cx="797654" cy="307777"/>
          </a:xfrm>
          <a:prstGeom prst="rect">
            <a:avLst/>
          </a:prstGeom>
          <a:noFill/>
        </p:spPr>
        <p:txBody>
          <a:bodyPr wrap="none" rtlCol="0">
            <a:spAutoFit/>
          </a:bodyPr>
          <a:lstStyle/>
          <a:p>
            <a:r>
              <a:rPr lang="en-US" sz="1400" dirty="0"/>
              <a:t>Instance</a:t>
            </a:r>
          </a:p>
        </p:txBody>
      </p:sp>
    </p:spTree>
    <p:extLst>
      <p:ext uri="{BB962C8B-B14F-4D97-AF65-F5344CB8AC3E}">
        <p14:creationId xmlns:p14="http://schemas.microsoft.com/office/powerpoint/2010/main" val="26064828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633D4291-3023-D442-8EEE-963D4D318C64}"/>
              </a:ext>
            </a:extLst>
          </p:cNvPr>
          <p:cNvSpPr/>
          <p:nvPr/>
        </p:nvSpPr>
        <p:spPr>
          <a:xfrm>
            <a:off x="1233054" y="637309"/>
            <a:ext cx="1953491" cy="8728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Quality Specification</a:t>
            </a:r>
          </a:p>
        </p:txBody>
      </p:sp>
      <p:sp>
        <p:nvSpPr>
          <p:cNvPr id="6" name="Oval 5">
            <a:extLst>
              <a:ext uri="{FF2B5EF4-FFF2-40B4-BE49-F238E27FC236}">
                <a16:creationId xmlns:a16="http://schemas.microsoft.com/office/drawing/2014/main" id="{4E75C9A6-A5B3-694B-BC16-A1DF878CADE0}"/>
              </a:ext>
            </a:extLst>
          </p:cNvPr>
          <p:cNvSpPr/>
          <p:nvPr/>
        </p:nvSpPr>
        <p:spPr>
          <a:xfrm>
            <a:off x="1593271" y="2992582"/>
            <a:ext cx="1233055"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Length</a:t>
            </a:r>
          </a:p>
        </p:txBody>
      </p:sp>
      <p:cxnSp>
        <p:nvCxnSpPr>
          <p:cNvPr id="7" name="Straight Arrow Connector 6">
            <a:extLst>
              <a:ext uri="{FF2B5EF4-FFF2-40B4-BE49-F238E27FC236}">
                <a16:creationId xmlns:a16="http://schemas.microsoft.com/office/drawing/2014/main" id="{98262D4C-9873-B047-B0A7-460C571BB03D}"/>
              </a:ext>
            </a:extLst>
          </p:cNvPr>
          <p:cNvCxnSpPr>
            <a:stCxn id="2" idx="4"/>
            <a:endCxn id="6" idx="0"/>
          </p:cNvCxnSpPr>
          <p:nvPr/>
        </p:nvCxnSpPr>
        <p:spPr>
          <a:xfrm flipH="1">
            <a:off x="2209799" y="1510146"/>
            <a:ext cx="1" cy="1482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542B69E0-4D9A-914E-810D-03432AB3145E}"/>
              </a:ext>
            </a:extLst>
          </p:cNvPr>
          <p:cNvSpPr/>
          <p:nvPr/>
        </p:nvSpPr>
        <p:spPr>
          <a:xfrm>
            <a:off x="4544290" y="637308"/>
            <a:ext cx="1953491" cy="8728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Design Specification Document</a:t>
            </a:r>
          </a:p>
        </p:txBody>
      </p:sp>
      <p:cxnSp>
        <p:nvCxnSpPr>
          <p:cNvPr id="9" name="Straight Arrow Connector 8">
            <a:extLst>
              <a:ext uri="{FF2B5EF4-FFF2-40B4-BE49-F238E27FC236}">
                <a16:creationId xmlns:a16="http://schemas.microsoft.com/office/drawing/2014/main" id="{655763B9-621F-8946-97E1-753F2EEFF236}"/>
              </a:ext>
            </a:extLst>
          </p:cNvPr>
          <p:cNvCxnSpPr>
            <a:cxnSpLocks/>
            <a:stCxn id="2" idx="6"/>
            <a:endCxn id="8" idx="2"/>
          </p:cNvCxnSpPr>
          <p:nvPr/>
        </p:nvCxnSpPr>
        <p:spPr>
          <a:xfrm flipV="1">
            <a:off x="3186545" y="1073727"/>
            <a:ext cx="135774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30C6542-6E9A-4847-871C-A384BFD90C2C}"/>
              </a:ext>
            </a:extLst>
          </p:cNvPr>
          <p:cNvSpPr txBox="1"/>
          <p:nvPr/>
        </p:nvSpPr>
        <p:spPr>
          <a:xfrm>
            <a:off x="3386417" y="684704"/>
            <a:ext cx="819455" cy="369332"/>
          </a:xfrm>
          <a:prstGeom prst="rect">
            <a:avLst/>
          </a:prstGeom>
          <a:noFill/>
        </p:spPr>
        <p:txBody>
          <a:bodyPr wrap="none" rtlCol="0">
            <a:spAutoFit/>
          </a:bodyPr>
          <a:lstStyle/>
          <a:p>
            <a:r>
              <a:rPr lang="en-US" dirty="0"/>
              <a:t>part of</a:t>
            </a:r>
          </a:p>
        </p:txBody>
      </p:sp>
      <p:sp>
        <p:nvSpPr>
          <p:cNvPr id="19" name="TextBox 18">
            <a:extLst>
              <a:ext uri="{FF2B5EF4-FFF2-40B4-BE49-F238E27FC236}">
                <a16:creationId xmlns:a16="http://schemas.microsoft.com/office/drawing/2014/main" id="{24735F25-DBBA-DD48-9F64-8F8723A35EF4}"/>
              </a:ext>
            </a:extLst>
          </p:cNvPr>
          <p:cNvSpPr txBox="1"/>
          <p:nvPr/>
        </p:nvSpPr>
        <p:spPr>
          <a:xfrm>
            <a:off x="1063328" y="2110632"/>
            <a:ext cx="1146468" cy="369332"/>
          </a:xfrm>
          <a:prstGeom prst="rect">
            <a:avLst/>
          </a:prstGeom>
          <a:noFill/>
        </p:spPr>
        <p:txBody>
          <a:bodyPr wrap="none" rtlCol="0">
            <a:spAutoFit/>
          </a:bodyPr>
          <a:lstStyle/>
          <a:p>
            <a:r>
              <a:rPr lang="en-US" dirty="0"/>
              <a:t>prescribes</a:t>
            </a:r>
          </a:p>
        </p:txBody>
      </p:sp>
      <p:sp>
        <p:nvSpPr>
          <p:cNvPr id="10" name="Oval 9">
            <a:extLst>
              <a:ext uri="{FF2B5EF4-FFF2-40B4-BE49-F238E27FC236}">
                <a16:creationId xmlns:a16="http://schemas.microsoft.com/office/drawing/2014/main" id="{979D26C5-DF5D-3F4E-9CFC-F1A7AA923F56}"/>
              </a:ext>
            </a:extLst>
          </p:cNvPr>
          <p:cNvSpPr/>
          <p:nvPr/>
        </p:nvSpPr>
        <p:spPr>
          <a:xfrm>
            <a:off x="10481203" y="242372"/>
            <a:ext cx="273132" cy="242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F48828C-49C0-A445-BBE9-C647DFC49655}"/>
              </a:ext>
            </a:extLst>
          </p:cNvPr>
          <p:cNvSpPr txBox="1"/>
          <p:nvPr/>
        </p:nvSpPr>
        <p:spPr>
          <a:xfrm>
            <a:off x="10753602" y="224710"/>
            <a:ext cx="797654" cy="307777"/>
          </a:xfrm>
          <a:prstGeom prst="rect">
            <a:avLst/>
          </a:prstGeom>
          <a:noFill/>
        </p:spPr>
        <p:txBody>
          <a:bodyPr wrap="none" rtlCol="0">
            <a:spAutoFit/>
          </a:bodyPr>
          <a:lstStyle/>
          <a:p>
            <a:r>
              <a:rPr lang="en-US" sz="1400" dirty="0"/>
              <a:t>Instance</a:t>
            </a:r>
          </a:p>
        </p:txBody>
      </p:sp>
    </p:spTree>
    <p:extLst>
      <p:ext uri="{BB962C8B-B14F-4D97-AF65-F5344CB8AC3E}">
        <p14:creationId xmlns:p14="http://schemas.microsoft.com/office/powerpoint/2010/main" val="37512496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633D4291-3023-D442-8EEE-963D4D318C64}"/>
              </a:ext>
            </a:extLst>
          </p:cNvPr>
          <p:cNvSpPr/>
          <p:nvPr/>
        </p:nvSpPr>
        <p:spPr>
          <a:xfrm>
            <a:off x="1233054" y="637309"/>
            <a:ext cx="1953491" cy="8728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Quality Specification</a:t>
            </a:r>
          </a:p>
        </p:txBody>
      </p:sp>
      <p:sp>
        <p:nvSpPr>
          <p:cNvPr id="6" name="Oval 5">
            <a:extLst>
              <a:ext uri="{FF2B5EF4-FFF2-40B4-BE49-F238E27FC236}">
                <a16:creationId xmlns:a16="http://schemas.microsoft.com/office/drawing/2014/main" id="{4E75C9A6-A5B3-694B-BC16-A1DF878CADE0}"/>
              </a:ext>
            </a:extLst>
          </p:cNvPr>
          <p:cNvSpPr/>
          <p:nvPr/>
        </p:nvSpPr>
        <p:spPr>
          <a:xfrm>
            <a:off x="1593271" y="2992582"/>
            <a:ext cx="1233055"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Length</a:t>
            </a:r>
          </a:p>
        </p:txBody>
      </p:sp>
      <p:cxnSp>
        <p:nvCxnSpPr>
          <p:cNvPr id="7" name="Straight Arrow Connector 6">
            <a:extLst>
              <a:ext uri="{FF2B5EF4-FFF2-40B4-BE49-F238E27FC236}">
                <a16:creationId xmlns:a16="http://schemas.microsoft.com/office/drawing/2014/main" id="{98262D4C-9873-B047-B0A7-460C571BB03D}"/>
              </a:ext>
            </a:extLst>
          </p:cNvPr>
          <p:cNvCxnSpPr>
            <a:stCxn id="2" idx="4"/>
            <a:endCxn id="6" idx="0"/>
          </p:cNvCxnSpPr>
          <p:nvPr/>
        </p:nvCxnSpPr>
        <p:spPr>
          <a:xfrm flipH="1">
            <a:off x="2209799" y="1510146"/>
            <a:ext cx="1" cy="1482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542B69E0-4D9A-914E-810D-03432AB3145E}"/>
              </a:ext>
            </a:extLst>
          </p:cNvPr>
          <p:cNvSpPr/>
          <p:nvPr/>
        </p:nvSpPr>
        <p:spPr>
          <a:xfrm>
            <a:off x="4544290" y="637308"/>
            <a:ext cx="1953491" cy="8728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Design Specification Document</a:t>
            </a:r>
          </a:p>
        </p:txBody>
      </p:sp>
      <p:cxnSp>
        <p:nvCxnSpPr>
          <p:cNvPr id="9" name="Straight Arrow Connector 8">
            <a:extLst>
              <a:ext uri="{FF2B5EF4-FFF2-40B4-BE49-F238E27FC236}">
                <a16:creationId xmlns:a16="http://schemas.microsoft.com/office/drawing/2014/main" id="{655763B9-621F-8946-97E1-753F2EEFF236}"/>
              </a:ext>
            </a:extLst>
          </p:cNvPr>
          <p:cNvCxnSpPr>
            <a:cxnSpLocks/>
            <a:stCxn id="2" idx="6"/>
            <a:endCxn id="8" idx="2"/>
          </p:cNvCxnSpPr>
          <p:nvPr/>
        </p:nvCxnSpPr>
        <p:spPr>
          <a:xfrm flipV="1">
            <a:off x="3186545" y="1073727"/>
            <a:ext cx="135774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BAD23B4-2C27-F048-94B9-8015D1D59591}"/>
              </a:ext>
            </a:extLst>
          </p:cNvPr>
          <p:cNvCxnSpPr>
            <a:cxnSpLocks/>
            <a:stCxn id="8" idx="6"/>
            <a:endCxn id="15" idx="2"/>
          </p:cNvCxnSpPr>
          <p:nvPr/>
        </p:nvCxnSpPr>
        <p:spPr>
          <a:xfrm flipV="1">
            <a:off x="6497781" y="1073726"/>
            <a:ext cx="149629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7EEC04B4-16D8-9B4B-94AC-14F9DC551412}"/>
              </a:ext>
            </a:extLst>
          </p:cNvPr>
          <p:cNvSpPr/>
          <p:nvPr/>
        </p:nvSpPr>
        <p:spPr>
          <a:xfrm>
            <a:off x="7994073" y="637307"/>
            <a:ext cx="2382982" cy="872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Information Bearing Entity 1</a:t>
            </a:r>
          </a:p>
        </p:txBody>
      </p:sp>
      <p:sp>
        <p:nvSpPr>
          <p:cNvPr id="18" name="TextBox 17">
            <a:extLst>
              <a:ext uri="{FF2B5EF4-FFF2-40B4-BE49-F238E27FC236}">
                <a16:creationId xmlns:a16="http://schemas.microsoft.com/office/drawing/2014/main" id="{B30C6542-6E9A-4847-871C-A384BFD90C2C}"/>
              </a:ext>
            </a:extLst>
          </p:cNvPr>
          <p:cNvSpPr txBox="1"/>
          <p:nvPr/>
        </p:nvSpPr>
        <p:spPr>
          <a:xfrm>
            <a:off x="3386417" y="684704"/>
            <a:ext cx="819455" cy="369332"/>
          </a:xfrm>
          <a:prstGeom prst="rect">
            <a:avLst/>
          </a:prstGeom>
          <a:noFill/>
        </p:spPr>
        <p:txBody>
          <a:bodyPr wrap="none" rtlCol="0">
            <a:spAutoFit/>
          </a:bodyPr>
          <a:lstStyle/>
          <a:p>
            <a:r>
              <a:rPr lang="en-US" dirty="0"/>
              <a:t>part of</a:t>
            </a:r>
          </a:p>
        </p:txBody>
      </p:sp>
      <p:sp>
        <p:nvSpPr>
          <p:cNvPr id="19" name="TextBox 18">
            <a:extLst>
              <a:ext uri="{FF2B5EF4-FFF2-40B4-BE49-F238E27FC236}">
                <a16:creationId xmlns:a16="http://schemas.microsoft.com/office/drawing/2014/main" id="{24735F25-DBBA-DD48-9F64-8F8723A35EF4}"/>
              </a:ext>
            </a:extLst>
          </p:cNvPr>
          <p:cNvSpPr txBox="1"/>
          <p:nvPr/>
        </p:nvSpPr>
        <p:spPr>
          <a:xfrm>
            <a:off x="1063328" y="2110632"/>
            <a:ext cx="1146468" cy="369332"/>
          </a:xfrm>
          <a:prstGeom prst="rect">
            <a:avLst/>
          </a:prstGeom>
          <a:noFill/>
        </p:spPr>
        <p:txBody>
          <a:bodyPr wrap="none" rtlCol="0">
            <a:spAutoFit/>
          </a:bodyPr>
          <a:lstStyle/>
          <a:p>
            <a:r>
              <a:rPr lang="en-US" dirty="0"/>
              <a:t>prescribes</a:t>
            </a:r>
          </a:p>
        </p:txBody>
      </p:sp>
      <p:sp>
        <p:nvSpPr>
          <p:cNvPr id="20" name="TextBox 19">
            <a:extLst>
              <a:ext uri="{FF2B5EF4-FFF2-40B4-BE49-F238E27FC236}">
                <a16:creationId xmlns:a16="http://schemas.microsoft.com/office/drawing/2014/main" id="{97BB8416-2750-E547-BC31-F16614316CDD}"/>
              </a:ext>
            </a:extLst>
          </p:cNvPr>
          <p:cNvSpPr txBox="1"/>
          <p:nvPr/>
        </p:nvSpPr>
        <p:spPr>
          <a:xfrm>
            <a:off x="6712525" y="704394"/>
            <a:ext cx="1106585" cy="369332"/>
          </a:xfrm>
          <a:prstGeom prst="rect">
            <a:avLst/>
          </a:prstGeom>
          <a:noFill/>
        </p:spPr>
        <p:txBody>
          <a:bodyPr wrap="none" rtlCol="0">
            <a:spAutoFit/>
          </a:bodyPr>
          <a:lstStyle/>
          <a:p>
            <a:r>
              <a:rPr lang="en-US" dirty="0"/>
              <a:t>inheres in</a:t>
            </a:r>
          </a:p>
        </p:txBody>
      </p:sp>
      <p:sp>
        <p:nvSpPr>
          <p:cNvPr id="13" name="Oval 12">
            <a:extLst>
              <a:ext uri="{FF2B5EF4-FFF2-40B4-BE49-F238E27FC236}">
                <a16:creationId xmlns:a16="http://schemas.microsoft.com/office/drawing/2014/main" id="{3697C20A-952D-374F-913B-E5565DB907F8}"/>
              </a:ext>
            </a:extLst>
          </p:cNvPr>
          <p:cNvSpPr/>
          <p:nvPr/>
        </p:nvSpPr>
        <p:spPr>
          <a:xfrm>
            <a:off x="10481203" y="242372"/>
            <a:ext cx="273132" cy="242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CDDCDBE7-57D7-5047-94B7-2780226E20EA}"/>
              </a:ext>
            </a:extLst>
          </p:cNvPr>
          <p:cNvSpPr txBox="1"/>
          <p:nvPr/>
        </p:nvSpPr>
        <p:spPr>
          <a:xfrm>
            <a:off x="10753602" y="224710"/>
            <a:ext cx="797654" cy="307777"/>
          </a:xfrm>
          <a:prstGeom prst="rect">
            <a:avLst/>
          </a:prstGeom>
          <a:noFill/>
        </p:spPr>
        <p:txBody>
          <a:bodyPr wrap="none" rtlCol="0">
            <a:spAutoFit/>
          </a:bodyPr>
          <a:lstStyle/>
          <a:p>
            <a:r>
              <a:rPr lang="en-US" sz="1400" dirty="0"/>
              <a:t>Instance</a:t>
            </a:r>
          </a:p>
        </p:txBody>
      </p:sp>
    </p:spTree>
    <p:extLst>
      <p:ext uri="{BB962C8B-B14F-4D97-AF65-F5344CB8AC3E}">
        <p14:creationId xmlns:p14="http://schemas.microsoft.com/office/powerpoint/2010/main" val="2151477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0D9213-D393-3746-872B-9F8883DDD22B}"/>
              </a:ext>
            </a:extLst>
          </p:cNvPr>
          <p:cNvSpPr txBox="1"/>
          <p:nvPr/>
        </p:nvSpPr>
        <p:spPr>
          <a:xfrm>
            <a:off x="2325472" y="209434"/>
            <a:ext cx="7877698" cy="1015663"/>
          </a:xfrm>
          <a:prstGeom prst="rect">
            <a:avLst/>
          </a:prstGeom>
          <a:noFill/>
        </p:spPr>
        <p:txBody>
          <a:bodyPr wrap="square" rtlCol="0">
            <a:spAutoFit/>
          </a:bodyPr>
          <a:lstStyle/>
          <a:p>
            <a:pPr algn="ctr"/>
            <a:r>
              <a:rPr lang="en-US" sz="6000" b="1" dirty="0">
                <a:latin typeface="Garamond" panose="02020404030301010803" pitchFamily="18" charset="0"/>
              </a:rPr>
              <a:t>Proposal</a:t>
            </a:r>
            <a:r>
              <a:rPr lang="en-US" sz="5400" b="1" dirty="0">
                <a:latin typeface="Garamond" panose="02020404030301010803" pitchFamily="18" charset="0"/>
              </a:rPr>
              <a:t> to the IOF</a:t>
            </a:r>
          </a:p>
        </p:txBody>
      </p:sp>
      <p:sp>
        <p:nvSpPr>
          <p:cNvPr id="5" name="TextBox 4">
            <a:extLst>
              <a:ext uri="{FF2B5EF4-FFF2-40B4-BE49-F238E27FC236}">
                <a16:creationId xmlns:a16="http://schemas.microsoft.com/office/drawing/2014/main" id="{C63895C6-F6E0-E246-A976-F82B559C0DE6}"/>
              </a:ext>
            </a:extLst>
          </p:cNvPr>
          <p:cNvSpPr txBox="1"/>
          <p:nvPr/>
        </p:nvSpPr>
        <p:spPr>
          <a:xfrm>
            <a:off x="832513" y="1465208"/>
            <a:ext cx="10563367" cy="2554545"/>
          </a:xfrm>
          <a:prstGeom prst="rect">
            <a:avLst/>
          </a:prstGeom>
          <a:noFill/>
        </p:spPr>
        <p:txBody>
          <a:bodyPr wrap="square" rtlCol="0">
            <a:spAutoFit/>
          </a:bodyPr>
          <a:lstStyle/>
          <a:p>
            <a:r>
              <a:rPr lang="en-US" sz="4000" dirty="0">
                <a:latin typeface="Garamond" panose="02020404030301010803" pitchFamily="18" charset="0"/>
              </a:rPr>
              <a:t>First, the IOF ought to officially adopt Basic Formal Ontology and the Common Core Ontologies as mid-level ontologies. </a:t>
            </a:r>
          </a:p>
          <a:p>
            <a:endParaRPr lang="en-US" sz="4000" dirty="0">
              <a:latin typeface="Garamond" panose="02020404030301010803" pitchFamily="18" charset="0"/>
            </a:endParaRPr>
          </a:p>
        </p:txBody>
      </p:sp>
    </p:spTree>
    <p:extLst>
      <p:ext uri="{BB962C8B-B14F-4D97-AF65-F5344CB8AC3E}">
        <p14:creationId xmlns:p14="http://schemas.microsoft.com/office/powerpoint/2010/main" val="10538454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633D4291-3023-D442-8EEE-963D4D318C64}"/>
              </a:ext>
            </a:extLst>
          </p:cNvPr>
          <p:cNvSpPr/>
          <p:nvPr/>
        </p:nvSpPr>
        <p:spPr>
          <a:xfrm>
            <a:off x="1233054" y="637309"/>
            <a:ext cx="1953491" cy="8728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Quality Specification</a:t>
            </a:r>
          </a:p>
        </p:txBody>
      </p:sp>
      <p:sp>
        <p:nvSpPr>
          <p:cNvPr id="6" name="Oval 5">
            <a:extLst>
              <a:ext uri="{FF2B5EF4-FFF2-40B4-BE49-F238E27FC236}">
                <a16:creationId xmlns:a16="http://schemas.microsoft.com/office/drawing/2014/main" id="{4E75C9A6-A5B3-694B-BC16-A1DF878CADE0}"/>
              </a:ext>
            </a:extLst>
          </p:cNvPr>
          <p:cNvSpPr/>
          <p:nvPr/>
        </p:nvSpPr>
        <p:spPr>
          <a:xfrm>
            <a:off x="1593271" y="2992582"/>
            <a:ext cx="1233055"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Length</a:t>
            </a:r>
          </a:p>
        </p:txBody>
      </p:sp>
      <p:cxnSp>
        <p:nvCxnSpPr>
          <p:cNvPr id="7" name="Straight Arrow Connector 6">
            <a:extLst>
              <a:ext uri="{FF2B5EF4-FFF2-40B4-BE49-F238E27FC236}">
                <a16:creationId xmlns:a16="http://schemas.microsoft.com/office/drawing/2014/main" id="{98262D4C-9873-B047-B0A7-460C571BB03D}"/>
              </a:ext>
            </a:extLst>
          </p:cNvPr>
          <p:cNvCxnSpPr>
            <a:stCxn id="2" idx="4"/>
            <a:endCxn id="6" idx="0"/>
          </p:cNvCxnSpPr>
          <p:nvPr/>
        </p:nvCxnSpPr>
        <p:spPr>
          <a:xfrm flipH="1">
            <a:off x="2209799" y="1510146"/>
            <a:ext cx="1" cy="1482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542B69E0-4D9A-914E-810D-03432AB3145E}"/>
              </a:ext>
            </a:extLst>
          </p:cNvPr>
          <p:cNvSpPr/>
          <p:nvPr/>
        </p:nvSpPr>
        <p:spPr>
          <a:xfrm>
            <a:off x="4544290" y="637308"/>
            <a:ext cx="1953491" cy="8728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Design Specification Document</a:t>
            </a:r>
          </a:p>
        </p:txBody>
      </p:sp>
      <p:cxnSp>
        <p:nvCxnSpPr>
          <p:cNvPr id="9" name="Straight Arrow Connector 8">
            <a:extLst>
              <a:ext uri="{FF2B5EF4-FFF2-40B4-BE49-F238E27FC236}">
                <a16:creationId xmlns:a16="http://schemas.microsoft.com/office/drawing/2014/main" id="{655763B9-621F-8946-97E1-753F2EEFF236}"/>
              </a:ext>
            </a:extLst>
          </p:cNvPr>
          <p:cNvCxnSpPr>
            <a:cxnSpLocks/>
            <a:stCxn id="2" idx="6"/>
            <a:endCxn id="8" idx="2"/>
          </p:cNvCxnSpPr>
          <p:nvPr/>
        </p:nvCxnSpPr>
        <p:spPr>
          <a:xfrm flipV="1">
            <a:off x="3186545" y="1073727"/>
            <a:ext cx="135774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BAD23B4-2C27-F048-94B9-8015D1D59591}"/>
              </a:ext>
            </a:extLst>
          </p:cNvPr>
          <p:cNvCxnSpPr>
            <a:cxnSpLocks/>
            <a:stCxn id="8" idx="6"/>
            <a:endCxn id="15" idx="2"/>
          </p:cNvCxnSpPr>
          <p:nvPr/>
        </p:nvCxnSpPr>
        <p:spPr>
          <a:xfrm flipV="1">
            <a:off x="6497781" y="1073726"/>
            <a:ext cx="149629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7EEC04B4-16D8-9B4B-94AC-14F9DC551412}"/>
              </a:ext>
            </a:extLst>
          </p:cNvPr>
          <p:cNvSpPr/>
          <p:nvPr/>
        </p:nvSpPr>
        <p:spPr>
          <a:xfrm>
            <a:off x="7994073" y="637307"/>
            <a:ext cx="2382982" cy="872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Information Bearing Entity 1</a:t>
            </a:r>
          </a:p>
        </p:txBody>
      </p:sp>
      <p:sp>
        <p:nvSpPr>
          <p:cNvPr id="18" name="TextBox 17">
            <a:extLst>
              <a:ext uri="{FF2B5EF4-FFF2-40B4-BE49-F238E27FC236}">
                <a16:creationId xmlns:a16="http://schemas.microsoft.com/office/drawing/2014/main" id="{B30C6542-6E9A-4847-871C-A384BFD90C2C}"/>
              </a:ext>
            </a:extLst>
          </p:cNvPr>
          <p:cNvSpPr txBox="1"/>
          <p:nvPr/>
        </p:nvSpPr>
        <p:spPr>
          <a:xfrm>
            <a:off x="3386417" y="684704"/>
            <a:ext cx="819455" cy="369332"/>
          </a:xfrm>
          <a:prstGeom prst="rect">
            <a:avLst/>
          </a:prstGeom>
          <a:noFill/>
        </p:spPr>
        <p:txBody>
          <a:bodyPr wrap="none" rtlCol="0">
            <a:spAutoFit/>
          </a:bodyPr>
          <a:lstStyle/>
          <a:p>
            <a:r>
              <a:rPr lang="en-US" dirty="0"/>
              <a:t>part of</a:t>
            </a:r>
          </a:p>
        </p:txBody>
      </p:sp>
      <p:sp>
        <p:nvSpPr>
          <p:cNvPr id="19" name="TextBox 18">
            <a:extLst>
              <a:ext uri="{FF2B5EF4-FFF2-40B4-BE49-F238E27FC236}">
                <a16:creationId xmlns:a16="http://schemas.microsoft.com/office/drawing/2014/main" id="{24735F25-DBBA-DD48-9F64-8F8723A35EF4}"/>
              </a:ext>
            </a:extLst>
          </p:cNvPr>
          <p:cNvSpPr txBox="1"/>
          <p:nvPr/>
        </p:nvSpPr>
        <p:spPr>
          <a:xfrm>
            <a:off x="1063328" y="2110632"/>
            <a:ext cx="1146468" cy="369332"/>
          </a:xfrm>
          <a:prstGeom prst="rect">
            <a:avLst/>
          </a:prstGeom>
          <a:noFill/>
        </p:spPr>
        <p:txBody>
          <a:bodyPr wrap="none" rtlCol="0">
            <a:spAutoFit/>
          </a:bodyPr>
          <a:lstStyle/>
          <a:p>
            <a:r>
              <a:rPr lang="en-US" dirty="0"/>
              <a:t>prescribes</a:t>
            </a:r>
          </a:p>
        </p:txBody>
      </p:sp>
      <p:sp>
        <p:nvSpPr>
          <p:cNvPr id="20" name="TextBox 19">
            <a:extLst>
              <a:ext uri="{FF2B5EF4-FFF2-40B4-BE49-F238E27FC236}">
                <a16:creationId xmlns:a16="http://schemas.microsoft.com/office/drawing/2014/main" id="{97BB8416-2750-E547-BC31-F16614316CDD}"/>
              </a:ext>
            </a:extLst>
          </p:cNvPr>
          <p:cNvSpPr txBox="1"/>
          <p:nvPr/>
        </p:nvSpPr>
        <p:spPr>
          <a:xfrm>
            <a:off x="6712525" y="704394"/>
            <a:ext cx="1106585" cy="369332"/>
          </a:xfrm>
          <a:prstGeom prst="rect">
            <a:avLst/>
          </a:prstGeom>
          <a:noFill/>
        </p:spPr>
        <p:txBody>
          <a:bodyPr wrap="none" rtlCol="0">
            <a:spAutoFit/>
          </a:bodyPr>
          <a:lstStyle/>
          <a:p>
            <a:r>
              <a:rPr lang="en-US" dirty="0"/>
              <a:t>inheres in</a:t>
            </a:r>
          </a:p>
        </p:txBody>
      </p:sp>
      <p:sp>
        <p:nvSpPr>
          <p:cNvPr id="21" name="Oval 20">
            <a:extLst>
              <a:ext uri="{FF2B5EF4-FFF2-40B4-BE49-F238E27FC236}">
                <a16:creationId xmlns:a16="http://schemas.microsoft.com/office/drawing/2014/main" id="{4965C28A-7EAE-964D-AA7A-40C728749BF8}"/>
              </a:ext>
            </a:extLst>
          </p:cNvPr>
          <p:cNvSpPr/>
          <p:nvPr/>
        </p:nvSpPr>
        <p:spPr>
          <a:xfrm>
            <a:off x="4544290" y="1823875"/>
            <a:ext cx="2063120" cy="10970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Information Bearing Entity 2</a:t>
            </a:r>
          </a:p>
        </p:txBody>
      </p:sp>
      <p:cxnSp>
        <p:nvCxnSpPr>
          <p:cNvPr id="22" name="Straight Arrow Connector 21">
            <a:extLst>
              <a:ext uri="{FF2B5EF4-FFF2-40B4-BE49-F238E27FC236}">
                <a16:creationId xmlns:a16="http://schemas.microsoft.com/office/drawing/2014/main" id="{B35BB2BE-4E7B-6F49-87BE-B2E4A56918D5}"/>
              </a:ext>
            </a:extLst>
          </p:cNvPr>
          <p:cNvCxnSpPr>
            <a:cxnSpLocks/>
            <a:stCxn id="2" idx="5"/>
            <a:endCxn id="21" idx="2"/>
          </p:cNvCxnSpPr>
          <p:nvPr/>
        </p:nvCxnSpPr>
        <p:spPr>
          <a:xfrm>
            <a:off x="2900463" y="1382322"/>
            <a:ext cx="1643827" cy="990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A9AD1898-0394-9B46-8530-0A6DD8D0483B}"/>
              </a:ext>
            </a:extLst>
          </p:cNvPr>
          <p:cNvSpPr/>
          <p:nvPr/>
        </p:nvSpPr>
        <p:spPr>
          <a:xfrm>
            <a:off x="4501516" y="3696701"/>
            <a:ext cx="2168236" cy="14478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Measurement Unit in Millimeters</a:t>
            </a:r>
          </a:p>
        </p:txBody>
      </p:sp>
      <p:cxnSp>
        <p:nvCxnSpPr>
          <p:cNvPr id="26" name="Straight Arrow Connector 25">
            <a:extLst>
              <a:ext uri="{FF2B5EF4-FFF2-40B4-BE49-F238E27FC236}">
                <a16:creationId xmlns:a16="http://schemas.microsoft.com/office/drawing/2014/main" id="{64314F71-96D7-5447-A58F-198B9ACCE649}"/>
              </a:ext>
            </a:extLst>
          </p:cNvPr>
          <p:cNvCxnSpPr>
            <a:cxnSpLocks/>
            <a:stCxn id="25" idx="0"/>
            <a:endCxn id="21" idx="4"/>
          </p:cNvCxnSpPr>
          <p:nvPr/>
        </p:nvCxnSpPr>
        <p:spPr>
          <a:xfrm flipH="1" flipV="1">
            <a:off x="5575850" y="2920938"/>
            <a:ext cx="9784" cy="775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EB22356-A6E9-E449-917D-EA14C21DC148}"/>
              </a:ext>
            </a:extLst>
          </p:cNvPr>
          <p:cNvCxnSpPr>
            <a:cxnSpLocks/>
            <a:stCxn id="21" idx="6"/>
            <a:endCxn id="33" idx="1"/>
          </p:cNvCxnSpPr>
          <p:nvPr/>
        </p:nvCxnSpPr>
        <p:spPr>
          <a:xfrm>
            <a:off x="6607410" y="2372407"/>
            <a:ext cx="2418826" cy="13242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ED3BAE81-156C-6B4D-9035-C4CCCEF80C50}"/>
              </a:ext>
            </a:extLst>
          </p:cNvPr>
          <p:cNvSpPr txBox="1"/>
          <p:nvPr/>
        </p:nvSpPr>
        <p:spPr>
          <a:xfrm>
            <a:off x="9026236" y="3235036"/>
            <a:ext cx="2701637" cy="923330"/>
          </a:xfrm>
          <a:prstGeom prst="rect">
            <a:avLst/>
          </a:prstGeom>
          <a:noFill/>
        </p:spPr>
        <p:txBody>
          <a:bodyPr wrap="square" rtlCol="0">
            <a:spAutoFit/>
          </a:bodyPr>
          <a:lstStyle/>
          <a:p>
            <a:r>
              <a:rPr lang="en-US" dirty="0" err="1"/>
              <a:t>xsd</a:t>
            </a:r>
            <a:r>
              <a:rPr lang="en-US" dirty="0"/>
              <a:t>: “The length of the part should be between 1.1 and 1.3 millimeters.”</a:t>
            </a:r>
          </a:p>
        </p:txBody>
      </p:sp>
      <p:sp>
        <p:nvSpPr>
          <p:cNvPr id="35" name="TextBox 34">
            <a:extLst>
              <a:ext uri="{FF2B5EF4-FFF2-40B4-BE49-F238E27FC236}">
                <a16:creationId xmlns:a16="http://schemas.microsoft.com/office/drawing/2014/main" id="{6F7DBA0A-029D-DF43-939E-2A6DF1CE4B96}"/>
              </a:ext>
            </a:extLst>
          </p:cNvPr>
          <p:cNvSpPr txBox="1"/>
          <p:nvPr/>
        </p:nvSpPr>
        <p:spPr>
          <a:xfrm>
            <a:off x="3481795" y="1445613"/>
            <a:ext cx="1106585" cy="369332"/>
          </a:xfrm>
          <a:prstGeom prst="rect">
            <a:avLst/>
          </a:prstGeom>
          <a:noFill/>
        </p:spPr>
        <p:txBody>
          <a:bodyPr wrap="none" rtlCol="0">
            <a:spAutoFit/>
          </a:bodyPr>
          <a:lstStyle/>
          <a:p>
            <a:r>
              <a:rPr lang="en-US" dirty="0"/>
              <a:t>inheres in</a:t>
            </a:r>
          </a:p>
        </p:txBody>
      </p:sp>
      <p:sp>
        <p:nvSpPr>
          <p:cNvPr id="44" name="TextBox 43">
            <a:extLst>
              <a:ext uri="{FF2B5EF4-FFF2-40B4-BE49-F238E27FC236}">
                <a16:creationId xmlns:a16="http://schemas.microsoft.com/office/drawing/2014/main" id="{02B895DF-8EDF-F746-97D0-C5283364D5CC}"/>
              </a:ext>
            </a:extLst>
          </p:cNvPr>
          <p:cNvSpPr txBox="1"/>
          <p:nvPr/>
        </p:nvSpPr>
        <p:spPr>
          <a:xfrm>
            <a:off x="6749996" y="1551207"/>
            <a:ext cx="819455" cy="369332"/>
          </a:xfrm>
          <a:prstGeom prst="rect">
            <a:avLst/>
          </a:prstGeom>
          <a:noFill/>
        </p:spPr>
        <p:txBody>
          <a:bodyPr wrap="none" rtlCol="0">
            <a:spAutoFit/>
          </a:bodyPr>
          <a:lstStyle/>
          <a:p>
            <a:r>
              <a:rPr lang="en-US" dirty="0"/>
              <a:t>part of</a:t>
            </a:r>
          </a:p>
        </p:txBody>
      </p:sp>
      <p:cxnSp>
        <p:nvCxnSpPr>
          <p:cNvPr id="45" name="Straight Arrow Connector 44">
            <a:extLst>
              <a:ext uri="{FF2B5EF4-FFF2-40B4-BE49-F238E27FC236}">
                <a16:creationId xmlns:a16="http://schemas.microsoft.com/office/drawing/2014/main" id="{B2D22DA3-FA53-4146-94C4-512B820BD3E7}"/>
              </a:ext>
            </a:extLst>
          </p:cNvPr>
          <p:cNvCxnSpPr>
            <a:cxnSpLocks/>
            <a:stCxn id="21" idx="6"/>
            <a:endCxn id="15" idx="3"/>
          </p:cNvCxnSpPr>
          <p:nvPr/>
        </p:nvCxnSpPr>
        <p:spPr>
          <a:xfrm flipV="1">
            <a:off x="6607410" y="1382321"/>
            <a:ext cx="1735643" cy="990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B1ACBC39-6021-0B4E-9BE7-47A99B5B56E2}"/>
              </a:ext>
            </a:extLst>
          </p:cNvPr>
          <p:cNvSpPr txBox="1"/>
          <p:nvPr/>
        </p:nvSpPr>
        <p:spPr>
          <a:xfrm>
            <a:off x="7569451" y="2613951"/>
            <a:ext cx="1477649" cy="369332"/>
          </a:xfrm>
          <a:prstGeom prst="rect">
            <a:avLst/>
          </a:prstGeom>
          <a:noFill/>
        </p:spPr>
        <p:txBody>
          <a:bodyPr wrap="none" rtlCol="0">
            <a:spAutoFit/>
          </a:bodyPr>
          <a:lstStyle/>
          <a:p>
            <a:r>
              <a:rPr lang="en-US" dirty="0"/>
              <a:t>has text value</a:t>
            </a:r>
          </a:p>
        </p:txBody>
      </p:sp>
      <p:sp>
        <p:nvSpPr>
          <p:cNvPr id="62" name="TextBox 61">
            <a:extLst>
              <a:ext uri="{FF2B5EF4-FFF2-40B4-BE49-F238E27FC236}">
                <a16:creationId xmlns:a16="http://schemas.microsoft.com/office/drawing/2014/main" id="{385B7C94-D307-7446-93CA-591AA6037FD2}"/>
              </a:ext>
            </a:extLst>
          </p:cNvPr>
          <p:cNvSpPr txBox="1"/>
          <p:nvPr/>
        </p:nvSpPr>
        <p:spPr>
          <a:xfrm>
            <a:off x="3222808" y="3234668"/>
            <a:ext cx="2362826" cy="369332"/>
          </a:xfrm>
          <a:prstGeom prst="rect">
            <a:avLst/>
          </a:prstGeom>
          <a:noFill/>
        </p:spPr>
        <p:txBody>
          <a:bodyPr wrap="none" rtlCol="0">
            <a:spAutoFit/>
          </a:bodyPr>
          <a:lstStyle/>
          <a:p>
            <a:r>
              <a:rPr lang="en-US" dirty="0"/>
              <a:t>is measurement unit of</a:t>
            </a:r>
          </a:p>
        </p:txBody>
      </p:sp>
      <p:sp>
        <p:nvSpPr>
          <p:cNvPr id="23" name="Oval 22">
            <a:extLst>
              <a:ext uri="{FF2B5EF4-FFF2-40B4-BE49-F238E27FC236}">
                <a16:creationId xmlns:a16="http://schemas.microsoft.com/office/drawing/2014/main" id="{64D5EB0D-809E-9D4E-BDAA-2B4819343A26}"/>
              </a:ext>
            </a:extLst>
          </p:cNvPr>
          <p:cNvSpPr/>
          <p:nvPr/>
        </p:nvSpPr>
        <p:spPr>
          <a:xfrm>
            <a:off x="10481203" y="242372"/>
            <a:ext cx="273132" cy="242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1023DD24-680C-B344-9060-8325895A2766}"/>
              </a:ext>
            </a:extLst>
          </p:cNvPr>
          <p:cNvSpPr txBox="1"/>
          <p:nvPr/>
        </p:nvSpPr>
        <p:spPr>
          <a:xfrm>
            <a:off x="10753602" y="224710"/>
            <a:ext cx="797654" cy="307777"/>
          </a:xfrm>
          <a:prstGeom prst="rect">
            <a:avLst/>
          </a:prstGeom>
          <a:noFill/>
        </p:spPr>
        <p:txBody>
          <a:bodyPr wrap="none" rtlCol="0">
            <a:spAutoFit/>
          </a:bodyPr>
          <a:lstStyle/>
          <a:p>
            <a:r>
              <a:rPr lang="en-US" sz="1400" dirty="0"/>
              <a:t>Instance</a:t>
            </a:r>
          </a:p>
        </p:txBody>
      </p:sp>
    </p:spTree>
    <p:extLst>
      <p:ext uri="{BB962C8B-B14F-4D97-AF65-F5344CB8AC3E}">
        <p14:creationId xmlns:p14="http://schemas.microsoft.com/office/powerpoint/2010/main" val="3026226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633D4291-3023-D442-8EEE-963D4D318C64}"/>
              </a:ext>
            </a:extLst>
          </p:cNvPr>
          <p:cNvSpPr/>
          <p:nvPr/>
        </p:nvSpPr>
        <p:spPr>
          <a:xfrm>
            <a:off x="1233054" y="637309"/>
            <a:ext cx="1953491" cy="8728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Quality Specification</a:t>
            </a:r>
          </a:p>
        </p:txBody>
      </p:sp>
      <p:sp>
        <p:nvSpPr>
          <p:cNvPr id="8" name="Oval 7">
            <a:extLst>
              <a:ext uri="{FF2B5EF4-FFF2-40B4-BE49-F238E27FC236}">
                <a16:creationId xmlns:a16="http://schemas.microsoft.com/office/drawing/2014/main" id="{542B69E0-4D9A-914E-810D-03432AB3145E}"/>
              </a:ext>
            </a:extLst>
          </p:cNvPr>
          <p:cNvSpPr/>
          <p:nvPr/>
        </p:nvSpPr>
        <p:spPr>
          <a:xfrm>
            <a:off x="4544290" y="637308"/>
            <a:ext cx="1953491" cy="8728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Design Specification Document</a:t>
            </a:r>
          </a:p>
        </p:txBody>
      </p:sp>
      <p:sp>
        <p:nvSpPr>
          <p:cNvPr id="15" name="Oval 14">
            <a:extLst>
              <a:ext uri="{FF2B5EF4-FFF2-40B4-BE49-F238E27FC236}">
                <a16:creationId xmlns:a16="http://schemas.microsoft.com/office/drawing/2014/main" id="{7EEC04B4-16D8-9B4B-94AC-14F9DC551412}"/>
              </a:ext>
            </a:extLst>
          </p:cNvPr>
          <p:cNvSpPr/>
          <p:nvPr/>
        </p:nvSpPr>
        <p:spPr>
          <a:xfrm>
            <a:off x="7994073" y="637307"/>
            <a:ext cx="2382982" cy="872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Information Bearing Entity 1</a:t>
            </a:r>
          </a:p>
        </p:txBody>
      </p:sp>
      <p:sp>
        <p:nvSpPr>
          <p:cNvPr id="21" name="Oval 20">
            <a:extLst>
              <a:ext uri="{FF2B5EF4-FFF2-40B4-BE49-F238E27FC236}">
                <a16:creationId xmlns:a16="http://schemas.microsoft.com/office/drawing/2014/main" id="{4965C28A-7EAE-964D-AA7A-40C728749BF8}"/>
              </a:ext>
            </a:extLst>
          </p:cNvPr>
          <p:cNvSpPr/>
          <p:nvPr/>
        </p:nvSpPr>
        <p:spPr>
          <a:xfrm>
            <a:off x="4544290" y="1823875"/>
            <a:ext cx="2063120" cy="10970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Information Bearing Entity 2</a:t>
            </a:r>
          </a:p>
        </p:txBody>
      </p:sp>
      <p:sp>
        <p:nvSpPr>
          <p:cNvPr id="25" name="Oval 24">
            <a:extLst>
              <a:ext uri="{FF2B5EF4-FFF2-40B4-BE49-F238E27FC236}">
                <a16:creationId xmlns:a16="http://schemas.microsoft.com/office/drawing/2014/main" id="{A9AD1898-0394-9B46-8530-0A6DD8D0483B}"/>
              </a:ext>
            </a:extLst>
          </p:cNvPr>
          <p:cNvSpPr/>
          <p:nvPr/>
        </p:nvSpPr>
        <p:spPr>
          <a:xfrm>
            <a:off x="4501516" y="3696701"/>
            <a:ext cx="2168236" cy="14478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Measurement Unit in Millimeters</a:t>
            </a:r>
          </a:p>
        </p:txBody>
      </p:sp>
      <p:cxnSp>
        <p:nvCxnSpPr>
          <p:cNvPr id="26" name="Straight Arrow Connector 25">
            <a:extLst>
              <a:ext uri="{FF2B5EF4-FFF2-40B4-BE49-F238E27FC236}">
                <a16:creationId xmlns:a16="http://schemas.microsoft.com/office/drawing/2014/main" id="{64314F71-96D7-5447-A58F-198B9ACCE649}"/>
              </a:ext>
            </a:extLst>
          </p:cNvPr>
          <p:cNvCxnSpPr>
            <a:cxnSpLocks/>
            <a:stCxn id="37" idx="7"/>
            <a:endCxn id="8" idx="4"/>
          </p:cNvCxnSpPr>
          <p:nvPr/>
        </p:nvCxnSpPr>
        <p:spPr>
          <a:xfrm flipV="1">
            <a:off x="2450040" y="1510145"/>
            <a:ext cx="3070996" cy="1525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EB22356-A6E9-E449-917D-EA14C21DC148}"/>
              </a:ext>
            </a:extLst>
          </p:cNvPr>
          <p:cNvCxnSpPr>
            <a:cxnSpLocks/>
            <a:stCxn id="37" idx="0"/>
            <a:endCxn id="2" idx="4"/>
          </p:cNvCxnSpPr>
          <p:nvPr/>
        </p:nvCxnSpPr>
        <p:spPr>
          <a:xfrm flipV="1">
            <a:off x="1715191" y="1510146"/>
            <a:ext cx="494609" cy="13699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B2D22DA3-FA53-4146-94C4-512B820BD3E7}"/>
              </a:ext>
            </a:extLst>
          </p:cNvPr>
          <p:cNvCxnSpPr>
            <a:cxnSpLocks/>
            <a:stCxn id="37" idx="5"/>
            <a:endCxn id="25" idx="2"/>
          </p:cNvCxnSpPr>
          <p:nvPr/>
        </p:nvCxnSpPr>
        <p:spPr>
          <a:xfrm>
            <a:off x="2450040" y="3783947"/>
            <a:ext cx="2051476" cy="636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C046B84B-E926-014B-BAC1-22F3D2E8F982}"/>
              </a:ext>
            </a:extLst>
          </p:cNvPr>
          <p:cNvCxnSpPr>
            <a:cxnSpLocks/>
            <a:stCxn id="36" idx="1"/>
            <a:endCxn id="21" idx="5"/>
          </p:cNvCxnSpPr>
          <p:nvPr/>
        </p:nvCxnSpPr>
        <p:spPr>
          <a:xfrm flipH="1" flipV="1">
            <a:off x="6305273" y="2760277"/>
            <a:ext cx="2337291" cy="735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049FBEE-CB6B-1F47-A362-ADE54B61F77B}"/>
              </a:ext>
            </a:extLst>
          </p:cNvPr>
          <p:cNvCxnSpPr>
            <a:cxnSpLocks/>
            <a:stCxn id="36" idx="0"/>
            <a:endCxn id="15" idx="4"/>
          </p:cNvCxnSpPr>
          <p:nvPr/>
        </p:nvCxnSpPr>
        <p:spPr>
          <a:xfrm flipH="1" flipV="1">
            <a:off x="9185564" y="1510145"/>
            <a:ext cx="1938" cy="1865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AFC7E194-B21E-8640-B03C-5258B74B147E}"/>
              </a:ext>
            </a:extLst>
          </p:cNvPr>
          <p:cNvSpPr/>
          <p:nvPr/>
        </p:nvSpPr>
        <p:spPr>
          <a:xfrm>
            <a:off x="8416843" y="3375918"/>
            <a:ext cx="1541318" cy="816058"/>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Material Entity</a:t>
            </a:r>
          </a:p>
        </p:txBody>
      </p:sp>
      <p:sp>
        <p:nvSpPr>
          <p:cNvPr id="37" name="Oval 36">
            <a:extLst>
              <a:ext uri="{FF2B5EF4-FFF2-40B4-BE49-F238E27FC236}">
                <a16:creationId xmlns:a16="http://schemas.microsoft.com/office/drawing/2014/main" id="{3DA72DC8-0720-E442-90C8-6311600D15DB}"/>
              </a:ext>
            </a:extLst>
          </p:cNvPr>
          <p:cNvSpPr/>
          <p:nvPr/>
        </p:nvSpPr>
        <p:spPr>
          <a:xfrm>
            <a:off x="675957" y="2880142"/>
            <a:ext cx="2078468" cy="1058873"/>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Information Content Entity</a:t>
            </a:r>
          </a:p>
        </p:txBody>
      </p:sp>
      <p:sp>
        <p:nvSpPr>
          <p:cNvPr id="47" name="TextBox 46">
            <a:extLst>
              <a:ext uri="{FF2B5EF4-FFF2-40B4-BE49-F238E27FC236}">
                <a16:creationId xmlns:a16="http://schemas.microsoft.com/office/drawing/2014/main" id="{B5CE6CA3-D43E-5D4C-BD61-0F74F53BD306}"/>
              </a:ext>
            </a:extLst>
          </p:cNvPr>
          <p:cNvSpPr txBox="1"/>
          <p:nvPr/>
        </p:nvSpPr>
        <p:spPr>
          <a:xfrm>
            <a:off x="1036279" y="1980289"/>
            <a:ext cx="1039234" cy="584775"/>
          </a:xfrm>
          <a:prstGeom prst="rect">
            <a:avLst/>
          </a:prstGeom>
          <a:noFill/>
        </p:spPr>
        <p:txBody>
          <a:bodyPr wrap="square" rtlCol="0">
            <a:spAutoFit/>
          </a:bodyPr>
          <a:lstStyle/>
          <a:p>
            <a:r>
              <a:rPr lang="en-US" sz="1600" dirty="0"/>
              <a:t>has instance</a:t>
            </a:r>
          </a:p>
        </p:txBody>
      </p:sp>
      <p:sp>
        <p:nvSpPr>
          <p:cNvPr id="50" name="TextBox 49">
            <a:extLst>
              <a:ext uri="{FF2B5EF4-FFF2-40B4-BE49-F238E27FC236}">
                <a16:creationId xmlns:a16="http://schemas.microsoft.com/office/drawing/2014/main" id="{0C9DAFAC-CB3A-7540-8974-32241D52553D}"/>
              </a:ext>
            </a:extLst>
          </p:cNvPr>
          <p:cNvSpPr txBox="1"/>
          <p:nvPr/>
        </p:nvSpPr>
        <p:spPr>
          <a:xfrm>
            <a:off x="7319635" y="2541232"/>
            <a:ext cx="1039234" cy="584775"/>
          </a:xfrm>
          <a:prstGeom prst="rect">
            <a:avLst/>
          </a:prstGeom>
          <a:noFill/>
        </p:spPr>
        <p:txBody>
          <a:bodyPr wrap="square" rtlCol="0">
            <a:spAutoFit/>
          </a:bodyPr>
          <a:lstStyle/>
          <a:p>
            <a:r>
              <a:rPr lang="en-US" sz="1600" dirty="0"/>
              <a:t>has instance</a:t>
            </a:r>
          </a:p>
        </p:txBody>
      </p:sp>
      <p:sp>
        <p:nvSpPr>
          <p:cNvPr id="51" name="TextBox 50">
            <a:extLst>
              <a:ext uri="{FF2B5EF4-FFF2-40B4-BE49-F238E27FC236}">
                <a16:creationId xmlns:a16="http://schemas.microsoft.com/office/drawing/2014/main" id="{44802406-DD66-BC49-B58F-BED3E701CE61}"/>
              </a:ext>
            </a:extLst>
          </p:cNvPr>
          <p:cNvSpPr txBox="1"/>
          <p:nvPr/>
        </p:nvSpPr>
        <p:spPr>
          <a:xfrm>
            <a:off x="2666928" y="1967812"/>
            <a:ext cx="1039234" cy="584775"/>
          </a:xfrm>
          <a:prstGeom prst="rect">
            <a:avLst/>
          </a:prstGeom>
          <a:noFill/>
        </p:spPr>
        <p:txBody>
          <a:bodyPr wrap="square" rtlCol="0">
            <a:spAutoFit/>
          </a:bodyPr>
          <a:lstStyle/>
          <a:p>
            <a:r>
              <a:rPr lang="en-US" sz="1600" dirty="0"/>
              <a:t>has instance</a:t>
            </a:r>
          </a:p>
        </p:txBody>
      </p:sp>
      <p:sp>
        <p:nvSpPr>
          <p:cNvPr id="52" name="TextBox 51">
            <a:extLst>
              <a:ext uri="{FF2B5EF4-FFF2-40B4-BE49-F238E27FC236}">
                <a16:creationId xmlns:a16="http://schemas.microsoft.com/office/drawing/2014/main" id="{8296019F-5332-5043-BD1C-367B6F023956}"/>
              </a:ext>
            </a:extLst>
          </p:cNvPr>
          <p:cNvSpPr txBox="1"/>
          <p:nvPr/>
        </p:nvSpPr>
        <p:spPr>
          <a:xfrm>
            <a:off x="3009693" y="3479861"/>
            <a:ext cx="1039234" cy="584775"/>
          </a:xfrm>
          <a:prstGeom prst="rect">
            <a:avLst/>
          </a:prstGeom>
          <a:noFill/>
        </p:spPr>
        <p:txBody>
          <a:bodyPr wrap="square" rtlCol="0">
            <a:spAutoFit/>
          </a:bodyPr>
          <a:lstStyle/>
          <a:p>
            <a:r>
              <a:rPr lang="en-US" sz="1600" dirty="0"/>
              <a:t>has instance</a:t>
            </a:r>
          </a:p>
        </p:txBody>
      </p:sp>
      <p:sp>
        <p:nvSpPr>
          <p:cNvPr id="53" name="TextBox 52">
            <a:extLst>
              <a:ext uri="{FF2B5EF4-FFF2-40B4-BE49-F238E27FC236}">
                <a16:creationId xmlns:a16="http://schemas.microsoft.com/office/drawing/2014/main" id="{ED8DAB88-68BC-D342-A685-C003A789D899}"/>
              </a:ext>
            </a:extLst>
          </p:cNvPr>
          <p:cNvSpPr txBox="1"/>
          <p:nvPr/>
        </p:nvSpPr>
        <p:spPr>
          <a:xfrm>
            <a:off x="9232704" y="2300809"/>
            <a:ext cx="1039234" cy="584775"/>
          </a:xfrm>
          <a:prstGeom prst="rect">
            <a:avLst/>
          </a:prstGeom>
          <a:noFill/>
        </p:spPr>
        <p:txBody>
          <a:bodyPr wrap="square" rtlCol="0">
            <a:spAutoFit/>
          </a:bodyPr>
          <a:lstStyle/>
          <a:p>
            <a:r>
              <a:rPr lang="en-US" sz="1600" dirty="0"/>
              <a:t>has instance</a:t>
            </a:r>
          </a:p>
        </p:txBody>
      </p:sp>
      <p:sp>
        <p:nvSpPr>
          <p:cNvPr id="19" name="Oval 18">
            <a:extLst>
              <a:ext uri="{FF2B5EF4-FFF2-40B4-BE49-F238E27FC236}">
                <a16:creationId xmlns:a16="http://schemas.microsoft.com/office/drawing/2014/main" id="{61CF0EB7-D9E0-9C4C-97B3-610E354382DF}"/>
              </a:ext>
            </a:extLst>
          </p:cNvPr>
          <p:cNvSpPr/>
          <p:nvPr/>
        </p:nvSpPr>
        <p:spPr>
          <a:xfrm>
            <a:off x="10481203" y="242372"/>
            <a:ext cx="273132" cy="242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064D6073-2AA0-474E-9A2C-338C605CD838}"/>
              </a:ext>
            </a:extLst>
          </p:cNvPr>
          <p:cNvSpPr txBox="1"/>
          <p:nvPr/>
        </p:nvSpPr>
        <p:spPr>
          <a:xfrm>
            <a:off x="10753602" y="224710"/>
            <a:ext cx="797654" cy="307777"/>
          </a:xfrm>
          <a:prstGeom prst="rect">
            <a:avLst/>
          </a:prstGeom>
          <a:noFill/>
        </p:spPr>
        <p:txBody>
          <a:bodyPr wrap="none" rtlCol="0">
            <a:spAutoFit/>
          </a:bodyPr>
          <a:lstStyle/>
          <a:p>
            <a:r>
              <a:rPr lang="en-US" sz="1400" dirty="0"/>
              <a:t>Instance</a:t>
            </a:r>
          </a:p>
        </p:txBody>
      </p:sp>
    </p:spTree>
    <p:extLst>
      <p:ext uri="{BB962C8B-B14F-4D97-AF65-F5344CB8AC3E}">
        <p14:creationId xmlns:p14="http://schemas.microsoft.com/office/powerpoint/2010/main" val="5862389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4B6078-A3CF-2145-BA4C-EC73470928D3}"/>
              </a:ext>
            </a:extLst>
          </p:cNvPr>
          <p:cNvSpPr txBox="1"/>
          <p:nvPr/>
        </p:nvSpPr>
        <p:spPr>
          <a:xfrm>
            <a:off x="887104" y="586854"/>
            <a:ext cx="10181230" cy="2862322"/>
          </a:xfrm>
          <a:prstGeom prst="rect">
            <a:avLst/>
          </a:prstGeom>
          <a:noFill/>
        </p:spPr>
        <p:txBody>
          <a:bodyPr wrap="square" rtlCol="0">
            <a:spAutoFit/>
          </a:bodyPr>
          <a:lstStyle/>
          <a:p>
            <a:br>
              <a:rPr lang="en-US" sz="6000" i="1" dirty="0">
                <a:latin typeface="Garamond" panose="02020404030301010803" pitchFamily="18" charset="0"/>
              </a:rPr>
            </a:br>
            <a:r>
              <a:rPr lang="en-US" sz="6000" i="1" dirty="0">
                <a:latin typeface="Garamond" panose="02020404030301010803" pitchFamily="18" charset="0"/>
              </a:rPr>
              <a:t>Realizable Entities and their Contexts</a:t>
            </a:r>
            <a:br>
              <a:rPr lang="en-US" sz="6000" i="1" dirty="0">
                <a:latin typeface="Garamond" panose="02020404030301010803" pitchFamily="18" charset="0"/>
              </a:rPr>
            </a:br>
            <a:endParaRPr lang="en-US" sz="6000" dirty="0">
              <a:latin typeface="Garamond" panose="02020404030301010803" pitchFamily="18" charset="0"/>
            </a:endParaRPr>
          </a:p>
        </p:txBody>
      </p:sp>
    </p:spTree>
    <p:extLst>
      <p:ext uri="{BB962C8B-B14F-4D97-AF65-F5344CB8AC3E}">
        <p14:creationId xmlns:p14="http://schemas.microsoft.com/office/powerpoint/2010/main" val="32725366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4B6078-A3CF-2145-BA4C-EC73470928D3}"/>
              </a:ext>
            </a:extLst>
          </p:cNvPr>
          <p:cNvSpPr txBox="1"/>
          <p:nvPr/>
        </p:nvSpPr>
        <p:spPr>
          <a:xfrm>
            <a:off x="271516" y="-253814"/>
            <a:ext cx="10181230" cy="2123658"/>
          </a:xfrm>
          <a:prstGeom prst="rect">
            <a:avLst/>
          </a:prstGeom>
          <a:noFill/>
        </p:spPr>
        <p:txBody>
          <a:bodyPr wrap="square" rtlCol="0">
            <a:spAutoFit/>
          </a:bodyPr>
          <a:lstStyle/>
          <a:p>
            <a:br>
              <a:rPr lang="en-US" sz="4400" i="1" dirty="0">
                <a:latin typeface="Garamond" panose="02020404030301010803" pitchFamily="18" charset="0"/>
              </a:rPr>
            </a:br>
            <a:r>
              <a:rPr lang="en-US" sz="4400" i="1" dirty="0">
                <a:latin typeface="Garamond" panose="02020404030301010803" pitchFamily="18" charset="0"/>
              </a:rPr>
              <a:t>Realizable Entities and their Contexts</a:t>
            </a:r>
            <a:br>
              <a:rPr lang="en-US" sz="4400" i="1" dirty="0">
                <a:latin typeface="Garamond" panose="02020404030301010803" pitchFamily="18" charset="0"/>
              </a:rPr>
            </a:br>
            <a:endParaRPr lang="en-US" sz="4400" dirty="0">
              <a:latin typeface="Garamond" panose="02020404030301010803" pitchFamily="18" charset="0"/>
            </a:endParaRPr>
          </a:p>
        </p:txBody>
      </p:sp>
      <p:sp>
        <p:nvSpPr>
          <p:cNvPr id="3" name="Oval 2">
            <a:extLst>
              <a:ext uri="{FF2B5EF4-FFF2-40B4-BE49-F238E27FC236}">
                <a16:creationId xmlns:a16="http://schemas.microsoft.com/office/drawing/2014/main" id="{6FF45674-314A-3347-AABC-603C7E0D2EA8}"/>
              </a:ext>
            </a:extLst>
          </p:cNvPr>
          <p:cNvSpPr/>
          <p:nvPr/>
        </p:nvSpPr>
        <p:spPr>
          <a:xfrm>
            <a:off x="2014235" y="5397222"/>
            <a:ext cx="1515035" cy="54684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Sally</a:t>
            </a:r>
          </a:p>
        </p:txBody>
      </p:sp>
      <p:sp>
        <p:nvSpPr>
          <p:cNvPr id="5" name="Oval 4">
            <a:extLst>
              <a:ext uri="{FF2B5EF4-FFF2-40B4-BE49-F238E27FC236}">
                <a16:creationId xmlns:a16="http://schemas.microsoft.com/office/drawing/2014/main" id="{E473D944-7DC4-BE46-B15C-323BA41A8610}"/>
              </a:ext>
            </a:extLst>
          </p:cNvPr>
          <p:cNvSpPr/>
          <p:nvPr/>
        </p:nvSpPr>
        <p:spPr>
          <a:xfrm>
            <a:off x="1565642" y="3487196"/>
            <a:ext cx="1766734" cy="546847"/>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Employee</a:t>
            </a:r>
          </a:p>
        </p:txBody>
      </p:sp>
      <p:sp>
        <p:nvSpPr>
          <p:cNvPr id="6" name="Oval 5">
            <a:extLst>
              <a:ext uri="{FF2B5EF4-FFF2-40B4-BE49-F238E27FC236}">
                <a16:creationId xmlns:a16="http://schemas.microsoft.com/office/drawing/2014/main" id="{4D29ACCA-8F3C-1642-8612-1BBDE684E6D8}"/>
              </a:ext>
            </a:extLst>
          </p:cNvPr>
          <p:cNvSpPr/>
          <p:nvPr/>
        </p:nvSpPr>
        <p:spPr>
          <a:xfrm>
            <a:off x="4974604" y="2226116"/>
            <a:ext cx="1671590" cy="54566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Employee Role 1</a:t>
            </a:r>
          </a:p>
        </p:txBody>
      </p:sp>
      <p:cxnSp>
        <p:nvCxnSpPr>
          <p:cNvPr id="8" name="Straight Arrow Connector 7">
            <a:extLst>
              <a:ext uri="{FF2B5EF4-FFF2-40B4-BE49-F238E27FC236}">
                <a16:creationId xmlns:a16="http://schemas.microsoft.com/office/drawing/2014/main" id="{BCA66710-880E-4B47-993D-63A4B8840F74}"/>
              </a:ext>
            </a:extLst>
          </p:cNvPr>
          <p:cNvCxnSpPr>
            <a:cxnSpLocks/>
            <a:stCxn id="3" idx="0"/>
            <a:endCxn id="5" idx="4"/>
          </p:cNvCxnSpPr>
          <p:nvPr/>
        </p:nvCxnSpPr>
        <p:spPr>
          <a:xfrm flipH="1" flipV="1">
            <a:off x="2449009" y="4034043"/>
            <a:ext cx="322744" cy="1363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9B7692D-EF16-DE46-A127-7FEFF75C64D8}"/>
              </a:ext>
            </a:extLst>
          </p:cNvPr>
          <p:cNvCxnSpPr>
            <a:cxnSpLocks/>
            <a:stCxn id="3" idx="0"/>
            <a:endCxn id="6" idx="4"/>
          </p:cNvCxnSpPr>
          <p:nvPr/>
        </p:nvCxnSpPr>
        <p:spPr>
          <a:xfrm flipV="1">
            <a:off x="2771753" y="2771782"/>
            <a:ext cx="3038646" cy="2625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1F02964-0A63-BD4A-9FB5-E499711751B6}"/>
              </a:ext>
            </a:extLst>
          </p:cNvPr>
          <p:cNvSpPr txBox="1"/>
          <p:nvPr/>
        </p:nvSpPr>
        <p:spPr>
          <a:xfrm>
            <a:off x="1282547" y="4213293"/>
            <a:ext cx="1211678" cy="369332"/>
          </a:xfrm>
          <a:prstGeom prst="rect">
            <a:avLst/>
          </a:prstGeom>
          <a:noFill/>
        </p:spPr>
        <p:txBody>
          <a:bodyPr wrap="none" rtlCol="0">
            <a:spAutoFit/>
          </a:bodyPr>
          <a:lstStyle/>
          <a:p>
            <a:r>
              <a:rPr lang="en-US" dirty="0"/>
              <a:t>instance of</a:t>
            </a:r>
          </a:p>
        </p:txBody>
      </p:sp>
      <p:sp>
        <p:nvSpPr>
          <p:cNvPr id="13" name="TextBox 12">
            <a:extLst>
              <a:ext uri="{FF2B5EF4-FFF2-40B4-BE49-F238E27FC236}">
                <a16:creationId xmlns:a16="http://schemas.microsoft.com/office/drawing/2014/main" id="{146D34CC-6A7A-4645-B02C-D4F45AD6259D}"/>
              </a:ext>
            </a:extLst>
          </p:cNvPr>
          <p:cNvSpPr txBox="1"/>
          <p:nvPr/>
        </p:nvSpPr>
        <p:spPr>
          <a:xfrm>
            <a:off x="3846435" y="3309119"/>
            <a:ext cx="1050480" cy="369332"/>
          </a:xfrm>
          <a:prstGeom prst="rect">
            <a:avLst/>
          </a:prstGeom>
          <a:noFill/>
        </p:spPr>
        <p:txBody>
          <a:bodyPr wrap="none" rtlCol="0">
            <a:spAutoFit/>
          </a:bodyPr>
          <a:lstStyle/>
          <a:p>
            <a:r>
              <a:rPr lang="en-US" dirty="0"/>
              <a:t>bearer of</a:t>
            </a:r>
          </a:p>
        </p:txBody>
      </p:sp>
      <p:sp>
        <p:nvSpPr>
          <p:cNvPr id="14" name="Oval 13">
            <a:extLst>
              <a:ext uri="{FF2B5EF4-FFF2-40B4-BE49-F238E27FC236}">
                <a16:creationId xmlns:a16="http://schemas.microsoft.com/office/drawing/2014/main" id="{13893297-F4BB-3440-90B5-27503A846FBE}"/>
              </a:ext>
            </a:extLst>
          </p:cNvPr>
          <p:cNvSpPr/>
          <p:nvPr/>
        </p:nvSpPr>
        <p:spPr>
          <a:xfrm>
            <a:off x="1655632" y="2374122"/>
            <a:ext cx="1586754" cy="5468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Person</a:t>
            </a:r>
          </a:p>
        </p:txBody>
      </p:sp>
      <p:cxnSp>
        <p:nvCxnSpPr>
          <p:cNvPr id="15" name="Straight Arrow Connector 14">
            <a:extLst>
              <a:ext uri="{FF2B5EF4-FFF2-40B4-BE49-F238E27FC236}">
                <a16:creationId xmlns:a16="http://schemas.microsoft.com/office/drawing/2014/main" id="{601D95AD-DAB4-2B48-85B9-60D9A22167E0}"/>
              </a:ext>
            </a:extLst>
          </p:cNvPr>
          <p:cNvCxnSpPr>
            <a:cxnSpLocks/>
            <a:stCxn id="5" idx="0"/>
            <a:endCxn id="14" idx="4"/>
          </p:cNvCxnSpPr>
          <p:nvPr/>
        </p:nvCxnSpPr>
        <p:spPr>
          <a:xfrm flipV="1">
            <a:off x="2449009" y="2920969"/>
            <a:ext cx="0" cy="5662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F7870C1-B749-5641-A71B-E7154CF683DE}"/>
              </a:ext>
            </a:extLst>
          </p:cNvPr>
          <p:cNvSpPr txBox="1"/>
          <p:nvPr/>
        </p:nvSpPr>
        <p:spPr>
          <a:xfrm>
            <a:off x="1211858" y="3077040"/>
            <a:ext cx="1204176" cy="369332"/>
          </a:xfrm>
          <a:prstGeom prst="rect">
            <a:avLst/>
          </a:prstGeom>
          <a:noFill/>
        </p:spPr>
        <p:txBody>
          <a:bodyPr wrap="none" rtlCol="0">
            <a:spAutoFit/>
          </a:bodyPr>
          <a:lstStyle/>
          <a:p>
            <a:r>
              <a:rPr lang="en-US"/>
              <a:t>subclass of</a:t>
            </a:r>
            <a:endParaRPr lang="en-US" dirty="0"/>
          </a:p>
        </p:txBody>
      </p:sp>
      <p:sp>
        <p:nvSpPr>
          <p:cNvPr id="68" name="Oval 67">
            <a:extLst>
              <a:ext uri="{FF2B5EF4-FFF2-40B4-BE49-F238E27FC236}">
                <a16:creationId xmlns:a16="http://schemas.microsoft.com/office/drawing/2014/main" id="{68793968-7C52-354E-8EB8-BFA8AFEB2B39}"/>
              </a:ext>
            </a:extLst>
          </p:cNvPr>
          <p:cNvSpPr/>
          <p:nvPr/>
        </p:nvSpPr>
        <p:spPr>
          <a:xfrm>
            <a:off x="10481203" y="242372"/>
            <a:ext cx="273132" cy="242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64A3DD27-FD54-9245-8343-D832D763DEC9}"/>
              </a:ext>
            </a:extLst>
          </p:cNvPr>
          <p:cNvSpPr txBox="1"/>
          <p:nvPr/>
        </p:nvSpPr>
        <p:spPr>
          <a:xfrm>
            <a:off x="10753602" y="224710"/>
            <a:ext cx="1229824" cy="307777"/>
          </a:xfrm>
          <a:prstGeom prst="rect">
            <a:avLst/>
          </a:prstGeom>
          <a:noFill/>
        </p:spPr>
        <p:txBody>
          <a:bodyPr wrap="none" rtlCol="0">
            <a:spAutoFit/>
          </a:bodyPr>
          <a:lstStyle/>
          <a:p>
            <a:r>
              <a:rPr lang="en-US" sz="1400" dirty="0"/>
              <a:t>Asserted Class</a:t>
            </a:r>
          </a:p>
        </p:txBody>
      </p:sp>
      <p:sp>
        <p:nvSpPr>
          <p:cNvPr id="70" name="Oval 69">
            <a:extLst>
              <a:ext uri="{FF2B5EF4-FFF2-40B4-BE49-F238E27FC236}">
                <a16:creationId xmlns:a16="http://schemas.microsoft.com/office/drawing/2014/main" id="{1F789E51-A08D-334F-B6F6-C5FEB03BAC55}"/>
              </a:ext>
            </a:extLst>
          </p:cNvPr>
          <p:cNvSpPr/>
          <p:nvPr/>
        </p:nvSpPr>
        <p:spPr>
          <a:xfrm>
            <a:off x="10481203" y="561803"/>
            <a:ext cx="273132" cy="24227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E823292A-98C6-564D-A59A-311722A68394}"/>
              </a:ext>
            </a:extLst>
          </p:cNvPr>
          <p:cNvSpPr txBox="1"/>
          <p:nvPr/>
        </p:nvSpPr>
        <p:spPr>
          <a:xfrm>
            <a:off x="10753602" y="544141"/>
            <a:ext cx="797654" cy="307777"/>
          </a:xfrm>
          <a:prstGeom prst="rect">
            <a:avLst/>
          </a:prstGeom>
          <a:noFill/>
        </p:spPr>
        <p:txBody>
          <a:bodyPr wrap="none" rtlCol="0">
            <a:spAutoFit/>
          </a:bodyPr>
          <a:lstStyle/>
          <a:p>
            <a:r>
              <a:rPr lang="en-US" sz="1400" dirty="0"/>
              <a:t>Instance</a:t>
            </a:r>
          </a:p>
        </p:txBody>
      </p:sp>
      <p:sp>
        <p:nvSpPr>
          <p:cNvPr id="72" name="Oval 71">
            <a:extLst>
              <a:ext uri="{FF2B5EF4-FFF2-40B4-BE49-F238E27FC236}">
                <a16:creationId xmlns:a16="http://schemas.microsoft.com/office/drawing/2014/main" id="{11D65251-4D87-FA43-96D7-8731CA5251F0}"/>
              </a:ext>
            </a:extLst>
          </p:cNvPr>
          <p:cNvSpPr/>
          <p:nvPr/>
        </p:nvSpPr>
        <p:spPr>
          <a:xfrm>
            <a:off x="10481203" y="872611"/>
            <a:ext cx="273132" cy="242277"/>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F0865926-CB91-A946-AC37-2E318E810866}"/>
              </a:ext>
            </a:extLst>
          </p:cNvPr>
          <p:cNvSpPr txBox="1"/>
          <p:nvPr/>
        </p:nvSpPr>
        <p:spPr>
          <a:xfrm>
            <a:off x="10753602" y="854949"/>
            <a:ext cx="1164101" cy="307777"/>
          </a:xfrm>
          <a:prstGeom prst="rect">
            <a:avLst/>
          </a:prstGeom>
          <a:noFill/>
        </p:spPr>
        <p:txBody>
          <a:bodyPr wrap="none" rtlCol="0">
            <a:spAutoFit/>
          </a:bodyPr>
          <a:lstStyle/>
          <a:p>
            <a:r>
              <a:rPr lang="en-US" sz="1400" dirty="0"/>
              <a:t>Defined Class</a:t>
            </a:r>
          </a:p>
        </p:txBody>
      </p:sp>
    </p:spTree>
    <p:extLst>
      <p:ext uri="{BB962C8B-B14F-4D97-AF65-F5344CB8AC3E}">
        <p14:creationId xmlns:p14="http://schemas.microsoft.com/office/powerpoint/2010/main" val="35418035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4B6078-A3CF-2145-BA4C-EC73470928D3}"/>
              </a:ext>
            </a:extLst>
          </p:cNvPr>
          <p:cNvSpPr txBox="1"/>
          <p:nvPr/>
        </p:nvSpPr>
        <p:spPr>
          <a:xfrm>
            <a:off x="271516" y="-253814"/>
            <a:ext cx="10181230" cy="2123658"/>
          </a:xfrm>
          <a:prstGeom prst="rect">
            <a:avLst/>
          </a:prstGeom>
          <a:noFill/>
        </p:spPr>
        <p:txBody>
          <a:bodyPr wrap="square" rtlCol="0">
            <a:spAutoFit/>
          </a:bodyPr>
          <a:lstStyle/>
          <a:p>
            <a:br>
              <a:rPr lang="en-US" sz="4400" i="1" dirty="0">
                <a:latin typeface="Garamond" panose="02020404030301010803" pitchFamily="18" charset="0"/>
              </a:rPr>
            </a:br>
            <a:r>
              <a:rPr lang="en-US" sz="4400" i="1" dirty="0">
                <a:latin typeface="Garamond" panose="02020404030301010803" pitchFamily="18" charset="0"/>
              </a:rPr>
              <a:t>Realizable Entities and their Contexts</a:t>
            </a:r>
            <a:br>
              <a:rPr lang="en-US" sz="4400" i="1" dirty="0">
                <a:latin typeface="Garamond" panose="02020404030301010803" pitchFamily="18" charset="0"/>
              </a:rPr>
            </a:br>
            <a:endParaRPr lang="en-US" sz="4400" dirty="0">
              <a:latin typeface="Garamond" panose="02020404030301010803" pitchFamily="18" charset="0"/>
            </a:endParaRPr>
          </a:p>
        </p:txBody>
      </p:sp>
      <p:sp>
        <p:nvSpPr>
          <p:cNvPr id="3" name="Oval 2">
            <a:extLst>
              <a:ext uri="{FF2B5EF4-FFF2-40B4-BE49-F238E27FC236}">
                <a16:creationId xmlns:a16="http://schemas.microsoft.com/office/drawing/2014/main" id="{6FF45674-314A-3347-AABC-603C7E0D2EA8}"/>
              </a:ext>
            </a:extLst>
          </p:cNvPr>
          <p:cNvSpPr/>
          <p:nvPr/>
        </p:nvSpPr>
        <p:spPr>
          <a:xfrm>
            <a:off x="2014235" y="5397222"/>
            <a:ext cx="1515035" cy="54684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Sally</a:t>
            </a:r>
          </a:p>
        </p:txBody>
      </p:sp>
      <p:sp>
        <p:nvSpPr>
          <p:cNvPr id="5" name="Oval 4">
            <a:extLst>
              <a:ext uri="{FF2B5EF4-FFF2-40B4-BE49-F238E27FC236}">
                <a16:creationId xmlns:a16="http://schemas.microsoft.com/office/drawing/2014/main" id="{E473D944-7DC4-BE46-B15C-323BA41A8610}"/>
              </a:ext>
            </a:extLst>
          </p:cNvPr>
          <p:cNvSpPr/>
          <p:nvPr/>
        </p:nvSpPr>
        <p:spPr>
          <a:xfrm>
            <a:off x="1565642" y="3487196"/>
            <a:ext cx="1766734" cy="546847"/>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Employee</a:t>
            </a:r>
          </a:p>
        </p:txBody>
      </p:sp>
      <p:sp>
        <p:nvSpPr>
          <p:cNvPr id="6" name="Oval 5">
            <a:extLst>
              <a:ext uri="{FF2B5EF4-FFF2-40B4-BE49-F238E27FC236}">
                <a16:creationId xmlns:a16="http://schemas.microsoft.com/office/drawing/2014/main" id="{4D29ACCA-8F3C-1642-8612-1BBDE684E6D8}"/>
              </a:ext>
            </a:extLst>
          </p:cNvPr>
          <p:cNvSpPr/>
          <p:nvPr/>
        </p:nvSpPr>
        <p:spPr>
          <a:xfrm>
            <a:off x="4974604" y="2226116"/>
            <a:ext cx="1671590" cy="54566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Employee Role 1</a:t>
            </a:r>
          </a:p>
        </p:txBody>
      </p:sp>
      <p:cxnSp>
        <p:nvCxnSpPr>
          <p:cNvPr id="8" name="Straight Arrow Connector 7">
            <a:extLst>
              <a:ext uri="{FF2B5EF4-FFF2-40B4-BE49-F238E27FC236}">
                <a16:creationId xmlns:a16="http://schemas.microsoft.com/office/drawing/2014/main" id="{BCA66710-880E-4B47-993D-63A4B8840F74}"/>
              </a:ext>
            </a:extLst>
          </p:cNvPr>
          <p:cNvCxnSpPr>
            <a:cxnSpLocks/>
            <a:stCxn id="3" idx="0"/>
            <a:endCxn id="5" idx="4"/>
          </p:cNvCxnSpPr>
          <p:nvPr/>
        </p:nvCxnSpPr>
        <p:spPr>
          <a:xfrm flipH="1" flipV="1">
            <a:off x="2449009" y="4034043"/>
            <a:ext cx="322744" cy="1363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9B7692D-EF16-DE46-A127-7FEFF75C64D8}"/>
              </a:ext>
            </a:extLst>
          </p:cNvPr>
          <p:cNvCxnSpPr>
            <a:cxnSpLocks/>
            <a:stCxn id="3" idx="0"/>
            <a:endCxn id="6" idx="4"/>
          </p:cNvCxnSpPr>
          <p:nvPr/>
        </p:nvCxnSpPr>
        <p:spPr>
          <a:xfrm flipV="1">
            <a:off x="2771753" y="2771782"/>
            <a:ext cx="3038646" cy="2625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1F02964-0A63-BD4A-9FB5-E499711751B6}"/>
              </a:ext>
            </a:extLst>
          </p:cNvPr>
          <p:cNvSpPr txBox="1"/>
          <p:nvPr/>
        </p:nvSpPr>
        <p:spPr>
          <a:xfrm>
            <a:off x="1282547" y="4213293"/>
            <a:ext cx="1211678" cy="369332"/>
          </a:xfrm>
          <a:prstGeom prst="rect">
            <a:avLst/>
          </a:prstGeom>
          <a:noFill/>
        </p:spPr>
        <p:txBody>
          <a:bodyPr wrap="none" rtlCol="0">
            <a:spAutoFit/>
          </a:bodyPr>
          <a:lstStyle/>
          <a:p>
            <a:r>
              <a:rPr lang="en-US" dirty="0"/>
              <a:t>instance of</a:t>
            </a:r>
          </a:p>
        </p:txBody>
      </p:sp>
      <p:sp>
        <p:nvSpPr>
          <p:cNvPr id="13" name="TextBox 12">
            <a:extLst>
              <a:ext uri="{FF2B5EF4-FFF2-40B4-BE49-F238E27FC236}">
                <a16:creationId xmlns:a16="http://schemas.microsoft.com/office/drawing/2014/main" id="{146D34CC-6A7A-4645-B02C-D4F45AD6259D}"/>
              </a:ext>
            </a:extLst>
          </p:cNvPr>
          <p:cNvSpPr txBox="1"/>
          <p:nvPr/>
        </p:nvSpPr>
        <p:spPr>
          <a:xfrm>
            <a:off x="3846435" y="3309119"/>
            <a:ext cx="1050480" cy="369332"/>
          </a:xfrm>
          <a:prstGeom prst="rect">
            <a:avLst/>
          </a:prstGeom>
          <a:noFill/>
        </p:spPr>
        <p:txBody>
          <a:bodyPr wrap="none" rtlCol="0">
            <a:spAutoFit/>
          </a:bodyPr>
          <a:lstStyle/>
          <a:p>
            <a:r>
              <a:rPr lang="en-US" dirty="0"/>
              <a:t>bearer of</a:t>
            </a:r>
          </a:p>
        </p:txBody>
      </p:sp>
      <p:sp>
        <p:nvSpPr>
          <p:cNvPr id="14" name="Oval 13">
            <a:extLst>
              <a:ext uri="{FF2B5EF4-FFF2-40B4-BE49-F238E27FC236}">
                <a16:creationId xmlns:a16="http://schemas.microsoft.com/office/drawing/2014/main" id="{13893297-F4BB-3440-90B5-27503A846FBE}"/>
              </a:ext>
            </a:extLst>
          </p:cNvPr>
          <p:cNvSpPr/>
          <p:nvPr/>
        </p:nvSpPr>
        <p:spPr>
          <a:xfrm>
            <a:off x="1655632" y="2374122"/>
            <a:ext cx="1586754" cy="5468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Person</a:t>
            </a:r>
          </a:p>
        </p:txBody>
      </p:sp>
      <p:cxnSp>
        <p:nvCxnSpPr>
          <p:cNvPr id="15" name="Straight Arrow Connector 14">
            <a:extLst>
              <a:ext uri="{FF2B5EF4-FFF2-40B4-BE49-F238E27FC236}">
                <a16:creationId xmlns:a16="http://schemas.microsoft.com/office/drawing/2014/main" id="{601D95AD-DAB4-2B48-85B9-60D9A22167E0}"/>
              </a:ext>
            </a:extLst>
          </p:cNvPr>
          <p:cNvCxnSpPr>
            <a:cxnSpLocks/>
            <a:stCxn id="5" idx="0"/>
            <a:endCxn id="14" idx="4"/>
          </p:cNvCxnSpPr>
          <p:nvPr/>
        </p:nvCxnSpPr>
        <p:spPr>
          <a:xfrm flipV="1">
            <a:off x="2449009" y="2920969"/>
            <a:ext cx="0" cy="5662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F7870C1-B749-5641-A71B-E7154CF683DE}"/>
              </a:ext>
            </a:extLst>
          </p:cNvPr>
          <p:cNvSpPr txBox="1"/>
          <p:nvPr/>
        </p:nvSpPr>
        <p:spPr>
          <a:xfrm>
            <a:off x="1211858" y="3077040"/>
            <a:ext cx="1204176" cy="369332"/>
          </a:xfrm>
          <a:prstGeom prst="rect">
            <a:avLst/>
          </a:prstGeom>
          <a:noFill/>
        </p:spPr>
        <p:txBody>
          <a:bodyPr wrap="none" rtlCol="0">
            <a:spAutoFit/>
          </a:bodyPr>
          <a:lstStyle/>
          <a:p>
            <a:r>
              <a:rPr lang="en-US"/>
              <a:t>subclass of</a:t>
            </a:r>
            <a:endParaRPr lang="en-US" dirty="0"/>
          </a:p>
        </p:txBody>
      </p:sp>
      <p:cxnSp>
        <p:nvCxnSpPr>
          <p:cNvPr id="17" name="Straight Arrow Connector 16">
            <a:extLst>
              <a:ext uri="{FF2B5EF4-FFF2-40B4-BE49-F238E27FC236}">
                <a16:creationId xmlns:a16="http://schemas.microsoft.com/office/drawing/2014/main" id="{956BB8AB-03E9-9945-8CAD-1BA4830412DE}"/>
              </a:ext>
            </a:extLst>
          </p:cNvPr>
          <p:cNvCxnSpPr>
            <a:cxnSpLocks/>
          </p:cNvCxnSpPr>
          <p:nvPr/>
        </p:nvCxnSpPr>
        <p:spPr>
          <a:xfrm flipV="1">
            <a:off x="2771753" y="2771782"/>
            <a:ext cx="3038646" cy="2625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CCD001C-5219-544A-B304-A1EDECF76E34}"/>
              </a:ext>
            </a:extLst>
          </p:cNvPr>
          <p:cNvSpPr txBox="1"/>
          <p:nvPr/>
        </p:nvSpPr>
        <p:spPr>
          <a:xfrm>
            <a:off x="3846435" y="3309119"/>
            <a:ext cx="1050480" cy="369332"/>
          </a:xfrm>
          <a:prstGeom prst="rect">
            <a:avLst/>
          </a:prstGeom>
          <a:noFill/>
        </p:spPr>
        <p:txBody>
          <a:bodyPr wrap="none" rtlCol="0">
            <a:spAutoFit/>
          </a:bodyPr>
          <a:lstStyle/>
          <a:p>
            <a:r>
              <a:rPr lang="en-US" dirty="0"/>
              <a:t>bearer of</a:t>
            </a:r>
          </a:p>
        </p:txBody>
      </p:sp>
      <p:sp>
        <p:nvSpPr>
          <p:cNvPr id="19" name="Oval 18">
            <a:extLst>
              <a:ext uri="{FF2B5EF4-FFF2-40B4-BE49-F238E27FC236}">
                <a16:creationId xmlns:a16="http://schemas.microsoft.com/office/drawing/2014/main" id="{75A739D4-5150-E442-9F81-36C646F4D81D}"/>
              </a:ext>
            </a:extLst>
          </p:cNvPr>
          <p:cNvSpPr/>
          <p:nvPr/>
        </p:nvSpPr>
        <p:spPr>
          <a:xfrm>
            <a:off x="7542617" y="2315184"/>
            <a:ext cx="1671590" cy="54566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Employee Role 2</a:t>
            </a:r>
          </a:p>
        </p:txBody>
      </p:sp>
      <p:cxnSp>
        <p:nvCxnSpPr>
          <p:cNvPr id="20" name="Straight Arrow Connector 19">
            <a:extLst>
              <a:ext uri="{FF2B5EF4-FFF2-40B4-BE49-F238E27FC236}">
                <a16:creationId xmlns:a16="http://schemas.microsoft.com/office/drawing/2014/main" id="{ADD7CABB-4B91-5048-A598-8ED3AF8ECF6A}"/>
              </a:ext>
            </a:extLst>
          </p:cNvPr>
          <p:cNvCxnSpPr>
            <a:cxnSpLocks/>
            <a:stCxn id="3" idx="0"/>
            <a:endCxn id="19" idx="4"/>
          </p:cNvCxnSpPr>
          <p:nvPr/>
        </p:nvCxnSpPr>
        <p:spPr>
          <a:xfrm flipV="1">
            <a:off x="2771753" y="2860850"/>
            <a:ext cx="5606659" cy="2536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3EDF0BF-5B80-004A-B014-35ABB21FA6A0}"/>
              </a:ext>
            </a:extLst>
          </p:cNvPr>
          <p:cNvSpPr txBox="1"/>
          <p:nvPr/>
        </p:nvSpPr>
        <p:spPr>
          <a:xfrm>
            <a:off x="5741901" y="3302530"/>
            <a:ext cx="1050480" cy="369332"/>
          </a:xfrm>
          <a:prstGeom prst="rect">
            <a:avLst/>
          </a:prstGeom>
          <a:noFill/>
        </p:spPr>
        <p:txBody>
          <a:bodyPr wrap="none" rtlCol="0">
            <a:spAutoFit/>
          </a:bodyPr>
          <a:lstStyle/>
          <a:p>
            <a:r>
              <a:rPr lang="en-US" dirty="0"/>
              <a:t>bearer of</a:t>
            </a:r>
          </a:p>
        </p:txBody>
      </p:sp>
      <p:sp>
        <p:nvSpPr>
          <p:cNvPr id="22" name="Oval 21">
            <a:extLst>
              <a:ext uri="{FF2B5EF4-FFF2-40B4-BE49-F238E27FC236}">
                <a16:creationId xmlns:a16="http://schemas.microsoft.com/office/drawing/2014/main" id="{F243D526-6DA7-4A4A-AC22-6B03926565C5}"/>
              </a:ext>
            </a:extLst>
          </p:cNvPr>
          <p:cNvSpPr/>
          <p:nvPr/>
        </p:nvSpPr>
        <p:spPr>
          <a:xfrm>
            <a:off x="10481203" y="242372"/>
            <a:ext cx="273132" cy="242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1A7CD21E-52B5-2845-AA3C-E8079DB16665}"/>
              </a:ext>
            </a:extLst>
          </p:cNvPr>
          <p:cNvSpPr txBox="1"/>
          <p:nvPr/>
        </p:nvSpPr>
        <p:spPr>
          <a:xfrm>
            <a:off x="10753602" y="224710"/>
            <a:ext cx="1229824" cy="307777"/>
          </a:xfrm>
          <a:prstGeom prst="rect">
            <a:avLst/>
          </a:prstGeom>
          <a:noFill/>
        </p:spPr>
        <p:txBody>
          <a:bodyPr wrap="none" rtlCol="0">
            <a:spAutoFit/>
          </a:bodyPr>
          <a:lstStyle/>
          <a:p>
            <a:r>
              <a:rPr lang="en-US" sz="1400" dirty="0"/>
              <a:t>Asserted Class</a:t>
            </a:r>
          </a:p>
        </p:txBody>
      </p:sp>
      <p:sp>
        <p:nvSpPr>
          <p:cNvPr id="24" name="Oval 23">
            <a:extLst>
              <a:ext uri="{FF2B5EF4-FFF2-40B4-BE49-F238E27FC236}">
                <a16:creationId xmlns:a16="http://schemas.microsoft.com/office/drawing/2014/main" id="{C6BA8A9D-642D-BC41-8676-7F504D8E9763}"/>
              </a:ext>
            </a:extLst>
          </p:cNvPr>
          <p:cNvSpPr/>
          <p:nvPr/>
        </p:nvSpPr>
        <p:spPr>
          <a:xfrm>
            <a:off x="10481203" y="561803"/>
            <a:ext cx="273132" cy="24227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17D3C590-62D8-274B-8D79-49024610DA45}"/>
              </a:ext>
            </a:extLst>
          </p:cNvPr>
          <p:cNvSpPr txBox="1"/>
          <p:nvPr/>
        </p:nvSpPr>
        <p:spPr>
          <a:xfrm>
            <a:off x="10753602" y="544141"/>
            <a:ext cx="797654" cy="307777"/>
          </a:xfrm>
          <a:prstGeom prst="rect">
            <a:avLst/>
          </a:prstGeom>
          <a:noFill/>
        </p:spPr>
        <p:txBody>
          <a:bodyPr wrap="none" rtlCol="0">
            <a:spAutoFit/>
          </a:bodyPr>
          <a:lstStyle/>
          <a:p>
            <a:r>
              <a:rPr lang="en-US" sz="1400" dirty="0"/>
              <a:t>Instance</a:t>
            </a:r>
          </a:p>
        </p:txBody>
      </p:sp>
      <p:sp>
        <p:nvSpPr>
          <p:cNvPr id="26" name="Oval 25">
            <a:extLst>
              <a:ext uri="{FF2B5EF4-FFF2-40B4-BE49-F238E27FC236}">
                <a16:creationId xmlns:a16="http://schemas.microsoft.com/office/drawing/2014/main" id="{7BB77E92-93F7-2340-9B1B-56A217CC738A}"/>
              </a:ext>
            </a:extLst>
          </p:cNvPr>
          <p:cNvSpPr/>
          <p:nvPr/>
        </p:nvSpPr>
        <p:spPr>
          <a:xfrm>
            <a:off x="10481203" y="872611"/>
            <a:ext cx="273132" cy="242277"/>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B9854AA4-4B6C-DF4C-94E6-B875CD64E8AA}"/>
              </a:ext>
            </a:extLst>
          </p:cNvPr>
          <p:cNvSpPr txBox="1"/>
          <p:nvPr/>
        </p:nvSpPr>
        <p:spPr>
          <a:xfrm>
            <a:off x="10753602" y="854949"/>
            <a:ext cx="1164101" cy="307777"/>
          </a:xfrm>
          <a:prstGeom prst="rect">
            <a:avLst/>
          </a:prstGeom>
          <a:noFill/>
        </p:spPr>
        <p:txBody>
          <a:bodyPr wrap="none" rtlCol="0">
            <a:spAutoFit/>
          </a:bodyPr>
          <a:lstStyle/>
          <a:p>
            <a:r>
              <a:rPr lang="en-US" sz="1400" dirty="0"/>
              <a:t>Defined Class</a:t>
            </a:r>
          </a:p>
        </p:txBody>
      </p:sp>
    </p:spTree>
    <p:extLst>
      <p:ext uri="{BB962C8B-B14F-4D97-AF65-F5344CB8AC3E}">
        <p14:creationId xmlns:p14="http://schemas.microsoft.com/office/powerpoint/2010/main" val="25808821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4B6078-A3CF-2145-BA4C-EC73470928D3}"/>
              </a:ext>
            </a:extLst>
          </p:cNvPr>
          <p:cNvSpPr txBox="1"/>
          <p:nvPr/>
        </p:nvSpPr>
        <p:spPr>
          <a:xfrm>
            <a:off x="271516" y="-253814"/>
            <a:ext cx="10181230" cy="2123658"/>
          </a:xfrm>
          <a:prstGeom prst="rect">
            <a:avLst/>
          </a:prstGeom>
          <a:noFill/>
        </p:spPr>
        <p:txBody>
          <a:bodyPr wrap="square" rtlCol="0">
            <a:spAutoFit/>
          </a:bodyPr>
          <a:lstStyle/>
          <a:p>
            <a:br>
              <a:rPr lang="en-US" sz="4400" i="1" dirty="0">
                <a:latin typeface="Garamond" panose="02020404030301010803" pitchFamily="18" charset="0"/>
              </a:rPr>
            </a:br>
            <a:r>
              <a:rPr lang="en-US" sz="4400" i="1" dirty="0">
                <a:latin typeface="Garamond" panose="02020404030301010803" pitchFamily="18" charset="0"/>
              </a:rPr>
              <a:t>Realizable Entities and their Contexts</a:t>
            </a:r>
            <a:br>
              <a:rPr lang="en-US" sz="4400" i="1" dirty="0">
                <a:latin typeface="Garamond" panose="02020404030301010803" pitchFamily="18" charset="0"/>
              </a:rPr>
            </a:br>
            <a:endParaRPr lang="en-US" sz="4400" dirty="0">
              <a:latin typeface="Garamond" panose="02020404030301010803" pitchFamily="18" charset="0"/>
            </a:endParaRPr>
          </a:p>
        </p:txBody>
      </p:sp>
      <p:sp>
        <p:nvSpPr>
          <p:cNvPr id="3" name="Oval 2">
            <a:extLst>
              <a:ext uri="{FF2B5EF4-FFF2-40B4-BE49-F238E27FC236}">
                <a16:creationId xmlns:a16="http://schemas.microsoft.com/office/drawing/2014/main" id="{6FF45674-314A-3347-AABC-603C7E0D2EA8}"/>
              </a:ext>
            </a:extLst>
          </p:cNvPr>
          <p:cNvSpPr/>
          <p:nvPr/>
        </p:nvSpPr>
        <p:spPr>
          <a:xfrm>
            <a:off x="2014235" y="5397222"/>
            <a:ext cx="1515035" cy="54684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Sally</a:t>
            </a:r>
          </a:p>
        </p:txBody>
      </p:sp>
      <p:sp>
        <p:nvSpPr>
          <p:cNvPr id="5" name="Oval 4">
            <a:extLst>
              <a:ext uri="{FF2B5EF4-FFF2-40B4-BE49-F238E27FC236}">
                <a16:creationId xmlns:a16="http://schemas.microsoft.com/office/drawing/2014/main" id="{E473D944-7DC4-BE46-B15C-323BA41A8610}"/>
              </a:ext>
            </a:extLst>
          </p:cNvPr>
          <p:cNvSpPr/>
          <p:nvPr/>
        </p:nvSpPr>
        <p:spPr>
          <a:xfrm>
            <a:off x="1565642" y="3487196"/>
            <a:ext cx="1766734" cy="546847"/>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Employee</a:t>
            </a:r>
          </a:p>
        </p:txBody>
      </p:sp>
      <p:sp>
        <p:nvSpPr>
          <p:cNvPr id="6" name="Oval 5">
            <a:extLst>
              <a:ext uri="{FF2B5EF4-FFF2-40B4-BE49-F238E27FC236}">
                <a16:creationId xmlns:a16="http://schemas.microsoft.com/office/drawing/2014/main" id="{4D29ACCA-8F3C-1642-8612-1BBDE684E6D8}"/>
              </a:ext>
            </a:extLst>
          </p:cNvPr>
          <p:cNvSpPr/>
          <p:nvPr/>
        </p:nvSpPr>
        <p:spPr>
          <a:xfrm>
            <a:off x="4974604" y="2226116"/>
            <a:ext cx="1671590" cy="54566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Employee Role 1</a:t>
            </a:r>
          </a:p>
        </p:txBody>
      </p:sp>
      <p:sp>
        <p:nvSpPr>
          <p:cNvPr id="7" name="Oval 6">
            <a:extLst>
              <a:ext uri="{FF2B5EF4-FFF2-40B4-BE49-F238E27FC236}">
                <a16:creationId xmlns:a16="http://schemas.microsoft.com/office/drawing/2014/main" id="{6560DEF4-9240-8B42-B1E8-6F8F92CCCC3D}"/>
              </a:ext>
            </a:extLst>
          </p:cNvPr>
          <p:cNvSpPr/>
          <p:nvPr/>
        </p:nvSpPr>
        <p:spPr>
          <a:xfrm>
            <a:off x="7175896" y="4088799"/>
            <a:ext cx="1326775" cy="848058"/>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Staff Role</a:t>
            </a:r>
          </a:p>
        </p:txBody>
      </p:sp>
      <p:cxnSp>
        <p:nvCxnSpPr>
          <p:cNvPr id="8" name="Straight Arrow Connector 7">
            <a:extLst>
              <a:ext uri="{FF2B5EF4-FFF2-40B4-BE49-F238E27FC236}">
                <a16:creationId xmlns:a16="http://schemas.microsoft.com/office/drawing/2014/main" id="{BCA66710-880E-4B47-993D-63A4B8840F74}"/>
              </a:ext>
            </a:extLst>
          </p:cNvPr>
          <p:cNvCxnSpPr>
            <a:cxnSpLocks/>
            <a:stCxn id="3" idx="0"/>
            <a:endCxn id="5" idx="4"/>
          </p:cNvCxnSpPr>
          <p:nvPr/>
        </p:nvCxnSpPr>
        <p:spPr>
          <a:xfrm flipH="1" flipV="1">
            <a:off x="2449009" y="4034043"/>
            <a:ext cx="322744" cy="1363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9B7692D-EF16-DE46-A127-7FEFF75C64D8}"/>
              </a:ext>
            </a:extLst>
          </p:cNvPr>
          <p:cNvCxnSpPr>
            <a:cxnSpLocks/>
            <a:stCxn id="3" idx="0"/>
            <a:endCxn id="6" idx="4"/>
          </p:cNvCxnSpPr>
          <p:nvPr/>
        </p:nvCxnSpPr>
        <p:spPr>
          <a:xfrm flipV="1">
            <a:off x="2771753" y="2771782"/>
            <a:ext cx="3038646" cy="2625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23A7B0A-A484-0149-983A-D64504699924}"/>
              </a:ext>
            </a:extLst>
          </p:cNvPr>
          <p:cNvCxnSpPr>
            <a:cxnSpLocks/>
            <a:stCxn id="6" idx="4"/>
            <a:endCxn id="7" idx="0"/>
          </p:cNvCxnSpPr>
          <p:nvPr/>
        </p:nvCxnSpPr>
        <p:spPr>
          <a:xfrm>
            <a:off x="5810399" y="2771782"/>
            <a:ext cx="2028885" cy="1317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8941FB3-904F-0E43-BD30-9E8842A8498E}"/>
              </a:ext>
            </a:extLst>
          </p:cNvPr>
          <p:cNvSpPr txBox="1"/>
          <p:nvPr/>
        </p:nvSpPr>
        <p:spPr>
          <a:xfrm>
            <a:off x="6281988" y="2872260"/>
            <a:ext cx="1211678" cy="369332"/>
          </a:xfrm>
          <a:prstGeom prst="rect">
            <a:avLst/>
          </a:prstGeom>
          <a:noFill/>
        </p:spPr>
        <p:txBody>
          <a:bodyPr wrap="none" rtlCol="0">
            <a:spAutoFit/>
          </a:bodyPr>
          <a:lstStyle/>
          <a:p>
            <a:r>
              <a:rPr lang="en-US" dirty="0"/>
              <a:t>instance of</a:t>
            </a:r>
          </a:p>
        </p:txBody>
      </p:sp>
      <p:sp>
        <p:nvSpPr>
          <p:cNvPr id="12" name="TextBox 11">
            <a:extLst>
              <a:ext uri="{FF2B5EF4-FFF2-40B4-BE49-F238E27FC236}">
                <a16:creationId xmlns:a16="http://schemas.microsoft.com/office/drawing/2014/main" id="{61F02964-0A63-BD4A-9FB5-E499711751B6}"/>
              </a:ext>
            </a:extLst>
          </p:cNvPr>
          <p:cNvSpPr txBox="1"/>
          <p:nvPr/>
        </p:nvSpPr>
        <p:spPr>
          <a:xfrm>
            <a:off x="1353684" y="4211558"/>
            <a:ext cx="1211678" cy="369332"/>
          </a:xfrm>
          <a:prstGeom prst="rect">
            <a:avLst/>
          </a:prstGeom>
          <a:noFill/>
        </p:spPr>
        <p:txBody>
          <a:bodyPr wrap="none" rtlCol="0">
            <a:spAutoFit/>
          </a:bodyPr>
          <a:lstStyle/>
          <a:p>
            <a:r>
              <a:rPr lang="en-US" dirty="0"/>
              <a:t>instance of</a:t>
            </a:r>
          </a:p>
        </p:txBody>
      </p:sp>
      <p:sp>
        <p:nvSpPr>
          <p:cNvPr id="13" name="TextBox 12">
            <a:extLst>
              <a:ext uri="{FF2B5EF4-FFF2-40B4-BE49-F238E27FC236}">
                <a16:creationId xmlns:a16="http://schemas.microsoft.com/office/drawing/2014/main" id="{146D34CC-6A7A-4645-B02C-D4F45AD6259D}"/>
              </a:ext>
            </a:extLst>
          </p:cNvPr>
          <p:cNvSpPr txBox="1"/>
          <p:nvPr/>
        </p:nvSpPr>
        <p:spPr>
          <a:xfrm>
            <a:off x="3846435" y="3309119"/>
            <a:ext cx="1050480" cy="369332"/>
          </a:xfrm>
          <a:prstGeom prst="rect">
            <a:avLst/>
          </a:prstGeom>
          <a:noFill/>
        </p:spPr>
        <p:txBody>
          <a:bodyPr wrap="none" rtlCol="0">
            <a:spAutoFit/>
          </a:bodyPr>
          <a:lstStyle/>
          <a:p>
            <a:r>
              <a:rPr lang="en-US" dirty="0"/>
              <a:t>bearer of</a:t>
            </a:r>
          </a:p>
        </p:txBody>
      </p:sp>
      <p:sp>
        <p:nvSpPr>
          <p:cNvPr id="14" name="Oval 13">
            <a:extLst>
              <a:ext uri="{FF2B5EF4-FFF2-40B4-BE49-F238E27FC236}">
                <a16:creationId xmlns:a16="http://schemas.microsoft.com/office/drawing/2014/main" id="{13893297-F4BB-3440-90B5-27503A846FBE}"/>
              </a:ext>
            </a:extLst>
          </p:cNvPr>
          <p:cNvSpPr/>
          <p:nvPr/>
        </p:nvSpPr>
        <p:spPr>
          <a:xfrm>
            <a:off x="1655632" y="2374122"/>
            <a:ext cx="1586754" cy="5468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Person</a:t>
            </a:r>
          </a:p>
        </p:txBody>
      </p:sp>
      <p:cxnSp>
        <p:nvCxnSpPr>
          <p:cNvPr id="15" name="Straight Arrow Connector 14">
            <a:extLst>
              <a:ext uri="{FF2B5EF4-FFF2-40B4-BE49-F238E27FC236}">
                <a16:creationId xmlns:a16="http://schemas.microsoft.com/office/drawing/2014/main" id="{601D95AD-DAB4-2B48-85B9-60D9A22167E0}"/>
              </a:ext>
            </a:extLst>
          </p:cNvPr>
          <p:cNvCxnSpPr>
            <a:cxnSpLocks/>
            <a:stCxn id="5" idx="0"/>
            <a:endCxn id="14" idx="4"/>
          </p:cNvCxnSpPr>
          <p:nvPr/>
        </p:nvCxnSpPr>
        <p:spPr>
          <a:xfrm flipV="1">
            <a:off x="2449009" y="2920969"/>
            <a:ext cx="0" cy="5662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F7870C1-B749-5641-A71B-E7154CF683DE}"/>
              </a:ext>
            </a:extLst>
          </p:cNvPr>
          <p:cNvSpPr txBox="1"/>
          <p:nvPr/>
        </p:nvSpPr>
        <p:spPr>
          <a:xfrm>
            <a:off x="1211858" y="3077040"/>
            <a:ext cx="1204176" cy="369332"/>
          </a:xfrm>
          <a:prstGeom prst="rect">
            <a:avLst/>
          </a:prstGeom>
          <a:noFill/>
        </p:spPr>
        <p:txBody>
          <a:bodyPr wrap="none" rtlCol="0">
            <a:spAutoFit/>
          </a:bodyPr>
          <a:lstStyle/>
          <a:p>
            <a:r>
              <a:rPr lang="en-US"/>
              <a:t>subclass of</a:t>
            </a:r>
            <a:endParaRPr lang="en-US" dirty="0"/>
          </a:p>
        </p:txBody>
      </p:sp>
      <p:sp>
        <p:nvSpPr>
          <p:cNvPr id="17" name="Oval 16">
            <a:extLst>
              <a:ext uri="{FF2B5EF4-FFF2-40B4-BE49-F238E27FC236}">
                <a16:creationId xmlns:a16="http://schemas.microsoft.com/office/drawing/2014/main" id="{74117DFF-4D1B-C04A-B120-F1ABCFE0618F}"/>
              </a:ext>
            </a:extLst>
          </p:cNvPr>
          <p:cNvSpPr/>
          <p:nvPr/>
        </p:nvSpPr>
        <p:spPr>
          <a:xfrm>
            <a:off x="8492829" y="2108771"/>
            <a:ext cx="1671590" cy="54566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Employee Role 2</a:t>
            </a:r>
          </a:p>
        </p:txBody>
      </p:sp>
      <p:cxnSp>
        <p:nvCxnSpPr>
          <p:cNvPr id="18" name="Straight Arrow Connector 17">
            <a:extLst>
              <a:ext uri="{FF2B5EF4-FFF2-40B4-BE49-F238E27FC236}">
                <a16:creationId xmlns:a16="http://schemas.microsoft.com/office/drawing/2014/main" id="{D294F7D4-720E-3740-A197-655109AB5D96}"/>
              </a:ext>
            </a:extLst>
          </p:cNvPr>
          <p:cNvCxnSpPr>
            <a:cxnSpLocks/>
            <a:stCxn id="17" idx="4"/>
            <a:endCxn id="7" idx="0"/>
          </p:cNvCxnSpPr>
          <p:nvPr/>
        </p:nvCxnSpPr>
        <p:spPr>
          <a:xfrm flipH="1">
            <a:off x="7839284" y="2654437"/>
            <a:ext cx="1489340" cy="1434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98E20D48-4BA7-9542-AF51-3B6E16B5F7B4}"/>
              </a:ext>
            </a:extLst>
          </p:cNvPr>
          <p:cNvSpPr txBox="1"/>
          <p:nvPr/>
        </p:nvSpPr>
        <p:spPr>
          <a:xfrm>
            <a:off x="7655234" y="2860177"/>
            <a:ext cx="1211678" cy="369332"/>
          </a:xfrm>
          <a:prstGeom prst="rect">
            <a:avLst/>
          </a:prstGeom>
          <a:noFill/>
        </p:spPr>
        <p:txBody>
          <a:bodyPr wrap="none" rtlCol="0">
            <a:spAutoFit/>
          </a:bodyPr>
          <a:lstStyle/>
          <a:p>
            <a:r>
              <a:rPr lang="en-US" dirty="0"/>
              <a:t>instance of</a:t>
            </a:r>
          </a:p>
        </p:txBody>
      </p:sp>
      <p:sp>
        <p:nvSpPr>
          <p:cNvPr id="20" name="Oval 19">
            <a:extLst>
              <a:ext uri="{FF2B5EF4-FFF2-40B4-BE49-F238E27FC236}">
                <a16:creationId xmlns:a16="http://schemas.microsoft.com/office/drawing/2014/main" id="{6E1E433D-B984-EB48-8E0B-070CC8523187}"/>
              </a:ext>
            </a:extLst>
          </p:cNvPr>
          <p:cNvSpPr/>
          <p:nvPr/>
        </p:nvSpPr>
        <p:spPr>
          <a:xfrm>
            <a:off x="5927318" y="5293129"/>
            <a:ext cx="1671590" cy="54566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NIST</a:t>
            </a:r>
          </a:p>
        </p:txBody>
      </p:sp>
      <p:sp>
        <p:nvSpPr>
          <p:cNvPr id="21" name="Oval 20">
            <a:extLst>
              <a:ext uri="{FF2B5EF4-FFF2-40B4-BE49-F238E27FC236}">
                <a16:creationId xmlns:a16="http://schemas.microsoft.com/office/drawing/2014/main" id="{6BAE2247-2AD8-DC4E-8AE7-C0572C82013E}"/>
              </a:ext>
            </a:extLst>
          </p:cNvPr>
          <p:cNvSpPr/>
          <p:nvPr/>
        </p:nvSpPr>
        <p:spPr>
          <a:xfrm>
            <a:off x="8562719" y="4727549"/>
            <a:ext cx="1671590" cy="54566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Autodesk</a:t>
            </a:r>
          </a:p>
        </p:txBody>
      </p:sp>
      <p:cxnSp>
        <p:nvCxnSpPr>
          <p:cNvPr id="22" name="Straight Arrow Connector 21">
            <a:extLst>
              <a:ext uri="{FF2B5EF4-FFF2-40B4-BE49-F238E27FC236}">
                <a16:creationId xmlns:a16="http://schemas.microsoft.com/office/drawing/2014/main" id="{7A617C81-C1E2-D542-A97C-7BDABA2E1D70}"/>
              </a:ext>
            </a:extLst>
          </p:cNvPr>
          <p:cNvCxnSpPr>
            <a:cxnSpLocks/>
            <a:stCxn id="6" idx="4"/>
            <a:endCxn id="20" idx="0"/>
          </p:cNvCxnSpPr>
          <p:nvPr/>
        </p:nvCxnSpPr>
        <p:spPr>
          <a:xfrm>
            <a:off x="5810399" y="2771782"/>
            <a:ext cx="952714" cy="2521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A837AD0-6019-184F-80AB-6CDF8BB92C3F}"/>
              </a:ext>
            </a:extLst>
          </p:cNvPr>
          <p:cNvCxnSpPr>
            <a:cxnSpLocks/>
            <a:stCxn id="17" idx="4"/>
            <a:endCxn id="21" idx="0"/>
          </p:cNvCxnSpPr>
          <p:nvPr/>
        </p:nvCxnSpPr>
        <p:spPr>
          <a:xfrm>
            <a:off x="9328624" y="2654437"/>
            <a:ext cx="69890" cy="2073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84988712-2EB4-5348-8641-31B77DE0DB21}"/>
              </a:ext>
            </a:extLst>
          </p:cNvPr>
          <p:cNvSpPr txBox="1"/>
          <p:nvPr/>
        </p:nvSpPr>
        <p:spPr>
          <a:xfrm>
            <a:off x="4010793" y="4732985"/>
            <a:ext cx="2635401" cy="369332"/>
          </a:xfrm>
          <a:prstGeom prst="rect">
            <a:avLst/>
          </a:prstGeom>
          <a:noFill/>
        </p:spPr>
        <p:txBody>
          <a:bodyPr wrap="none" rtlCol="0">
            <a:spAutoFit/>
          </a:bodyPr>
          <a:lstStyle/>
          <a:p>
            <a:r>
              <a:rPr lang="en-US" dirty="0"/>
              <a:t>has organizational context</a:t>
            </a:r>
          </a:p>
        </p:txBody>
      </p:sp>
      <p:sp>
        <p:nvSpPr>
          <p:cNvPr id="32" name="TextBox 31">
            <a:extLst>
              <a:ext uri="{FF2B5EF4-FFF2-40B4-BE49-F238E27FC236}">
                <a16:creationId xmlns:a16="http://schemas.microsoft.com/office/drawing/2014/main" id="{978C133E-E756-BB41-B2B9-0551A606DBC7}"/>
              </a:ext>
            </a:extLst>
          </p:cNvPr>
          <p:cNvSpPr txBox="1"/>
          <p:nvPr/>
        </p:nvSpPr>
        <p:spPr>
          <a:xfrm>
            <a:off x="9364180" y="4002578"/>
            <a:ext cx="2635401" cy="369332"/>
          </a:xfrm>
          <a:prstGeom prst="rect">
            <a:avLst/>
          </a:prstGeom>
          <a:noFill/>
        </p:spPr>
        <p:txBody>
          <a:bodyPr wrap="none" rtlCol="0">
            <a:spAutoFit/>
          </a:bodyPr>
          <a:lstStyle/>
          <a:p>
            <a:r>
              <a:rPr lang="en-US" dirty="0"/>
              <a:t>has organizational context</a:t>
            </a:r>
          </a:p>
        </p:txBody>
      </p:sp>
      <p:sp>
        <p:nvSpPr>
          <p:cNvPr id="44" name="Oval 43">
            <a:extLst>
              <a:ext uri="{FF2B5EF4-FFF2-40B4-BE49-F238E27FC236}">
                <a16:creationId xmlns:a16="http://schemas.microsoft.com/office/drawing/2014/main" id="{5FB622FA-FE48-7C4D-BD28-EFD3B556F15E}"/>
              </a:ext>
            </a:extLst>
          </p:cNvPr>
          <p:cNvSpPr/>
          <p:nvPr/>
        </p:nvSpPr>
        <p:spPr>
          <a:xfrm>
            <a:off x="7826999" y="6068077"/>
            <a:ext cx="1966244" cy="54566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Organization</a:t>
            </a:r>
          </a:p>
        </p:txBody>
      </p:sp>
      <p:cxnSp>
        <p:nvCxnSpPr>
          <p:cNvPr id="45" name="Straight Arrow Connector 44">
            <a:extLst>
              <a:ext uri="{FF2B5EF4-FFF2-40B4-BE49-F238E27FC236}">
                <a16:creationId xmlns:a16="http://schemas.microsoft.com/office/drawing/2014/main" id="{D442231F-DA0D-3445-BED6-57DA967D1C6B}"/>
              </a:ext>
            </a:extLst>
          </p:cNvPr>
          <p:cNvCxnSpPr>
            <a:cxnSpLocks/>
            <a:stCxn id="21" idx="4"/>
            <a:endCxn id="44" idx="0"/>
          </p:cNvCxnSpPr>
          <p:nvPr/>
        </p:nvCxnSpPr>
        <p:spPr>
          <a:xfrm flipH="1">
            <a:off x="8810121" y="5273215"/>
            <a:ext cx="588393" cy="7948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E70A23F4-EE25-0E43-A867-CCF392FF5910}"/>
              </a:ext>
            </a:extLst>
          </p:cNvPr>
          <p:cNvCxnSpPr>
            <a:cxnSpLocks/>
            <a:stCxn id="20" idx="4"/>
            <a:endCxn id="44" idx="0"/>
          </p:cNvCxnSpPr>
          <p:nvPr/>
        </p:nvCxnSpPr>
        <p:spPr>
          <a:xfrm>
            <a:off x="6763113" y="5838795"/>
            <a:ext cx="2047008" cy="229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B25527E3-51C6-AC4B-9F64-576565370ED0}"/>
              </a:ext>
            </a:extLst>
          </p:cNvPr>
          <p:cNvSpPr txBox="1"/>
          <p:nvPr/>
        </p:nvSpPr>
        <p:spPr>
          <a:xfrm>
            <a:off x="9164688" y="5530669"/>
            <a:ext cx="1211678" cy="369332"/>
          </a:xfrm>
          <a:prstGeom prst="rect">
            <a:avLst/>
          </a:prstGeom>
          <a:noFill/>
        </p:spPr>
        <p:txBody>
          <a:bodyPr wrap="none" rtlCol="0">
            <a:spAutoFit/>
          </a:bodyPr>
          <a:lstStyle/>
          <a:p>
            <a:r>
              <a:rPr lang="en-US" dirty="0"/>
              <a:t>instance of</a:t>
            </a:r>
          </a:p>
        </p:txBody>
      </p:sp>
      <p:sp>
        <p:nvSpPr>
          <p:cNvPr id="54" name="TextBox 53">
            <a:extLst>
              <a:ext uri="{FF2B5EF4-FFF2-40B4-BE49-F238E27FC236}">
                <a16:creationId xmlns:a16="http://schemas.microsoft.com/office/drawing/2014/main" id="{EEDD54A2-312E-BB4C-A219-7629ED4834BE}"/>
              </a:ext>
            </a:extLst>
          </p:cNvPr>
          <p:cNvSpPr txBox="1"/>
          <p:nvPr/>
        </p:nvSpPr>
        <p:spPr>
          <a:xfrm>
            <a:off x="6290257" y="5908360"/>
            <a:ext cx="1211678" cy="369332"/>
          </a:xfrm>
          <a:prstGeom prst="rect">
            <a:avLst/>
          </a:prstGeom>
          <a:noFill/>
        </p:spPr>
        <p:txBody>
          <a:bodyPr wrap="none" rtlCol="0">
            <a:spAutoFit/>
          </a:bodyPr>
          <a:lstStyle/>
          <a:p>
            <a:r>
              <a:rPr lang="en-US" dirty="0"/>
              <a:t>instance of</a:t>
            </a:r>
          </a:p>
        </p:txBody>
      </p:sp>
      <p:sp>
        <p:nvSpPr>
          <p:cNvPr id="46" name="Oval 45">
            <a:extLst>
              <a:ext uri="{FF2B5EF4-FFF2-40B4-BE49-F238E27FC236}">
                <a16:creationId xmlns:a16="http://schemas.microsoft.com/office/drawing/2014/main" id="{14DFFD8E-2A76-BF4B-929C-72CE266274F6}"/>
              </a:ext>
            </a:extLst>
          </p:cNvPr>
          <p:cNvSpPr/>
          <p:nvPr/>
        </p:nvSpPr>
        <p:spPr>
          <a:xfrm>
            <a:off x="10481203" y="242372"/>
            <a:ext cx="273132" cy="242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395E0AC6-CD73-3C4B-82B1-7822FA15BCAC}"/>
              </a:ext>
            </a:extLst>
          </p:cNvPr>
          <p:cNvSpPr txBox="1"/>
          <p:nvPr/>
        </p:nvSpPr>
        <p:spPr>
          <a:xfrm>
            <a:off x="10753602" y="224710"/>
            <a:ext cx="1229824" cy="307777"/>
          </a:xfrm>
          <a:prstGeom prst="rect">
            <a:avLst/>
          </a:prstGeom>
          <a:noFill/>
        </p:spPr>
        <p:txBody>
          <a:bodyPr wrap="none" rtlCol="0">
            <a:spAutoFit/>
          </a:bodyPr>
          <a:lstStyle/>
          <a:p>
            <a:r>
              <a:rPr lang="en-US" sz="1400" dirty="0"/>
              <a:t>Asserted Class</a:t>
            </a:r>
          </a:p>
        </p:txBody>
      </p:sp>
      <p:sp>
        <p:nvSpPr>
          <p:cNvPr id="49" name="Oval 48">
            <a:extLst>
              <a:ext uri="{FF2B5EF4-FFF2-40B4-BE49-F238E27FC236}">
                <a16:creationId xmlns:a16="http://schemas.microsoft.com/office/drawing/2014/main" id="{0D602BA1-C83B-E04B-9E56-B42BCF0356F1}"/>
              </a:ext>
            </a:extLst>
          </p:cNvPr>
          <p:cNvSpPr/>
          <p:nvPr/>
        </p:nvSpPr>
        <p:spPr>
          <a:xfrm>
            <a:off x="10481203" y="561803"/>
            <a:ext cx="273132" cy="24227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97C3B4FE-C75E-DD4F-88FE-D74B1FD1055D}"/>
              </a:ext>
            </a:extLst>
          </p:cNvPr>
          <p:cNvSpPr txBox="1"/>
          <p:nvPr/>
        </p:nvSpPr>
        <p:spPr>
          <a:xfrm>
            <a:off x="10753602" y="544141"/>
            <a:ext cx="797654" cy="307777"/>
          </a:xfrm>
          <a:prstGeom prst="rect">
            <a:avLst/>
          </a:prstGeom>
          <a:noFill/>
        </p:spPr>
        <p:txBody>
          <a:bodyPr wrap="none" rtlCol="0">
            <a:spAutoFit/>
          </a:bodyPr>
          <a:lstStyle/>
          <a:p>
            <a:r>
              <a:rPr lang="en-US" sz="1400" dirty="0"/>
              <a:t>Instance</a:t>
            </a:r>
          </a:p>
        </p:txBody>
      </p:sp>
      <p:sp>
        <p:nvSpPr>
          <p:cNvPr id="51" name="Oval 50">
            <a:extLst>
              <a:ext uri="{FF2B5EF4-FFF2-40B4-BE49-F238E27FC236}">
                <a16:creationId xmlns:a16="http://schemas.microsoft.com/office/drawing/2014/main" id="{0C40B89C-7D16-134D-98F4-444BBABA5D05}"/>
              </a:ext>
            </a:extLst>
          </p:cNvPr>
          <p:cNvSpPr/>
          <p:nvPr/>
        </p:nvSpPr>
        <p:spPr>
          <a:xfrm>
            <a:off x="10481203" y="872611"/>
            <a:ext cx="273132" cy="242277"/>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48F32D38-AC73-7F4A-B166-1F9BCA8C77FF}"/>
              </a:ext>
            </a:extLst>
          </p:cNvPr>
          <p:cNvSpPr txBox="1"/>
          <p:nvPr/>
        </p:nvSpPr>
        <p:spPr>
          <a:xfrm>
            <a:off x="10753602" y="854949"/>
            <a:ext cx="1164101" cy="307777"/>
          </a:xfrm>
          <a:prstGeom prst="rect">
            <a:avLst/>
          </a:prstGeom>
          <a:noFill/>
        </p:spPr>
        <p:txBody>
          <a:bodyPr wrap="none" rtlCol="0">
            <a:spAutoFit/>
          </a:bodyPr>
          <a:lstStyle/>
          <a:p>
            <a:r>
              <a:rPr lang="en-US" sz="1400" dirty="0"/>
              <a:t>Defined Class</a:t>
            </a:r>
          </a:p>
        </p:txBody>
      </p:sp>
    </p:spTree>
    <p:extLst>
      <p:ext uri="{BB962C8B-B14F-4D97-AF65-F5344CB8AC3E}">
        <p14:creationId xmlns:p14="http://schemas.microsoft.com/office/powerpoint/2010/main" val="28104361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4B6078-A3CF-2145-BA4C-EC73470928D3}"/>
              </a:ext>
            </a:extLst>
          </p:cNvPr>
          <p:cNvSpPr txBox="1"/>
          <p:nvPr/>
        </p:nvSpPr>
        <p:spPr>
          <a:xfrm>
            <a:off x="271516" y="-253814"/>
            <a:ext cx="10181230" cy="2123658"/>
          </a:xfrm>
          <a:prstGeom prst="rect">
            <a:avLst/>
          </a:prstGeom>
          <a:noFill/>
        </p:spPr>
        <p:txBody>
          <a:bodyPr wrap="square" rtlCol="0">
            <a:spAutoFit/>
          </a:bodyPr>
          <a:lstStyle/>
          <a:p>
            <a:br>
              <a:rPr lang="en-US" sz="4400" i="1" dirty="0">
                <a:latin typeface="Garamond" panose="02020404030301010803" pitchFamily="18" charset="0"/>
              </a:rPr>
            </a:br>
            <a:r>
              <a:rPr lang="en-US" sz="4400" i="1" dirty="0">
                <a:latin typeface="Garamond" panose="02020404030301010803" pitchFamily="18" charset="0"/>
              </a:rPr>
              <a:t>Realizable Entities and their Contexts</a:t>
            </a:r>
            <a:br>
              <a:rPr lang="en-US" sz="4400" i="1" dirty="0">
                <a:latin typeface="Garamond" panose="02020404030301010803" pitchFamily="18" charset="0"/>
              </a:rPr>
            </a:br>
            <a:endParaRPr lang="en-US" sz="4400" dirty="0">
              <a:latin typeface="Garamond" panose="02020404030301010803" pitchFamily="18" charset="0"/>
            </a:endParaRPr>
          </a:p>
        </p:txBody>
      </p:sp>
      <p:sp>
        <p:nvSpPr>
          <p:cNvPr id="3" name="Oval 2">
            <a:extLst>
              <a:ext uri="{FF2B5EF4-FFF2-40B4-BE49-F238E27FC236}">
                <a16:creationId xmlns:a16="http://schemas.microsoft.com/office/drawing/2014/main" id="{6FF45674-314A-3347-AABC-603C7E0D2EA8}"/>
              </a:ext>
            </a:extLst>
          </p:cNvPr>
          <p:cNvSpPr/>
          <p:nvPr/>
        </p:nvSpPr>
        <p:spPr>
          <a:xfrm>
            <a:off x="2014235" y="5397222"/>
            <a:ext cx="1515035" cy="54684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Sally</a:t>
            </a:r>
          </a:p>
        </p:txBody>
      </p:sp>
      <p:sp>
        <p:nvSpPr>
          <p:cNvPr id="5" name="Oval 4">
            <a:extLst>
              <a:ext uri="{FF2B5EF4-FFF2-40B4-BE49-F238E27FC236}">
                <a16:creationId xmlns:a16="http://schemas.microsoft.com/office/drawing/2014/main" id="{E473D944-7DC4-BE46-B15C-323BA41A8610}"/>
              </a:ext>
            </a:extLst>
          </p:cNvPr>
          <p:cNvSpPr/>
          <p:nvPr/>
        </p:nvSpPr>
        <p:spPr>
          <a:xfrm>
            <a:off x="1565642" y="3487196"/>
            <a:ext cx="1766734" cy="546847"/>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Employee</a:t>
            </a:r>
          </a:p>
        </p:txBody>
      </p:sp>
      <p:sp>
        <p:nvSpPr>
          <p:cNvPr id="6" name="Oval 5">
            <a:extLst>
              <a:ext uri="{FF2B5EF4-FFF2-40B4-BE49-F238E27FC236}">
                <a16:creationId xmlns:a16="http://schemas.microsoft.com/office/drawing/2014/main" id="{4D29ACCA-8F3C-1642-8612-1BBDE684E6D8}"/>
              </a:ext>
            </a:extLst>
          </p:cNvPr>
          <p:cNvSpPr/>
          <p:nvPr/>
        </p:nvSpPr>
        <p:spPr>
          <a:xfrm>
            <a:off x="4974604" y="2226116"/>
            <a:ext cx="1671590" cy="54566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Employee Role 1</a:t>
            </a:r>
          </a:p>
        </p:txBody>
      </p:sp>
      <p:sp>
        <p:nvSpPr>
          <p:cNvPr id="7" name="Oval 6">
            <a:extLst>
              <a:ext uri="{FF2B5EF4-FFF2-40B4-BE49-F238E27FC236}">
                <a16:creationId xmlns:a16="http://schemas.microsoft.com/office/drawing/2014/main" id="{6560DEF4-9240-8B42-B1E8-6F8F92CCCC3D}"/>
              </a:ext>
            </a:extLst>
          </p:cNvPr>
          <p:cNvSpPr/>
          <p:nvPr/>
        </p:nvSpPr>
        <p:spPr>
          <a:xfrm>
            <a:off x="7175896" y="4088799"/>
            <a:ext cx="1326775" cy="848058"/>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Staff Role</a:t>
            </a:r>
          </a:p>
        </p:txBody>
      </p:sp>
      <p:cxnSp>
        <p:nvCxnSpPr>
          <p:cNvPr id="8" name="Straight Arrow Connector 7">
            <a:extLst>
              <a:ext uri="{FF2B5EF4-FFF2-40B4-BE49-F238E27FC236}">
                <a16:creationId xmlns:a16="http://schemas.microsoft.com/office/drawing/2014/main" id="{BCA66710-880E-4B47-993D-63A4B8840F74}"/>
              </a:ext>
            </a:extLst>
          </p:cNvPr>
          <p:cNvCxnSpPr>
            <a:cxnSpLocks/>
            <a:stCxn id="3" idx="0"/>
            <a:endCxn id="5" idx="4"/>
          </p:cNvCxnSpPr>
          <p:nvPr/>
        </p:nvCxnSpPr>
        <p:spPr>
          <a:xfrm flipH="1" flipV="1">
            <a:off x="2449009" y="4034043"/>
            <a:ext cx="322744" cy="1363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9B7692D-EF16-DE46-A127-7FEFF75C64D8}"/>
              </a:ext>
            </a:extLst>
          </p:cNvPr>
          <p:cNvCxnSpPr>
            <a:cxnSpLocks/>
            <a:stCxn id="3" idx="0"/>
            <a:endCxn id="6" idx="4"/>
          </p:cNvCxnSpPr>
          <p:nvPr/>
        </p:nvCxnSpPr>
        <p:spPr>
          <a:xfrm flipV="1">
            <a:off x="2771753" y="2771782"/>
            <a:ext cx="3038646" cy="2625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23A7B0A-A484-0149-983A-D64504699924}"/>
              </a:ext>
            </a:extLst>
          </p:cNvPr>
          <p:cNvCxnSpPr>
            <a:cxnSpLocks/>
            <a:stCxn id="6" idx="4"/>
            <a:endCxn id="7" idx="0"/>
          </p:cNvCxnSpPr>
          <p:nvPr/>
        </p:nvCxnSpPr>
        <p:spPr>
          <a:xfrm>
            <a:off x="5810399" y="2771782"/>
            <a:ext cx="2028885" cy="1317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8941FB3-904F-0E43-BD30-9E8842A8498E}"/>
              </a:ext>
            </a:extLst>
          </p:cNvPr>
          <p:cNvSpPr txBox="1"/>
          <p:nvPr/>
        </p:nvSpPr>
        <p:spPr>
          <a:xfrm>
            <a:off x="6281988" y="2872260"/>
            <a:ext cx="1211678" cy="369332"/>
          </a:xfrm>
          <a:prstGeom prst="rect">
            <a:avLst/>
          </a:prstGeom>
          <a:noFill/>
        </p:spPr>
        <p:txBody>
          <a:bodyPr wrap="none" rtlCol="0">
            <a:spAutoFit/>
          </a:bodyPr>
          <a:lstStyle/>
          <a:p>
            <a:r>
              <a:rPr lang="en-US" dirty="0"/>
              <a:t>instance of</a:t>
            </a:r>
          </a:p>
        </p:txBody>
      </p:sp>
      <p:sp>
        <p:nvSpPr>
          <p:cNvPr id="12" name="TextBox 11">
            <a:extLst>
              <a:ext uri="{FF2B5EF4-FFF2-40B4-BE49-F238E27FC236}">
                <a16:creationId xmlns:a16="http://schemas.microsoft.com/office/drawing/2014/main" id="{61F02964-0A63-BD4A-9FB5-E499711751B6}"/>
              </a:ext>
            </a:extLst>
          </p:cNvPr>
          <p:cNvSpPr txBox="1"/>
          <p:nvPr/>
        </p:nvSpPr>
        <p:spPr>
          <a:xfrm>
            <a:off x="1353684" y="4211558"/>
            <a:ext cx="1211678" cy="369332"/>
          </a:xfrm>
          <a:prstGeom prst="rect">
            <a:avLst/>
          </a:prstGeom>
          <a:noFill/>
        </p:spPr>
        <p:txBody>
          <a:bodyPr wrap="none" rtlCol="0">
            <a:spAutoFit/>
          </a:bodyPr>
          <a:lstStyle/>
          <a:p>
            <a:r>
              <a:rPr lang="en-US" dirty="0"/>
              <a:t>instance of</a:t>
            </a:r>
          </a:p>
        </p:txBody>
      </p:sp>
      <p:sp>
        <p:nvSpPr>
          <p:cNvPr id="13" name="TextBox 12">
            <a:extLst>
              <a:ext uri="{FF2B5EF4-FFF2-40B4-BE49-F238E27FC236}">
                <a16:creationId xmlns:a16="http://schemas.microsoft.com/office/drawing/2014/main" id="{146D34CC-6A7A-4645-B02C-D4F45AD6259D}"/>
              </a:ext>
            </a:extLst>
          </p:cNvPr>
          <p:cNvSpPr txBox="1"/>
          <p:nvPr/>
        </p:nvSpPr>
        <p:spPr>
          <a:xfrm>
            <a:off x="3846435" y="3309119"/>
            <a:ext cx="1050480" cy="369332"/>
          </a:xfrm>
          <a:prstGeom prst="rect">
            <a:avLst/>
          </a:prstGeom>
          <a:noFill/>
        </p:spPr>
        <p:txBody>
          <a:bodyPr wrap="none" rtlCol="0">
            <a:spAutoFit/>
          </a:bodyPr>
          <a:lstStyle/>
          <a:p>
            <a:r>
              <a:rPr lang="en-US" dirty="0"/>
              <a:t>bearer of</a:t>
            </a:r>
          </a:p>
        </p:txBody>
      </p:sp>
      <p:sp>
        <p:nvSpPr>
          <p:cNvPr id="14" name="Oval 13">
            <a:extLst>
              <a:ext uri="{FF2B5EF4-FFF2-40B4-BE49-F238E27FC236}">
                <a16:creationId xmlns:a16="http://schemas.microsoft.com/office/drawing/2014/main" id="{13893297-F4BB-3440-90B5-27503A846FBE}"/>
              </a:ext>
            </a:extLst>
          </p:cNvPr>
          <p:cNvSpPr/>
          <p:nvPr/>
        </p:nvSpPr>
        <p:spPr>
          <a:xfrm>
            <a:off x="1655632" y="2374122"/>
            <a:ext cx="1586754" cy="5468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Person</a:t>
            </a:r>
          </a:p>
        </p:txBody>
      </p:sp>
      <p:cxnSp>
        <p:nvCxnSpPr>
          <p:cNvPr id="15" name="Straight Arrow Connector 14">
            <a:extLst>
              <a:ext uri="{FF2B5EF4-FFF2-40B4-BE49-F238E27FC236}">
                <a16:creationId xmlns:a16="http://schemas.microsoft.com/office/drawing/2014/main" id="{601D95AD-DAB4-2B48-85B9-60D9A22167E0}"/>
              </a:ext>
            </a:extLst>
          </p:cNvPr>
          <p:cNvCxnSpPr>
            <a:cxnSpLocks/>
            <a:stCxn id="5" idx="0"/>
            <a:endCxn id="14" idx="4"/>
          </p:cNvCxnSpPr>
          <p:nvPr/>
        </p:nvCxnSpPr>
        <p:spPr>
          <a:xfrm flipV="1">
            <a:off x="2449009" y="2920969"/>
            <a:ext cx="0" cy="5662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F7870C1-B749-5641-A71B-E7154CF683DE}"/>
              </a:ext>
            </a:extLst>
          </p:cNvPr>
          <p:cNvSpPr txBox="1"/>
          <p:nvPr/>
        </p:nvSpPr>
        <p:spPr>
          <a:xfrm>
            <a:off x="1211858" y="3077040"/>
            <a:ext cx="1204176" cy="369332"/>
          </a:xfrm>
          <a:prstGeom prst="rect">
            <a:avLst/>
          </a:prstGeom>
          <a:noFill/>
        </p:spPr>
        <p:txBody>
          <a:bodyPr wrap="none" rtlCol="0">
            <a:spAutoFit/>
          </a:bodyPr>
          <a:lstStyle/>
          <a:p>
            <a:r>
              <a:rPr lang="en-US"/>
              <a:t>subclass of</a:t>
            </a:r>
            <a:endParaRPr lang="en-US" dirty="0"/>
          </a:p>
        </p:txBody>
      </p:sp>
      <p:sp>
        <p:nvSpPr>
          <p:cNvPr id="17" name="Oval 16">
            <a:extLst>
              <a:ext uri="{FF2B5EF4-FFF2-40B4-BE49-F238E27FC236}">
                <a16:creationId xmlns:a16="http://schemas.microsoft.com/office/drawing/2014/main" id="{74117DFF-4D1B-C04A-B120-F1ABCFE0618F}"/>
              </a:ext>
            </a:extLst>
          </p:cNvPr>
          <p:cNvSpPr/>
          <p:nvPr/>
        </p:nvSpPr>
        <p:spPr>
          <a:xfrm>
            <a:off x="8492829" y="2108771"/>
            <a:ext cx="1671590" cy="54566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Employee Role 2</a:t>
            </a:r>
          </a:p>
        </p:txBody>
      </p:sp>
      <p:cxnSp>
        <p:nvCxnSpPr>
          <p:cNvPr id="18" name="Straight Arrow Connector 17">
            <a:extLst>
              <a:ext uri="{FF2B5EF4-FFF2-40B4-BE49-F238E27FC236}">
                <a16:creationId xmlns:a16="http://schemas.microsoft.com/office/drawing/2014/main" id="{D294F7D4-720E-3740-A197-655109AB5D96}"/>
              </a:ext>
            </a:extLst>
          </p:cNvPr>
          <p:cNvCxnSpPr>
            <a:cxnSpLocks/>
            <a:stCxn id="17" idx="4"/>
            <a:endCxn id="7" idx="0"/>
          </p:cNvCxnSpPr>
          <p:nvPr/>
        </p:nvCxnSpPr>
        <p:spPr>
          <a:xfrm flipH="1">
            <a:off x="7839284" y="2654437"/>
            <a:ext cx="1489340" cy="1434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98E20D48-4BA7-9542-AF51-3B6E16B5F7B4}"/>
              </a:ext>
            </a:extLst>
          </p:cNvPr>
          <p:cNvSpPr txBox="1"/>
          <p:nvPr/>
        </p:nvSpPr>
        <p:spPr>
          <a:xfrm>
            <a:off x="7655234" y="2860177"/>
            <a:ext cx="1211678" cy="369332"/>
          </a:xfrm>
          <a:prstGeom prst="rect">
            <a:avLst/>
          </a:prstGeom>
          <a:noFill/>
        </p:spPr>
        <p:txBody>
          <a:bodyPr wrap="none" rtlCol="0">
            <a:spAutoFit/>
          </a:bodyPr>
          <a:lstStyle/>
          <a:p>
            <a:r>
              <a:rPr lang="en-US" dirty="0"/>
              <a:t>instance of</a:t>
            </a:r>
          </a:p>
        </p:txBody>
      </p:sp>
      <p:sp>
        <p:nvSpPr>
          <p:cNvPr id="20" name="Oval 19">
            <a:extLst>
              <a:ext uri="{FF2B5EF4-FFF2-40B4-BE49-F238E27FC236}">
                <a16:creationId xmlns:a16="http://schemas.microsoft.com/office/drawing/2014/main" id="{6E1E433D-B984-EB48-8E0B-070CC8523187}"/>
              </a:ext>
            </a:extLst>
          </p:cNvPr>
          <p:cNvSpPr/>
          <p:nvPr/>
        </p:nvSpPr>
        <p:spPr>
          <a:xfrm>
            <a:off x="5927318" y="5293129"/>
            <a:ext cx="1671590" cy="54566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NIST</a:t>
            </a:r>
          </a:p>
        </p:txBody>
      </p:sp>
      <p:sp>
        <p:nvSpPr>
          <p:cNvPr id="21" name="Oval 20">
            <a:extLst>
              <a:ext uri="{FF2B5EF4-FFF2-40B4-BE49-F238E27FC236}">
                <a16:creationId xmlns:a16="http://schemas.microsoft.com/office/drawing/2014/main" id="{6BAE2247-2AD8-DC4E-8AE7-C0572C82013E}"/>
              </a:ext>
            </a:extLst>
          </p:cNvPr>
          <p:cNvSpPr/>
          <p:nvPr/>
        </p:nvSpPr>
        <p:spPr>
          <a:xfrm>
            <a:off x="8562719" y="4727549"/>
            <a:ext cx="1671590" cy="54566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Autodesk</a:t>
            </a:r>
          </a:p>
        </p:txBody>
      </p:sp>
      <p:cxnSp>
        <p:nvCxnSpPr>
          <p:cNvPr id="22" name="Straight Arrow Connector 21">
            <a:extLst>
              <a:ext uri="{FF2B5EF4-FFF2-40B4-BE49-F238E27FC236}">
                <a16:creationId xmlns:a16="http://schemas.microsoft.com/office/drawing/2014/main" id="{7A617C81-C1E2-D542-A97C-7BDABA2E1D70}"/>
              </a:ext>
            </a:extLst>
          </p:cNvPr>
          <p:cNvCxnSpPr>
            <a:cxnSpLocks/>
            <a:stCxn id="6" idx="4"/>
            <a:endCxn id="20" idx="0"/>
          </p:cNvCxnSpPr>
          <p:nvPr/>
        </p:nvCxnSpPr>
        <p:spPr>
          <a:xfrm>
            <a:off x="5810399" y="2771782"/>
            <a:ext cx="952714" cy="2521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A837AD0-6019-184F-80AB-6CDF8BB92C3F}"/>
              </a:ext>
            </a:extLst>
          </p:cNvPr>
          <p:cNvCxnSpPr>
            <a:cxnSpLocks/>
            <a:stCxn id="17" idx="4"/>
            <a:endCxn id="21" idx="0"/>
          </p:cNvCxnSpPr>
          <p:nvPr/>
        </p:nvCxnSpPr>
        <p:spPr>
          <a:xfrm>
            <a:off x="9328624" y="2654437"/>
            <a:ext cx="69890" cy="2073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84988712-2EB4-5348-8641-31B77DE0DB21}"/>
              </a:ext>
            </a:extLst>
          </p:cNvPr>
          <p:cNvSpPr txBox="1"/>
          <p:nvPr/>
        </p:nvSpPr>
        <p:spPr>
          <a:xfrm>
            <a:off x="4010793" y="4732985"/>
            <a:ext cx="2635401" cy="369332"/>
          </a:xfrm>
          <a:prstGeom prst="rect">
            <a:avLst/>
          </a:prstGeom>
          <a:noFill/>
        </p:spPr>
        <p:txBody>
          <a:bodyPr wrap="none" rtlCol="0">
            <a:spAutoFit/>
          </a:bodyPr>
          <a:lstStyle/>
          <a:p>
            <a:r>
              <a:rPr lang="en-US" dirty="0"/>
              <a:t>has organizational context</a:t>
            </a:r>
          </a:p>
        </p:txBody>
      </p:sp>
      <p:sp>
        <p:nvSpPr>
          <p:cNvPr id="32" name="TextBox 31">
            <a:extLst>
              <a:ext uri="{FF2B5EF4-FFF2-40B4-BE49-F238E27FC236}">
                <a16:creationId xmlns:a16="http://schemas.microsoft.com/office/drawing/2014/main" id="{978C133E-E756-BB41-B2B9-0551A606DBC7}"/>
              </a:ext>
            </a:extLst>
          </p:cNvPr>
          <p:cNvSpPr txBox="1"/>
          <p:nvPr/>
        </p:nvSpPr>
        <p:spPr>
          <a:xfrm>
            <a:off x="9364180" y="4002578"/>
            <a:ext cx="2635401" cy="369332"/>
          </a:xfrm>
          <a:prstGeom prst="rect">
            <a:avLst/>
          </a:prstGeom>
          <a:noFill/>
        </p:spPr>
        <p:txBody>
          <a:bodyPr wrap="none" rtlCol="0">
            <a:spAutoFit/>
          </a:bodyPr>
          <a:lstStyle/>
          <a:p>
            <a:r>
              <a:rPr lang="en-US" dirty="0"/>
              <a:t>has organizational context</a:t>
            </a:r>
          </a:p>
        </p:txBody>
      </p:sp>
      <p:sp>
        <p:nvSpPr>
          <p:cNvPr id="44" name="Oval 43">
            <a:extLst>
              <a:ext uri="{FF2B5EF4-FFF2-40B4-BE49-F238E27FC236}">
                <a16:creationId xmlns:a16="http://schemas.microsoft.com/office/drawing/2014/main" id="{5FB622FA-FE48-7C4D-BD28-EFD3B556F15E}"/>
              </a:ext>
            </a:extLst>
          </p:cNvPr>
          <p:cNvSpPr/>
          <p:nvPr/>
        </p:nvSpPr>
        <p:spPr>
          <a:xfrm>
            <a:off x="7826999" y="6068077"/>
            <a:ext cx="1966244" cy="54566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Organization</a:t>
            </a:r>
          </a:p>
        </p:txBody>
      </p:sp>
      <p:cxnSp>
        <p:nvCxnSpPr>
          <p:cNvPr id="45" name="Straight Arrow Connector 44">
            <a:extLst>
              <a:ext uri="{FF2B5EF4-FFF2-40B4-BE49-F238E27FC236}">
                <a16:creationId xmlns:a16="http://schemas.microsoft.com/office/drawing/2014/main" id="{D442231F-DA0D-3445-BED6-57DA967D1C6B}"/>
              </a:ext>
            </a:extLst>
          </p:cNvPr>
          <p:cNvCxnSpPr>
            <a:cxnSpLocks/>
            <a:stCxn id="21" idx="4"/>
            <a:endCxn id="44" idx="0"/>
          </p:cNvCxnSpPr>
          <p:nvPr/>
        </p:nvCxnSpPr>
        <p:spPr>
          <a:xfrm flipH="1">
            <a:off x="8810121" y="5273215"/>
            <a:ext cx="588393" cy="7948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E70A23F4-EE25-0E43-A867-CCF392FF5910}"/>
              </a:ext>
            </a:extLst>
          </p:cNvPr>
          <p:cNvCxnSpPr>
            <a:cxnSpLocks/>
            <a:stCxn id="20" idx="4"/>
            <a:endCxn id="44" idx="0"/>
          </p:cNvCxnSpPr>
          <p:nvPr/>
        </p:nvCxnSpPr>
        <p:spPr>
          <a:xfrm>
            <a:off x="6763113" y="5838795"/>
            <a:ext cx="2047008" cy="229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B25527E3-51C6-AC4B-9F64-576565370ED0}"/>
              </a:ext>
            </a:extLst>
          </p:cNvPr>
          <p:cNvSpPr txBox="1"/>
          <p:nvPr/>
        </p:nvSpPr>
        <p:spPr>
          <a:xfrm>
            <a:off x="9164688" y="5530669"/>
            <a:ext cx="1211678" cy="369332"/>
          </a:xfrm>
          <a:prstGeom prst="rect">
            <a:avLst/>
          </a:prstGeom>
          <a:noFill/>
        </p:spPr>
        <p:txBody>
          <a:bodyPr wrap="none" rtlCol="0">
            <a:spAutoFit/>
          </a:bodyPr>
          <a:lstStyle/>
          <a:p>
            <a:r>
              <a:rPr lang="en-US" dirty="0"/>
              <a:t>instance of</a:t>
            </a:r>
          </a:p>
        </p:txBody>
      </p:sp>
      <p:sp>
        <p:nvSpPr>
          <p:cNvPr id="54" name="TextBox 53">
            <a:extLst>
              <a:ext uri="{FF2B5EF4-FFF2-40B4-BE49-F238E27FC236}">
                <a16:creationId xmlns:a16="http://schemas.microsoft.com/office/drawing/2014/main" id="{EEDD54A2-312E-BB4C-A219-7629ED4834BE}"/>
              </a:ext>
            </a:extLst>
          </p:cNvPr>
          <p:cNvSpPr txBox="1"/>
          <p:nvPr/>
        </p:nvSpPr>
        <p:spPr>
          <a:xfrm>
            <a:off x="6290257" y="5908360"/>
            <a:ext cx="1211678" cy="369332"/>
          </a:xfrm>
          <a:prstGeom prst="rect">
            <a:avLst/>
          </a:prstGeom>
          <a:noFill/>
        </p:spPr>
        <p:txBody>
          <a:bodyPr wrap="none" rtlCol="0">
            <a:spAutoFit/>
          </a:bodyPr>
          <a:lstStyle/>
          <a:p>
            <a:r>
              <a:rPr lang="en-US" dirty="0"/>
              <a:t>instance of</a:t>
            </a:r>
          </a:p>
        </p:txBody>
      </p:sp>
      <p:sp>
        <p:nvSpPr>
          <p:cNvPr id="55" name="TextBox 54">
            <a:extLst>
              <a:ext uri="{FF2B5EF4-FFF2-40B4-BE49-F238E27FC236}">
                <a16:creationId xmlns:a16="http://schemas.microsoft.com/office/drawing/2014/main" id="{46704343-41A3-2148-98DA-E69FA3B6D6F3}"/>
              </a:ext>
            </a:extLst>
          </p:cNvPr>
          <p:cNvSpPr txBox="1"/>
          <p:nvPr/>
        </p:nvSpPr>
        <p:spPr>
          <a:xfrm>
            <a:off x="5695416" y="1726898"/>
            <a:ext cx="1144672" cy="369332"/>
          </a:xfrm>
          <a:prstGeom prst="rect">
            <a:avLst/>
          </a:prstGeom>
          <a:noFill/>
        </p:spPr>
        <p:txBody>
          <a:bodyPr wrap="none" rtlCol="0">
            <a:spAutoFit/>
          </a:bodyPr>
          <a:lstStyle/>
          <a:p>
            <a:r>
              <a:rPr lang="en-US" dirty="0"/>
              <a:t>realized in</a:t>
            </a:r>
          </a:p>
        </p:txBody>
      </p:sp>
      <p:sp>
        <p:nvSpPr>
          <p:cNvPr id="56" name="Oval 55">
            <a:extLst>
              <a:ext uri="{FF2B5EF4-FFF2-40B4-BE49-F238E27FC236}">
                <a16:creationId xmlns:a16="http://schemas.microsoft.com/office/drawing/2014/main" id="{5C1D4261-004E-F541-AD6D-54CB88E4BCA5}"/>
              </a:ext>
            </a:extLst>
          </p:cNvPr>
          <p:cNvSpPr/>
          <p:nvPr/>
        </p:nvSpPr>
        <p:spPr>
          <a:xfrm>
            <a:off x="9921240" y="199766"/>
            <a:ext cx="1955625" cy="99912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Act of Receiving Salary</a:t>
            </a:r>
          </a:p>
        </p:txBody>
      </p:sp>
      <p:cxnSp>
        <p:nvCxnSpPr>
          <p:cNvPr id="57" name="Straight Arrow Connector 56">
            <a:extLst>
              <a:ext uri="{FF2B5EF4-FFF2-40B4-BE49-F238E27FC236}">
                <a16:creationId xmlns:a16="http://schemas.microsoft.com/office/drawing/2014/main" id="{D049FA4D-0AB1-3F4E-A8B5-89231929102C}"/>
              </a:ext>
            </a:extLst>
          </p:cNvPr>
          <p:cNvCxnSpPr>
            <a:cxnSpLocks/>
            <a:stCxn id="17" idx="0"/>
            <a:endCxn id="56" idx="4"/>
          </p:cNvCxnSpPr>
          <p:nvPr/>
        </p:nvCxnSpPr>
        <p:spPr>
          <a:xfrm flipV="1">
            <a:off x="9328624" y="1198890"/>
            <a:ext cx="1570429" cy="9098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Oval 57">
            <a:extLst>
              <a:ext uri="{FF2B5EF4-FFF2-40B4-BE49-F238E27FC236}">
                <a16:creationId xmlns:a16="http://schemas.microsoft.com/office/drawing/2014/main" id="{FA2B9103-3F32-2B4D-A89A-801D7630EF5A}"/>
              </a:ext>
            </a:extLst>
          </p:cNvPr>
          <p:cNvSpPr/>
          <p:nvPr/>
        </p:nvSpPr>
        <p:spPr>
          <a:xfrm>
            <a:off x="6204913" y="1086855"/>
            <a:ext cx="2605208" cy="8350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Act of Receiving Health Insurance</a:t>
            </a:r>
          </a:p>
        </p:txBody>
      </p:sp>
      <p:cxnSp>
        <p:nvCxnSpPr>
          <p:cNvPr id="59" name="Straight Arrow Connector 58">
            <a:extLst>
              <a:ext uri="{FF2B5EF4-FFF2-40B4-BE49-F238E27FC236}">
                <a16:creationId xmlns:a16="http://schemas.microsoft.com/office/drawing/2014/main" id="{8B9F9BC7-055F-EE4A-A611-F8EBAA7B619D}"/>
              </a:ext>
            </a:extLst>
          </p:cNvPr>
          <p:cNvCxnSpPr>
            <a:cxnSpLocks/>
            <a:stCxn id="6" idx="0"/>
            <a:endCxn id="58" idx="4"/>
          </p:cNvCxnSpPr>
          <p:nvPr/>
        </p:nvCxnSpPr>
        <p:spPr>
          <a:xfrm flipV="1">
            <a:off x="5810399" y="1921890"/>
            <a:ext cx="1697118" cy="304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E2031F7C-C037-C14F-ACED-6B0FB2455962}"/>
              </a:ext>
            </a:extLst>
          </p:cNvPr>
          <p:cNvSpPr txBox="1"/>
          <p:nvPr/>
        </p:nvSpPr>
        <p:spPr>
          <a:xfrm>
            <a:off x="9132314" y="1358525"/>
            <a:ext cx="1144672" cy="369332"/>
          </a:xfrm>
          <a:prstGeom prst="rect">
            <a:avLst/>
          </a:prstGeom>
          <a:noFill/>
        </p:spPr>
        <p:txBody>
          <a:bodyPr wrap="none" rtlCol="0">
            <a:spAutoFit/>
          </a:bodyPr>
          <a:lstStyle/>
          <a:p>
            <a:r>
              <a:rPr lang="en-US" dirty="0"/>
              <a:t>realized in</a:t>
            </a:r>
          </a:p>
        </p:txBody>
      </p:sp>
      <p:sp>
        <p:nvSpPr>
          <p:cNvPr id="36" name="Oval 35">
            <a:extLst>
              <a:ext uri="{FF2B5EF4-FFF2-40B4-BE49-F238E27FC236}">
                <a16:creationId xmlns:a16="http://schemas.microsoft.com/office/drawing/2014/main" id="{F30B9E53-5738-8341-A800-5D6D2A6A03B0}"/>
              </a:ext>
            </a:extLst>
          </p:cNvPr>
          <p:cNvSpPr/>
          <p:nvPr/>
        </p:nvSpPr>
        <p:spPr>
          <a:xfrm>
            <a:off x="271516" y="1199479"/>
            <a:ext cx="273132" cy="242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2C691BAD-767B-C144-AEAE-340F737EE223}"/>
              </a:ext>
            </a:extLst>
          </p:cNvPr>
          <p:cNvSpPr txBox="1"/>
          <p:nvPr/>
        </p:nvSpPr>
        <p:spPr>
          <a:xfrm>
            <a:off x="543915" y="1181817"/>
            <a:ext cx="1229824" cy="307777"/>
          </a:xfrm>
          <a:prstGeom prst="rect">
            <a:avLst/>
          </a:prstGeom>
          <a:noFill/>
        </p:spPr>
        <p:txBody>
          <a:bodyPr wrap="none" rtlCol="0">
            <a:spAutoFit/>
          </a:bodyPr>
          <a:lstStyle/>
          <a:p>
            <a:r>
              <a:rPr lang="en-US" sz="1400" dirty="0"/>
              <a:t>Asserted Class</a:t>
            </a:r>
          </a:p>
        </p:txBody>
      </p:sp>
      <p:sp>
        <p:nvSpPr>
          <p:cNvPr id="38" name="Oval 37">
            <a:extLst>
              <a:ext uri="{FF2B5EF4-FFF2-40B4-BE49-F238E27FC236}">
                <a16:creationId xmlns:a16="http://schemas.microsoft.com/office/drawing/2014/main" id="{A5FB3C05-4886-5344-BC77-4A193B0F9177}"/>
              </a:ext>
            </a:extLst>
          </p:cNvPr>
          <p:cNvSpPr/>
          <p:nvPr/>
        </p:nvSpPr>
        <p:spPr>
          <a:xfrm>
            <a:off x="271516" y="1518910"/>
            <a:ext cx="273132" cy="24227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29472B8E-2144-914A-96FC-2F2A94AD1563}"/>
              </a:ext>
            </a:extLst>
          </p:cNvPr>
          <p:cNvSpPr txBox="1"/>
          <p:nvPr/>
        </p:nvSpPr>
        <p:spPr>
          <a:xfrm>
            <a:off x="543915" y="1501248"/>
            <a:ext cx="797654" cy="307777"/>
          </a:xfrm>
          <a:prstGeom prst="rect">
            <a:avLst/>
          </a:prstGeom>
          <a:noFill/>
        </p:spPr>
        <p:txBody>
          <a:bodyPr wrap="none" rtlCol="0">
            <a:spAutoFit/>
          </a:bodyPr>
          <a:lstStyle/>
          <a:p>
            <a:r>
              <a:rPr lang="en-US" sz="1400" dirty="0"/>
              <a:t>Instance</a:t>
            </a:r>
          </a:p>
        </p:txBody>
      </p:sp>
      <p:sp>
        <p:nvSpPr>
          <p:cNvPr id="40" name="Oval 39">
            <a:extLst>
              <a:ext uri="{FF2B5EF4-FFF2-40B4-BE49-F238E27FC236}">
                <a16:creationId xmlns:a16="http://schemas.microsoft.com/office/drawing/2014/main" id="{849B7A23-2EB2-0242-83B1-61B18D336456}"/>
              </a:ext>
            </a:extLst>
          </p:cNvPr>
          <p:cNvSpPr/>
          <p:nvPr/>
        </p:nvSpPr>
        <p:spPr>
          <a:xfrm>
            <a:off x="271516" y="1829718"/>
            <a:ext cx="273132" cy="242277"/>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1C0679BA-98FB-C04F-9A22-37EE766E60FC}"/>
              </a:ext>
            </a:extLst>
          </p:cNvPr>
          <p:cNvSpPr txBox="1"/>
          <p:nvPr/>
        </p:nvSpPr>
        <p:spPr>
          <a:xfrm>
            <a:off x="543915" y="1812056"/>
            <a:ext cx="1164101" cy="307777"/>
          </a:xfrm>
          <a:prstGeom prst="rect">
            <a:avLst/>
          </a:prstGeom>
          <a:noFill/>
        </p:spPr>
        <p:txBody>
          <a:bodyPr wrap="none" rtlCol="0">
            <a:spAutoFit/>
          </a:bodyPr>
          <a:lstStyle/>
          <a:p>
            <a:r>
              <a:rPr lang="en-US" sz="1400" dirty="0"/>
              <a:t>Defined Class</a:t>
            </a:r>
          </a:p>
        </p:txBody>
      </p:sp>
    </p:spTree>
    <p:extLst>
      <p:ext uri="{BB962C8B-B14F-4D97-AF65-F5344CB8AC3E}">
        <p14:creationId xmlns:p14="http://schemas.microsoft.com/office/powerpoint/2010/main" val="4762126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4B6078-A3CF-2145-BA4C-EC73470928D3}"/>
              </a:ext>
            </a:extLst>
          </p:cNvPr>
          <p:cNvSpPr txBox="1"/>
          <p:nvPr/>
        </p:nvSpPr>
        <p:spPr>
          <a:xfrm>
            <a:off x="271516" y="-253814"/>
            <a:ext cx="10181230" cy="2123658"/>
          </a:xfrm>
          <a:prstGeom prst="rect">
            <a:avLst/>
          </a:prstGeom>
          <a:noFill/>
        </p:spPr>
        <p:txBody>
          <a:bodyPr wrap="square" rtlCol="0">
            <a:spAutoFit/>
          </a:bodyPr>
          <a:lstStyle/>
          <a:p>
            <a:br>
              <a:rPr lang="en-US" sz="4400" i="1" dirty="0">
                <a:latin typeface="Garamond" panose="02020404030301010803" pitchFamily="18" charset="0"/>
              </a:rPr>
            </a:br>
            <a:r>
              <a:rPr lang="en-US" sz="4400" i="1" dirty="0">
                <a:latin typeface="Garamond" panose="02020404030301010803" pitchFamily="18" charset="0"/>
              </a:rPr>
              <a:t>Realizable Entities and their Contexts</a:t>
            </a:r>
            <a:br>
              <a:rPr lang="en-US" sz="4400" i="1" dirty="0">
                <a:latin typeface="Garamond" panose="02020404030301010803" pitchFamily="18" charset="0"/>
              </a:rPr>
            </a:br>
            <a:endParaRPr lang="en-US" sz="4400" dirty="0">
              <a:latin typeface="Garamond" panose="02020404030301010803" pitchFamily="18" charset="0"/>
            </a:endParaRPr>
          </a:p>
        </p:txBody>
      </p:sp>
      <p:sp>
        <p:nvSpPr>
          <p:cNvPr id="3" name="Oval 2">
            <a:extLst>
              <a:ext uri="{FF2B5EF4-FFF2-40B4-BE49-F238E27FC236}">
                <a16:creationId xmlns:a16="http://schemas.microsoft.com/office/drawing/2014/main" id="{6FF45674-314A-3347-AABC-603C7E0D2EA8}"/>
              </a:ext>
            </a:extLst>
          </p:cNvPr>
          <p:cNvSpPr/>
          <p:nvPr/>
        </p:nvSpPr>
        <p:spPr>
          <a:xfrm>
            <a:off x="2014235" y="5397222"/>
            <a:ext cx="1515035" cy="54684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Sally</a:t>
            </a:r>
          </a:p>
        </p:txBody>
      </p:sp>
      <p:sp>
        <p:nvSpPr>
          <p:cNvPr id="5" name="Oval 4">
            <a:extLst>
              <a:ext uri="{FF2B5EF4-FFF2-40B4-BE49-F238E27FC236}">
                <a16:creationId xmlns:a16="http://schemas.microsoft.com/office/drawing/2014/main" id="{E473D944-7DC4-BE46-B15C-323BA41A8610}"/>
              </a:ext>
            </a:extLst>
          </p:cNvPr>
          <p:cNvSpPr/>
          <p:nvPr/>
        </p:nvSpPr>
        <p:spPr>
          <a:xfrm>
            <a:off x="1565642" y="3487196"/>
            <a:ext cx="1766734" cy="546847"/>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Employee</a:t>
            </a:r>
          </a:p>
        </p:txBody>
      </p:sp>
      <p:sp>
        <p:nvSpPr>
          <p:cNvPr id="6" name="Oval 5">
            <a:extLst>
              <a:ext uri="{FF2B5EF4-FFF2-40B4-BE49-F238E27FC236}">
                <a16:creationId xmlns:a16="http://schemas.microsoft.com/office/drawing/2014/main" id="{4D29ACCA-8F3C-1642-8612-1BBDE684E6D8}"/>
              </a:ext>
            </a:extLst>
          </p:cNvPr>
          <p:cNvSpPr/>
          <p:nvPr/>
        </p:nvSpPr>
        <p:spPr>
          <a:xfrm>
            <a:off x="4974604" y="2226116"/>
            <a:ext cx="1865484" cy="54566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CTO Role</a:t>
            </a:r>
          </a:p>
        </p:txBody>
      </p:sp>
      <p:sp>
        <p:nvSpPr>
          <p:cNvPr id="7" name="Oval 6">
            <a:extLst>
              <a:ext uri="{FF2B5EF4-FFF2-40B4-BE49-F238E27FC236}">
                <a16:creationId xmlns:a16="http://schemas.microsoft.com/office/drawing/2014/main" id="{6560DEF4-9240-8B42-B1E8-6F8F92CCCC3D}"/>
              </a:ext>
            </a:extLst>
          </p:cNvPr>
          <p:cNvSpPr/>
          <p:nvPr/>
        </p:nvSpPr>
        <p:spPr>
          <a:xfrm>
            <a:off x="6858568" y="3986706"/>
            <a:ext cx="1936862" cy="98557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Professional Role</a:t>
            </a:r>
          </a:p>
        </p:txBody>
      </p:sp>
      <p:cxnSp>
        <p:nvCxnSpPr>
          <p:cNvPr id="8" name="Straight Arrow Connector 7">
            <a:extLst>
              <a:ext uri="{FF2B5EF4-FFF2-40B4-BE49-F238E27FC236}">
                <a16:creationId xmlns:a16="http://schemas.microsoft.com/office/drawing/2014/main" id="{BCA66710-880E-4B47-993D-63A4B8840F74}"/>
              </a:ext>
            </a:extLst>
          </p:cNvPr>
          <p:cNvCxnSpPr>
            <a:cxnSpLocks/>
            <a:stCxn id="3" idx="0"/>
            <a:endCxn id="5" idx="4"/>
          </p:cNvCxnSpPr>
          <p:nvPr/>
        </p:nvCxnSpPr>
        <p:spPr>
          <a:xfrm flipH="1" flipV="1">
            <a:off x="2449009" y="4034043"/>
            <a:ext cx="322744" cy="1363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9B7692D-EF16-DE46-A127-7FEFF75C64D8}"/>
              </a:ext>
            </a:extLst>
          </p:cNvPr>
          <p:cNvCxnSpPr>
            <a:cxnSpLocks/>
            <a:stCxn id="3" idx="0"/>
            <a:endCxn id="6" idx="4"/>
          </p:cNvCxnSpPr>
          <p:nvPr/>
        </p:nvCxnSpPr>
        <p:spPr>
          <a:xfrm flipV="1">
            <a:off x="2771753" y="2771782"/>
            <a:ext cx="3135593" cy="2625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23A7B0A-A484-0149-983A-D64504699924}"/>
              </a:ext>
            </a:extLst>
          </p:cNvPr>
          <p:cNvCxnSpPr>
            <a:cxnSpLocks/>
            <a:stCxn id="6" idx="4"/>
            <a:endCxn id="7" idx="0"/>
          </p:cNvCxnSpPr>
          <p:nvPr/>
        </p:nvCxnSpPr>
        <p:spPr>
          <a:xfrm>
            <a:off x="5907346" y="2771782"/>
            <a:ext cx="1919653" cy="1214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8941FB3-904F-0E43-BD30-9E8842A8498E}"/>
              </a:ext>
            </a:extLst>
          </p:cNvPr>
          <p:cNvSpPr txBox="1"/>
          <p:nvPr/>
        </p:nvSpPr>
        <p:spPr>
          <a:xfrm>
            <a:off x="6357832" y="2860177"/>
            <a:ext cx="1211678" cy="369332"/>
          </a:xfrm>
          <a:prstGeom prst="rect">
            <a:avLst/>
          </a:prstGeom>
          <a:noFill/>
        </p:spPr>
        <p:txBody>
          <a:bodyPr wrap="none" rtlCol="0">
            <a:spAutoFit/>
          </a:bodyPr>
          <a:lstStyle/>
          <a:p>
            <a:r>
              <a:rPr lang="en-US" dirty="0"/>
              <a:t>instance of</a:t>
            </a:r>
          </a:p>
        </p:txBody>
      </p:sp>
      <p:sp>
        <p:nvSpPr>
          <p:cNvPr id="12" name="TextBox 11">
            <a:extLst>
              <a:ext uri="{FF2B5EF4-FFF2-40B4-BE49-F238E27FC236}">
                <a16:creationId xmlns:a16="http://schemas.microsoft.com/office/drawing/2014/main" id="{61F02964-0A63-BD4A-9FB5-E499711751B6}"/>
              </a:ext>
            </a:extLst>
          </p:cNvPr>
          <p:cNvSpPr txBox="1"/>
          <p:nvPr/>
        </p:nvSpPr>
        <p:spPr>
          <a:xfrm>
            <a:off x="1323660" y="4382593"/>
            <a:ext cx="1211678" cy="369332"/>
          </a:xfrm>
          <a:prstGeom prst="rect">
            <a:avLst/>
          </a:prstGeom>
          <a:noFill/>
        </p:spPr>
        <p:txBody>
          <a:bodyPr wrap="none" rtlCol="0">
            <a:spAutoFit/>
          </a:bodyPr>
          <a:lstStyle/>
          <a:p>
            <a:r>
              <a:rPr lang="en-US" dirty="0"/>
              <a:t>instance of</a:t>
            </a:r>
          </a:p>
        </p:txBody>
      </p:sp>
      <p:sp>
        <p:nvSpPr>
          <p:cNvPr id="13" name="TextBox 12">
            <a:extLst>
              <a:ext uri="{FF2B5EF4-FFF2-40B4-BE49-F238E27FC236}">
                <a16:creationId xmlns:a16="http://schemas.microsoft.com/office/drawing/2014/main" id="{146D34CC-6A7A-4645-B02C-D4F45AD6259D}"/>
              </a:ext>
            </a:extLst>
          </p:cNvPr>
          <p:cNvSpPr txBox="1"/>
          <p:nvPr/>
        </p:nvSpPr>
        <p:spPr>
          <a:xfrm>
            <a:off x="3846435" y="3309119"/>
            <a:ext cx="1050480" cy="369332"/>
          </a:xfrm>
          <a:prstGeom prst="rect">
            <a:avLst/>
          </a:prstGeom>
          <a:noFill/>
        </p:spPr>
        <p:txBody>
          <a:bodyPr wrap="none" rtlCol="0">
            <a:spAutoFit/>
          </a:bodyPr>
          <a:lstStyle/>
          <a:p>
            <a:r>
              <a:rPr lang="en-US" dirty="0"/>
              <a:t>bearer of</a:t>
            </a:r>
          </a:p>
        </p:txBody>
      </p:sp>
      <p:sp>
        <p:nvSpPr>
          <p:cNvPr id="14" name="Oval 13">
            <a:extLst>
              <a:ext uri="{FF2B5EF4-FFF2-40B4-BE49-F238E27FC236}">
                <a16:creationId xmlns:a16="http://schemas.microsoft.com/office/drawing/2014/main" id="{13893297-F4BB-3440-90B5-27503A846FBE}"/>
              </a:ext>
            </a:extLst>
          </p:cNvPr>
          <p:cNvSpPr/>
          <p:nvPr/>
        </p:nvSpPr>
        <p:spPr>
          <a:xfrm>
            <a:off x="1655632" y="2374122"/>
            <a:ext cx="1586754" cy="5468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Person</a:t>
            </a:r>
          </a:p>
        </p:txBody>
      </p:sp>
      <p:cxnSp>
        <p:nvCxnSpPr>
          <p:cNvPr id="15" name="Straight Arrow Connector 14">
            <a:extLst>
              <a:ext uri="{FF2B5EF4-FFF2-40B4-BE49-F238E27FC236}">
                <a16:creationId xmlns:a16="http://schemas.microsoft.com/office/drawing/2014/main" id="{601D95AD-DAB4-2B48-85B9-60D9A22167E0}"/>
              </a:ext>
            </a:extLst>
          </p:cNvPr>
          <p:cNvCxnSpPr>
            <a:cxnSpLocks/>
            <a:stCxn id="5" idx="0"/>
            <a:endCxn id="14" idx="4"/>
          </p:cNvCxnSpPr>
          <p:nvPr/>
        </p:nvCxnSpPr>
        <p:spPr>
          <a:xfrm flipV="1">
            <a:off x="2449009" y="2920969"/>
            <a:ext cx="0" cy="5662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F7870C1-B749-5641-A71B-E7154CF683DE}"/>
              </a:ext>
            </a:extLst>
          </p:cNvPr>
          <p:cNvSpPr txBox="1"/>
          <p:nvPr/>
        </p:nvSpPr>
        <p:spPr>
          <a:xfrm>
            <a:off x="1211858" y="3077040"/>
            <a:ext cx="1204176" cy="369332"/>
          </a:xfrm>
          <a:prstGeom prst="rect">
            <a:avLst/>
          </a:prstGeom>
          <a:noFill/>
        </p:spPr>
        <p:txBody>
          <a:bodyPr wrap="none" rtlCol="0">
            <a:spAutoFit/>
          </a:bodyPr>
          <a:lstStyle/>
          <a:p>
            <a:r>
              <a:rPr lang="en-US"/>
              <a:t>subclass of</a:t>
            </a:r>
            <a:endParaRPr lang="en-US" dirty="0"/>
          </a:p>
        </p:txBody>
      </p:sp>
      <p:sp>
        <p:nvSpPr>
          <p:cNvPr id="17" name="Oval 16">
            <a:extLst>
              <a:ext uri="{FF2B5EF4-FFF2-40B4-BE49-F238E27FC236}">
                <a16:creationId xmlns:a16="http://schemas.microsoft.com/office/drawing/2014/main" id="{74117DFF-4D1B-C04A-B120-F1ABCFE0618F}"/>
              </a:ext>
            </a:extLst>
          </p:cNvPr>
          <p:cNvSpPr/>
          <p:nvPr/>
        </p:nvSpPr>
        <p:spPr>
          <a:xfrm>
            <a:off x="8492828" y="2108771"/>
            <a:ext cx="1883537" cy="54566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Consultant Role</a:t>
            </a:r>
          </a:p>
        </p:txBody>
      </p:sp>
      <p:cxnSp>
        <p:nvCxnSpPr>
          <p:cNvPr id="18" name="Straight Arrow Connector 17">
            <a:extLst>
              <a:ext uri="{FF2B5EF4-FFF2-40B4-BE49-F238E27FC236}">
                <a16:creationId xmlns:a16="http://schemas.microsoft.com/office/drawing/2014/main" id="{D294F7D4-720E-3740-A197-655109AB5D96}"/>
              </a:ext>
            </a:extLst>
          </p:cNvPr>
          <p:cNvCxnSpPr>
            <a:cxnSpLocks/>
            <a:stCxn id="17" idx="4"/>
            <a:endCxn id="7" idx="0"/>
          </p:cNvCxnSpPr>
          <p:nvPr/>
        </p:nvCxnSpPr>
        <p:spPr>
          <a:xfrm flipH="1">
            <a:off x="7826999" y="2654437"/>
            <a:ext cx="1607598" cy="1332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98E20D48-4BA7-9542-AF51-3B6E16B5F7B4}"/>
              </a:ext>
            </a:extLst>
          </p:cNvPr>
          <p:cNvSpPr txBox="1"/>
          <p:nvPr/>
        </p:nvSpPr>
        <p:spPr>
          <a:xfrm>
            <a:off x="7773544" y="2830771"/>
            <a:ext cx="1211678" cy="369332"/>
          </a:xfrm>
          <a:prstGeom prst="rect">
            <a:avLst/>
          </a:prstGeom>
          <a:noFill/>
        </p:spPr>
        <p:txBody>
          <a:bodyPr wrap="none" rtlCol="0">
            <a:spAutoFit/>
          </a:bodyPr>
          <a:lstStyle/>
          <a:p>
            <a:r>
              <a:rPr lang="en-US" dirty="0"/>
              <a:t>instance of</a:t>
            </a:r>
          </a:p>
        </p:txBody>
      </p:sp>
      <p:sp>
        <p:nvSpPr>
          <p:cNvPr id="20" name="Oval 19">
            <a:extLst>
              <a:ext uri="{FF2B5EF4-FFF2-40B4-BE49-F238E27FC236}">
                <a16:creationId xmlns:a16="http://schemas.microsoft.com/office/drawing/2014/main" id="{6E1E433D-B984-EB48-8E0B-070CC8523187}"/>
              </a:ext>
            </a:extLst>
          </p:cNvPr>
          <p:cNvSpPr/>
          <p:nvPr/>
        </p:nvSpPr>
        <p:spPr>
          <a:xfrm>
            <a:off x="5927318" y="5293129"/>
            <a:ext cx="1671590" cy="54566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NIST</a:t>
            </a:r>
          </a:p>
        </p:txBody>
      </p:sp>
      <p:sp>
        <p:nvSpPr>
          <p:cNvPr id="21" name="Oval 20">
            <a:extLst>
              <a:ext uri="{FF2B5EF4-FFF2-40B4-BE49-F238E27FC236}">
                <a16:creationId xmlns:a16="http://schemas.microsoft.com/office/drawing/2014/main" id="{6BAE2247-2AD8-DC4E-8AE7-C0572C82013E}"/>
              </a:ext>
            </a:extLst>
          </p:cNvPr>
          <p:cNvSpPr/>
          <p:nvPr/>
        </p:nvSpPr>
        <p:spPr>
          <a:xfrm>
            <a:off x="8562719" y="4727549"/>
            <a:ext cx="1671590" cy="54566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Autodesk</a:t>
            </a:r>
          </a:p>
        </p:txBody>
      </p:sp>
      <p:cxnSp>
        <p:nvCxnSpPr>
          <p:cNvPr id="22" name="Straight Arrow Connector 21">
            <a:extLst>
              <a:ext uri="{FF2B5EF4-FFF2-40B4-BE49-F238E27FC236}">
                <a16:creationId xmlns:a16="http://schemas.microsoft.com/office/drawing/2014/main" id="{7A617C81-C1E2-D542-A97C-7BDABA2E1D70}"/>
              </a:ext>
            </a:extLst>
          </p:cNvPr>
          <p:cNvCxnSpPr>
            <a:cxnSpLocks/>
            <a:stCxn id="6" idx="4"/>
            <a:endCxn id="20" idx="0"/>
          </p:cNvCxnSpPr>
          <p:nvPr/>
        </p:nvCxnSpPr>
        <p:spPr>
          <a:xfrm>
            <a:off x="5907346" y="2771782"/>
            <a:ext cx="855767" cy="2521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A837AD0-6019-184F-80AB-6CDF8BB92C3F}"/>
              </a:ext>
            </a:extLst>
          </p:cNvPr>
          <p:cNvCxnSpPr>
            <a:cxnSpLocks/>
            <a:stCxn id="17" idx="4"/>
            <a:endCxn id="21" idx="0"/>
          </p:cNvCxnSpPr>
          <p:nvPr/>
        </p:nvCxnSpPr>
        <p:spPr>
          <a:xfrm flipH="1">
            <a:off x="9398514" y="2654437"/>
            <a:ext cx="36083" cy="2073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84988712-2EB4-5348-8641-31B77DE0DB21}"/>
              </a:ext>
            </a:extLst>
          </p:cNvPr>
          <p:cNvSpPr txBox="1"/>
          <p:nvPr/>
        </p:nvSpPr>
        <p:spPr>
          <a:xfrm>
            <a:off x="4010793" y="4732985"/>
            <a:ext cx="2635401" cy="369332"/>
          </a:xfrm>
          <a:prstGeom prst="rect">
            <a:avLst/>
          </a:prstGeom>
          <a:noFill/>
        </p:spPr>
        <p:txBody>
          <a:bodyPr wrap="none" rtlCol="0">
            <a:spAutoFit/>
          </a:bodyPr>
          <a:lstStyle/>
          <a:p>
            <a:r>
              <a:rPr lang="en-US" dirty="0"/>
              <a:t>has organizational context</a:t>
            </a:r>
          </a:p>
        </p:txBody>
      </p:sp>
      <p:sp>
        <p:nvSpPr>
          <p:cNvPr id="32" name="TextBox 31">
            <a:extLst>
              <a:ext uri="{FF2B5EF4-FFF2-40B4-BE49-F238E27FC236}">
                <a16:creationId xmlns:a16="http://schemas.microsoft.com/office/drawing/2014/main" id="{978C133E-E756-BB41-B2B9-0551A606DBC7}"/>
              </a:ext>
            </a:extLst>
          </p:cNvPr>
          <p:cNvSpPr txBox="1"/>
          <p:nvPr/>
        </p:nvSpPr>
        <p:spPr>
          <a:xfrm>
            <a:off x="9364180" y="4002578"/>
            <a:ext cx="2635401" cy="369332"/>
          </a:xfrm>
          <a:prstGeom prst="rect">
            <a:avLst/>
          </a:prstGeom>
          <a:noFill/>
        </p:spPr>
        <p:txBody>
          <a:bodyPr wrap="none" rtlCol="0">
            <a:spAutoFit/>
          </a:bodyPr>
          <a:lstStyle/>
          <a:p>
            <a:r>
              <a:rPr lang="en-US" dirty="0"/>
              <a:t>has organizational context</a:t>
            </a:r>
          </a:p>
        </p:txBody>
      </p:sp>
      <p:sp>
        <p:nvSpPr>
          <p:cNvPr id="44" name="Oval 43">
            <a:extLst>
              <a:ext uri="{FF2B5EF4-FFF2-40B4-BE49-F238E27FC236}">
                <a16:creationId xmlns:a16="http://schemas.microsoft.com/office/drawing/2014/main" id="{5FB622FA-FE48-7C4D-BD28-EFD3B556F15E}"/>
              </a:ext>
            </a:extLst>
          </p:cNvPr>
          <p:cNvSpPr/>
          <p:nvPr/>
        </p:nvSpPr>
        <p:spPr>
          <a:xfrm>
            <a:off x="7826999" y="6068077"/>
            <a:ext cx="1966244" cy="54566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Organization</a:t>
            </a:r>
          </a:p>
        </p:txBody>
      </p:sp>
      <p:cxnSp>
        <p:nvCxnSpPr>
          <p:cNvPr id="45" name="Straight Arrow Connector 44">
            <a:extLst>
              <a:ext uri="{FF2B5EF4-FFF2-40B4-BE49-F238E27FC236}">
                <a16:creationId xmlns:a16="http://schemas.microsoft.com/office/drawing/2014/main" id="{D442231F-DA0D-3445-BED6-57DA967D1C6B}"/>
              </a:ext>
            </a:extLst>
          </p:cNvPr>
          <p:cNvCxnSpPr>
            <a:cxnSpLocks/>
            <a:stCxn id="21" idx="4"/>
            <a:endCxn id="44" idx="0"/>
          </p:cNvCxnSpPr>
          <p:nvPr/>
        </p:nvCxnSpPr>
        <p:spPr>
          <a:xfrm flipH="1">
            <a:off x="8810121" y="5273215"/>
            <a:ext cx="588393" cy="7948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E70A23F4-EE25-0E43-A867-CCF392FF5910}"/>
              </a:ext>
            </a:extLst>
          </p:cNvPr>
          <p:cNvCxnSpPr>
            <a:cxnSpLocks/>
            <a:stCxn id="20" idx="4"/>
            <a:endCxn id="44" idx="0"/>
          </p:cNvCxnSpPr>
          <p:nvPr/>
        </p:nvCxnSpPr>
        <p:spPr>
          <a:xfrm>
            <a:off x="6763113" y="5838795"/>
            <a:ext cx="2047008" cy="229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B25527E3-51C6-AC4B-9F64-576565370ED0}"/>
              </a:ext>
            </a:extLst>
          </p:cNvPr>
          <p:cNvSpPr txBox="1"/>
          <p:nvPr/>
        </p:nvSpPr>
        <p:spPr>
          <a:xfrm>
            <a:off x="9164688" y="5530669"/>
            <a:ext cx="1211678" cy="369332"/>
          </a:xfrm>
          <a:prstGeom prst="rect">
            <a:avLst/>
          </a:prstGeom>
          <a:noFill/>
        </p:spPr>
        <p:txBody>
          <a:bodyPr wrap="none" rtlCol="0">
            <a:spAutoFit/>
          </a:bodyPr>
          <a:lstStyle/>
          <a:p>
            <a:r>
              <a:rPr lang="en-US" dirty="0"/>
              <a:t>instance of</a:t>
            </a:r>
          </a:p>
        </p:txBody>
      </p:sp>
      <p:sp>
        <p:nvSpPr>
          <p:cNvPr id="54" name="TextBox 53">
            <a:extLst>
              <a:ext uri="{FF2B5EF4-FFF2-40B4-BE49-F238E27FC236}">
                <a16:creationId xmlns:a16="http://schemas.microsoft.com/office/drawing/2014/main" id="{EEDD54A2-312E-BB4C-A219-7629ED4834BE}"/>
              </a:ext>
            </a:extLst>
          </p:cNvPr>
          <p:cNvSpPr txBox="1"/>
          <p:nvPr/>
        </p:nvSpPr>
        <p:spPr>
          <a:xfrm>
            <a:off x="6290257" y="5908360"/>
            <a:ext cx="1211678" cy="369332"/>
          </a:xfrm>
          <a:prstGeom prst="rect">
            <a:avLst/>
          </a:prstGeom>
          <a:noFill/>
        </p:spPr>
        <p:txBody>
          <a:bodyPr wrap="none" rtlCol="0">
            <a:spAutoFit/>
          </a:bodyPr>
          <a:lstStyle/>
          <a:p>
            <a:r>
              <a:rPr lang="en-US" dirty="0"/>
              <a:t>instance of</a:t>
            </a:r>
          </a:p>
        </p:txBody>
      </p:sp>
      <p:sp>
        <p:nvSpPr>
          <p:cNvPr id="55" name="TextBox 54">
            <a:extLst>
              <a:ext uri="{FF2B5EF4-FFF2-40B4-BE49-F238E27FC236}">
                <a16:creationId xmlns:a16="http://schemas.microsoft.com/office/drawing/2014/main" id="{46704343-41A3-2148-98DA-E69FA3B6D6F3}"/>
              </a:ext>
            </a:extLst>
          </p:cNvPr>
          <p:cNvSpPr txBox="1"/>
          <p:nvPr/>
        </p:nvSpPr>
        <p:spPr>
          <a:xfrm>
            <a:off x="5695416" y="1726898"/>
            <a:ext cx="1144672" cy="369332"/>
          </a:xfrm>
          <a:prstGeom prst="rect">
            <a:avLst/>
          </a:prstGeom>
          <a:noFill/>
        </p:spPr>
        <p:txBody>
          <a:bodyPr wrap="none" rtlCol="0">
            <a:spAutoFit/>
          </a:bodyPr>
          <a:lstStyle/>
          <a:p>
            <a:r>
              <a:rPr lang="en-US" dirty="0"/>
              <a:t>realized in</a:t>
            </a:r>
          </a:p>
        </p:txBody>
      </p:sp>
      <p:sp>
        <p:nvSpPr>
          <p:cNvPr id="56" name="Oval 55">
            <a:extLst>
              <a:ext uri="{FF2B5EF4-FFF2-40B4-BE49-F238E27FC236}">
                <a16:creationId xmlns:a16="http://schemas.microsoft.com/office/drawing/2014/main" id="{5C1D4261-004E-F541-AD6D-54CB88E4BCA5}"/>
              </a:ext>
            </a:extLst>
          </p:cNvPr>
          <p:cNvSpPr/>
          <p:nvPr/>
        </p:nvSpPr>
        <p:spPr>
          <a:xfrm>
            <a:off x="10041018" y="524300"/>
            <a:ext cx="1835847" cy="67459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Software Creation</a:t>
            </a:r>
          </a:p>
        </p:txBody>
      </p:sp>
      <p:cxnSp>
        <p:nvCxnSpPr>
          <p:cNvPr id="57" name="Straight Arrow Connector 56">
            <a:extLst>
              <a:ext uri="{FF2B5EF4-FFF2-40B4-BE49-F238E27FC236}">
                <a16:creationId xmlns:a16="http://schemas.microsoft.com/office/drawing/2014/main" id="{D049FA4D-0AB1-3F4E-A8B5-89231929102C}"/>
              </a:ext>
            </a:extLst>
          </p:cNvPr>
          <p:cNvCxnSpPr>
            <a:cxnSpLocks/>
            <a:stCxn id="17" idx="0"/>
            <a:endCxn id="56" idx="4"/>
          </p:cNvCxnSpPr>
          <p:nvPr/>
        </p:nvCxnSpPr>
        <p:spPr>
          <a:xfrm flipV="1">
            <a:off x="9434597" y="1198890"/>
            <a:ext cx="1524345" cy="9098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Oval 57">
            <a:extLst>
              <a:ext uri="{FF2B5EF4-FFF2-40B4-BE49-F238E27FC236}">
                <a16:creationId xmlns:a16="http://schemas.microsoft.com/office/drawing/2014/main" id="{FA2B9103-3F32-2B4D-A89A-801D7630EF5A}"/>
              </a:ext>
            </a:extLst>
          </p:cNvPr>
          <p:cNvSpPr/>
          <p:nvPr/>
        </p:nvSpPr>
        <p:spPr>
          <a:xfrm>
            <a:off x="7162756" y="1175216"/>
            <a:ext cx="1165314" cy="67459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Act of Hiring</a:t>
            </a:r>
          </a:p>
        </p:txBody>
      </p:sp>
      <p:cxnSp>
        <p:nvCxnSpPr>
          <p:cNvPr id="59" name="Straight Arrow Connector 58">
            <a:extLst>
              <a:ext uri="{FF2B5EF4-FFF2-40B4-BE49-F238E27FC236}">
                <a16:creationId xmlns:a16="http://schemas.microsoft.com/office/drawing/2014/main" id="{8B9F9BC7-055F-EE4A-A611-F8EBAA7B619D}"/>
              </a:ext>
            </a:extLst>
          </p:cNvPr>
          <p:cNvCxnSpPr>
            <a:cxnSpLocks/>
            <a:stCxn id="6" idx="0"/>
            <a:endCxn id="58" idx="4"/>
          </p:cNvCxnSpPr>
          <p:nvPr/>
        </p:nvCxnSpPr>
        <p:spPr>
          <a:xfrm flipV="1">
            <a:off x="5907346" y="1849806"/>
            <a:ext cx="1838067" cy="376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E2031F7C-C037-C14F-ACED-6B0FB2455962}"/>
              </a:ext>
            </a:extLst>
          </p:cNvPr>
          <p:cNvSpPr txBox="1"/>
          <p:nvPr/>
        </p:nvSpPr>
        <p:spPr>
          <a:xfrm>
            <a:off x="9132314" y="1358525"/>
            <a:ext cx="1144672" cy="369332"/>
          </a:xfrm>
          <a:prstGeom prst="rect">
            <a:avLst/>
          </a:prstGeom>
          <a:noFill/>
        </p:spPr>
        <p:txBody>
          <a:bodyPr wrap="none" rtlCol="0">
            <a:spAutoFit/>
          </a:bodyPr>
          <a:lstStyle/>
          <a:p>
            <a:r>
              <a:rPr lang="en-US" dirty="0"/>
              <a:t>realized in</a:t>
            </a:r>
          </a:p>
        </p:txBody>
      </p:sp>
      <p:sp>
        <p:nvSpPr>
          <p:cNvPr id="49" name="Oval 48">
            <a:extLst>
              <a:ext uri="{FF2B5EF4-FFF2-40B4-BE49-F238E27FC236}">
                <a16:creationId xmlns:a16="http://schemas.microsoft.com/office/drawing/2014/main" id="{4849C4BF-DCE6-6742-A66E-00797A41C850}"/>
              </a:ext>
            </a:extLst>
          </p:cNvPr>
          <p:cNvSpPr/>
          <p:nvPr/>
        </p:nvSpPr>
        <p:spPr>
          <a:xfrm>
            <a:off x="271516" y="1297697"/>
            <a:ext cx="273132" cy="242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40D17390-6460-DA4C-8434-E93E2F5AA4F7}"/>
              </a:ext>
            </a:extLst>
          </p:cNvPr>
          <p:cNvSpPr txBox="1"/>
          <p:nvPr/>
        </p:nvSpPr>
        <p:spPr>
          <a:xfrm>
            <a:off x="543915" y="1280035"/>
            <a:ext cx="1229824" cy="307777"/>
          </a:xfrm>
          <a:prstGeom prst="rect">
            <a:avLst/>
          </a:prstGeom>
          <a:noFill/>
        </p:spPr>
        <p:txBody>
          <a:bodyPr wrap="none" rtlCol="0">
            <a:spAutoFit/>
          </a:bodyPr>
          <a:lstStyle/>
          <a:p>
            <a:r>
              <a:rPr lang="en-US" sz="1400" dirty="0"/>
              <a:t>Asserted Class</a:t>
            </a:r>
          </a:p>
        </p:txBody>
      </p:sp>
      <p:sp>
        <p:nvSpPr>
          <p:cNvPr id="51" name="Oval 50">
            <a:extLst>
              <a:ext uri="{FF2B5EF4-FFF2-40B4-BE49-F238E27FC236}">
                <a16:creationId xmlns:a16="http://schemas.microsoft.com/office/drawing/2014/main" id="{BD856BDB-E939-5646-9BE8-CCB3E708352D}"/>
              </a:ext>
            </a:extLst>
          </p:cNvPr>
          <p:cNvSpPr/>
          <p:nvPr/>
        </p:nvSpPr>
        <p:spPr>
          <a:xfrm>
            <a:off x="271516" y="1617128"/>
            <a:ext cx="273132" cy="24227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F199B623-7311-E84B-93CF-FC8FCE04F9F3}"/>
              </a:ext>
            </a:extLst>
          </p:cNvPr>
          <p:cNvSpPr txBox="1"/>
          <p:nvPr/>
        </p:nvSpPr>
        <p:spPr>
          <a:xfrm>
            <a:off x="543915" y="1599466"/>
            <a:ext cx="797654" cy="307777"/>
          </a:xfrm>
          <a:prstGeom prst="rect">
            <a:avLst/>
          </a:prstGeom>
          <a:noFill/>
        </p:spPr>
        <p:txBody>
          <a:bodyPr wrap="none" rtlCol="0">
            <a:spAutoFit/>
          </a:bodyPr>
          <a:lstStyle/>
          <a:p>
            <a:r>
              <a:rPr lang="en-US" sz="1400" dirty="0"/>
              <a:t>Instance</a:t>
            </a:r>
          </a:p>
        </p:txBody>
      </p:sp>
      <p:sp>
        <p:nvSpPr>
          <p:cNvPr id="61" name="Oval 60">
            <a:extLst>
              <a:ext uri="{FF2B5EF4-FFF2-40B4-BE49-F238E27FC236}">
                <a16:creationId xmlns:a16="http://schemas.microsoft.com/office/drawing/2014/main" id="{5C4C55EB-ACA7-054F-AD6A-BDEFD2E36D96}"/>
              </a:ext>
            </a:extLst>
          </p:cNvPr>
          <p:cNvSpPr/>
          <p:nvPr/>
        </p:nvSpPr>
        <p:spPr>
          <a:xfrm>
            <a:off x="271516" y="1927936"/>
            <a:ext cx="273132" cy="242277"/>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9968C0DA-205B-6947-BCFA-C913129687D1}"/>
              </a:ext>
            </a:extLst>
          </p:cNvPr>
          <p:cNvSpPr txBox="1"/>
          <p:nvPr/>
        </p:nvSpPr>
        <p:spPr>
          <a:xfrm>
            <a:off x="543915" y="1910274"/>
            <a:ext cx="1164101" cy="307777"/>
          </a:xfrm>
          <a:prstGeom prst="rect">
            <a:avLst/>
          </a:prstGeom>
          <a:noFill/>
        </p:spPr>
        <p:txBody>
          <a:bodyPr wrap="none" rtlCol="0">
            <a:spAutoFit/>
          </a:bodyPr>
          <a:lstStyle/>
          <a:p>
            <a:r>
              <a:rPr lang="en-US" sz="1400" dirty="0"/>
              <a:t>Defined Class</a:t>
            </a:r>
          </a:p>
        </p:txBody>
      </p:sp>
    </p:spTree>
    <p:extLst>
      <p:ext uri="{BB962C8B-B14F-4D97-AF65-F5344CB8AC3E}">
        <p14:creationId xmlns:p14="http://schemas.microsoft.com/office/powerpoint/2010/main" val="32424265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4B6078-A3CF-2145-BA4C-EC73470928D3}"/>
              </a:ext>
            </a:extLst>
          </p:cNvPr>
          <p:cNvSpPr txBox="1"/>
          <p:nvPr/>
        </p:nvSpPr>
        <p:spPr>
          <a:xfrm>
            <a:off x="887104" y="586854"/>
            <a:ext cx="10181230" cy="2554545"/>
          </a:xfrm>
          <a:prstGeom prst="rect">
            <a:avLst/>
          </a:prstGeom>
          <a:noFill/>
        </p:spPr>
        <p:txBody>
          <a:bodyPr wrap="square" rtlCol="0">
            <a:spAutoFit/>
          </a:bodyPr>
          <a:lstStyle/>
          <a:p>
            <a:r>
              <a:rPr lang="en-US" sz="8000" i="1" dirty="0">
                <a:latin typeface="Garamond" panose="02020404030301010803" pitchFamily="18" charset="0"/>
              </a:rPr>
              <a:t>Signing Contracts for Services</a:t>
            </a:r>
            <a:br>
              <a:rPr lang="en-US" sz="8000" i="1" dirty="0">
                <a:latin typeface="Garamond" panose="02020404030301010803" pitchFamily="18" charset="0"/>
              </a:rPr>
            </a:br>
            <a:endParaRPr lang="en-US" sz="8000" dirty="0">
              <a:latin typeface="Garamond" panose="02020404030301010803" pitchFamily="18" charset="0"/>
            </a:endParaRPr>
          </a:p>
        </p:txBody>
      </p:sp>
    </p:spTree>
    <p:extLst>
      <p:ext uri="{BB962C8B-B14F-4D97-AF65-F5344CB8AC3E}">
        <p14:creationId xmlns:p14="http://schemas.microsoft.com/office/powerpoint/2010/main" val="2637419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4B6078-A3CF-2145-BA4C-EC73470928D3}"/>
              </a:ext>
            </a:extLst>
          </p:cNvPr>
          <p:cNvSpPr txBox="1"/>
          <p:nvPr/>
        </p:nvSpPr>
        <p:spPr>
          <a:xfrm>
            <a:off x="887104" y="586854"/>
            <a:ext cx="10181230" cy="2554545"/>
          </a:xfrm>
          <a:prstGeom prst="rect">
            <a:avLst/>
          </a:prstGeom>
          <a:noFill/>
        </p:spPr>
        <p:txBody>
          <a:bodyPr wrap="square" rtlCol="0">
            <a:spAutoFit/>
          </a:bodyPr>
          <a:lstStyle/>
          <a:p>
            <a:r>
              <a:rPr lang="en-US" sz="8000" i="1" dirty="0">
                <a:latin typeface="Garamond" panose="02020404030301010803" pitchFamily="18" charset="0"/>
              </a:rPr>
              <a:t>Signing Contracts for Services</a:t>
            </a:r>
            <a:br>
              <a:rPr lang="en-US" sz="8000" i="1" dirty="0">
                <a:latin typeface="Garamond" panose="02020404030301010803" pitchFamily="18" charset="0"/>
              </a:rPr>
            </a:br>
            <a:endParaRPr lang="en-US" sz="8000" dirty="0">
              <a:latin typeface="Garamond" panose="02020404030301010803" pitchFamily="18" charset="0"/>
            </a:endParaRPr>
          </a:p>
        </p:txBody>
      </p:sp>
      <p:sp>
        <p:nvSpPr>
          <p:cNvPr id="3" name="Oval 2">
            <a:extLst>
              <a:ext uri="{FF2B5EF4-FFF2-40B4-BE49-F238E27FC236}">
                <a16:creationId xmlns:a16="http://schemas.microsoft.com/office/drawing/2014/main" id="{D72EF4F4-E138-3442-8A12-974CDA18AE6C}"/>
              </a:ext>
            </a:extLst>
          </p:cNvPr>
          <p:cNvSpPr/>
          <p:nvPr/>
        </p:nvSpPr>
        <p:spPr>
          <a:xfrm>
            <a:off x="2445341" y="3066849"/>
            <a:ext cx="1586754" cy="5468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Person</a:t>
            </a:r>
          </a:p>
        </p:txBody>
      </p:sp>
      <p:cxnSp>
        <p:nvCxnSpPr>
          <p:cNvPr id="5" name="Straight Arrow Connector 4">
            <a:extLst>
              <a:ext uri="{FF2B5EF4-FFF2-40B4-BE49-F238E27FC236}">
                <a16:creationId xmlns:a16="http://schemas.microsoft.com/office/drawing/2014/main" id="{175ADBD8-8C0E-C240-91F6-9F13BD4A2BB7}"/>
              </a:ext>
            </a:extLst>
          </p:cNvPr>
          <p:cNvCxnSpPr>
            <a:cxnSpLocks/>
            <a:stCxn id="3" idx="6"/>
          </p:cNvCxnSpPr>
          <p:nvPr/>
        </p:nvCxnSpPr>
        <p:spPr>
          <a:xfrm flipV="1">
            <a:off x="4032095" y="3340272"/>
            <a:ext cx="116335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0C7DEDE-1D8B-6242-BF25-F15294D38005}"/>
              </a:ext>
            </a:extLst>
          </p:cNvPr>
          <p:cNvSpPr txBox="1"/>
          <p:nvPr/>
        </p:nvSpPr>
        <p:spPr>
          <a:xfrm>
            <a:off x="4238621" y="2951584"/>
            <a:ext cx="942053" cy="369332"/>
          </a:xfrm>
          <a:prstGeom prst="rect">
            <a:avLst/>
          </a:prstGeom>
          <a:noFill/>
        </p:spPr>
        <p:txBody>
          <a:bodyPr wrap="none" rtlCol="0">
            <a:spAutoFit/>
          </a:bodyPr>
          <a:lstStyle/>
          <a:p>
            <a:r>
              <a:rPr lang="en-US" dirty="0"/>
              <a:t>agent in</a:t>
            </a:r>
          </a:p>
        </p:txBody>
      </p:sp>
      <p:sp>
        <p:nvSpPr>
          <p:cNvPr id="7" name="Oval 6">
            <a:extLst>
              <a:ext uri="{FF2B5EF4-FFF2-40B4-BE49-F238E27FC236}">
                <a16:creationId xmlns:a16="http://schemas.microsoft.com/office/drawing/2014/main" id="{7C97FA16-5961-6D4B-B555-D5476AC647DF}"/>
              </a:ext>
            </a:extLst>
          </p:cNvPr>
          <p:cNvSpPr/>
          <p:nvPr/>
        </p:nvSpPr>
        <p:spPr>
          <a:xfrm>
            <a:off x="5180674" y="3071286"/>
            <a:ext cx="1586754" cy="5468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Buying</a:t>
            </a:r>
          </a:p>
        </p:txBody>
      </p:sp>
      <p:cxnSp>
        <p:nvCxnSpPr>
          <p:cNvPr id="9" name="Straight Arrow Connector 8">
            <a:extLst>
              <a:ext uri="{FF2B5EF4-FFF2-40B4-BE49-F238E27FC236}">
                <a16:creationId xmlns:a16="http://schemas.microsoft.com/office/drawing/2014/main" id="{555498C9-11F3-414C-868F-A29A10C27C16}"/>
              </a:ext>
            </a:extLst>
          </p:cNvPr>
          <p:cNvCxnSpPr>
            <a:cxnSpLocks/>
            <a:stCxn id="12" idx="2"/>
            <a:endCxn id="7" idx="6"/>
          </p:cNvCxnSpPr>
          <p:nvPr/>
        </p:nvCxnSpPr>
        <p:spPr>
          <a:xfrm flipH="1" flipV="1">
            <a:off x="6767428" y="3344710"/>
            <a:ext cx="1515351" cy="10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B9F2BE7B-E9D5-E44C-8207-A817A61BFE68}"/>
              </a:ext>
            </a:extLst>
          </p:cNvPr>
          <p:cNvSpPr/>
          <p:nvPr/>
        </p:nvSpPr>
        <p:spPr>
          <a:xfrm>
            <a:off x="8282779" y="3082157"/>
            <a:ext cx="1586754" cy="5468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a:t>
            </a:r>
          </a:p>
        </p:txBody>
      </p:sp>
      <p:sp>
        <p:nvSpPr>
          <p:cNvPr id="17" name="TextBox 16">
            <a:extLst>
              <a:ext uri="{FF2B5EF4-FFF2-40B4-BE49-F238E27FC236}">
                <a16:creationId xmlns:a16="http://schemas.microsoft.com/office/drawing/2014/main" id="{62BC86DF-81C4-FB4A-B125-C650F77C0634}"/>
              </a:ext>
            </a:extLst>
          </p:cNvPr>
          <p:cNvSpPr txBox="1"/>
          <p:nvPr/>
        </p:nvSpPr>
        <p:spPr>
          <a:xfrm>
            <a:off x="6767428" y="2882182"/>
            <a:ext cx="1515351" cy="369332"/>
          </a:xfrm>
          <a:prstGeom prst="rect">
            <a:avLst/>
          </a:prstGeom>
          <a:noFill/>
        </p:spPr>
        <p:txBody>
          <a:bodyPr wrap="none" rtlCol="0">
            <a:spAutoFit/>
          </a:bodyPr>
          <a:lstStyle/>
          <a:p>
            <a:r>
              <a:rPr lang="en-US" dirty="0"/>
              <a:t>participates in</a:t>
            </a:r>
          </a:p>
        </p:txBody>
      </p:sp>
      <p:sp>
        <p:nvSpPr>
          <p:cNvPr id="10" name="Oval 9">
            <a:extLst>
              <a:ext uri="{FF2B5EF4-FFF2-40B4-BE49-F238E27FC236}">
                <a16:creationId xmlns:a16="http://schemas.microsoft.com/office/drawing/2014/main" id="{C47A35B8-E9AF-B44D-9F27-0820570B4671}"/>
              </a:ext>
            </a:extLst>
          </p:cNvPr>
          <p:cNvSpPr/>
          <p:nvPr/>
        </p:nvSpPr>
        <p:spPr>
          <a:xfrm>
            <a:off x="10481203" y="242372"/>
            <a:ext cx="273132" cy="242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A5A827FB-B274-3340-8CE3-B39FAD15AF9B}"/>
              </a:ext>
            </a:extLst>
          </p:cNvPr>
          <p:cNvSpPr txBox="1"/>
          <p:nvPr/>
        </p:nvSpPr>
        <p:spPr>
          <a:xfrm>
            <a:off x="10753602" y="224710"/>
            <a:ext cx="797654" cy="307777"/>
          </a:xfrm>
          <a:prstGeom prst="rect">
            <a:avLst/>
          </a:prstGeom>
          <a:noFill/>
        </p:spPr>
        <p:txBody>
          <a:bodyPr wrap="none" rtlCol="0">
            <a:spAutoFit/>
          </a:bodyPr>
          <a:lstStyle/>
          <a:p>
            <a:r>
              <a:rPr lang="en-US" sz="1400" dirty="0"/>
              <a:t>Instance</a:t>
            </a:r>
          </a:p>
        </p:txBody>
      </p:sp>
    </p:spTree>
    <p:extLst>
      <p:ext uri="{BB962C8B-B14F-4D97-AF65-F5344CB8AC3E}">
        <p14:creationId xmlns:p14="http://schemas.microsoft.com/office/powerpoint/2010/main" val="2109416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0D9213-D393-3746-872B-9F8883DDD22B}"/>
              </a:ext>
            </a:extLst>
          </p:cNvPr>
          <p:cNvSpPr txBox="1"/>
          <p:nvPr/>
        </p:nvSpPr>
        <p:spPr>
          <a:xfrm>
            <a:off x="2325472" y="209434"/>
            <a:ext cx="7877698" cy="1015663"/>
          </a:xfrm>
          <a:prstGeom prst="rect">
            <a:avLst/>
          </a:prstGeom>
          <a:noFill/>
        </p:spPr>
        <p:txBody>
          <a:bodyPr wrap="square" rtlCol="0">
            <a:spAutoFit/>
          </a:bodyPr>
          <a:lstStyle/>
          <a:p>
            <a:pPr algn="ctr"/>
            <a:r>
              <a:rPr lang="en-US" sz="6000" b="1" dirty="0">
                <a:latin typeface="Garamond" panose="02020404030301010803" pitchFamily="18" charset="0"/>
              </a:rPr>
              <a:t>Proposal</a:t>
            </a:r>
            <a:r>
              <a:rPr lang="en-US" sz="5400" b="1" dirty="0">
                <a:latin typeface="Garamond" panose="02020404030301010803" pitchFamily="18" charset="0"/>
              </a:rPr>
              <a:t> to the IOF</a:t>
            </a:r>
          </a:p>
        </p:txBody>
      </p:sp>
      <p:sp>
        <p:nvSpPr>
          <p:cNvPr id="5" name="TextBox 4">
            <a:extLst>
              <a:ext uri="{FF2B5EF4-FFF2-40B4-BE49-F238E27FC236}">
                <a16:creationId xmlns:a16="http://schemas.microsoft.com/office/drawing/2014/main" id="{C63895C6-F6E0-E246-A976-F82B559C0DE6}"/>
              </a:ext>
            </a:extLst>
          </p:cNvPr>
          <p:cNvSpPr txBox="1"/>
          <p:nvPr/>
        </p:nvSpPr>
        <p:spPr>
          <a:xfrm>
            <a:off x="832513" y="1465208"/>
            <a:ext cx="10563367" cy="5016758"/>
          </a:xfrm>
          <a:prstGeom prst="rect">
            <a:avLst/>
          </a:prstGeom>
          <a:noFill/>
        </p:spPr>
        <p:txBody>
          <a:bodyPr wrap="square" rtlCol="0">
            <a:spAutoFit/>
          </a:bodyPr>
          <a:lstStyle/>
          <a:p>
            <a:r>
              <a:rPr lang="en-US" sz="4000" dirty="0">
                <a:latin typeface="Garamond" panose="02020404030301010803" pitchFamily="18" charset="0"/>
              </a:rPr>
              <a:t>First, the IOF ought to officially adopt Basic Formal Ontology and the Common Core Ontologies as mid-level ontologies. </a:t>
            </a:r>
          </a:p>
          <a:p>
            <a:endParaRPr lang="en-US" sz="4000" dirty="0">
              <a:latin typeface="Garamond" panose="02020404030301010803" pitchFamily="18" charset="0"/>
            </a:endParaRPr>
          </a:p>
          <a:p>
            <a:r>
              <a:rPr lang="en-US" sz="4000" dirty="0">
                <a:latin typeface="Garamond" panose="02020404030301010803" pitchFamily="18" charset="0"/>
              </a:rPr>
              <a:t>Second, the IOF ought to start with the Product Life Cycle Ontologies, and revise, extend, and replace them as needed. </a:t>
            </a:r>
          </a:p>
          <a:p>
            <a:endParaRPr lang="en-US" sz="4000" dirty="0">
              <a:latin typeface="Garamond" panose="02020404030301010803" pitchFamily="18" charset="0"/>
            </a:endParaRPr>
          </a:p>
        </p:txBody>
      </p:sp>
    </p:spTree>
    <p:extLst>
      <p:ext uri="{BB962C8B-B14F-4D97-AF65-F5344CB8AC3E}">
        <p14:creationId xmlns:p14="http://schemas.microsoft.com/office/powerpoint/2010/main" val="20797789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4B6078-A3CF-2145-BA4C-EC73470928D3}"/>
              </a:ext>
            </a:extLst>
          </p:cNvPr>
          <p:cNvSpPr txBox="1"/>
          <p:nvPr/>
        </p:nvSpPr>
        <p:spPr>
          <a:xfrm>
            <a:off x="887104" y="586854"/>
            <a:ext cx="10181230" cy="2554545"/>
          </a:xfrm>
          <a:prstGeom prst="rect">
            <a:avLst/>
          </a:prstGeom>
          <a:noFill/>
        </p:spPr>
        <p:txBody>
          <a:bodyPr wrap="square" rtlCol="0">
            <a:spAutoFit/>
          </a:bodyPr>
          <a:lstStyle/>
          <a:p>
            <a:r>
              <a:rPr lang="en-US" sz="8000" i="1" dirty="0">
                <a:latin typeface="Garamond" panose="02020404030301010803" pitchFamily="18" charset="0"/>
              </a:rPr>
              <a:t>Signing Contracts for Services</a:t>
            </a:r>
            <a:br>
              <a:rPr lang="en-US" sz="8000" i="1" dirty="0">
                <a:latin typeface="Garamond" panose="02020404030301010803" pitchFamily="18" charset="0"/>
              </a:rPr>
            </a:br>
            <a:endParaRPr lang="en-US" sz="8000" dirty="0">
              <a:latin typeface="Garamond" panose="02020404030301010803" pitchFamily="18" charset="0"/>
            </a:endParaRPr>
          </a:p>
        </p:txBody>
      </p:sp>
      <p:sp>
        <p:nvSpPr>
          <p:cNvPr id="3" name="Oval 2">
            <a:extLst>
              <a:ext uri="{FF2B5EF4-FFF2-40B4-BE49-F238E27FC236}">
                <a16:creationId xmlns:a16="http://schemas.microsoft.com/office/drawing/2014/main" id="{D72EF4F4-E138-3442-8A12-974CDA18AE6C}"/>
              </a:ext>
            </a:extLst>
          </p:cNvPr>
          <p:cNvSpPr/>
          <p:nvPr/>
        </p:nvSpPr>
        <p:spPr>
          <a:xfrm>
            <a:off x="2445341" y="3066849"/>
            <a:ext cx="1586754" cy="5468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Person</a:t>
            </a:r>
          </a:p>
        </p:txBody>
      </p:sp>
      <p:cxnSp>
        <p:nvCxnSpPr>
          <p:cNvPr id="5" name="Straight Arrow Connector 4">
            <a:extLst>
              <a:ext uri="{FF2B5EF4-FFF2-40B4-BE49-F238E27FC236}">
                <a16:creationId xmlns:a16="http://schemas.microsoft.com/office/drawing/2014/main" id="{175ADBD8-8C0E-C240-91F6-9F13BD4A2BB7}"/>
              </a:ext>
            </a:extLst>
          </p:cNvPr>
          <p:cNvCxnSpPr>
            <a:cxnSpLocks/>
            <a:stCxn id="3" idx="6"/>
          </p:cNvCxnSpPr>
          <p:nvPr/>
        </p:nvCxnSpPr>
        <p:spPr>
          <a:xfrm flipV="1">
            <a:off x="4032095" y="3340272"/>
            <a:ext cx="116335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0C7DEDE-1D8B-6242-BF25-F15294D38005}"/>
              </a:ext>
            </a:extLst>
          </p:cNvPr>
          <p:cNvSpPr txBox="1"/>
          <p:nvPr/>
        </p:nvSpPr>
        <p:spPr>
          <a:xfrm>
            <a:off x="4238621" y="2951584"/>
            <a:ext cx="942053" cy="369332"/>
          </a:xfrm>
          <a:prstGeom prst="rect">
            <a:avLst/>
          </a:prstGeom>
          <a:noFill/>
        </p:spPr>
        <p:txBody>
          <a:bodyPr wrap="none" rtlCol="0">
            <a:spAutoFit/>
          </a:bodyPr>
          <a:lstStyle/>
          <a:p>
            <a:r>
              <a:rPr lang="en-US" dirty="0"/>
              <a:t>agent in</a:t>
            </a:r>
          </a:p>
        </p:txBody>
      </p:sp>
      <p:sp>
        <p:nvSpPr>
          <p:cNvPr id="7" name="Oval 6">
            <a:extLst>
              <a:ext uri="{FF2B5EF4-FFF2-40B4-BE49-F238E27FC236}">
                <a16:creationId xmlns:a16="http://schemas.microsoft.com/office/drawing/2014/main" id="{7C97FA16-5961-6D4B-B555-D5476AC647DF}"/>
              </a:ext>
            </a:extLst>
          </p:cNvPr>
          <p:cNvSpPr/>
          <p:nvPr/>
        </p:nvSpPr>
        <p:spPr>
          <a:xfrm>
            <a:off x="5180674" y="3071286"/>
            <a:ext cx="1586754" cy="5468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Buying</a:t>
            </a:r>
          </a:p>
        </p:txBody>
      </p:sp>
      <p:cxnSp>
        <p:nvCxnSpPr>
          <p:cNvPr id="9" name="Straight Arrow Connector 8">
            <a:extLst>
              <a:ext uri="{FF2B5EF4-FFF2-40B4-BE49-F238E27FC236}">
                <a16:creationId xmlns:a16="http://schemas.microsoft.com/office/drawing/2014/main" id="{555498C9-11F3-414C-868F-A29A10C27C16}"/>
              </a:ext>
            </a:extLst>
          </p:cNvPr>
          <p:cNvCxnSpPr>
            <a:cxnSpLocks/>
            <a:stCxn id="12" idx="2"/>
            <a:endCxn id="7" idx="6"/>
          </p:cNvCxnSpPr>
          <p:nvPr/>
        </p:nvCxnSpPr>
        <p:spPr>
          <a:xfrm flipH="1" flipV="1">
            <a:off x="6767428" y="3344710"/>
            <a:ext cx="1515351" cy="10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B9F2BE7B-E9D5-E44C-8207-A817A61BFE68}"/>
              </a:ext>
            </a:extLst>
          </p:cNvPr>
          <p:cNvSpPr/>
          <p:nvPr/>
        </p:nvSpPr>
        <p:spPr>
          <a:xfrm>
            <a:off x="8282779" y="3082157"/>
            <a:ext cx="1586754" cy="5468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a:t>
            </a:r>
          </a:p>
        </p:txBody>
      </p:sp>
      <p:sp>
        <p:nvSpPr>
          <p:cNvPr id="17" name="TextBox 16">
            <a:extLst>
              <a:ext uri="{FF2B5EF4-FFF2-40B4-BE49-F238E27FC236}">
                <a16:creationId xmlns:a16="http://schemas.microsoft.com/office/drawing/2014/main" id="{62BC86DF-81C4-FB4A-B125-C650F77C0634}"/>
              </a:ext>
            </a:extLst>
          </p:cNvPr>
          <p:cNvSpPr txBox="1"/>
          <p:nvPr/>
        </p:nvSpPr>
        <p:spPr>
          <a:xfrm>
            <a:off x="6767428" y="2882182"/>
            <a:ext cx="1515351" cy="369332"/>
          </a:xfrm>
          <a:prstGeom prst="rect">
            <a:avLst/>
          </a:prstGeom>
          <a:noFill/>
        </p:spPr>
        <p:txBody>
          <a:bodyPr wrap="none" rtlCol="0">
            <a:spAutoFit/>
          </a:bodyPr>
          <a:lstStyle/>
          <a:p>
            <a:r>
              <a:rPr lang="en-US" dirty="0"/>
              <a:t>participates in</a:t>
            </a:r>
          </a:p>
        </p:txBody>
      </p:sp>
      <p:cxnSp>
        <p:nvCxnSpPr>
          <p:cNvPr id="11" name="Straight Connector 10">
            <a:extLst>
              <a:ext uri="{FF2B5EF4-FFF2-40B4-BE49-F238E27FC236}">
                <a16:creationId xmlns:a16="http://schemas.microsoft.com/office/drawing/2014/main" id="{19BB46C1-1BE7-724D-9586-F47F96680D82}"/>
              </a:ext>
            </a:extLst>
          </p:cNvPr>
          <p:cNvCxnSpPr/>
          <p:nvPr/>
        </p:nvCxnSpPr>
        <p:spPr>
          <a:xfrm>
            <a:off x="2563091" y="1676400"/>
            <a:ext cx="6802582" cy="3934691"/>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EA46909-A86E-F54F-AA70-E2DC43B554D1}"/>
              </a:ext>
            </a:extLst>
          </p:cNvPr>
          <p:cNvCxnSpPr>
            <a:cxnSpLocks/>
          </p:cNvCxnSpPr>
          <p:nvPr/>
        </p:nvCxnSpPr>
        <p:spPr>
          <a:xfrm flipH="1">
            <a:off x="2630714" y="1579418"/>
            <a:ext cx="6593417" cy="3865418"/>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42DC9286-446F-924A-94A1-5288A05D1EDD}"/>
              </a:ext>
            </a:extLst>
          </p:cNvPr>
          <p:cNvSpPr/>
          <p:nvPr/>
        </p:nvSpPr>
        <p:spPr>
          <a:xfrm>
            <a:off x="10481203" y="242372"/>
            <a:ext cx="273132" cy="242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D601760D-2B6E-744B-8FB0-847E37B752B0}"/>
              </a:ext>
            </a:extLst>
          </p:cNvPr>
          <p:cNvSpPr txBox="1"/>
          <p:nvPr/>
        </p:nvSpPr>
        <p:spPr>
          <a:xfrm>
            <a:off x="10753602" y="224710"/>
            <a:ext cx="797654" cy="307777"/>
          </a:xfrm>
          <a:prstGeom prst="rect">
            <a:avLst/>
          </a:prstGeom>
          <a:noFill/>
        </p:spPr>
        <p:txBody>
          <a:bodyPr wrap="none" rtlCol="0">
            <a:spAutoFit/>
          </a:bodyPr>
          <a:lstStyle/>
          <a:p>
            <a:r>
              <a:rPr lang="en-US" sz="1400" dirty="0"/>
              <a:t>Instance</a:t>
            </a:r>
          </a:p>
        </p:txBody>
      </p:sp>
    </p:spTree>
    <p:extLst>
      <p:ext uri="{BB962C8B-B14F-4D97-AF65-F5344CB8AC3E}">
        <p14:creationId xmlns:p14="http://schemas.microsoft.com/office/powerpoint/2010/main" val="28788423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45217" y="5722153"/>
            <a:ext cx="2345635" cy="59634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accent6">
                    <a:lumMod val="10000"/>
                  </a:schemeClr>
                </a:solidFill>
              </a:rPr>
              <a:t>document act</a:t>
            </a:r>
          </a:p>
        </p:txBody>
      </p:sp>
      <p:sp>
        <p:nvSpPr>
          <p:cNvPr id="5" name="Rectangle 4"/>
          <p:cNvSpPr/>
          <p:nvPr/>
        </p:nvSpPr>
        <p:spPr>
          <a:xfrm>
            <a:off x="5045209" y="4492572"/>
            <a:ext cx="2345635" cy="59634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10000"/>
                  </a:schemeClr>
                </a:solidFill>
              </a:rPr>
              <a:t>deontic declaration</a:t>
            </a:r>
          </a:p>
        </p:txBody>
      </p:sp>
      <p:sp>
        <p:nvSpPr>
          <p:cNvPr id="6" name="Rectangle 5"/>
          <p:cNvSpPr/>
          <p:nvPr/>
        </p:nvSpPr>
        <p:spPr>
          <a:xfrm>
            <a:off x="5045212" y="3222661"/>
            <a:ext cx="2345635" cy="59634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10000"/>
                  </a:schemeClr>
                </a:solidFill>
              </a:rPr>
              <a:t>social act</a:t>
            </a:r>
          </a:p>
        </p:txBody>
      </p:sp>
      <p:sp>
        <p:nvSpPr>
          <p:cNvPr id="7" name="Rectangle 6"/>
          <p:cNvSpPr/>
          <p:nvPr/>
        </p:nvSpPr>
        <p:spPr>
          <a:xfrm>
            <a:off x="5045211" y="1981218"/>
            <a:ext cx="2345635" cy="59634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10000"/>
                  </a:schemeClr>
                </a:solidFill>
              </a:rPr>
              <a:t>OBI: planned process</a:t>
            </a:r>
          </a:p>
        </p:txBody>
      </p:sp>
      <p:sp>
        <p:nvSpPr>
          <p:cNvPr id="8" name="Rectangle 7"/>
          <p:cNvSpPr/>
          <p:nvPr/>
        </p:nvSpPr>
        <p:spPr>
          <a:xfrm>
            <a:off x="5045210" y="824217"/>
            <a:ext cx="2345635" cy="59634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10000"/>
                  </a:schemeClr>
                </a:solidFill>
              </a:rPr>
              <a:t>BFO: process</a:t>
            </a:r>
          </a:p>
        </p:txBody>
      </p:sp>
      <p:sp>
        <p:nvSpPr>
          <p:cNvPr id="9" name="Rectangle 8"/>
          <p:cNvSpPr/>
          <p:nvPr/>
        </p:nvSpPr>
        <p:spPr>
          <a:xfrm>
            <a:off x="313360" y="5549393"/>
            <a:ext cx="2345635"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10000"/>
                  </a:schemeClr>
                </a:solidFill>
              </a:rPr>
              <a:t>document template</a:t>
            </a:r>
          </a:p>
        </p:txBody>
      </p:sp>
      <p:sp>
        <p:nvSpPr>
          <p:cNvPr id="10" name="Rectangle 9"/>
          <p:cNvSpPr/>
          <p:nvPr/>
        </p:nvSpPr>
        <p:spPr>
          <a:xfrm>
            <a:off x="313360" y="3868194"/>
            <a:ext cx="2345635" cy="59634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10000"/>
                  </a:schemeClr>
                </a:solidFill>
              </a:rPr>
              <a:t>IAO: document</a:t>
            </a:r>
          </a:p>
        </p:txBody>
      </p:sp>
      <p:sp>
        <p:nvSpPr>
          <p:cNvPr id="11" name="Rectangle 10"/>
          <p:cNvSpPr/>
          <p:nvPr/>
        </p:nvSpPr>
        <p:spPr>
          <a:xfrm>
            <a:off x="313360" y="2300110"/>
            <a:ext cx="2345635" cy="59634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10000"/>
                  </a:schemeClr>
                </a:solidFill>
              </a:rPr>
              <a:t>IAO: information content entity</a:t>
            </a:r>
          </a:p>
        </p:txBody>
      </p:sp>
      <p:sp>
        <p:nvSpPr>
          <p:cNvPr id="12" name="Rectangle 11"/>
          <p:cNvSpPr/>
          <p:nvPr/>
        </p:nvSpPr>
        <p:spPr>
          <a:xfrm>
            <a:off x="313359" y="749691"/>
            <a:ext cx="2345635" cy="59634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10000"/>
                  </a:schemeClr>
                </a:solidFill>
              </a:rPr>
              <a:t>BFO: generically dependent continuant</a:t>
            </a:r>
          </a:p>
        </p:txBody>
      </p:sp>
      <p:cxnSp>
        <p:nvCxnSpPr>
          <p:cNvPr id="14" name="Straight Arrow Connector 13"/>
          <p:cNvCxnSpPr>
            <a:stCxn id="4" idx="1"/>
            <a:endCxn id="9" idx="3"/>
          </p:cNvCxnSpPr>
          <p:nvPr/>
        </p:nvCxnSpPr>
        <p:spPr>
          <a:xfrm flipH="1" flipV="1">
            <a:off x="2658995" y="6006593"/>
            <a:ext cx="2386222" cy="1373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 idx="1"/>
            <a:endCxn id="10" idx="3"/>
          </p:cNvCxnSpPr>
          <p:nvPr/>
        </p:nvCxnSpPr>
        <p:spPr>
          <a:xfrm flipH="1" flipV="1">
            <a:off x="2658995" y="4166368"/>
            <a:ext cx="2386222" cy="185395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844801" y="5658666"/>
            <a:ext cx="2724820" cy="369332"/>
          </a:xfrm>
          <a:prstGeom prst="rect">
            <a:avLst/>
          </a:prstGeom>
          <a:noFill/>
        </p:spPr>
        <p:txBody>
          <a:bodyPr wrap="square" rtlCol="0">
            <a:spAutoFit/>
          </a:bodyPr>
          <a:lstStyle/>
          <a:p>
            <a:r>
              <a:rPr lang="en-US" dirty="0"/>
              <a:t>has specified input</a:t>
            </a:r>
          </a:p>
        </p:txBody>
      </p:sp>
      <p:sp>
        <p:nvSpPr>
          <p:cNvPr id="19" name="TextBox 18"/>
          <p:cNvSpPr txBox="1"/>
          <p:nvPr/>
        </p:nvSpPr>
        <p:spPr>
          <a:xfrm>
            <a:off x="2844801" y="4047891"/>
            <a:ext cx="2532727" cy="369332"/>
          </a:xfrm>
          <a:prstGeom prst="rect">
            <a:avLst/>
          </a:prstGeom>
          <a:noFill/>
        </p:spPr>
        <p:txBody>
          <a:bodyPr wrap="square" rtlCol="0">
            <a:spAutoFit/>
          </a:bodyPr>
          <a:lstStyle/>
          <a:p>
            <a:r>
              <a:rPr lang="en-US" dirty="0"/>
              <a:t>has </a:t>
            </a:r>
            <a:r>
              <a:rPr lang="en-US"/>
              <a:t>specified output</a:t>
            </a:r>
            <a:endParaRPr lang="en-US" dirty="0"/>
          </a:p>
        </p:txBody>
      </p:sp>
      <p:sp>
        <p:nvSpPr>
          <p:cNvPr id="20" name="Rectangle 19"/>
          <p:cNvSpPr/>
          <p:nvPr/>
        </p:nvSpPr>
        <p:spPr>
          <a:xfrm>
            <a:off x="9600612" y="5743459"/>
            <a:ext cx="2345635" cy="59634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accent6">
                    <a:lumMod val="10000"/>
                  </a:schemeClr>
                </a:solidFill>
              </a:rPr>
              <a:t>BFO: role</a:t>
            </a:r>
            <a:endParaRPr lang="en-US" dirty="0">
              <a:solidFill>
                <a:schemeClr val="accent6">
                  <a:lumMod val="10000"/>
                </a:schemeClr>
              </a:solidFill>
            </a:endParaRPr>
          </a:p>
        </p:txBody>
      </p:sp>
      <p:cxnSp>
        <p:nvCxnSpPr>
          <p:cNvPr id="22" name="Straight Arrow Connector 21"/>
          <p:cNvCxnSpPr>
            <a:stCxn id="4" idx="3"/>
            <a:endCxn id="20" idx="1"/>
          </p:cNvCxnSpPr>
          <p:nvPr/>
        </p:nvCxnSpPr>
        <p:spPr>
          <a:xfrm>
            <a:off x="7390852" y="6020327"/>
            <a:ext cx="2209760" cy="213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492630" y="5683216"/>
            <a:ext cx="2182665" cy="369332"/>
          </a:xfrm>
          <a:prstGeom prst="rect">
            <a:avLst/>
          </a:prstGeom>
          <a:noFill/>
        </p:spPr>
        <p:txBody>
          <a:bodyPr wrap="square" rtlCol="0">
            <a:spAutoFit/>
          </a:bodyPr>
          <a:lstStyle/>
          <a:p>
            <a:r>
              <a:rPr lang="en-US" dirty="0"/>
              <a:t>has </a:t>
            </a:r>
            <a:r>
              <a:rPr lang="en-US"/>
              <a:t>specified output</a:t>
            </a:r>
            <a:endParaRPr lang="en-US" dirty="0"/>
          </a:p>
        </p:txBody>
      </p:sp>
      <p:cxnSp>
        <p:nvCxnSpPr>
          <p:cNvPr id="32" name="Straight Arrow Connector 31"/>
          <p:cNvCxnSpPr>
            <a:stCxn id="4" idx="0"/>
            <a:endCxn id="5" idx="2"/>
          </p:cNvCxnSpPr>
          <p:nvPr/>
        </p:nvCxnSpPr>
        <p:spPr>
          <a:xfrm flipH="1" flipV="1">
            <a:off x="6218027" y="5088919"/>
            <a:ext cx="8" cy="6332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5" idx="0"/>
            <a:endCxn id="6" idx="2"/>
          </p:cNvCxnSpPr>
          <p:nvPr/>
        </p:nvCxnSpPr>
        <p:spPr>
          <a:xfrm flipV="1">
            <a:off x="6218027" y="3819008"/>
            <a:ext cx="3" cy="6735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6" idx="0"/>
            <a:endCxn id="7" idx="2"/>
          </p:cNvCxnSpPr>
          <p:nvPr/>
        </p:nvCxnSpPr>
        <p:spPr>
          <a:xfrm flipH="1" flipV="1">
            <a:off x="6218029" y="2577565"/>
            <a:ext cx="1" cy="6450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7" idx="0"/>
            <a:endCxn id="8" idx="2"/>
          </p:cNvCxnSpPr>
          <p:nvPr/>
        </p:nvCxnSpPr>
        <p:spPr>
          <a:xfrm flipH="1" flipV="1">
            <a:off x="6218028" y="1420564"/>
            <a:ext cx="1" cy="560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9" idx="0"/>
            <a:endCxn id="10" idx="2"/>
          </p:cNvCxnSpPr>
          <p:nvPr/>
        </p:nvCxnSpPr>
        <p:spPr>
          <a:xfrm flipV="1">
            <a:off x="1486178" y="4464541"/>
            <a:ext cx="0" cy="10848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0" idx="0"/>
            <a:endCxn id="11" idx="2"/>
          </p:cNvCxnSpPr>
          <p:nvPr/>
        </p:nvCxnSpPr>
        <p:spPr>
          <a:xfrm flipV="1">
            <a:off x="1486178" y="2896457"/>
            <a:ext cx="0" cy="9717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1" idx="0"/>
            <a:endCxn id="12" idx="2"/>
          </p:cNvCxnSpPr>
          <p:nvPr/>
        </p:nvCxnSpPr>
        <p:spPr>
          <a:xfrm flipH="1" flipV="1">
            <a:off x="1486177" y="1346038"/>
            <a:ext cx="1" cy="9540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6313601" y="2699315"/>
            <a:ext cx="490840" cy="369332"/>
          </a:xfrm>
          <a:prstGeom prst="rect">
            <a:avLst/>
          </a:prstGeom>
          <a:noFill/>
        </p:spPr>
        <p:txBody>
          <a:bodyPr wrap="none" rtlCol="0">
            <a:spAutoFit/>
          </a:bodyPr>
          <a:lstStyle/>
          <a:p>
            <a:r>
              <a:rPr lang="en-US"/>
              <a:t>is a</a:t>
            </a:r>
          </a:p>
        </p:txBody>
      </p:sp>
      <p:sp>
        <p:nvSpPr>
          <p:cNvPr id="47" name="TextBox 46"/>
          <p:cNvSpPr txBox="1"/>
          <p:nvPr/>
        </p:nvSpPr>
        <p:spPr>
          <a:xfrm>
            <a:off x="6313601" y="3959184"/>
            <a:ext cx="490840" cy="369332"/>
          </a:xfrm>
          <a:prstGeom prst="rect">
            <a:avLst/>
          </a:prstGeom>
          <a:noFill/>
        </p:spPr>
        <p:txBody>
          <a:bodyPr wrap="none" rtlCol="0">
            <a:spAutoFit/>
          </a:bodyPr>
          <a:lstStyle/>
          <a:p>
            <a:r>
              <a:rPr lang="en-US"/>
              <a:t>is a</a:t>
            </a:r>
          </a:p>
        </p:txBody>
      </p:sp>
      <p:sp>
        <p:nvSpPr>
          <p:cNvPr id="48" name="TextBox 47"/>
          <p:cNvSpPr txBox="1"/>
          <p:nvPr/>
        </p:nvSpPr>
        <p:spPr>
          <a:xfrm>
            <a:off x="6298788" y="5219787"/>
            <a:ext cx="490840" cy="369332"/>
          </a:xfrm>
          <a:prstGeom prst="rect">
            <a:avLst/>
          </a:prstGeom>
          <a:noFill/>
        </p:spPr>
        <p:txBody>
          <a:bodyPr wrap="none" rtlCol="0">
            <a:spAutoFit/>
          </a:bodyPr>
          <a:lstStyle/>
          <a:p>
            <a:r>
              <a:rPr lang="en-US"/>
              <a:t>is a</a:t>
            </a:r>
          </a:p>
        </p:txBody>
      </p:sp>
      <p:sp>
        <p:nvSpPr>
          <p:cNvPr id="49" name="TextBox 48"/>
          <p:cNvSpPr txBox="1"/>
          <p:nvPr/>
        </p:nvSpPr>
        <p:spPr>
          <a:xfrm>
            <a:off x="6305626" y="1560740"/>
            <a:ext cx="490840" cy="369332"/>
          </a:xfrm>
          <a:prstGeom prst="rect">
            <a:avLst/>
          </a:prstGeom>
          <a:noFill/>
        </p:spPr>
        <p:txBody>
          <a:bodyPr wrap="none" rtlCol="0">
            <a:spAutoFit/>
          </a:bodyPr>
          <a:lstStyle/>
          <a:p>
            <a:r>
              <a:rPr lang="en-US" dirty="0"/>
              <a:t>is a</a:t>
            </a:r>
          </a:p>
        </p:txBody>
      </p:sp>
      <p:sp>
        <p:nvSpPr>
          <p:cNvPr id="50" name="TextBox 49"/>
          <p:cNvSpPr txBox="1"/>
          <p:nvPr/>
        </p:nvSpPr>
        <p:spPr>
          <a:xfrm>
            <a:off x="1577421" y="1553155"/>
            <a:ext cx="490840" cy="369332"/>
          </a:xfrm>
          <a:prstGeom prst="rect">
            <a:avLst/>
          </a:prstGeom>
          <a:noFill/>
        </p:spPr>
        <p:txBody>
          <a:bodyPr wrap="none" rtlCol="0">
            <a:spAutoFit/>
          </a:bodyPr>
          <a:lstStyle/>
          <a:p>
            <a:r>
              <a:rPr lang="en-US"/>
              <a:t>is a</a:t>
            </a:r>
          </a:p>
        </p:txBody>
      </p:sp>
      <p:sp>
        <p:nvSpPr>
          <p:cNvPr id="51" name="TextBox 50"/>
          <p:cNvSpPr txBox="1"/>
          <p:nvPr/>
        </p:nvSpPr>
        <p:spPr>
          <a:xfrm>
            <a:off x="1577421" y="3197659"/>
            <a:ext cx="490840" cy="369332"/>
          </a:xfrm>
          <a:prstGeom prst="rect">
            <a:avLst/>
          </a:prstGeom>
          <a:noFill/>
        </p:spPr>
        <p:txBody>
          <a:bodyPr wrap="none" rtlCol="0">
            <a:spAutoFit/>
          </a:bodyPr>
          <a:lstStyle/>
          <a:p>
            <a:r>
              <a:rPr lang="en-US" dirty="0"/>
              <a:t>is a</a:t>
            </a:r>
          </a:p>
        </p:txBody>
      </p:sp>
      <p:sp>
        <p:nvSpPr>
          <p:cNvPr id="52" name="TextBox 51"/>
          <p:cNvSpPr txBox="1"/>
          <p:nvPr/>
        </p:nvSpPr>
        <p:spPr>
          <a:xfrm>
            <a:off x="1581746" y="4850455"/>
            <a:ext cx="490840" cy="369332"/>
          </a:xfrm>
          <a:prstGeom prst="rect">
            <a:avLst/>
          </a:prstGeom>
          <a:noFill/>
        </p:spPr>
        <p:txBody>
          <a:bodyPr wrap="none" rtlCol="0">
            <a:spAutoFit/>
          </a:bodyPr>
          <a:lstStyle/>
          <a:p>
            <a:r>
              <a:rPr lang="en-US" dirty="0"/>
              <a:t>is a</a:t>
            </a:r>
          </a:p>
        </p:txBody>
      </p:sp>
      <p:sp>
        <p:nvSpPr>
          <p:cNvPr id="86" name="Rectangle 85"/>
          <p:cNvSpPr/>
          <p:nvPr/>
        </p:nvSpPr>
        <p:spPr>
          <a:xfrm>
            <a:off x="7694334" y="1542924"/>
            <a:ext cx="383458" cy="3727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7694334" y="2847032"/>
            <a:ext cx="383458" cy="3727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8230427" y="1407593"/>
            <a:ext cx="3715820" cy="1200329"/>
          </a:xfrm>
          <a:prstGeom prst="rect">
            <a:avLst/>
          </a:prstGeom>
          <a:noFill/>
        </p:spPr>
        <p:txBody>
          <a:bodyPr wrap="square" rtlCol="0">
            <a:spAutoFit/>
          </a:bodyPr>
          <a:lstStyle/>
          <a:p>
            <a:r>
              <a:rPr lang="en-US" b="1" dirty="0"/>
              <a:t>Basic Formal Ontology (BFO),</a:t>
            </a:r>
          </a:p>
          <a:p>
            <a:r>
              <a:rPr lang="en-US" b="1" dirty="0"/>
              <a:t>Open Biological Investigations (OBI),   </a:t>
            </a:r>
          </a:p>
          <a:p>
            <a:r>
              <a:rPr lang="en-US" b="1" dirty="0"/>
              <a:t>and</a:t>
            </a:r>
          </a:p>
          <a:p>
            <a:r>
              <a:rPr lang="en-US" b="1" dirty="0"/>
              <a:t>Information Artifact Ontology (IAO)</a:t>
            </a:r>
          </a:p>
        </p:txBody>
      </p:sp>
      <p:sp>
        <p:nvSpPr>
          <p:cNvPr id="89" name="TextBox 88"/>
          <p:cNvSpPr txBox="1"/>
          <p:nvPr/>
        </p:nvSpPr>
        <p:spPr>
          <a:xfrm>
            <a:off x="8221151" y="2850400"/>
            <a:ext cx="3362074" cy="369332"/>
          </a:xfrm>
          <a:prstGeom prst="rect">
            <a:avLst/>
          </a:prstGeom>
          <a:noFill/>
        </p:spPr>
        <p:txBody>
          <a:bodyPr wrap="none" rtlCol="0">
            <a:spAutoFit/>
          </a:bodyPr>
          <a:lstStyle/>
          <a:p>
            <a:r>
              <a:rPr lang="en-US" b="1" dirty="0"/>
              <a:t>Document Acts Ontology (D-acts)</a:t>
            </a:r>
          </a:p>
        </p:txBody>
      </p:sp>
      <p:sp>
        <p:nvSpPr>
          <p:cNvPr id="37" name="Rectangle 36">
            <a:extLst>
              <a:ext uri="{FF2B5EF4-FFF2-40B4-BE49-F238E27FC236}">
                <a16:creationId xmlns:a16="http://schemas.microsoft.com/office/drawing/2014/main" id="{F6C260B5-B29A-824F-8734-4AF92084EB51}"/>
              </a:ext>
            </a:extLst>
          </p:cNvPr>
          <p:cNvSpPr/>
          <p:nvPr/>
        </p:nvSpPr>
        <p:spPr>
          <a:xfrm>
            <a:off x="0" y="0"/>
            <a:ext cx="12192000" cy="441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Adobe Garamond Pro" charset="0"/>
                <a:ea typeface="Adobe Garamond Pro" charset="0"/>
                <a:cs typeface="Adobe Garamond Pro" charset="0"/>
              </a:rPr>
              <a:t>The Document Acts Ontology (D-Acts)</a:t>
            </a:r>
          </a:p>
        </p:txBody>
      </p:sp>
    </p:spTree>
    <p:extLst>
      <p:ext uri="{BB962C8B-B14F-4D97-AF65-F5344CB8AC3E}">
        <p14:creationId xmlns:p14="http://schemas.microsoft.com/office/powerpoint/2010/main" val="20103331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4B6078-A3CF-2145-BA4C-EC73470928D3}"/>
              </a:ext>
            </a:extLst>
          </p:cNvPr>
          <p:cNvSpPr txBox="1"/>
          <p:nvPr/>
        </p:nvSpPr>
        <p:spPr>
          <a:xfrm>
            <a:off x="164905" y="51771"/>
            <a:ext cx="10181230" cy="1446550"/>
          </a:xfrm>
          <a:prstGeom prst="rect">
            <a:avLst/>
          </a:prstGeom>
          <a:noFill/>
        </p:spPr>
        <p:txBody>
          <a:bodyPr wrap="square" rtlCol="0">
            <a:spAutoFit/>
          </a:bodyPr>
          <a:lstStyle/>
          <a:p>
            <a:r>
              <a:rPr lang="en-US" sz="4400" i="1" dirty="0">
                <a:latin typeface="Garamond" panose="02020404030301010803" pitchFamily="18" charset="0"/>
              </a:rPr>
              <a:t>Signing Contracts for Services</a:t>
            </a:r>
            <a:br>
              <a:rPr lang="en-US" sz="4400" i="1" dirty="0">
                <a:latin typeface="Garamond" panose="02020404030301010803" pitchFamily="18" charset="0"/>
              </a:rPr>
            </a:br>
            <a:endParaRPr lang="en-US" sz="4400" dirty="0">
              <a:latin typeface="Garamond" panose="02020404030301010803" pitchFamily="18" charset="0"/>
            </a:endParaRPr>
          </a:p>
        </p:txBody>
      </p:sp>
      <p:sp>
        <p:nvSpPr>
          <p:cNvPr id="3" name="Oval 2">
            <a:extLst>
              <a:ext uri="{FF2B5EF4-FFF2-40B4-BE49-F238E27FC236}">
                <a16:creationId xmlns:a16="http://schemas.microsoft.com/office/drawing/2014/main" id="{D72EF4F4-E138-3442-8A12-974CDA18AE6C}"/>
              </a:ext>
            </a:extLst>
          </p:cNvPr>
          <p:cNvSpPr/>
          <p:nvPr/>
        </p:nvSpPr>
        <p:spPr>
          <a:xfrm>
            <a:off x="775028" y="3258017"/>
            <a:ext cx="1586754" cy="5468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Person</a:t>
            </a:r>
          </a:p>
        </p:txBody>
      </p:sp>
      <p:cxnSp>
        <p:nvCxnSpPr>
          <p:cNvPr id="5" name="Straight Arrow Connector 4">
            <a:extLst>
              <a:ext uri="{FF2B5EF4-FFF2-40B4-BE49-F238E27FC236}">
                <a16:creationId xmlns:a16="http://schemas.microsoft.com/office/drawing/2014/main" id="{175ADBD8-8C0E-C240-91F6-9F13BD4A2BB7}"/>
              </a:ext>
            </a:extLst>
          </p:cNvPr>
          <p:cNvCxnSpPr>
            <a:cxnSpLocks/>
            <a:stCxn id="3" idx="6"/>
            <a:endCxn id="7" idx="2"/>
          </p:cNvCxnSpPr>
          <p:nvPr/>
        </p:nvCxnSpPr>
        <p:spPr>
          <a:xfrm flipV="1">
            <a:off x="2361782" y="3510964"/>
            <a:ext cx="1225619" cy="204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0C7DEDE-1D8B-6242-BF25-F15294D38005}"/>
              </a:ext>
            </a:extLst>
          </p:cNvPr>
          <p:cNvSpPr txBox="1"/>
          <p:nvPr/>
        </p:nvSpPr>
        <p:spPr>
          <a:xfrm>
            <a:off x="2436058" y="3149594"/>
            <a:ext cx="942053" cy="369332"/>
          </a:xfrm>
          <a:prstGeom prst="rect">
            <a:avLst/>
          </a:prstGeom>
          <a:noFill/>
        </p:spPr>
        <p:txBody>
          <a:bodyPr wrap="none" rtlCol="0">
            <a:spAutoFit/>
          </a:bodyPr>
          <a:lstStyle/>
          <a:p>
            <a:r>
              <a:rPr lang="en-US" dirty="0"/>
              <a:t>agent in</a:t>
            </a:r>
          </a:p>
        </p:txBody>
      </p:sp>
      <p:sp>
        <p:nvSpPr>
          <p:cNvPr id="7" name="Oval 6">
            <a:extLst>
              <a:ext uri="{FF2B5EF4-FFF2-40B4-BE49-F238E27FC236}">
                <a16:creationId xmlns:a16="http://schemas.microsoft.com/office/drawing/2014/main" id="{7C97FA16-5961-6D4B-B555-D5476AC647DF}"/>
              </a:ext>
            </a:extLst>
          </p:cNvPr>
          <p:cNvSpPr/>
          <p:nvPr/>
        </p:nvSpPr>
        <p:spPr>
          <a:xfrm>
            <a:off x="3587401" y="3237540"/>
            <a:ext cx="1586754" cy="5468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Buying</a:t>
            </a:r>
          </a:p>
        </p:txBody>
      </p:sp>
      <p:sp>
        <p:nvSpPr>
          <p:cNvPr id="17" name="TextBox 16">
            <a:extLst>
              <a:ext uri="{FF2B5EF4-FFF2-40B4-BE49-F238E27FC236}">
                <a16:creationId xmlns:a16="http://schemas.microsoft.com/office/drawing/2014/main" id="{62BC86DF-81C4-FB4A-B125-C650F77C0634}"/>
              </a:ext>
            </a:extLst>
          </p:cNvPr>
          <p:cNvSpPr txBox="1"/>
          <p:nvPr/>
        </p:nvSpPr>
        <p:spPr>
          <a:xfrm>
            <a:off x="5383445" y="3117837"/>
            <a:ext cx="1715021" cy="369332"/>
          </a:xfrm>
          <a:prstGeom prst="rect">
            <a:avLst/>
          </a:prstGeom>
          <a:noFill/>
        </p:spPr>
        <p:txBody>
          <a:bodyPr wrap="none" rtlCol="0">
            <a:spAutoFit/>
          </a:bodyPr>
          <a:lstStyle/>
          <a:p>
            <a:r>
              <a:rPr lang="en-US" dirty="0"/>
              <a:t>has process part</a:t>
            </a:r>
          </a:p>
        </p:txBody>
      </p:sp>
      <p:sp>
        <p:nvSpPr>
          <p:cNvPr id="14" name="Oval 13">
            <a:extLst>
              <a:ext uri="{FF2B5EF4-FFF2-40B4-BE49-F238E27FC236}">
                <a16:creationId xmlns:a16="http://schemas.microsoft.com/office/drawing/2014/main" id="{ACE4BDF0-79A1-AF47-AF70-0FE7D765B950}"/>
              </a:ext>
            </a:extLst>
          </p:cNvPr>
          <p:cNvSpPr/>
          <p:nvPr/>
        </p:nvSpPr>
        <p:spPr>
          <a:xfrm>
            <a:off x="7552761" y="3238800"/>
            <a:ext cx="1728968" cy="5468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Document Act</a:t>
            </a:r>
          </a:p>
        </p:txBody>
      </p:sp>
      <p:cxnSp>
        <p:nvCxnSpPr>
          <p:cNvPr id="15" name="Straight Arrow Connector 14">
            <a:extLst>
              <a:ext uri="{FF2B5EF4-FFF2-40B4-BE49-F238E27FC236}">
                <a16:creationId xmlns:a16="http://schemas.microsoft.com/office/drawing/2014/main" id="{88BB8CDE-1678-1F46-97DE-2F5260158DFA}"/>
              </a:ext>
            </a:extLst>
          </p:cNvPr>
          <p:cNvCxnSpPr>
            <a:cxnSpLocks/>
            <a:stCxn id="7" idx="6"/>
            <a:endCxn id="14" idx="2"/>
          </p:cNvCxnSpPr>
          <p:nvPr/>
        </p:nvCxnSpPr>
        <p:spPr>
          <a:xfrm>
            <a:off x="5174155" y="3510964"/>
            <a:ext cx="2378606" cy="1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C90AC4EC-A87E-4E43-B0EF-0A8215162818}"/>
              </a:ext>
            </a:extLst>
          </p:cNvPr>
          <p:cNvSpPr/>
          <p:nvPr/>
        </p:nvSpPr>
        <p:spPr>
          <a:xfrm>
            <a:off x="628303" y="2149111"/>
            <a:ext cx="2033719" cy="5468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Organization</a:t>
            </a:r>
          </a:p>
        </p:txBody>
      </p:sp>
      <p:sp>
        <p:nvSpPr>
          <p:cNvPr id="54" name="TextBox 53">
            <a:extLst>
              <a:ext uri="{FF2B5EF4-FFF2-40B4-BE49-F238E27FC236}">
                <a16:creationId xmlns:a16="http://schemas.microsoft.com/office/drawing/2014/main" id="{AC239E86-1F38-7547-A4CA-1FDBC8743FE1}"/>
              </a:ext>
            </a:extLst>
          </p:cNvPr>
          <p:cNvSpPr txBox="1"/>
          <p:nvPr/>
        </p:nvSpPr>
        <p:spPr>
          <a:xfrm>
            <a:off x="401782" y="5527964"/>
            <a:ext cx="3463636" cy="769441"/>
          </a:xfrm>
          <a:prstGeom prst="rect">
            <a:avLst/>
          </a:prstGeom>
          <a:noFill/>
        </p:spPr>
        <p:txBody>
          <a:bodyPr wrap="square" rtlCol="0">
            <a:spAutoFit/>
          </a:bodyPr>
          <a:lstStyle/>
          <a:p>
            <a:r>
              <a:rPr lang="en-US" sz="4400" dirty="0"/>
              <a:t>Time One</a:t>
            </a:r>
          </a:p>
        </p:txBody>
      </p:sp>
      <p:cxnSp>
        <p:nvCxnSpPr>
          <p:cNvPr id="56" name="Straight Arrow Connector 55">
            <a:extLst>
              <a:ext uri="{FF2B5EF4-FFF2-40B4-BE49-F238E27FC236}">
                <a16:creationId xmlns:a16="http://schemas.microsoft.com/office/drawing/2014/main" id="{E81159B1-A366-454A-B9D5-FEBCB194D9F1}"/>
              </a:ext>
            </a:extLst>
          </p:cNvPr>
          <p:cNvCxnSpPr>
            <a:cxnSpLocks/>
            <a:stCxn id="31" idx="6"/>
            <a:endCxn id="7" idx="1"/>
          </p:cNvCxnSpPr>
          <p:nvPr/>
        </p:nvCxnSpPr>
        <p:spPr>
          <a:xfrm>
            <a:off x="2662022" y="2422535"/>
            <a:ext cx="1157754" cy="8950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0B088E62-14B5-5746-A28C-DADF14A21C22}"/>
              </a:ext>
            </a:extLst>
          </p:cNvPr>
          <p:cNvSpPr txBox="1"/>
          <p:nvPr/>
        </p:nvSpPr>
        <p:spPr>
          <a:xfrm>
            <a:off x="3193251" y="2570715"/>
            <a:ext cx="1287725" cy="369332"/>
          </a:xfrm>
          <a:prstGeom prst="rect">
            <a:avLst/>
          </a:prstGeom>
          <a:noFill/>
        </p:spPr>
        <p:txBody>
          <a:bodyPr wrap="none" rtlCol="0">
            <a:spAutoFit/>
          </a:bodyPr>
          <a:lstStyle/>
          <a:p>
            <a:r>
              <a:rPr lang="en-US" dirty="0"/>
              <a:t>participates</a:t>
            </a:r>
          </a:p>
        </p:txBody>
      </p:sp>
      <p:sp>
        <p:nvSpPr>
          <p:cNvPr id="16" name="Oval 15">
            <a:extLst>
              <a:ext uri="{FF2B5EF4-FFF2-40B4-BE49-F238E27FC236}">
                <a16:creationId xmlns:a16="http://schemas.microsoft.com/office/drawing/2014/main" id="{1E4DE437-21D9-AF41-80AD-7522539E08A5}"/>
              </a:ext>
            </a:extLst>
          </p:cNvPr>
          <p:cNvSpPr/>
          <p:nvPr/>
        </p:nvSpPr>
        <p:spPr>
          <a:xfrm>
            <a:off x="10481203" y="242372"/>
            <a:ext cx="273132" cy="242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4A2083A1-2760-794A-98F3-C889EE779D68}"/>
              </a:ext>
            </a:extLst>
          </p:cNvPr>
          <p:cNvSpPr txBox="1"/>
          <p:nvPr/>
        </p:nvSpPr>
        <p:spPr>
          <a:xfrm>
            <a:off x="10753602" y="224710"/>
            <a:ext cx="797654" cy="307777"/>
          </a:xfrm>
          <a:prstGeom prst="rect">
            <a:avLst/>
          </a:prstGeom>
          <a:noFill/>
        </p:spPr>
        <p:txBody>
          <a:bodyPr wrap="none" rtlCol="0">
            <a:spAutoFit/>
          </a:bodyPr>
          <a:lstStyle/>
          <a:p>
            <a:r>
              <a:rPr lang="en-US" sz="1400" dirty="0"/>
              <a:t>Instance</a:t>
            </a:r>
          </a:p>
        </p:txBody>
      </p:sp>
    </p:spTree>
    <p:extLst>
      <p:ext uri="{BB962C8B-B14F-4D97-AF65-F5344CB8AC3E}">
        <p14:creationId xmlns:p14="http://schemas.microsoft.com/office/powerpoint/2010/main" val="40492037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4B6078-A3CF-2145-BA4C-EC73470928D3}"/>
              </a:ext>
            </a:extLst>
          </p:cNvPr>
          <p:cNvSpPr txBox="1"/>
          <p:nvPr/>
        </p:nvSpPr>
        <p:spPr>
          <a:xfrm>
            <a:off x="164905" y="51771"/>
            <a:ext cx="10181230" cy="1446550"/>
          </a:xfrm>
          <a:prstGeom prst="rect">
            <a:avLst/>
          </a:prstGeom>
          <a:noFill/>
        </p:spPr>
        <p:txBody>
          <a:bodyPr wrap="square" rtlCol="0">
            <a:spAutoFit/>
          </a:bodyPr>
          <a:lstStyle/>
          <a:p>
            <a:r>
              <a:rPr lang="en-US" sz="4400" i="1" dirty="0">
                <a:latin typeface="Garamond" panose="02020404030301010803" pitchFamily="18" charset="0"/>
              </a:rPr>
              <a:t>Signing Contracts for Services</a:t>
            </a:r>
            <a:br>
              <a:rPr lang="en-US" sz="4400" i="1" dirty="0">
                <a:latin typeface="Garamond" panose="02020404030301010803" pitchFamily="18" charset="0"/>
              </a:rPr>
            </a:br>
            <a:endParaRPr lang="en-US" sz="4400" dirty="0">
              <a:latin typeface="Garamond" panose="02020404030301010803" pitchFamily="18" charset="0"/>
            </a:endParaRPr>
          </a:p>
        </p:txBody>
      </p:sp>
      <p:sp>
        <p:nvSpPr>
          <p:cNvPr id="3" name="Oval 2">
            <a:extLst>
              <a:ext uri="{FF2B5EF4-FFF2-40B4-BE49-F238E27FC236}">
                <a16:creationId xmlns:a16="http://schemas.microsoft.com/office/drawing/2014/main" id="{D72EF4F4-E138-3442-8A12-974CDA18AE6C}"/>
              </a:ext>
            </a:extLst>
          </p:cNvPr>
          <p:cNvSpPr/>
          <p:nvPr/>
        </p:nvSpPr>
        <p:spPr>
          <a:xfrm>
            <a:off x="775028" y="3258017"/>
            <a:ext cx="1586754" cy="5468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Person</a:t>
            </a:r>
          </a:p>
        </p:txBody>
      </p:sp>
      <p:cxnSp>
        <p:nvCxnSpPr>
          <p:cNvPr id="5" name="Straight Arrow Connector 4">
            <a:extLst>
              <a:ext uri="{FF2B5EF4-FFF2-40B4-BE49-F238E27FC236}">
                <a16:creationId xmlns:a16="http://schemas.microsoft.com/office/drawing/2014/main" id="{175ADBD8-8C0E-C240-91F6-9F13BD4A2BB7}"/>
              </a:ext>
            </a:extLst>
          </p:cNvPr>
          <p:cNvCxnSpPr>
            <a:cxnSpLocks/>
            <a:stCxn id="3" idx="6"/>
            <a:endCxn id="7" idx="2"/>
          </p:cNvCxnSpPr>
          <p:nvPr/>
        </p:nvCxnSpPr>
        <p:spPr>
          <a:xfrm flipV="1">
            <a:off x="2361782" y="3510964"/>
            <a:ext cx="1225619" cy="204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0C7DEDE-1D8B-6242-BF25-F15294D38005}"/>
              </a:ext>
            </a:extLst>
          </p:cNvPr>
          <p:cNvSpPr txBox="1"/>
          <p:nvPr/>
        </p:nvSpPr>
        <p:spPr>
          <a:xfrm>
            <a:off x="2436058" y="3149594"/>
            <a:ext cx="942053" cy="369332"/>
          </a:xfrm>
          <a:prstGeom prst="rect">
            <a:avLst/>
          </a:prstGeom>
          <a:noFill/>
        </p:spPr>
        <p:txBody>
          <a:bodyPr wrap="none" rtlCol="0">
            <a:spAutoFit/>
          </a:bodyPr>
          <a:lstStyle/>
          <a:p>
            <a:r>
              <a:rPr lang="en-US" dirty="0"/>
              <a:t>agent in</a:t>
            </a:r>
          </a:p>
        </p:txBody>
      </p:sp>
      <p:sp>
        <p:nvSpPr>
          <p:cNvPr id="7" name="Oval 6">
            <a:extLst>
              <a:ext uri="{FF2B5EF4-FFF2-40B4-BE49-F238E27FC236}">
                <a16:creationId xmlns:a16="http://schemas.microsoft.com/office/drawing/2014/main" id="{7C97FA16-5961-6D4B-B555-D5476AC647DF}"/>
              </a:ext>
            </a:extLst>
          </p:cNvPr>
          <p:cNvSpPr/>
          <p:nvPr/>
        </p:nvSpPr>
        <p:spPr>
          <a:xfrm>
            <a:off x="3587401" y="3237540"/>
            <a:ext cx="1586754" cy="5468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Buying</a:t>
            </a:r>
          </a:p>
        </p:txBody>
      </p:sp>
      <p:cxnSp>
        <p:nvCxnSpPr>
          <p:cNvPr id="9" name="Straight Arrow Connector 8">
            <a:extLst>
              <a:ext uri="{FF2B5EF4-FFF2-40B4-BE49-F238E27FC236}">
                <a16:creationId xmlns:a16="http://schemas.microsoft.com/office/drawing/2014/main" id="{555498C9-11F3-414C-868F-A29A10C27C16}"/>
              </a:ext>
            </a:extLst>
          </p:cNvPr>
          <p:cNvCxnSpPr>
            <a:cxnSpLocks/>
            <a:stCxn id="14" idx="4"/>
            <a:endCxn id="10" idx="0"/>
          </p:cNvCxnSpPr>
          <p:nvPr/>
        </p:nvCxnSpPr>
        <p:spPr>
          <a:xfrm flipH="1">
            <a:off x="5383445" y="3785647"/>
            <a:ext cx="3033800" cy="1742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2BC86DF-81C4-FB4A-B125-C650F77C0634}"/>
              </a:ext>
            </a:extLst>
          </p:cNvPr>
          <p:cNvSpPr txBox="1"/>
          <p:nvPr/>
        </p:nvSpPr>
        <p:spPr>
          <a:xfrm>
            <a:off x="5383445" y="3117837"/>
            <a:ext cx="1715021" cy="369332"/>
          </a:xfrm>
          <a:prstGeom prst="rect">
            <a:avLst/>
          </a:prstGeom>
          <a:noFill/>
        </p:spPr>
        <p:txBody>
          <a:bodyPr wrap="none" rtlCol="0">
            <a:spAutoFit/>
          </a:bodyPr>
          <a:lstStyle/>
          <a:p>
            <a:r>
              <a:rPr lang="en-US" dirty="0"/>
              <a:t>has process part</a:t>
            </a:r>
          </a:p>
        </p:txBody>
      </p:sp>
      <p:sp>
        <p:nvSpPr>
          <p:cNvPr id="10" name="Oval 9">
            <a:extLst>
              <a:ext uri="{FF2B5EF4-FFF2-40B4-BE49-F238E27FC236}">
                <a16:creationId xmlns:a16="http://schemas.microsoft.com/office/drawing/2014/main" id="{66852AD9-E7E0-A94D-8B3D-9F8EA59F2578}"/>
              </a:ext>
            </a:extLst>
          </p:cNvPr>
          <p:cNvSpPr/>
          <p:nvPr/>
        </p:nvSpPr>
        <p:spPr>
          <a:xfrm>
            <a:off x="4590068" y="5527964"/>
            <a:ext cx="1586754" cy="5468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Claimant Role</a:t>
            </a:r>
          </a:p>
        </p:txBody>
      </p:sp>
      <p:sp>
        <p:nvSpPr>
          <p:cNvPr id="14" name="Oval 13">
            <a:extLst>
              <a:ext uri="{FF2B5EF4-FFF2-40B4-BE49-F238E27FC236}">
                <a16:creationId xmlns:a16="http://schemas.microsoft.com/office/drawing/2014/main" id="{ACE4BDF0-79A1-AF47-AF70-0FE7D765B950}"/>
              </a:ext>
            </a:extLst>
          </p:cNvPr>
          <p:cNvSpPr/>
          <p:nvPr/>
        </p:nvSpPr>
        <p:spPr>
          <a:xfrm>
            <a:off x="7552761" y="3238800"/>
            <a:ext cx="1728968" cy="5468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Document Act</a:t>
            </a:r>
          </a:p>
        </p:txBody>
      </p:sp>
      <p:cxnSp>
        <p:nvCxnSpPr>
          <p:cNvPr id="15" name="Straight Arrow Connector 14">
            <a:extLst>
              <a:ext uri="{FF2B5EF4-FFF2-40B4-BE49-F238E27FC236}">
                <a16:creationId xmlns:a16="http://schemas.microsoft.com/office/drawing/2014/main" id="{88BB8CDE-1678-1F46-97DE-2F5260158DFA}"/>
              </a:ext>
            </a:extLst>
          </p:cNvPr>
          <p:cNvCxnSpPr>
            <a:cxnSpLocks/>
            <a:stCxn id="7" idx="6"/>
            <a:endCxn id="14" idx="2"/>
          </p:cNvCxnSpPr>
          <p:nvPr/>
        </p:nvCxnSpPr>
        <p:spPr>
          <a:xfrm>
            <a:off x="5174155" y="3510964"/>
            <a:ext cx="2378606" cy="1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25D51BC-CB9E-7E4E-89A1-D7DB4831706F}"/>
              </a:ext>
            </a:extLst>
          </p:cNvPr>
          <p:cNvCxnSpPr>
            <a:cxnSpLocks/>
            <a:stCxn id="14" idx="0"/>
            <a:endCxn id="21" idx="0"/>
          </p:cNvCxnSpPr>
          <p:nvPr/>
        </p:nvCxnSpPr>
        <p:spPr>
          <a:xfrm flipH="1" flipV="1">
            <a:off x="6642831" y="1047038"/>
            <a:ext cx="1774414" cy="2191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41016B5D-91FF-AC47-BE09-785B230443BF}"/>
              </a:ext>
            </a:extLst>
          </p:cNvPr>
          <p:cNvSpPr/>
          <p:nvPr/>
        </p:nvSpPr>
        <p:spPr>
          <a:xfrm>
            <a:off x="5797268" y="1047038"/>
            <a:ext cx="1691125" cy="5468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Obligation Role</a:t>
            </a:r>
          </a:p>
        </p:txBody>
      </p:sp>
      <p:sp>
        <p:nvSpPr>
          <p:cNvPr id="31" name="Oval 30">
            <a:extLst>
              <a:ext uri="{FF2B5EF4-FFF2-40B4-BE49-F238E27FC236}">
                <a16:creationId xmlns:a16="http://schemas.microsoft.com/office/drawing/2014/main" id="{C90AC4EC-A87E-4E43-B0EF-0A8215162818}"/>
              </a:ext>
            </a:extLst>
          </p:cNvPr>
          <p:cNvSpPr/>
          <p:nvPr/>
        </p:nvSpPr>
        <p:spPr>
          <a:xfrm>
            <a:off x="628303" y="2149111"/>
            <a:ext cx="2033719" cy="5468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Organization</a:t>
            </a:r>
          </a:p>
        </p:txBody>
      </p:sp>
      <p:cxnSp>
        <p:nvCxnSpPr>
          <p:cNvPr id="32" name="Straight Arrow Connector 31">
            <a:extLst>
              <a:ext uri="{FF2B5EF4-FFF2-40B4-BE49-F238E27FC236}">
                <a16:creationId xmlns:a16="http://schemas.microsoft.com/office/drawing/2014/main" id="{A96759B2-1F3C-1745-8C3D-C7248E74FF4A}"/>
              </a:ext>
            </a:extLst>
          </p:cNvPr>
          <p:cNvCxnSpPr>
            <a:cxnSpLocks/>
            <a:stCxn id="31" idx="6"/>
            <a:endCxn id="21" idx="2"/>
          </p:cNvCxnSpPr>
          <p:nvPr/>
        </p:nvCxnSpPr>
        <p:spPr>
          <a:xfrm flipV="1">
            <a:off x="2662022" y="1320462"/>
            <a:ext cx="3135246" cy="11020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6C46D140-F78E-2547-AA5D-93B4D9DFAE29}"/>
              </a:ext>
            </a:extLst>
          </p:cNvPr>
          <p:cNvSpPr txBox="1"/>
          <p:nvPr/>
        </p:nvSpPr>
        <p:spPr>
          <a:xfrm>
            <a:off x="3089695" y="1585440"/>
            <a:ext cx="1050480" cy="369332"/>
          </a:xfrm>
          <a:prstGeom prst="rect">
            <a:avLst/>
          </a:prstGeom>
          <a:noFill/>
        </p:spPr>
        <p:txBody>
          <a:bodyPr wrap="none" rtlCol="0">
            <a:spAutoFit/>
          </a:bodyPr>
          <a:lstStyle/>
          <a:p>
            <a:r>
              <a:rPr lang="en-US" dirty="0"/>
              <a:t>bearer of</a:t>
            </a:r>
          </a:p>
        </p:txBody>
      </p:sp>
      <p:cxnSp>
        <p:nvCxnSpPr>
          <p:cNvPr id="43" name="Straight Arrow Connector 42">
            <a:extLst>
              <a:ext uri="{FF2B5EF4-FFF2-40B4-BE49-F238E27FC236}">
                <a16:creationId xmlns:a16="http://schemas.microsoft.com/office/drawing/2014/main" id="{9A92F4B7-592E-4F48-9474-6EA6A49D2DF9}"/>
              </a:ext>
            </a:extLst>
          </p:cNvPr>
          <p:cNvCxnSpPr>
            <a:cxnSpLocks/>
            <a:stCxn id="10" idx="0"/>
            <a:endCxn id="3" idx="4"/>
          </p:cNvCxnSpPr>
          <p:nvPr/>
        </p:nvCxnSpPr>
        <p:spPr>
          <a:xfrm flipH="1" flipV="1">
            <a:off x="1568405" y="3804864"/>
            <a:ext cx="3815040" cy="1723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7E74B014-3EDC-DE43-9D7D-6D291CD8963D}"/>
              </a:ext>
            </a:extLst>
          </p:cNvPr>
          <p:cNvSpPr txBox="1"/>
          <p:nvPr/>
        </p:nvSpPr>
        <p:spPr>
          <a:xfrm>
            <a:off x="2002402" y="4419058"/>
            <a:ext cx="1050480" cy="369332"/>
          </a:xfrm>
          <a:prstGeom prst="rect">
            <a:avLst/>
          </a:prstGeom>
          <a:noFill/>
        </p:spPr>
        <p:txBody>
          <a:bodyPr wrap="none" rtlCol="0">
            <a:spAutoFit/>
          </a:bodyPr>
          <a:lstStyle/>
          <a:p>
            <a:r>
              <a:rPr lang="en-US" dirty="0"/>
              <a:t>bearer of</a:t>
            </a:r>
          </a:p>
        </p:txBody>
      </p:sp>
      <p:sp>
        <p:nvSpPr>
          <p:cNvPr id="48" name="Oval 47">
            <a:extLst>
              <a:ext uri="{FF2B5EF4-FFF2-40B4-BE49-F238E27FC236}">
                <a16:creationId xmlns:a16="http://schemas.microsoft.com/office/drawing/2014/main" id="{0E844103-A10F-124B-A964-FAE3EEA66756}"/>
              </a:ext>
            </a:extLst>
          </p:cNvPr>
          <p:cNvSpPr/>
          <p:nvPr/>
        </p:nvSpPr>
        <p:spPr>
          <a:xfrm>
            <a:off x="4598688" y="1918455"/>
            <a:ext cx="1388161" cy="5468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Contract</a:t>
            </a:r>
          </a:p>
        </p:txBody>
      </p:sp>
      <p:cxnSp>
        <p:nvCxnSpPr>
          <p:cNvPr id="49" name="Straight Arrow Connector 48">
            <a:extLst>
              <a:ext uri="{FF2B5EF4-FFF2-40B4-BE49-F238E27FC236}">
                <a16:creationId xmlns:a16="http://schemas.microsoft.com/office/drawing/2014/main" id="{A3422067-F4F7-6343-AD37-AFCC9D72595D}"/>
              </a:ext>
            </a:extLst>
          </p:cNvPr>
          <p:cNvCxnSpPr>
            <a:cxnSpLocks/>
            <a:stCxn id="48" idx="6"/>
            <a:endCxn id="14" idx="1"/>
          </p:cNvCxnSpPr>
          <p:nvPr/>
        </p:nvCxnSpPr>
        <p:spPr>
          <a:xfrm>
            <a:off x="5986849" y="2191879"/>
            <a:ext cx="1819114" cy="1127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A70BEE21-45ED-8C48-9BDA-13CC03A8363C}"/>
              </a:ext>
            </a:extLst>
          </p:cNvPr>
          <p:cNvSpPr txBox="1"/>
          <p:nvPr/>
        </p:nvSpPr>
        <p:spPr>
          <a:xfrm>
            <a:off x="6174536" y="2050340"/>
            <a:ext cx="907621" cy="369332"/>
          </a:xfrm>
          <a:prstGeom prst="rect">
            <a:avLst/>
          </a:prstGeom>
          <a:noFill/>
        </p:spPr>
        <p:txBody>
          <a:bodyPr wrap="none" rtlCol="0">
            <a:spAutoFit/>
          </a:bodyPr>
          <a:lstStyle/>
          <a:p>
            <a:r>
              <a:rPr lang="en-US" dirty="0"/>
              <a:t>input in</a:t>
            </a:r>
          </a:p>
        </p:txBody>
      </p:sp>
      <p:sp>
        <p:nvSpPr>
          <p:cNvPr id="54" name="TextBox 53">
            <a:extLst>
              <a:ext uri="{FF2B5EF4-FFF2-40B4-BE49-F238E27FC236}">
                <a16:creationId xmlns:a16="http://schemas.microsoft.com/office/drawing/2014/main" id="{AC239E86-1F38-7547-A4CA-1FDBC8743FE1}"/>
              </a:ext>
            </a:extLst>
          </p:cNvPr>
          <p:cNvSpPr txBox="1"/>
          <p:nvPr/>
        </p:nvSpPr>
        <p:spPr>
          <a:xfrm>
            <a:off x="401782" y="5527964"/>
            <a:ext cx="3463636" cy="769441"/>
          </a:xfrm>
          <a:prstGeom prst="rect">
            <a:avLst/>
          </a:prstGeom>
          <a:noFill/>
        </p:spPr>
        <p:txBody>
          <a:bodyPr wrap="square" rtlCol="0">
            <a:spAutoFit/>
          </a:bodyPr>
          <a:lstStyle/>
          <a:p>
            <a:r>
              <a:rPr lang="en-US" sz="4400" dirty="0"/>
              <a:t>Time Two</a:t>
            </a:r>
          </a:p>
        </p:txBody>
      </p:sp>
      <p:cxnSp>
        <p:nvCxnSpPr>
          <p:cNvPr id="56" name="Straight Arrow Connector 55">
            <a:extLst>
              <a:ext uri="{FF2B5EF4-FFF2-40B4-BE49-F238E27FC236}">
                <a16:creationId xmlns:a16="http://schemas.microsoft.com/office/drawing/2014/main" id="{E81159B1-A366-454A-B9D5-FEBCB194D9F1}"/>
              </a:ext>
            </a:extLst>
          </p:cNvPr>
          <p:cNvCxnSpPr>
            <a:cxnSpLocks/>
            <a:stCxn id="31" idx="6"/>
            <a:endCxn id="7" idx="1"/>
          </p:cNvCxnSpPr>
          <p:nvPr/>
        </p:nvCxnSpPr>
        <p:spPr>
          <a:xfrm>
            <a:off x="2662022" y="2422535"/>
            <a:ext cx="1157754" cy="8950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0B088E62-14B5-5746-A28C-DADF14A21C22}"/>
              </a:ext>
            </a:extLst>
          </p:cNvPr>
          <p:cNvSpPr txBox="1"/>
          <p:nvPr/>
        </p:nvSpPr>
        <p:spPr>
          <a:xfrm>
            <a:off x="3193251" y="2570715"/>
            <a:ext cx="1287725" cy="369332"/>
          </a:xfrm>
          <a:prstGeom prst="rect">
            <a:avLst/>
          </a:prstGeom>
          <a:noFill/>
        </p:spPr>
        <p:txBody>
          <a:bodyPr wrap="none" rtlCol="0">
            <a:spAutoFit/>
          </a:bodyPr>
          <a:lstStyle/>
          <a:p>
            <a:r>
              <a:rPr lang="en-US" dirty="0"/>
              <a:t>participates</a:t>
            </a:r>
          </a:p>
        </p:txBody>
      </p:sp>
      <p:sp>
        <p:nvSpPr>
          <p:cNvPr id="61" name="TextBox 60">
            <a:extLst>
              <a:ext uri="{FF2B5EF4-FFF2-40B4-BE49-F238E27FC236}">
                <a16:creationId xmlns:a16="http://schemas.microsoft.com/office/drawing/2014/main" id="{C8E915A4-3E0F-A448-B2F4-0D78B23983EC}"/>
              </a:ext>
            </a:extLst>
          </p:cNvPr>
          <p:cNvSpPr txBox="1"/>
          <p:nvPr/>
        </p:nvSpPr>
        <p:spPr>
          <a:xfrm>
            <a:off x="7499452" y="1925870"/>
            <a:ext cx="1200970" cy="369332"/>
          </a:xfrm>
          <a:prstGeom prst="rect">
            <a:avLst/>
          </a:prstGeom>
          <a:noFill/>
        </p:spPr>
        <p:txBody>
          <a:bodyPr wrap="none" rtlCol="0">
            <a:spAutoFit/>
          </a:bodyPr>
          <a:lstStyle/>
          <a:p>
            <a:r>
              <a:rPr lang="en-US" dirty="0"/>
              <a:t>has output</a:t>
            </a:r>
          </a:p>
        </p:txBody>
      </p:sp>
      <p:sp>
        <p:nvSpPr>
          <p:cNvPr id="62" name="TextBox 61">
            <a:extLst>
              <a:ext uri="{FF2B5EF4-FFF2-40B4-BE49-F238E27FC236}">
                <a16:creationId xmlns:a16="http://schemas.microsoft.com/office/drawing/2014/main" id="{AB189DF0-262E-3D4D-962A-0AAC1B5670AF}"/>
              </a:ext>
            </a:extLst>
          </p:cNvPr>
          <p:cNvSpPr txBox="1"/>
          <p:nvPr/>
        </p:nvSpPr>
        <p:spPr>
          <a:xfrm>
            <a:off x="5726160" y="4400408"/>
            <a:ext cx="1200970" cy="369332"/>
          </a:xfrm>
          <a:prstGeom prst="rect">
            <a:avLst/>
          </a:prstGeom>
          <a:noFill/>
        </p:spPr>
        <p:txBody>
          <a:bodyPr wrap="none" rtlCol="0">
            <a:spAutoFit/>
          </a:bodyPr>
          <a:lstStyle/>
          <a:p>
            <a:r>
              <a:rPr lang="en-US" dirty="0"/>
              <a:t>has output</a:t>
            </a:r>
          </a:p>
        </p:txBody>
      </p:sp>
      <p:sp>
        <p:nvSpPr>
          <p:cNvPr id="27" name="Oval 26">
            <a:extLst>
              <a:ext uri="{FF2B5EF4-FFF2-40B4-BE49-F238E27FC236}">
                <a16:creationId xmlns:a16="http://schemas.microsoft.com/office/drawing/2014/main" id="{F79AA683-DBB7-0F45-9A47-D9425E91A973}"/>
              </a:ext>
            </a:extLst>
          </p:cNvPr>
          <p:cNvSpPr/>
          <p:nvPr/>
        </p:nvSpPr>
        <p:spPr>
          <a:xfrm>
            <a:off x="10481203" y="257612"/>
            <a:ext cx="273132" cy="242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2F410C77-8107-334F-9D02-D113FF6F2955}"/>
              </a:ext>
            </a:extLst>
          </p:cNvPr>
          <p:cNvSpPr txBox="1"/>
          <p:nvPr/>
        </p:nvSpPr>
        <p:spPr>
          <a:xfrm>
            <a:off x="10753602" y="239950"/>
            <a:ext cx="797654" cy="307777"/>
          </a:xfrm>
          <a:prstGeom prst="rect">
            <a:avLst/>
          </a:prstGeom>
          <a:noFill/>
        </p:spPr>
        <p:txBody>
          <a:bodyPr wrap="none" rtlCol="0">
            <a:spAutoFit/>
          </a:bodyPr>
          <a:lstStyle/>
          <a:p>
            <a:r>
              <a:rPr lang="en-US" sz="1400" dirty="0"/>
              <a:t>Instance</a:t>
            </a:r>
          </a:p>
        </p:txBody>
      </p:sp>
    </p:spTree>
    <p:extLst>
      <p:ext uri="{BB962C8B-B14F-4D97-AF65-F5344CB8AC3E}">
        <p14:creationId xmlns:p14="http://schemas.microsoft.com/office/powerpoint/2010/main" val="12398625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4B6078-A3CF-2145-BA4C-EC73470928D3}"/>
              </a:ext>
            </a:extLst>
          </p:cNvPr>
          <p:cNvSpPr txBox="1"/>
          <p:nvPr/>
        </p:nvSpPr>
        <p:spPr>
          <a:xfrm>
            <a:off x="164905" y="51771"/>
            <a:ext cx="10181230" cy="1446550"/>
          </a:xfrm>
          <a:prstGeom prst="rect">
            <a:avLst/>
          </a:prstGeom>
          <a:noFill/>
        </p:spPr>
        <p:txBody>
          <a:bodyPr wrap="square" rtlCol="0">
            <a:spAutoFit/>
          </a:bodyPr>
          <a:lstStyle/>
          <a:p>
            <a:r>
              <a:rPr lang="en-US" sz="4400" i="1" dirty="0">
                <a:latin typeface="Garamond" panose="02020404030301010803" pitchFamily="18" charset="0"/>
              </a:rPr>
              <a:t>Signing Contracts for Services</a:t>
            </a:r>
            <a:br>
              <a:rPr lang="en-US" sz="4400" i="1" dirty="0">
                <a:latin typeface="Garamond" panose="02020404030301010803" pitchFamily="18" charset="0"/>
              </a:rPr>
            </a:br>
            <a:endParaRPr lang="en-US" sz="4400" dirty="0">
              <a:latin typeface="Garamond" panose="02020404030301010803" pitchFamily="18" charset="0"/>
            </a:endParaRPr>
          </a:p>
        </p:txBody>
      </p:sp>
      <p:sp>
        <p:nvSpPr>
          <p:cNvPr id="3" name="Oval 2">
            <a:extLst>
              <a:ext uri="{FF2B5EF4-FFF2-40B4-BE49-F238E27FC236}">
                <a16:creationId xmlns:a16="http://schemas.microsoft.com/office/drawing/2014/main" id="{D72EF4F4-E138-3442-8A12-974CDA18AE6C}"/>
              </a:ext>
            </a:extLst>
          </p:cNvPr>
          <p:cNvSpPr/>
          <p:nvPr/>
        </p:nvSpPr>
        <p:spPr>
          <a:xfrm>
            <a:off x="775028" y="3258017"/>
            <a:ext cx="1586754" cy="5468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Person</a:t>
            </a:r>
          </a:p>
        </p:txBody>
      </p:sp>
      <p:cxnSp>
        <p:nvCxnSpPr>
          <p:cNvPr id="5" name="Straight Arrow Connector 4">
            <a:extLst>
              <a:ext uri="{FF2B5EF4-FFF2-40B4-BE49-F238E27FC236}">
                <a16:creationId xmlns:a16="http://schemas.microsoft.com/office/drawing/2014/main" id="{175ADBD8-8C0E-C240-91F6-9F13BD4A2BB7}"/>
              </a:ext>
            </a:extLst>
          </p:cNvPr>
          <p:cNvCxnSpPr>
            <a:cxnSpLocks/>
            <a:stCxn id="3" idx="6"/>
            <a:endCxn id="7" idx="2"/>
          </p:cNvCxnSpPr>
          <p:nvPr/>
        </p:nvCxnSpPr>
        <p:spPr>
          <a:xfrm flipV="1">
            <a:off x="2361782" y="3510964"/>
            <a:ext cx="1225619" cy="204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0C7DEDE-1D8B-6242-BF25-F15294D38005}"/>
              </a:ext>
            </a:extLst>
          </p:cNvPr>
          <p:cNvSpPr txBox="1"/>
          <p:nvPr/>
        </p:nvSpPr>
        <p:spPr>
          <a:xfrm>
            <a:off x="2436058" y="3149594"/>
            <a:ext cx="942053" cy="369332"/>
          </a:xfrm>
          <a:prstGeom prst="rect">
            <a:avLst/>
          </a:prstGeom>
          <a:noFill/>
        </p:spPr>
        <p:txBody>
          <a:bodyPr wrap="none" rtlCol="0">
            <a:spAutoFit/>
          </a:bodyPr>
          <a:lstStyle/>
          <a:p>
            <a:r>
              <a:rPr lang="en-US" dirty="0"/>
              <a:t>agent in</a:t>
            </a:r>
          </a:p>
        </p:txBody>
      </p:sp>
      <p:sp>
        <p:nvSpPr>
          <p:cNvPr id="7" name="Oval 6">
            <a:extLst>
              <a:ext uri="{FF2B5EF4-FFF2-40B4-BE49-F238E27FC236}">
                <a16:creationId xmlns:a16="http://schemas.microsoft.com/office/drawing/2014/main" id="{7C97FA16-5961-6D4B-B555-D5476AC647DF}"/>
              </a:ext>
            </a:extLst>
          </p:cNvPr>
          <p:cNvSpPr/>
          <p:nvPr/>
        </p:nvSpPr>
        <p:spPr>
          <a:xfrm>
            <a:off x="3587401" y="3237540"/>
            <a:ext cx="1586754" cy="5468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Buying</a:t>
            </a:r>
          </a:p>
        </p:txBody>
      </p:sp>
      <p:cxnSp>
        <p:nvCxnSpPr>
          <p:cNvPr id="9" name="Straight Arrow Connector 8">
            <a:extLst>
              <a:ext uri="{FF2B5EF4-FFF2-40B4-BE49-F238E27FC236}">
                <a16:creationId xmlns:a16="http://schemas.microsoft.com/office/drawing/2014/main" id="{555498C9-11F3-414C-868F-A29A10C27C16}"/>
              </a:ext>
            </a:extLst>
          </p:cNvPr>
          <p:cNvCxnSpPr>
            <a:cxnSpLocks/>
            <a:stCxn id="14" idx="4"/>
            <a:endCxn id="10" idx="0"/>
          </p:cNvCxnSpPr>
          <p:nvPr/>
        </p:nvCxnSpPr>
        <p:spPr>
          <a:xfrm flipH="1">
            <a:off x="5383445" y="3785647"/>
            <a:ext cx="3033800" cy="1742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2BC86DF-81C4-FB4A-B125-C650F77C0634}"/>
              </a:ext>
            </a:extLst>
          </p:cNvPr>
          <p:cNvSpPr txBox="1"/>
          <p:nvPr/>
        </p:nvSpPr>
        <p:spPr>
          <a:xfrm>
            <a:off x="5383445" y="3117837"/>
            <a:ext cx="1715021" cy="369332"/>
          </a:xfrm>
          <a:prstGeom prst="rect">
            <a:avLst/>
          </a:prstGeom>
          <a:noFill/>
        </p:spPr>
        <p:txBody>
          <a:bodyPr wrap="none" rtlCol="0">
            <a:spAutoFit/>
          </a:bodyPr>
          <a:lstStyle/>
          <a:p>
            <a:r>
              <a:rPr lang="en-US" dirty="0"/>
              <a:t>has process part</a:t>
            </a:r>
          </a:p>
        </p:txBody>
      </p:sp>
      <p:sp>
        <p:nvSpPr>
          <p:cNvPr id="10" name="Oval 9">
            <a:extLst>
              <a:ext uri="{FF2B5EF4-FFF2-40B4-BE49-F238E27FC236}">
                <a16:creationId xmlns:a16="http://schemas.microsoft.com/office/drawing/2014/main" id="{66852AD9-E7E0-A94D-8B3D-9F8EA59F2578}"/>
              </a:ext>
            </a:extLst>
          </p:cNvPr>
          <p:cNvSpPr/>
          <p:nvPr/>
        </p:nvSpPr>
        <p:spPr>
          <a:xfrm>
            <a:off x="4590068" y="5527964"/>
            <a:ext cx="1586754" cy="5468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Claimant Role</a:t>
            </a:r>
          </a:p>
        </p:txBody>
      </p:sp>
      <p:sp>
        <p:nvSpPr>
          <p:cNvPr id="14" name="Oval 13">
            <a:extLst>
              <a:ext uri="{FF2B5EF4-FFF2-40B4-BE49-F238E27FC236}">
                <a16:creationId xmlns:a16="http://schemas.microsoft.com/office/drawing/2014/main" id="{ACE4BDF0-79A1-AF47-AF70-0FE7D765B950}"/>
              </a:ext>
            </a:extLst>
          </p:cNvPr>
          <p:cNvSpPr/>
          <p:nvPr/>
        </p:nvSpPr>
        <p:spPr>
          <a:xfrm>
            <a:off x="7552761" y="3238800"/>
            <a:ext cx="1728968" cy="5468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Document Act</a:t>
            </a:r>
          </a:p>
        </p:txBody>
      </p:sp>
      <p:cxnSp>
        <p:nvCxnSpPr>
          <p:cNvPr id="15" name="Straight Arrow Connector 14">
            <a:extLst>
              <a:ext uri="{FF2B5EF4-FFF2-40B4-BE49-F238E27FC236}">
                <a16:creationId xmlns:a16="http://schemas.microsoft.com/office/drawing/2014/main" id="{88BB8CDE-1678-1F46-97DE-2F5260158DFA}"/>
              </a:ext>
            </a:extLst>
          </p:cNvPr>
          <p:cNvCxnSpPr>
            <a:cxnSpLocks/>
            <a:stCxn id="7" idx="6"/>
            <a:endCxn id="14" idx="2"/>
          </p:cNvCxnSpPr>
          <p:nvPr/>
        </p:nvCxnSpPr>
        <p:spPr>
          <a:xfrm>
            <a:off x="5174155" y="3510964"/>
            <a:ext cx="2378606" cy="1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25D51BC-CB9E-7E4E-89A1-D7DB4831706F}"/>
              </a:ext>
            </a:extLst>
          </p:cNvPr>
          <p:cNvCxnSpPr>
            <a:cxnSpLocks/>
            <a:stCxn id="14" idx="0"/>
            <a:endCxn id="21" idx="0"/>
          </p:cNvCxnSpPr>
          <p:nvPr/>
        </p:nvCxnSpPr>
        <p:spPr>
          <a:xfrm flipH="1" flipV="1">
            <a:off x="6642831" y="1047038"/>
            <a:ext cx="1774414" cy="2191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41016B5D-91FF-AC47-BE09-785B230443BF}"/>
              </a:ext>
            </a:extLst>
          </p:cNvPr>
          <p:cNvSpPr/>
          <p:nvPr/>
        </p:nvSpPr>
        <p:spPr>
          <a:xfrm>
            <a:off x="5797268" y="1047038"/>
            <a:ext cx="1691125" cy="5468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Obligation Role</a:t>
            </a:r>
          </a:p>
        </p:txBody>
      </p:sp>
      <p:sp>
        <p:nvSpPr>
          <p:cNvPr id="31" name="Oval 30">
            <a:extLst>
              <a:ext uri="{FF2B5EF4-FFF2-40B4-BE49-F238E27FC236}">
                <a16:creationId xmlns:a16="http://schemas.microsoft.com/office/drawing/2014/main" id="{C90AC4EC-A87E-4E43-B0EF-0A8215162818}"/>
              </a:ext>
            </a:extLst>
          </p:cNvPr>
          <p:cNvSpPr/>
          <p:nvPr/>
        </p:nvSpPr>
        <p:spPr>
          <a:xfrm>
            <a:off x="628303" y="2149111"/>
            <a:ext cx="2033719" cy="5468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Organization</a:t>
            </a:r>
          </a:p>
        </p:txBody>
      </p:sp>
      <p:cxnSp>
        <p:nvCxnSpPr>
          <p:cNvPr id="32" name="Straight Arrow Connector 31">
            <a:extLst>
              <a:ext uri="{FF2B5EF4-FFF2-40B4-BE49-F238E27FC236}">
                <a16:creationId xmlns:a16="http://schemas.microsoft.com/office/drawing/2014/main" id="{A96759B2-1F3C-1745-8C3D-C7248E74FF4A}"/>
              </a:ext>
            </a:extLst>
          </p:cNvPr>
          <p:cNvCxnSpPr>
            <a:cxnSpLocks/>
            <a:stCxn id="31" idx="6"/>
            <a:endCxn id="21" idx="2"/>
          </p:cNvCxnSpPr>
          <p:nvPr/>
        </p:nvCxnSpPr>
        <p:spPr>
          <a:xfrm flipV="1">
            <a:off x="2662022" y="1320462"/>
            <a:ext cx="3135246" cy="11020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6C46D140-F78E-2547-AA5D-93B4D9DFAE29}"/>
              </a:ext>
            </a:extLst>
          </p:cNvPr>
          <p:cNvSpPr txBox="1"/>
          <p:nvPr/>
        </p:nvSpPr>
        <p:spPr>
          <a:xfrm>
            <a:off x="3089695" y="1585440"/>
            <a:ext cx="1050480" cy="369332"/>
          </a:xfrm>
          <a:prstGeom prst="rect">
            <a:avLst/>
          </a:prstGeom>
          <a:noFill/>
        </p:spPr>
        <p:txBody>
          <a:bodyPr wrap="none" rtlCol="0">
            <a:spAutoFit/>
          </a:bodyPr>
          <a:lstStyle/>
          <a:p>
            <a:r>
              <a:rPr lang="en-US" dirty="0"/>
              <a:t>bearer of</a:t>
            </a:r>
          </a:p>
        </p:txBody>
      </p:sp>
      <p:cxnSp>
        <p:nvCxnSpPr>
          <p:cNvPr id="43" name="Straight Arrow Connector 42">
            <a:extLst>
              <a:ext uri="{FF2B5EF4-FFF2-40B4-BE49-F238E27FC236}">
                <a16:creationId xmlns:a16="http://schemas.microsoft.com/office/drawing/2014/main" id="{9A92F4B7-592E-4F48-9474-6EA6A49D2DF9}"/>
              </a:ext>
            </a:extLst>
          </p:cNvPr>
          <p:cNvCxnSpPr>
            <a:cxnSpLocks/>
            <a:stCxn id="10" idx="0"/>
            <a:endCxn id="3" idx="4"/>
          </p:cNvCxnSpPr>
          <p:nvPr/>
        </p:nvCxnSpPr>
        <p:spPr>
          <a:xfrm flipH="1" flipV="1">
            <a:off x="1568405" y="3804864"/>
            <a:ext cx="3815040" cy="1723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7E74B014-3EDC-DE43-9D7D-6D291CD8963D}"/>
              </a:ext>
            </a:extLst>
          </p:cNvPr>
          <p:cNvSpPr txBox="1"/>
          <p:nvPr/>
        </p:nvSpPr>
        <p:spPr>
          <a:xfrm>
            <a:off x="2002402" y="4419058"/>
            <a:ext cx="1050480" cy="369332"/>
          </a:xfrm>
          <a:prstGeom prst="rect">
            <a:avLst/>
          </a:prstGeom>
          <a:noFill/>
        </p:spPr>
        <p:txBody>
          <a:bodyPr wrap="none" rtlCol="0">
            <a:spAutoFit/>
          </a:bodyPr>
          <a:lstStyle/>
          <a:p>
            <a:r>
              <a:rPr lang="en-US" dirty="0"/>
              <a:t>bearer of</a:t>
            </a:r>
          </a:p>
        </p:txBody>
      </p:sp>
      <p:sp>
        <p:nvSpPr>
          <p:cNvPr id="48" name="Oval 47">
            <a:extLst>
              <a:ext uri="{FF2B5EF4-FFF2-40B4-BE49-F238E27FC236}">
                <a16:creationId xmlns:a16="http://schemas.microsoft.com/office/drawing/2014/main" id="{0E844103-A10F-124B-A964-FAE3EEA66756}"/>
              </a:ext>
            </a:extLst>
          </p:cNvPr>
          <p:cNvSpPr/>
          <p:nvPr/>
        </p:nvSpPr>
        <p:spPr>
          <a:xfrm>
            <a:off x="4598688" y="1918455"/>
            <a:ext cx="1388161" cy="5468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Contract</a:t>
            </a:r>
          </a:p>
        </p:txBody>
      </p:sp>
      <p:cxnSp>
        <p:nvCxnSpPr>
          <p:cNvPr id="49" name="Straight Arrow Connector 48">
            <a:extLst>
              <a:ext uri="{FF2B5EF4-FFF2-40B4-BE49-F238E27FC236}">
                <a16:creationId xmlns:a16="http://schemas.microsoft.com/office/drawing/2014/main" id="{A3422067-F4F7-6343-AD37-AFCC9D72595D}"/>
              </a:ext>
            </a:extLst>
          </p:cNvPr>
          <p:cNvCxnSpPr>
            <a:cxnSpLocks/>
            <a:stCxn id="48" idx="6"/>
            <a:endCxn id="14" idx="1"/>
          </p:cNvCxnSpPr>
          <p:nvPr/>
        </p:nvCxnSpPr>
        <p:spPr>
          <a:xfrm>
            <a:off x="5986849" y="2191879"/>
            <a:ext cx="1819114" cy="1127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A70BEE21-45ED-8C48-9BDA-13CC03A8363C}"/>
              </a:ext>
            </a:extLst>
          </p:cNvPr>
          <p:cNvSpPr txBox="1"/>
          <p:nvPr/>
        </p:nvSpPr>
        <p:spPr>
          <a:xfrm>
            <a:off x="6174536" y="2050340"/>
            <a:ext cx="907621" cy="369332"/>
          </a:xfrm>
          <a:prstGeom prst="rect">
            <a:avLst/>
          </a:prstGeom>
          <a:noFill/>
        </p:spPr>
        <p:txBody>
          <a:bodyPr wrap="none" rtlCol="0">
            <a:spAutoFit/>
          </a:bodyPr>
          <a:lstStyle/>
          <a:p>
            <a:r>
              <a:rPr lang="en-US" dirty="0"/>
              <a:t>input in</a:t>
            </a:r>
          </a:p>
        </p:txBody>
      </p:sp>
      <p:sp>
        <p:nvSpPr>
          <p:cNvPr id="54" name="TextBox 53">
            <a:extLst>
              <a:ext uri="{FF2B5EF4-FFF2-40B4-BE49-F238E27FC236}">
                <a16:creationId xmlns:a16="http://schemas.microsoft.com/office/drawing/2014/main" id="{AC239E86-1F38-7547-A4CA-1FDBC8743FE1}"/>
              </a:ext>
            </a:extLst>
          </p:cNvPr>
          <p:cNvSpPr txBox="1"/>
          <p:nvPr/>
        </p:nvSpPr>
        <p:spPr>
          <a:xfrm>
            <a:off x="401782" y="5527964"/>
            <a:ext cx="3463636" cy="769441"/>
          </a:xfrm>
          <a:prstGeom prst="rect">
            <a:avLst/>
          </a:prstGeom>
          <a:noFill/>
        </p:spPr>
        <p:txBody>
          <a:bodyPr wrap="square" rtlCol="0">
            <a:spAutoFit/>
          </a:bodyPr>
          <a:lstStyle/>
          <a:p>
            <a:r>
              <a:rPr lang="en-US" sz="4400" dirty="0"/>
              <a:t>Time Three</a:t>
            </a:r>
          </a:p>
        </p:txBody>
      </p:sp>
      <p:sp>
        <p:nvSpPr>
          <p:cNvPr id="55" name="Oval 54">
            <a:extLst>
              <a:ext uri="{FF2B5EF4-FFF2-40B4-BE49-F238E27FC236}">
                <a16:creationId xmlns:a16="http://schemas.microsoft.com/office/drawing/2014/main" id="{8E5E64EE-019C-184A-9F53-06CE6F31C89D}"/>
              </a:ext>
            </a:extLst>
          </p:cNvPr>
          <p:cNvSpPr/>
          <p:nvPr/>
        </p:nvSpPr>
        <p:spPr>
          <a:xfrm>
            <a:off x="10184569" y="3083918"/>
            <a:ext cx="1586754" cy="72094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Service</a:t>
            </a:r>
          </a:p>
        </p:txBody>
      </p:sp>
      <p:cxnSp>
        <p:nvCxnSpPr>
          <p:cNvPr id="56" name="Straight Arrow Connector 55">
            <a:extLst>
              <a:ext uri="{FF2B5EF4-FFF2-40B4-BE49-F238E27FC236}">
                <a16:creationId xmlns:a16="http://schemas.microsoft.com/office/drawing/2014/main" id="{E81159B1-A366-454A-B9D5-FEBCB194D9F1}"/>
              </a:ext>
            </a:extLst>
          </p:cNvPr>
          <p:cNvCxnSpPr>
            <a:cxnSpLocks/>
            <a:stCxn id="31" idx="6"/>
            <a:endCxn id="7" idx="1"/>
          </p:cNvCxnSpPr>
          <p:nvPr/>
        </p:nvCxnSpPr>
        <p:spPr>
          <a:xfrm>
            <a:off x="2662022" y="2422535"/>
            <a:ext cx="1157754" cy="8950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0B088E62-14B5-5746-A28C-DADF14A21C22}"/>
              </a:ext>
            </a:extLst>
          </p:cNvPr>
          <p:cNvSpPr txBox="1"/>
          <p:nvPr/>
        </p:nvSpPr>
        <p:spPr>
          <a:xfrm>
            <a:off x="3193251" y="2570715"/>
            <a:ext cx="1287725" cy="369332"/>
          </a:xfrm>
          <a:prstGeom prst="rect">
            <a:avLst/>
          </a:prstGeom>
          <a:noFill/>
        </p:spPr>
        <p:txBody>
          <a:bodyPr wrap="none" rtlCol="0">
            <a:spAutoFit/>
          </a:bodyPr>
          <a:lstStyle/>
          <a:p>
            <a:r>
              <a:rPr lang="en-US" dirty="0"/>
              <a:t>participates</a:t>
            </a:r>
          </a:p>
        </p:txBody>
      </p:sp>
      <p:sp>
        <p:nvSpPr>
          <p:cNvPr id="61" name="TextBox 60">
            <a:extLst>
              <a:ext uri="{FF2B5EF4-FFF2-40B4-BE49-F238E27FC236}">
                <a16:creationId xmlns:a16="http://schemas.microsoft.com/office/drawing/2014/main" id="{C8E915A4-3E0F-A448-B2F4-0D78B23983EC}"/>
              </a:ext>
            </a:extLst>
          </p:cNvPr>
          <p:cNvSpPr txBox="1"/>
          <p:nvPr/>
        </p:nvSpPr>
        <p:spPr>
          <a:xfrm>
            <a:off x="7499452" y="1925870"/>
            <a:ext cx="1200970" cy="369332"/>
          </a:xfrm>
          <a:prstGeom prst="rect">
            <a:avLst/>
          </a:prstGeom>
          <a:noFill/>
        </p:spPr>
        <p:txBody>
          <a:bodyPr wrap="none" rtlCol="0">
            <a:spAutoFit/>
          </a:bodyPr>
          <a:lstStyle/>
          <a:p>
            <a:r>
              <a:rPr lang="en-US" dirty="0"/>
              <a:t>has output</a:t>
            </a:r>
          </a:p>
        </p:txBody>
      </p:sp>
      <p:sp>
        <p:nvSpPr>
          <p:cNvPr id="62" name="TextBox 61">
            <a:extLst>
              <a:ext uri="{FF2B5EF4-FFF2-40B4-BE49-F238E27FC236}">
                <a16:creationId xmlns:a16="http://schemas.microsoft.com/office/drawing/2014/main" id="{AB189DF0-262E-3D4D-962A-0AAC1B5670AF}"/>
              </a:ext>
            </a:extLst>
          </p:cNvPr>
          <p:cNvSpPr txBox="1"/>
          <p:nvPr/>
        </p:nvSpPr>
        <p:spPr>
          <a:xfrm>
            <a:off x="5726160" y="4400408"/>
            <a:ext cx="1200970" cy="369332"/>
          </a:xfrm>
          <a:prstGeom prst="rect">
            <a:avLst/>
          </a:prstGeom>
          <a:noFill/>
        </p:spPr>
        <p:txBody>
          <a:bodyPr wrap="none" rtlCol="0">
            <a:spAutoFit/>
          </a:bodyPr>
          <a:lstStyle/>
          <a:p>
            <a:r>
              <a:rPr lang="en-US" dirty="0"/>
              <a:t>has output</a:t>
            </a:r>
          </a:p>
        </p:txBody>
      </p:sp>
      <p:cxnSp>
        <p:nvCxnSpPr>
          <p:cNvPr id="28" name="Straight Arrow Connector 27">
            <a:extLst>
              <a:ext uri="{FF2B5EF4-FFF2-40B4-BE49-F238E27FC236}">
                <a16:creationId xmlns:a16="http://schemas.microsoft.com/office/drawing/2014/main" id="{8E71DFC7-8B2C-E140-82A2-0B584F2B698F}"/>
              </a:ext>
            </a:extLst>
          </p:cNvPr>
          <p:cNvCxnSpPr>
            <a:cxnSpLocks/>
            <a:stCxn id="21" idx="6"/>
            <a:endCxn id="55" idx="0"/>
          </p:cNvCxnSpPr>
          <p:nvPr/>
        </p:nvCxnSpPr>
        <p:spPr>
          <a:xfrm>
            <a:off x="7488393" y="1320462"/>
            <a:ext cx="3489553" cy="176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D558908-3A45-1047-B5B5-F5A117EB5178}"/>
              </a:ext>
            </a:extLst>
          </p:cNvPr>
          <p:cNvCxnSpPr>
            <a:cxnSpLocks/>
            <a:stCxn id="10" idx="6"/>
            <a:endCxn id="55" idx="4"/>
          </p:cNvCxnSpPr>
          <p:nvPr/>
        </p:nvCxnSpPr>
        <p:spPr>
          <a:xfrm flipV="1">
            <a:off x="6176822" y="3804864"/>
            <a:ext cx="4801124" cy="1996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1EC5D66-5659-5F4A-84C7-299E347A80CA}"/>
              </a:ext>
            </a:extLst>
          </p:cNvPr>
          <p:cNvSpPr txBox="1"/>
          <p:nvPr/>
        </p:nvSpPr>
        <p:spPr>
          <a:xfrm>
            <a:off x="8662322" y="1647142"/>
            <a:ext cx="896399" cy="369332"/>
          </a:xfrm>
          <a:prstGeom prst="rect">
            <a:avLst/>
          </a:prstGeom>
          <a:noFill/>
        </p:spPr>
        <p:txBody>
          <a:bodyPr wrap="none" rtlCol="0">
            <a:spAutoFit/>
          </a:bodyPr>
          <a:lstStyle/>
          <a:p>
            <a:r>
              <a:rPr lang="en-US" dirty="0"/>
              <a:t>fulfilled</a:t>
            </a:r>
          </a:p>
        </p:txBody>
      </p:sp>
      <p:sp>
        <p:nvSpPr>
          <p:cNvPr id="36" name="TextBox 35">
            <a:extLst>
              <a:ext uri="{FF2B5EF4-FFF2-40B4-BE49-F238E27FC236}">
                <a16:creationId xmlns:a16="http://schemas.microsoft.com/office/drawing/2014/main" id="{682889CE-8528-D348-B592-F23E824F508D}"/>
              </a:ext>
            </a:extLst>
          </p:cNvPr>
          <p:cNvSpPr txBox="1"/>
          <p:nvPr/>
        </p:nvSpPr>
        <p:spPr>
          <a:xfrm>
            <a:off x="8039234" y="4400408"/>
            <a:ext cx="896399" cy="369332"/>
          </a:xfrm>
          <a:prstGeom prst="rect">
            <a:avLst/>
          </a:prstGeom>
          <a:noFill/>
        </p:spPr>
        <p:txBody>
          <a:bodyPr wrap="none" rtlCol="0">
            <a:spAutoFit/>
          </a:bodyPr>
          <a:lstStyle/>
          <a:p>
            <a:r>
              <a:rPr lang="en-US" dirty="0"/>
              <a:t>fulfilled</a:t>
            </a:r>
          </a:p>
        </p:txBody>
      </p:sp>
      <p:sp>
        <p:nvSpPr>
          <p:cNvPr id="37" name="Oval 36">
            <a:extLst>
              <a:ext uri="{FF2B5EF4-FFF2-40B4-BE49-F238E27FC236}">
                <a16:creationId xmlns:a16="http://schemas.microsoft.com/office/drawing/2014/main" id="{51BE80DB-F557-6447-AE2F-8C6A41D16036}"/>
              </a:ext>
            </a:extLst>
          </p:cNvPr>
          <p:cNvSpPr/>
          <p:nvPr/>
        </p:nvSpPr>
        <p:spPr>
          <a:xfrm>
            <a:off x="10481203" y="242372"/>
            <a:ext cx="273132" cy="242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1BD154A6-1822-0942-9691-12D757E6D688}"/>
              </a:ext>
            </a:extLst>
          </p:cNvPr>
          <p:cNvSpPr txBox="1"/>
          <p:nvPr/>
        </p:nvSpPr>
        <p:spPr>
          <a:xfrm>
            <a:off x="10753602" y="224710"/>
            <a:ext cx="797654" cy="307777"/>
          </a:xfrm>
          <a:prstGeom prst="rect">
            <a:avLst/>
          </a:prstGeom>
          <a:noFill/>
        </p:spPr>
        <p:txBody>
          <a:bodyPr wrap="none" rtlCol="0">
            <a:spAutoFit/>
          </a:bodyPr>
          <a:lstStyle/>
          <a:p>
            <a:r>
              <a:rPr lang="en-US" sz="1400" dirty="0"/>
              <a:t>Instance</a:t>
            </a:r>
          </a:p>
        </p:txBody>
      </p:sp>
    </p:spTree>
    <p:extLst>
      <p:ext uri="{BB962C8B-B14F-4D97-AF65-F5344CB8AC3E}">
        <p14:creationId xmlns:p14="http://schemas.microsoft.com/office/powerpoint/2010/main" val="269285863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4B6078-A3CF-2145-BA4C-EC73470928D3}"/>
              </a:ext>
            </a:extLst>
          </p:cNvPr>
          <p:cNvSpPr txBox="1"/>
          <p:nvPr/>
        </p:nvSpPr>
        <p:spPr>
          <a:xfrm>
            <a:off x="887104" y="586854"/>
            <a:ext cx="11076296" cy="3785652"/>
          </a:xfrm>
          <a:prstGeom prst="rect">
            <a:avLst/>
          </a:prstGeom>
          <a:noFill/>
        </p:spPr>
        <p:txBody>
          <a:bodyPr wrap="square" rtlCol="0">
            <a:spAutoFit/>
          </a:bodyPr>
          <a:lstStyle/>
          <a:p>
            <a:br>
              <a:rPr lang="en-US" sz="6000" i="1" dirty="0">
                <a:latin typeface="Garamond" panose="02020404030301010803" pitchFamily="18" charset="0"/>
              </a:rPr>
            </a:br>
            <a:r>
              <a:rPr lang="en-US" sz="6000" i="1" dirty="0">
                <a:latin typeface="Garamond" panose="02020404030301010803" pitchFamily="18" charset="0"/>
              </a:rPr>
              <a:t>Training, Developing Skills, Using Skills</a:t>
            </a:r>
            <a:br>
              <a:rPr lang="en-US" sz="6000" i="1" dirty="0">
                <a:latin typeface="Garamond" panose="02020404030301010803" pitchFamily="18" charset="0"/>
              </a:rPr>
            </a:br>
            <a:br>
              <a:rPr lang="en-US" sz="6000" i="1" dirty="0">
                <a:latin typeface="Garamond" panose="02020404030301010803" pitchFamily="18" charset="0"/>
              </a:rPr>
            </a:br>
            <a:endParaRPr lang="en-US" sz="6000" dirty="0">
              <a:latin typeface="Garamond" panose="02020404030301010803" pitchFamily="18" charset="0"/>
            </a:endParaRPr>
          </a:p>
        </p:txBody>
      </p:sp>
    </p:spTree>
    <p:extLst>
      <p:ext uri="{BB962C8B-B14F-4D97-AF65-F5344CB8AC3E}">
        <p14:creationId xmlns:p14="http://schemas.microsoft.com/office/powerpoint/2010/main" val="26822583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4B6078-A3CF-2145-BA4C-EC73470928D3}"/>
              </a:ext>
            </a:extLst>
          </p:cNvPr>
          <p:cNvSpPr txBox="1"/>
          <p:nvPr/>
        </p:nvSpPr>
        <p:spPr>
          <a:xfrm>
            <a:off x="416049" y="-203652"/>
            <a:ext cx="10626023" cy="2800767"/>
          </a:xfrm>
          <a:prstGeom prst="rect">
            <a:avLst/>
          </a:prstGeom>
          <a:noFill/>
        </p:spPr>
        <p:txBody>
          <a:bodyPr wrap="square" rtlCol="0">
            <a:spAutoFit/>
          </a:bodyPr>
          <a:lstStyle/>
          <a:p>
            <a:br>
              <a:rPr lang="en-US" sz="4400" i="1" dirty="0">
                <a:latin typeface="Garamond" panose="02020404030301010803" pitchFamily="18" charset="0"/>
              </a:rPr>
            </a:br>
            <a:r>
              <a:rPr lang="en-US" sz="4400" i="1" dirty="0">
                <a:latin typeface="Garamond" panose="02020404030301010803" pitchFamily="18" charset="0"/>
              </a:rPr>
              <a:t>Training, Developing Skills, Using Skills</a:t>
            </a:r>
            <a:br>
              <a:rPr lang="en-US" sz="4400" i="1" dirty="0">
                <a:latin typeface="Garamond" panose="02020404030301010803" pitchFamily="18" charset="0"/>
              </a:rPr>
            </a:br>
            <a:br>
              <a:rPr lang="en-US" sz="4400" i="1" dirty="0">
                <a:latin typeface="Garamond" panose="02020404030301010803" pitchFamily="18" charset="0"/>
              </a:rPr>
            </a:br>
            <a:endParaRPr lang="en-US" sz="4400" dirty="0">
              <a:latin typeface="Garamond" panose="02020404030301010803" pitchFamily="18" charset="0"/>
            </a:endParaRPr>
          </a:p>
        </p:txBody>
      </p:sp>
      <p:sp>
        <p:nvSpPr>
          <p:cNvPr id="2" name="Oval 1">
            <a:extLst>
              <a:ext uri="{FF2B5EF4-FFF2-40B4-BE49-F238E27FC236}">
                <a16:creationId xmlns:a16="http://schemas.microsoft.com/office/drawing/2014/main" id="{769B1C61-E831-7B4F-8531-173EA0486F98}"/>
              </a:ext>
            </a:extLst>
          </p:cNvPr>
          <p:cNvSpPr/>
          <p:nvPr/>
        </p:nvSpPr>
        <p:spPr>
          <a:xfrm>
            <a:off x="4977555" y="1759935"/>
            <a:ext cx="2043340" cy="775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 Plan Specification</a:t>
            </a:r>
          </a:p>
        </p:txBody>
      </p:sp>
      <p:sp>
        <p:nvSpPr>
          <p:cNvPr id="11" name="Oval 10">
            <a:extLst>
              <a:ext uri="{FF2B5EF4-FFF2-40B4-BE49-F238E27FC236}">
                <a16:creationId xmlns:a16="http://schemas.microsoft.com/office/drawing/2014/main" id="{EC249B39-7CAE-A24C-B8D0-535FB2830E77}"/>
              </a:ext>
            </a:extLst>
          </p:cNvPr>
          <p:cNvSpPr/>
          <p:nvPr/>
        </p:nvSpPr>
        <p:spPr>
          <a:xfrm>
            <a:off x="3602597" y="2814287"/>
            <a:ext cx="1163575" cy="4400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Sally</a:t>
            </a:r>
          </a:p>
        </p:txBody>
      </p:sp>
      <p:sp>
        <p:nvSpPr>
          <p:cNvPr id="5" name="Oval 4">
            <a:extLst>
              <a:ext uri="{FF2B5EF4-FFF2-40B4-BE49-F238E27FC236}">
                <a16:creationId xmlns:a16="http://schemas.microsoft.com/office/drawing/2014/main" id="{7E72C62F-F585-2647-9F13-AECBBA0E8879}"/>
              </a:ext>
            </a:extLst>
          </p:cNvPr>
          <p:cNvSpPr/>
          <p:nvPr/>
        </p:nvSpPr>
        <p:spPr>
          <a:xfrm>
            <a:off x="10481203" y="242372"/>
            <a:ext cx="273132" cy="242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CF5B66F-0164-F740-894A-7D14AF5424BF}"/>
              </a:ext>
            </a:extLst>
          </p:cNvPr>
          <p:cNvSpPr txBox="1"/>
          <p:nvPr/>
        </p:nvSpPr>
        <p:spPr>
          <a:xfrm>
            <a:off x="10753602" y="224710"/>
            <a:ext cx="797654" cy="307777"/>
          </a:xfrm>
          <a:prstGeom prst="rect">
            <a:avLst/>
          </a:prstGeom>
          <a:noFill/>
        </p:spPr>
        <p:txBody>
          <a:bodyPr wrap="none" rtlCol="0">
            <a:spAutoFit/>
          </a:bodyPr>
          <a:lstStyle/>
          <a:p>
            <a:r>
              <a:rPr lang="en-US" sz="1400" dirty="0"/>
              <a:t>Instance</a:t>
            </a:r>
          </a:p>
        </p:txBody>
      </p:sp>
    </p:spTree>
    <p:extLst>
      <p:ext uri="{BB962C8B-B14F-4D97-AF65-F5344CB8AC3E}">
        <p14:creationId xmlns:p14="http://schemas.microsoft.com/office/powerpoint/2010/main" val="34332189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4B6078-A3CF-2145-BA4C-EC73470928D3}"/>
              </a:ext>
            </a:extLst>
          </p:cNvPr>
          <p:cNvSpPr txBox="1"/>
          <p:nvPr/>
        </p:nvSpPr>
        <p:spPr>
          <a:xfrm>
            <a:off x="416049" y="-203652"/>
            <a:ext cx="10626023" cy="2800767"/>
          </a:xfrm>
          <a:prstGeom prst="rect">
            <a:avLst/>
          </a:prstGeom>
          <a:noFill/>
        </p:spPr>
        <p:txBody>
          <a:bodyPr wrap="square" rtlCol="0">
            <a:spAutoFit/>
          </a:bodyPr>
          <a:lstStyle/>
          <a:p>
            <a:br>
              <a:rPr lang="en-US" sz="4400" i="1" dirty="0">
                <a:latin typeface="Garamond" panose="02020404030301010803" pitchFamily="18" charset="0"/>
              </a:rPr>
            </a:br>
            <a:r>
              <a:rPr lang="en-US" sz="4400" i="1" dirty="0">
                <a:latin typeface="Garamond" panose="02020404030301010803" pitchFamily="18" charset="0"/>
              </a:rPr>
              <a:t>Training, Developing Skills, Using Skills</a:t>
            </a:r>
            <a:br>
              <a:rPr lang="en-US" sz="4400" i="1" dirty="0">
                <a:latin typeface="Garamond" panose="02020404030301010803" pitchFamily="18" charset="0"/>
              </a:rPr>
            </a:br>
            <a:br>
              <a:rPr lang="en-US" sz="4400" i="1" dirty="0">
                <a:latin typeface="Garamond" panose="02020404030301010803" pitchFamily="18" charset="0"/>
              </a:rPr>
            </a:br>
            <a:endParaRPr lang="en-US" sz="4400" dirty="0">
              <a:latin typeface="Garamond" panose="02020404030301010803" pitchFamily="18" charset="0"/>
            </a:endParaRPr>
          </a:p>
        </p:txBody>
      </p:sp>
      <p:sp>
        <p:nvSpPr>
          <p:cNvPr id="2" name="Oval 1">
            <a:extLst>
              <a:ext uri="{FF2B5EF4-FFF2-40B4-BE49-F238E27FC236}">
                <a16:creationId xmlns:a16="http://schemas.microsoft.com/office/drawing/2014/main" id="{769B1C61-E831-7B4F-8531-173EA0486F98}"/>
              </a:ext>
            </a:extLst>
          </p:cNvPr>
          <p:cNvSpPr/>
          <p:nvPr/>
        </p:nvSpPr>
        <p:spPr>
          <a:xfrm>
            <a:off x="4977555" y="1759935"/>
            <a:ext cx="2043340" cy="775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 Plan Specification</a:t>
            </a:r>
          </a:p>
        </p:txBody>
      </p:sp>
      <p:sp>
        <p:nvSpPr>
          <p:cNvPr id="5" name="Oval 4">
            <a:extLst>
              <a:ext uri="{FF2B5EF4-FFF2-40B4-BE49-F238E27FC236}">
                <a16:creationId xmlns:a16="http://schemas.microsoft.com/office/drawing/2014/main" id="{6148AEF3-19DA-4345-BFE6-3C19E3446232}"/>
              </a:ext>
            </a:extLst>
          </p:cNvPr>
          <p:cNvSpPr/>
          <p:nvPr/>
        </p:nvSpPr>
        <p:spPr>
          <a:xfrm>
            <a:off x="416049" y="3826743"/>
            <a:ext cx="2466109" cy="7410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Disposition to Provide Service</a:t>
            </a:r>
          </a:p>
        </p:txBody>
      </p:sp>
      <p:sp>
        <p:nvSpPr>
          <p:cNvPr id="6" name="Oval 5">
            <a:extLst>
              <a:ext uri="{FF2B5EF4-FFF2-40B4-BE49-F238E27FC236}">
                <a16:creationId xmlns:a16="http://schemas.microsoft.com/office/drawing/2014/main" id="{2CC80E93-DA6F-9147-995E-9A545ED8785E}"/>
              </a:ext>
            </a:extLst>
          </p:cNvPr>
          <p:cNvSpPr/>
          <p:nvPr/>
        </p:nvSpPr>
        <p:spPr>
          <a:xfrm>
            <a:off x="627434" y="1767011"/>
            <a:ext cx="2043340" cy="775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Plan Adoption</a:t>
            </a:r>
          </a:p>
        </p:txBody>
      </p:sp>
      <p:cxnSp>
        <p:nvCxnSpPr>
          <p:cNvPr id="7" name="Straight Arrow Connector 6">
            <a:extLst>
              <a:ext uri="{FF2B5EF4-FFF2-40B4-BE49-F238E27FC236}">
                <a16:creationId xmlns:a16="http://schemas.microsoft.com/office/drawing/2014/main" id="{EDD96645-8FDF-0943-AEFB-166F62A2B4E1}"/>
              </a:ext>
            </a:extLst>
          </p:cNvPr>
          <p:cNvCxnSpPr>
            <a:cxnSpLocks/>
            <a:stCxn id="2" idx="2"/>
            <a:endCxn id="6" idx="6"/>
          </p:cNvCxnSpPr>
          <p:nvPr/>
        </p:nvCxnSpPr>
        <p:spPr>
          <a:xfrm flipH="1">
            <a:off x="2670774" y="2147677"/>
            <a:ext cx="2306781" cy="7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FD0BA80-DE14-7C4F-BBE8-0777B256CE09}"/>
              </a:ext>
            </a:extLst>
          </p:cNvPr>
          <p:cNvCxnSpPr>
            <a:cxnSpLocks/>
            <a:stCxn id="6" idx="4"/>
            <a:endCxn id="5" idx="0"/>
          </p:cNvCxnSpPr>
          <p:nvPr/>
        </p:nvCxnSpPr>
        <p:spPr>
          <a:xfrm>
            <a:off x="1649104" y="2542494"/>
            <a:ext cx="0" cy="12842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EC249B39-7CAE-A24C-B8D0-535FB2830E77}"/>
              </a:ext>
            </a:extLst>
          </p:cNvPr>
          <p:cNvSpPr/>
          <p:nvPr/>
        </p:nvSpPr>
        <p:spPr>
          <a:xfrm>
            <a:off x="3602597" y="2814287"/>
            <a:ext cx="1163575" cy="4400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Sally</a:t>
            </a:r>
          </a:p>
        </p:txBody>
      </p:sp>
      <p:cxnSp>
        <p:nvCxnSpPr>
          <p:cNvPr id="12" name="Straight Arrow Connector 11">
            <a:extLst>
              <a:ext uri="{FF2B5EF4-FFF2-40B4-BE49-F238E27FC236}">
                <a16:creationId xmlns:a16="http://schemas.microsoft.com/office/drawing/2014/main" id="{59C04CD2-9F7C-8646-B3D7-9C89E8259363}"/>
              </a:ext>
            </a:extLst>
          </p:cNvPr>
          <p:cNvCxnSpPr>
            <a:cxnSpLocks/>
            <a:stCxn id="11" idx="2"/>
            <a:endCxn id="6" idx="5"/>
          </p:cNvCxnSpPr>
          <p:nvPr/>
        </p:nvCxnSpPr>
        <p:spPr>
          <a:xfrm flipH="1" flipV="1">
            <a:off x="2371534" y="2428927"/>
            <a:ext cx="1231063" cy="605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67BD7FDC-A383-944E-95D4-547051EF1F3B}"/>
              </a:ext>
            </a:extLst>
          </p:cNvPr>
          <p:cNvSpPr txBox="1"/>
          <p:nvPr/>
        </p:nvSpPr>
        <p:spPr>
          <a:xfrm>
            <a:off x="535295" y="2963576"/>
            <a:ext cx="1085554" cy="338554"/>
          </a:xfrm>
          <a:prstGeom prst="rect">
            <a:avLst/>
          </a:prstGeom>
          <a:noFill/>
        </p:spPr>
        <p:txBody>
          <a:bodyPr wrap="none" rtlCol="0">
            <a:spAutoFit/>
          </a:bodyPr>
          <a:lstStyle/>
          <a:p>
            <a:r>
              <a:rPr lang="en-US" sz="1600" dirty="0"/>
              <a:t>has output</a:t>
            </a:r>
          </a:p>
        </p:txBody>
      </p:sp>
      <p:sp>
        <p:nvSpPr>
          <p:cNvPr id="93" name="TextBox 92">
            <a:extLst>
              <a:ext uri="{FF2B5EF4-FFF2-40B4-BE49-F238E27FC236}">
                <a16:creationId xmlns:a16="http://schemas.microsoft.com/office/drawing/2014/main" id="{AD5D61A6-C79D-9E4A-8153-F0DF97113B08}"/>
              </a:ext>
            </a:extLst>
          </p:cNvPr>
          <p:cNvSpPr txBox="1"/>
          <p:nvPr/>
        </p:nvSpPr>
        <p:spPr>
          <a:xfrm>
            <a:off x="3382825" y="1842516"/>
            <a:ext cx="822661" cy="338554"/>
          </a:xfrm>
          <a:prstGeom prst="rect">
            <a:avLst/>
          </a:prstGeom>
          <a:noFill/>
        </p:spPr>
        <p:txBody>
          <a:bodyPr wrap="none" rtlCol="0">
            <a:spAutoFit/>
          </a:bodyPr>
          <a:lstStyle/>
          <a:p>
            <a:r>
              <a:rPr lang="en-US" sz="1600" dirty="0"/>
              <a:t>input in</a:t>
            </a:r>
          </a:p>
        </p:txBody>
      </p:sp>
      <p:sp>
        <p:nvSpPr>
          <p:cNvPr id="95" name="TextBox 94">
            <a:extLst>
              <a:ext uri="{FF2B5EF4-FFF2-40B4-BE49-F238E27FC236}">
                <a16:creationId xmlns:a16="http://schemas.microsoft.com/office/drawing/2014/main" id="{AD314842-6908-084B-B830-234EAEDBB5B2}"/>
              </a:ext>
            </a:extLst>
          </p:cNvPr>
          <p:cNvSpPr txBox="1"/>
          <p:nvPr/>
        </p:nvSpPr>
        <p:spPr>
          <a:xfrm>
            <a:off x="2925605" y="2438910"/>
            <a:ext cx="854273" cy="338554"/>
          </a:xfrm>
          <a:prstGeom prst="rect">
            <a:avLst/>
          </a:prstGeom>
          <a:noFill/>
        </p:spPr>
        <p:txBody>
          <a:bodyPr wrap="none" rtlCol="0">
            <a:spAutoFit/>
          </a:bodyPr>
          <a:lstStyle/>
          <a:p>
            <a:r>
              <a:rPr lang="en-US" sz="1600" dirty="0"/>
              <a:t>agent in</a:t>
            </a:r>
          </a:p>
        </p:txBody>
      </p:sp>
      <p:sp>
        <p:nvSpPr>
          <p:cNvPr id="13" name="Oval 12">
            <a:extLst>
              <a:ext uri="{FF2B5EF4-FFF2-40B4-BE49-F238E27FC236}">
                <a16:creationId xmlns:a16="http://schemas.microsoft.com/office/drawing/2014/main" id="{51BA87EB-67A4-5D42-97AF-EA20DD0F64FD}"/>
              </a:ext>
            </a:extLst>
          </p:cNvPr>
          <p:cNvSpPr/>
          <p:nvPr/>
        </p:nvSpPr>
        <p:spPr>
          <a:xfrm>
            <a:off x="10481203" y="242372"/>
            <a:ext cx="273132" cy="242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0691A9C0-8A1C-ED48-9A26-14A6E2757E26}"/>
              </a:ext>
            </a:extLst>
          </p:cNvPr>
          <p:cNvSpPr txBox="1"/>
          <p:nvPr/>
        </p:nvSpPr>
        <p:spPr>
          <a:xfrm>
            <a:off x="10753602" y="224710"/>
            <a:ext cx="797654" cy="307777"/>
          </a:xfrm>
          <a:prstGeom prst="rect">
            <a:avLst/>
          </a:prstGeom>
          <a:noFill/>
        </p:spPr>
        <p:txBody>
          <a:bodyPr wrap="none" rtlCol="0">
            <a:spAutoFit/>
          </a:bodyPr>
          <a:lstStyle/>
          <a:p>
            <a:r>
              <a:rPr lang="en-US" sz="1400" dirty="0"/>
              <a:t>Instance</a:t>
            </a:r>
          </a:p>
        </p:txBody>
      </p:sp>
    </p:spTree>
    <p:extLst>
      <p:ext uri="{BB962C8B-B14F-4D97-AF65-F5344CB8AC3E}">
        <p14:creationId xmlns:p14="http://schemas.microsoft.com/office/powerpoint/2010/main" val="149555138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4B6078-A3CF-2145-BA4C-EC73470928D3}"/>
              </a:ext>
            </a:extLst>
          </p:cNvPr>
          <p:cNvSpPr txBox="1"/>
          <p:nvPr/>
        </p:nvSpPr>
        <p:spPr>
          <a:xfrm>
            <a:off x="416049" y="-203652"/>
            <a:ext cx="10626023" cy="2800767"/>
          </a:xfrm>
          <a:prstGeom prst="rect">
            <a:avLst/>
          </a:prstGeom>
          <a:noFill/>
        </p:spPr>
        <p:txBody>
          <a:bodyPr wrap="square" rtlCol="0">
            <a:spAutoFit/>
          </a:bodyPr>
          <a:lstStyle/>
          <a:p>
            <a:br>
              <a:rPr lang="en-US" sz="4400" i="1" dirty="0">
                <a:latin typeface="Garamond" panose="02020404030301010803" pitchFamily="18" charset="0"/>
              </a:rPr>
            </a:br>
            <a:r>
              <a:rPr lang="en-US" sz="4400" i="1" dirty="0">
                <a:latin typeface="Garamond" panose="02020404030301010803" pitchFamily="18" charset="0"/>
              </a:rPr>
              <a:t>Training, Developing Skills, Using Skills</a:t>
            </a:r>
            <a:br>
              <a:rPr lang="en-US" sz="4400" i="1" dirty="0">
                <a:latin typeface="Garamond" panose="02020404030301010803" pitchFamily="18" charset="0"/>
              </a:rPr>
            </a:br>
            <a:br>
              <a:rPr lang="en-US" sz="4400" i="1" dirty="0">
                <a:latin typeface="Garamond" panose="02020404030301010803" pitchFamily="18" charset="0"/>
              </a:rPr>
            </a:br>
            <a:endParaRPr lang="en-US" sz="4400" dirty="0">
              <a:latin typeface="Garamond" panose="02020404030301010803" pitchFamily="18" charset="0"/>
            </a:endParaRPr>
          </a:p>
        </p:txBody>
      </p:sp>
      <p:sp>
        <p:nvSpPr>
          <p:cNvPr id="2" name="Oval 1">
            <a:extLst>
              <a:ext uri="{FF2B5EF4-FFF2-40B4-BE49-F238E27FC236}">
                <a16:creationId xmlns:a16="http://schemas.microsoft.com/office/drawing/2014/main" id="{769B1C61-E831-7B4F-8531-173EA0486F98}"/>
              </a:ext>
            </a:extLst>
          </p:cNvPr>
          <p:cNvSpPr/>
          <p:nvPr/>
        </p:nvSpPr>
        <p:spPr>
          <a:xfrm>
            <a:off x="4977555" y="1759935"/>
            <a:ext cx="2043340" cy="775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 Plan Specification</a:t>
            </a:r>
          </a:p>
        </p:txBody>
      </p:sp>
      <p:sp>
        <p:nvSpPr>
          <p:cNvPr id="5" name="Oval 4">
            <a:extLst>
              <a:ext uri="{FF2B5EF4-FFF2-40B4-BE49-F238E27FC236}">
                <a16:creationId xmlns:a16="http://schemas.microsoft.com/office/drawing/2014/main" id="{6148AEF3-19DA-4345-BFE6-3C19E3446232}"/>
              </a:ext>
            </a:extLst>
          </p:cNvPr>
          <p:cNvSpPr/>
          <p:nvPr/>
        </p:nvSpPr>
        <p:spPr>
          <a:xfrm>
            <a:off x="416049" y="3826743"/>
            <a:ext cx="2466109" cy="7410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Disposition to Provide Service</a:t>
            </a:r>
          </a:p>
        </p:txBody>
      </p:sp>
      <p:sp>
        <p:nvSpPr>
          <p:cNvPr id="6" name="Oval 5">
            <a:extLst>
              <a:ext uri="{FF2B5EF4-FFF2-40B4-BE49-F238E27FC236}">
                <a16:creationId xmlns:a16="http://schemas.microsoft.com/office/drawing/2014/main" id="{2CC80E93-DA6F-9147-995E-9A545ED8785E}"/>
              </a:ext>
            </a:extLst>
          </p:cNvPr>
          <p:cNvSpPr/>
          <p:nvPr/>
        </p:nvSpPr>
        <p:spPr>
          <a:xfrm>
            <a:off x="627434" y="1767011"/>
            <a:ext cx="2043340" cy="775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Plan Adoption</a:t>
            </a:r>
          </a:p>
        </p:txBody>
      </p:sp>
      <p:cxnSp>
        <p:nvCxnSpPr>
          <p:cNvPr id="7" name="Straight Arrow Connector 6">
            <a:extLst>
              <a:ext uri="{FF2B5EF4-FFF2-40B4-BE49-F238E27FC236}">
                <a16:creationId xmlns:a16="http://schemas.microsoft.com/office/drawing/2014/main" id="{EDD96645-8FDF-0943-AEFB-166F62A2B4E1}"/>
              </a:ext>
            </a:extLst>
          </p:cNvPr>
          <p:cNvCxnSpPr>
            <a:cxnSpLocks/>
            <a:stCxn id="2" idx="2"/>
            <a:endCxn id="6" idx="6"/>
          </p:cNvCxnSpPr>
          <p:nvPr/>
        </p:nvCxnSpPr>
        <p:spPr>
          <a:xfrm flipH="1">
            <a:off x="2670774" y="2147677"/>
            <a:ext cx="2306781" cy="7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FD0BA80-DE14-7C4F-BBE8-0777B256CE09}"/>
              </a:ext>
            </a:extLst>
          </p:cNvPr>
          <p:cNvCxnSpPr>
            <a:cxnSpLocks/>
            <a:stCxn id="6" idx="4"/>
            <a:endCxn id="5" idx="0"/>
          </p:cNvCxnSpPr>
          <p:nvPr/>
        </p:nvCxnSpPr>
        <p:spPr>
          <a:xfrm>
            <a:off x="1649104" y="2542494"/>
            <a:ext cx="0" cy="12842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EC249B39-7CAE-A24C-B8D0-535FB2830E77}"/>
              </a:ext>
            </a:extLst>
          </p:cNvPr>
          <p:cNvSpPr/>
          <p:nvPr/>
        </p:nvSpPr>
        <p:spPr>
          <a:xfrm>
            <a:off x="3602597" y="2814287"/>
            <a:ext cx="1163575" cy="4400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Sally</a:t>
            </a:r>
          </a:p>
        </p:txBody>
      </p:sp>
      <p:cxnSp>
        <p:nvCxnSpPr>
          <p:cNvPr id="12" name="Straight Arrow Connector 11">
            <a:extLst>
              <a:ext uri="{FF2B5EF4-FFF2-40B4-BE49-F238E27FC236}">
                <a16:creationId xmlns:a16="http://schemas.microsoft.com/office/drawing/2014/main" id="{59C04CD2-9F7C-8646-B3D7-9C89E8259363}"/>
              </a:ext>
            </a:extLst>
          </p:cNvPr>
          <p:cNvCxnSpPr>
            <a:cxnSpLocks/>
            <a:stCxn id="11" idx="2"/>
            <a:endCxn id="6" idx="5"/>
          </p:cNvCxnSpPr>
          <p:nvPr/>
        </p:nvCxnSpPr>
        <p:spPr>
          <a:xfrm flipH="1" flipV="1">
            <a:off x="2371534" y="2428927"/>
            <a:ext cx="1231063" cy="605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FFC0BAC-A386-A74C-8B04-C36CFAC3DC20}"/>
              </a:ext>
            </a:extLst>
          </p:cNvPr>
          <p:cNvCxnSpPr>
            <a:cxnSpLocks/>
            <a:stCxn id="5" idx="6"/>
            <a:endCxn id="11" idx="4"/>
          </p:cNvCxnSpPr>
          <p:nvPr/>
        </p:nvCxnSpPr>
        <p:spPr>
          <a:xfrm flipV="1">
            <a:off x="2882158" y="3254373"/>
            <a:ext cx="1302227" cy="942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937B78B-FF62-604A-A2FA-000CBD52E9C0}"/>
              </a:ext>
            </a:extLst>
          </p:cNvPr>
          <p:cNvCxnSpPr>
            <a:cxnSpLocks/>
            <a:stCxn id="5" idx="6"/>
            <a:endCxn id="25" idx="2"/>
          </p:cNvCxnSpPr>
          <p:nvPr/>
        </p:nvCxnSpPr>
        <p:spPr>
          <a:xfrm>
            <a:off x="2882158" y="4197260"/>
            <a:ext cx="24661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D6997429-F096-FA4F-B121-02CCE5AC7718}"/>
              </a:ext>
            </a:extLst>
          </p:cNvPr>
          <p:cNvSpPr/>
          <p:nvPr/>
        </p:nvSpPr>
        <p:spPr>
          <a:xfrm>
            <a:off x="5348267" y="3966253"/>
            <a:ext cx="1353764" cy="4620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Service</a:t>
            </a:r>
          </a:p>
        </p:txBody>
      </p:sp>
      <p:cxnSp>
        <p:nvCxnSpPr>
          <p:cNvPr id="27" name="Straight Arrow Connector 26">
            <a:extLst>
              <a:ext uri="{FF2B5EF4-FFF2-40B4-BE49-F238E27FC236}">
                <a16:creationId xmlns:a16="http://schemas.microsoft.com/office/drawing/2014/main" id="{E422ACE0-624B-2541-9439-DE22DDEB796A}"/>
              </a:ext>
            </a:extLst>
          </p:cNvPr>
          <p:cNvCxnSpPr>
            <a:cxnSpLocks/>
            <a:stCxn id="11" idx="4"/>
            <a:endCxn id="25" idx="0"/>
          </p:cNvCxnSpPr>
          <p:nvPr/>
        </p:nvCxnSpPr>
        <p:spPr>
          <a:xfrm>
            <a:off x="4184385" y="3254373"/>
            <a:ext cx="1840764" cy="711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BCEC34E-A5FA-AA45-A48C-135F5BA838AB}"/>
              </a:ext>
            </a:extLst>
          </p:cNvPr>
          <p:cNvCxnSpPr>
            <a:cxnSpLocks/>
            <a:stCxn id="2" idx="4"/>
            <a:endCxn id="25" idx="0"/>
          </p:cNvCxnSpPr>
          <p:nvPr/>
        </p:nvCxnSpPr>
        <p:spPr>
          <a:xfrm>
            <a:off x="5999225" y="2535418"/>
            <a:ext cx="25924" cy="1430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67BD7FDC-A383-944E-95D4-547051EF1F3B}"/>
              </a:ext>
            </a:extLst>
          </p:cNvPr>
          <p:cNvSpPr txBox="1"/>
          <p:nvPr/>
        </p:nvSpPr>
        <p:spPr>
          <a:xfrm>
            <a:off x="535295" y="2963576"/>
            <a:ext cx="1085554" cy="338554"/>
          </a:xfrm>
          <a:prstGeom prst="rect">
            <a:avLst/>
          </a:prstGeom>
          <a:noFill/>
        </p:spPr>
        <p:txBody>
          <a:bodyPr wrap="none" rtlCol="0">
            <a:spAutoFit/>
          </a:bodyPr>
          <a:lstStyle/>
          <a:p>
            <a:r>
              <a:rPr lang="en-US" sz="1600" dirty="0"/>
              <a:t>has output</a:t>
            </a:r>
          </a:p>
        </p:txBody>
      </p:sp>
      <p:sp>
        <p:nvSpPr>
          <p:cNvPr id="93" name="TextBox 92">
            <a:extLst>
              <a:ext uri="{FF2B5EF4-FFF2-40B4-BE49-F238E27FC236}">
                <a16:creationId xmlns:a16="http://schemas.microsoft.com/office/drawing/2014/main" id="{AD5D61A6-C79D-9E4A-8153-F0DF97113B08}"/>
              </a:ext>
            </a:extLst>
          </p:cNvPr>
          <p:cNvSpPr txBox="1"/>
          <p:nvPr/>
        </p:nvSpPr>
        <p:spPr>
          <a:xfrm>
            <a:off x="3382825" y="1842516"/>
            <a:ext cx="822661" cy="338554"/>
          </a:xfrm>
          <a:prstGeom prst="rect">
            <a:avLst/>
          </a:prstGeom>
          <a:noFill/>
        </p:spPr>
        <p:txBody>
          <a:bodyPr wrap="none" rtlCol="0">
            <a:spAutoFit/>
          </a:bodyPr>
          <a:lstStyle/>
          <a:p>
            <a:r>
              <a:rPr lang="en-US" sz="1600" dirty="0"/>
              <a:t>input in</a:t>
            </a:r>
          </a:p>
        </p:txBody>
      </p:sp>
      <p:sp>
        <p:nvSpPr>
          <p:cNvPr id="94" name="TextBox 93">
            <a:extLst>
              <a:ext uri="{FF2B5EF4-FFF2-40B4-BE49-F238E27FC236}">
                <a16:creationId xmlns:a16="http://schemas.microsoft.com/office/drawing/2014/main" id="{816C4EFE-9ABF-0E44-98CE-B7F3B6AA2B2B}"/>
              </a:ext>
            </a:extLst>
          </p:cNvPr>
          <p:cNvSpPr txBox="1"/>
          <p:nvPr/>
        </p:nvSpPr>
        <p:spPr>
          <a:xfrm>
            <a:off x="2678690" y="3418715"/>
            <a:ext cx="1001108" cy="338554"/>
          </a:xfrm>
          <a:prstGeom prst="rect">
            <a:avLst/>
          </a:prstGeom>
          <a:noFill/>
        </p:spPr>
        <p:txBody>
          <a:bodyPr wrap="none" rtlCol="0">
            <a:spAutoFit/>
          </a:bodyPr>
          <a:lstStyle/>
          <a:p>
            <a:r>
              <a:rPr lang="en-US" sz="1600" dirty="0"/>
              <a:t>inheres in</a:t>
            </a:r>
          </a:p>
        </p:txBody>
      </p:sp>
      <p:sp>
        <p:nvSpPr>
          <p:cNvPr id="95" name="TextBox 94">
            <a:extLst>
              <a:ext uri="{FF2B5EF4-FFF2-40B4-BE49-F238E27FC236}">
                <a16:creationId xmlns:a16="http://schemas.microsoft.com/office/drawing/2014/main" id="{AD314842-6908-084B-B830-234EAEDBB5B2}"/>
              </a:ext>
            </a:extLst>
          </p:cNvPr>
          <p:cNvSpPr txBox="1"/>
          <p:nvPr/>
        </p:nvSpPr>
        <p:spPr>
          <a:xfrm>
            <a:off x="2925605" y="2438910"/>
            <a:ext cx="854273" cy="338554"/>
          </a:xfrm>
          <a:prstGeom prst="rect">
            <a:avLst/>
          </a:prstGeom>
          <a:noFill/>
        </p:spPr>
        <p:txBody>
          <a:bodyPr wrap="none" rtlCol="0">
            <a:spAutoFit/>
          </a:bodyPr>
          <a:lstStyle/>
          <a:p>
            <a:r>
              <a:rPr lang="en-US" sz="1600" dirty="0"/>
              <a:t>agent in</a:t>
            </a:r>
          </a:p>
        </p:txBody>
      </p:sp>
      <p:sp>
        <p:nvSpPr>
          <p:cNvPr id="96" name="TextBox 95">
            <a:extLst>
              <a:ext uri="{FF2B5EF4-FFF2-40B4-BE49-F238E27FC236}">
                <a16:creationId xmlns:a16="http://schemas.microsoft.com/office/drawing/2014/main" id="{7AC6BF32-22EA-9F4B-9040-93BCC4FBC32B}"/>
              </a:ext>
            </a:extLst>
          </p:cNvPr>
          <p:cNvSpPr txBox="1"/>
          <p:nvPr/>
        </p:nvSpPr>
        <p:spPr>
          <a:xfrm>
            <a:off x="4701468" y="3167267"/>
            <a:ext cx="854273" cy="338554"/>
          </a:xfrm>
          <a:prstGeom prst="rect">
            <a:avLst/>
          </a:prstGeom>
          <a:noFill/>
        </p:spPr>
        <p:txBody>
          <a:bodyPr wrap="none" rtlCol="0">
            <a:spAutoFit/>
          </a:bodyPr>
          <a:lstStyle/>
          <a:p>
            <a:r>
              <a:rPr lang="en-US" sz="1600" dirty="0"/>
              <a:t>agent in</a:t>
            </a:r>
          </a:p>
        </p:txBody>
      </p:sp>
      <p:sp>
        <p:nvSpPr>
          <p:cNvPr id="97" name="TextBox 96">
            <a:extLst>
              <a:ext uri="{FF2B5EF4-FFF2-40B4-BE49-F238E27FC236}">
                <a16:creationId xmlns:a16="http://schemas.microsoft.com/office/drawing/2014/main" id="{5FA77341-F5F3-FA49-915D-456AE4400682}"/>
              </a:ext>
            </a:extLst>
          </p:cNvPr>
          <p:cNvSpPr txBox="1"/>
          <p:nvPr/>
        </p:nvSpPr>
        <p:spPr>
          <a:xfrm>
            <a:off x="4985569" y="2723435"/>
            <a:ext cx="1039580" cy="338554"/>
          </a:xfrm>
          <a:prstGeom prst="rect">
            <a:avLst/>
          </a:prstGeom>
          <a:noFill/>
        </p:spPr>
        <p:txBody>
          <a:bodyPr wrap="none" rtlCol="0">
            <a:spAutoFit/>
          </a:bodyPr>
          <a:lstStyle/>
          <a:p>
            <a:r>
              <a:rPr lang="en-US" sz="1600" dirty="0"/>
              <a:t>prescribes</a:t>
            </a:r>
          </a:p>
        </p:txBody>
      </p:sp>
      <p:sp>
        <p:nvSpPr>
          <p:cNvPr id="98" name="TextBox 97">
            <a:extLst>
              <a:ext uri="{FF2B5EF4-FFF2-40B4-BE49-F238E27FC236}">
                <a16:creationId xmlns:a16="http://schemas.microsoft.com/office/drawing/2014/main" id="{C3935B52-5AF1-7641-8FE0-21FDFFF7B900}"/>
              </a:ext>
            </a:extLst>
          </p:cNvPr>
          <p:cNvSpPr txBox="1"/>
          <p:nvPr/>
        </p:nvSpPr>
        <p:spPr>
          <a:xfrm>
            <a:off x="3704932" y="3874095"/>
            <a:ext cx="1034963" cy="338554"/>
          </a:xfrm>
          <a:prstGeom prst="rect">
            <a:avLst/>
          </a:prstGeom>
          <a:noFill/>
        </p:spPr>
        <p:txBody>
          <a:bodyPr wrap="none" rtlCol="0">
            <a:spAutoFit/>
          </a:bodyPr>
          <a:lstStyle/>
          <a:p>
            <a:r>
              <a:rPr lang="en-US" sz="1600" dirty="0"/>
              <a:t>realized in</a:t>
            </a:r>
          </a:p>
        </p:txBody>
      </p:sp>
      <p:sp>
        <p:nvSpPr>
          <p:cNvPr id="23" name="Oval 22">
            <a:extLst>
              <a:ext uri="{FF2B5EF4-FFF2-40B4-BE49-F238E27FC236}">
                <a16:creationId xmlns:a16="http://schemas.microsoft.com/office/drawing/2014/main" id="{0A334B5B-E5FD-2A49-A496-C850F15693F5}"/>
              </a:ext>
            </a:extLst>
          </p:cNvPr>
          <p:cNvSpPr/>
          <p:nvPr/>
        </p:nvSpPr>
        <p:spPr>
          <a:xfrm>
            <a:off x="10481203" y="242372"/>
            <a:ext cx="273132" cy="242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B4238D12-B024-9B43-A2A2-FF842BFEDD21}"/>
              </a:ext>
            </a:extLst>
          </p:cNvPr>
          <p:cNvSpPr txBox="1"/>
          <p:nvPr/>
        </p:nvSpPr>
        <p:spPr>
          <a:xfrm>
            <a:off x="10753602" y="224710"/>
            <a:ext cx="797654" cy="307777"/>
          </a:xfrm>
          <a:prstGeom prst="rect">
            <a:avLst/>
          </a:prstGeom>
          <a:noFill/>
        </p:spPr>
        <p:txBody>
          <a:bodyPr wrap="none" rtlCol="0">
            <a:spAutoFit/>
          </a:bodyPr>
          <a:lstStyle/>
          <a:p>
            <a:r>
              <a:rPr lang="en-US" sz="1400" dirty="0"/>
              <a:t>Instance</a:t>
            </a:r>
          </a:p>
        </p:txBody>
      </p:sp>
    </p:spTree>
    <p:extLst>
      <p:ext uri="{BB962C8B-B14F-4D97-AF65-F5344CB8AC3E}">
        <p14:creationId xmlns:p14="http://schemas.microsoft.com/office/powerpoint/2010/main" val="30904216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4B6078-A3CF-2145-BA4C-EC73470928D3}"/>
              </a:ext>
            </a:extLst>
          </p:cNvPr>
          <p:cNvSpPr txBox="1"/>
          <p:nvPr/>
        </p:nvSpPr>
        <p:spPr>
          <a:xfrm>
            <a:off x="416049" y="-203652"/>
            <a:ext cx="10626023" cy="2800767"/>
          </a:xfrm>
          <a:prstGeom prst="rect">
            <a:avLst/>
          </a:prstGeom>
          <a:noFill/>
        </p:spPr>
        <p:txBody>
          <a:bodyPr wrap="square" rtlCol="0">
            <a:spAutoFit/>
          </a:bodyPr>
          <a:lstStyle/>
          <a:p>
            <a:br>
              <a:rPr lang="en-US" sz="4400" i="1" dirty="0">
                <a:latin typeface="Garamond" panose="02020404030301010803" pitchFamily="18" charset="0"/>
              </a:rPr>
            </a:br>
            <a:r>
              <a:rPr lang="en-US" sz="4400" i="1" dirty="0">
                <a:latin typeface="Garamond" panose="02020404030301010803" pitchFamily="18" charset="0"/>
              </a:rPr>
              <a:t>Training, Developing Skills, Using Skills</a:t>
            </a:r>
            <a:br>
              <a:rPr lang="en-US" sz="4400" i="1" dirty="0">
                <a:latin typeface="Garamond" panose="02020404030301010803" pitchFamily="18" charset="0"/>
              </a:rPr>
            </a:br>
            <a:br>
              <a:rPr lang="en-US" sz="4400" i="1" dirty="0">
                <a:latin typeface="Garamond" panose="02020404030301010803" pitchFamily="18" charset="0"/>
              </a:rPr>
            </a:br>
            <a:endParaRPr lang="en-US" sz="4400" dirty="0">
              <a:latin typeface="Garamond" panose="02020404030301010803" pitchFamily="18" charset="0"/>
            </a:endParaRPr>
          </a:p>
        </p:txBody>
      </p:sp>
      <p:sp>
        <p:nvSpPr>
          <p:cNvPr id="2" name="Oval 1">
            <a:extLst>
              <a:ext uri="{FF2B5EF4-FFF2-40B4-BE49-F238E27FC236}">
                <a16:creationId xmlns:a16="http://schemas.microsoft.com/office/drawing/2014/main" id="{769B1C61-E831-7B4F-8531-173EA0486F98}"/>
              </a:ext>
            </a:extLst>
          </p:cNvPr>
          <p:cNvSpPr/>
          <p:nvPr/>
        </p:nvSpPr>
        <p:spPr>
          <a:xfrm>
            <a:off x="4977555" y="1759935"/>
            <a:ext cx="2043340" cy="775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 Plan Specification</a:t>
            </a:r>
          </a:p>
        </p:txBody>
      </p:sp>
      <p:sp>
        <p:nvSpPr>
          <p:cNvPr id="5" name="Oval 4">
            <a:extLst>
              <a:ext uri="{FF2B5EF4-FFF2-40B4-BE49-F238E27FC236}">
                <a16:creationId xmlns:a16="http://schemas.microsoft.com/office/drawing/2014/main" id="{6148AEF3-19DA-4345-BFE6-3C19E3446232}"/>
              </a:ext>
            </a:extLst>
          </p:cNvPr>
          <p:cNvSpPr/>
          <p:nvPr/>
        </p:nvSpPr>
        <p:spPr>
          <a:xfrm>
            <a:off x="416049" y="3826743"/>
            <a:ext cx="2466109" cy="7410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Disposition to Provide Service</a:t>
            </a:r>
          </a:p>
        </p:txBody>
      </p:sp>
      <p:sp>
        <p:nvSpPr>
          <p:cNvPr id="6" name="Oval 5">
            <a:extLst>
              <a:ext uri="{FF2B5EF4-FFF2-40B4-BE49-F238E27FC236}">
                <a16:creationId xmlns:a16="http://schemas.microsoft.com/office/drawing/2014/main" id="{2CC80E93-DA6F-9147-995E-9A545ED8785E}"/>
              </a:ext>
            </a:extLst>
          </p:cNvPr>
          <p:cNvSpPr/>
          <p:nvPr/>
        </p:nvSpPr>
        <p:spPr>
          <a:xfrm>
            <a:off x="627434" y="1767011"/>
            <a:ext cx="2043340" cy="775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Plan Adoption</a:t>
            </a:r>
          </a:p>
        </p:txBody>
      </p:sp>
      <p:cxnSp>
        <p:nvCxnSpPr>
          <p:cNvPr id="7" name="Straight Arrow Connector 6">
            <a:extLst>
              <a:ext uri="{FF2B5EF4-FFF2-40B4-BE49-F238E27FC236}">
                <a16:creationId xmlns:a16="http://schemas.microsoft.com/office/drawing/2014/main" id="{EDD96645-8FDF-0943-AEFB-166F62A2B4E1}"/>
              </a:ext>
            </a:extLst>
          </p:cNvPr>
          <p:cNvCxnSpPr>
            <a:cxnSpLocks/>
            <a:stCxn id="2" idx="2"/>
            <a:endCxn id="6" idx="6"/>
          </p:cNvCxnSpPr>
          <p:nvPr/>
        </p:nvCxnSpPr>
        <p:spPr>
          <a:xfrm flipH="1">
            <a:off x="2670774" y="2147677"/>
            <a:ext cx="2306781" cy="7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FD0BA80-DE14-7C4F-BBE8-0777B256CE09}"/>
              </a:ext>
            </a:extLst>
          </p:cNvPr>
          <p:cNvCxnSpPr>
            <a:cxnSpLocks/>
            <a:stCxn id="6" idx="4"/>
            <a:endCxn id="5" idx="0"/>
          </p:cNvCxnSpPr>
          <p:nvPr/>
        </p:nvCxnSpPr>
        <p:spPr>
          <a:xfrm>
            <a:off x="1649104" y="2542494"/>
            <a:ext cx="0" cy="12842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EC249B39-7CAE-A24C-B8D0-535FB2830E77}"/>
              </a:ext>
            </a:extLst>
          </p:cNvPr>
          <p:cNvSpPr/>
          <p:nvPr/>
        </p:nvSpPr>
        <p:spPr>
          <a:xfrm>
            <a:off x="3602597" y="2814287"/>
            <a:ext cx="1163575" cy="4400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Sally</a:t>
            </a:r>
          </a:p>
        </p:txBody>
      </p:sp>
      <p:cxnSp>
        <p:nvCxnSpPr>
          <p:cNvPr id="12" name="Straight Arrow Connector 11">
            <a:extLst>
              <a:ext uri="{FF2B5EF4-FFF2-40B4-BE49-F238E27FC236}">
                <a16:creationId xmlns:a16="http://schemas.microsoft.com/office/drawing/2014/main" id="{59C04CD2-9F7C-8646-B3D7-9C89E8259363}"/>
              </a:ext>
            </a:extLst>
          </p:cNvPr>
          <p:cNvCxnSpPr>
            <a:cxnSpLocks/>
            <a:stCxn id="11" idx="2"/>
            <a:endCxn id="6" idx="5"/>
          </p:cNvCxnSpPr>
          <p:nvPr/>
        </p:nvCxnSpPr>
        <p:spPr>
          <a:xfrm flipH="1" flipV="1">
            <a:off x="2371534" y="2428927"/>
            <a:ext cx="1231063" cy="605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FFC0BAC-A386-A74C-8B04-C36CFAC3DC20}"/>
              </a:ext>
            </a:extLst>
          </p:cNvPr>
          <p:cNvCxnSpPr>
            <a:cxnSpLocks/>
            <a:stCxn id="5" idx="6"/>
            <a:endCxn id="11" idx="4"/>
          </p:cNvCxnSpPr>
          <p:nvPr/>
        </p:nvCxnSpPr>
        <p:spPr>
          <a:xfrm flipV="1">
            <a:off x="2882158" y="3254373"/>
            <a:ext cx="1302227" cy="942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937B78B-FF62-604A-A2FA-000CBD52E9C0}"/>
              </a:ext>
            </a:extLst>
          </p:cNvPr>
          <p:cNvCxnSpPr>
            <a:cxnSpLocks/>
            <a:stCxn id="5" idx="6"/>
            <a:endCxn id="25" idx="2"/>
          </p:cNvCxnSpPr>
          <p:nvPr/>
        </p:nvCxnSpPr>
        <p:spPr>
          <a:xfrm>
            <a:off x="2882158" y="4197260"/>
            <a:ext cx="24661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D6997429-F096-FA4F-B121-02CCE5AC7718}"/>
              </a:ext>
            </a:extLst>
          </p:cNvPr>
          <p:cNvSpPr/>
          <p:nvPr/>
        </p:nvSpPr>
        <p:spPr>
          <a:xfrm>
            <a:off x="5348267" y="3966253"/>
            <a:ext cx="1353764" cy="4620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Service</a:t>
            </a:r>
          </a:p>
        </p:txBody>
      </p:sp>
      <p:cxnSp>
        <p:nvCxnSpPr>
          <p:cNvPr id="27" name="Straight Arrow Connector 26">
            <a:extLst>
              <a:ext uri="{FF2B5EF4-FFF2-40B4-BE49-F238E27FC236}">
                <a16:creationId xmlns:a16="http://schemas.microsoft.com/office/drawing/2014/main" id="{E422ACE0-624B-2541-9439-DE22DDEB796A}"/>
              </a:ext>
            </a:extLst>
          </p:cNvPr>
          <p:cNvCxnSpPr>
            <a:cxnSpLocks/>
            <a:stCxn id="11" idx="4"/>
            <a:endCxn id="25" idx="0"/>
          </p:cNvCxnSpPr>
          <p:nvPr/>
        </p:nvCxnSpPr>
        <p:spPr>
          <a:xfrm>
            <a:off x="4184385" y="3254373"/>
            <a:ext cx="1840764" cy="711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20D39423-D577-6E45-8D12-6643EB54CC6C}"/>
              </a:ext>
            </a:extLst>
          </p:cNvPr>
          <p:cNvSpPr/>
          <p:nvPr/>
        </p:nvSpPr>
        <p:spPr>
          <a:xfrm>
            <a:off x="7801921" y="3688091"/>
            <a:ext cx="2451528" cy="7707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Customer Evaluation</a:t>
            </a:r>
          </a:p>
        </p:txBody>
      </p:sp>
      <p:cxnSp>
        <p:nvCxnSpPr>
          <p:cNvPr id="33" name="Straight Arrow Connector 32">
            <a:extLst>
              <a:ext uri="{FF2B5EF4-FFF2-40B4-BE49-F238E27FC236}">
                <a16:creationId xmlns:a16="http://schemas.microsoft.com/office/drawing/2014/main" id="{DBCEC34E-A5FA-AA45-A48C-135F5BA838AB}"/>
              </a:ext>
            </a:extLst>
          </p:cNvPr>
          <p:cNvCxnSpPr>
            <a:cxnSpLocks/>
            <a:stCxn id="2" idx="4"/>
            <a:endCxn id="25" idx="0"/>
          </p:cNvCxnSpPr>
          <p:nvPr/>
        </p:nvCxnSpPr>
        <p:spPr>
          <a:xfrm>
            <a:off x="5999225" y="2535418"/>
            <a:ext cx="25924" cy="1430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4BD0CD99-6F72-8F49-9CC9-7EFD41E7A8DC}"/>
              </a:ext>
            </a:extLst>
          </p:cNvPr>
          <p:cNvSpPr/>
          <p:nvPr/>
        </p:nvSpPr>
        <p:spPr>
          <a:xfrm>
            <a:off x="8179588" y="1965032"/>
            <a:ext cx="1637211" cy="4053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Serm</a:t>
            </a:r>
            <a:endParaRPr lang="en-US" dirty="0"/>
          </a:p>
        </p:txBody>
      </p:sp>
      <p:sp>
        <p:nvSpPr>
          <p:cNvPr id="43" name="Oval 42">
            <a:extLst>
              <a:ext uri="{FF2B5EF4-FFF2-40B4-BE49-F238E27FC236}">
                <a16:creationId xmlns:a16="http://schemas.microsoft.com/office/drawing/2014/main" id="{42F466BA-3EBD-FC45-8DCE-A495E55A4838}"/>
              </a:ext>
            </a:extLst>
          </p:cNvPr>
          <p:cNvSpPr/>
          <p:nvPr/>
        </p:nvSpPr>
        <p:spPr>
          <a:xfrm>
            <a:off x="10359499" y="2731628"/>
            <a:ext cx="1707810" cy="642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 Role</a:t>
            </a:r>
          </a:p>
        </p:txBody>
      </p:sp>
      <p:cxnSp>
        <p:nvCxnSpPr>
          <p:cNvPr id="44" name="Straight Arrow Connector 43">
            <a:extLst>
              <a:ext uri="{FF2B5EF4-FFF2-40B4-BE49-F238E27FC236}">
                <a16:creationId xmlns:a16="http://schemas.microsoft.com/office/drawing/2014/main" id="{0A878F0D-8387-1644-89A3-64B0394A1288}"/>
              </a:ext>
            </a:extLst>
          </p:cNvPr>
          <p:cNvCxnSpPr>
            <a:cxnSpLocks/>
            <a:stCxn id="42" idx="4"/>
            <a:endCxn id="43" idx="0"/>
          </p:cNvCxnSpPr>
          <p:nvPr/>
        </p:nvCxnSpPr>
        <p:spPr>
          <a:xfrm>
            <a:off x="8998194" y="2370380"/>
            <a:ext cx="2215210" cy="361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E2AC7B9D-7CC0-7B45-B134-1E8F3FCD6466}"/>
              </a:ext>
            </a:extLst>
          </p:cNvPr>
          <p:cNvCxnSpPr>
            <a:cxnSpLocks/>
            <a:stCxn id="43" idx="4"/>
            <a:endCxn id="30" idx="0"/>
          </p:cNvCxnSpPr>
          <p:nvPr/>
        </p:nvCxnSpPr>
        <p:spPr>
          <a:xfrm flipH="1">
            <a:off x="9027685" y="3374388"/>
            <a:ext cx="2185719" cy="313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00DDA39E-A631-F248-B7CF-6CF190A7F360}"/>
              </a:ext>
            </a:extLst>
          </p:cNvPr>
          <p:cNvCxnSpPr>
            <a:cxnSpLocks/>
            <a:stCxn id="42" idx="4"/>
            <a:endCxn id="30" idx="0"/>
          </p:cNvCxnSpPr>
          <p:nvPr/>
        </p:nvCxnSpPr>
        <p:spPr>
          <a:xfrm>
            <a:off x="8998194" y="2370380"/>
            <a:ext cx="29491" cy="1317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11FC2D16-0E33-F84B-A2E9-F40065B4349B}"/>
              </a:ext>
            </a:extLst>
          </p:cNvPr>
          <p:cNvSpPr/>
          <p:nvPr/>
        </p:nvSpPr>
        <p:spPr>
          <a:xfrm>
            <a:off x="6571869" y="2737255"/>
            <a:ext cx="1849908" cy="4053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Preference</a:t>
            </a:r>
          </a:p>
        </p:txBody>
      </p:sp>
      <p:cxnSp>
        <p:nvCxnSpPr>
          <p:cNvPr id="56" name="Straight Arrow Connector 55">
            <a:extLst>
              <a:ext uri="{FF2B5EF4-FFF2-40B4-BE49-F238E27FC236}">
                <a16:creationId xmlns:a16="http://schemas.microsoft.com/office/drawing/2014/main" id="{8E74441D-E137-FB43-8F5C-9E5278509FE8}"/>
              </a:ext>
            </a:extLst>
          </p:cNvPr>
          <p:cNvCxnSpPr>
            <a:cxnSpLocks/>
            <a:stCxn id="42" idx="4"/>
            <a:endCxn id="55" idx="0"/>
          </p:cNvCxnSpPr>
          <p:nvPr/>
        </p:nvCxnSpPr>
        <p:spPr>
          <a:xfrm flipH="1">
            <a:off x="7496823" y="2370380"/>
            <a:ext cx="1501371" cy="366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0EED4B4-0ECB-BF4E-9690-E94B55DA0367}"/>
              </a:ext>
            </a:extLst>
          </p:cNvPr>
          <p:cNvCxnSpPr>
            <a:cxnSpLocks/>
            <a:stCxn id="55" idx="4"/>
            <a:endCxn id="30" idx="0"/>
          </p:cNvCxnSpPr>
          <p:nvPr/>
        </p:nvCxnSpPr>
        <p:spPr>
          <a:xfrm>
            <a:off x="7496823" y="3142603"/>
            <a:ext cx="1530862" cy="5454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67BD7FDC-A383-944E-95D4-547051EF1F3B}"/>
              </a:ext>
            </a:extLst>
          </p:cNvPr>
          <p:cNvSpPr txBox="1"/>
          <p:nvPr/>
        </p:nvSpPr>
        <p:spPr>
          <a:xfrm>
            <a:off x="535295" y="2963576"/>
            <a:ext cx="1085554" cy="338554"/>
          </a:xfrm>
          <a:prstGeom prst="rect">
            <a:avLst/>
          </a:prstGeom>
          <a:noFill/>
        </p:spPr>
        <p:txBody>
          <a:bodyPr wrap="none" rtlCol="0">
            <a:spAutoFit/>
          </a:bodyPr>
          <a:lstStyle/>
          <a:p>
            <a:r>
              <a:rPr lang="en-US" sz="1600" dirty="0"/>
              <a:t>has output</a:t>
            </a:r>
          </a:p>
        </p:txBody>
      </p:sp>
      <p:sp>
        <p:nvSpPr>
          <p:cNvPr id="93" name="TextBox 92">
            <a:extLst>
              <a:ext uri="{FF2B5EF4-FFF2-40B4-BE49-F238E27FC236}">
                <a16:creationId xmlns:a16="http://schemas.microsoft.com/office/drawing/2014/main" id="{AD5D61A6-C79D-9E4A-8153-F0DF97113B08}"/>
              </a:ext>
            </a:extLst>
          </p:cNvPr>
          <p:cNvSpPr txBox="1"/>
          <p:nvPr/>
        </p:nvSpPr>
        <p:spPr>
          <a:xfrm>
            <a:off x="3382825" y="1842516"/>
            <a:ext cx="822661" cy="338554"/>
          </a:xfrm>
          <a:prstGeom prst="rect">
            <a:avLst/>
          </a:prstGeom>
          <a:noFill/>
        </p:spPr>
        <p:txBody>
          <a:bodyPr wrap="none" rtlCol="0">
            <a:spAutoFit/>
          </a:bodyPr>
          <a:lstStyle/>
          <a:p>
            <a:r>
              <a:rPr lang="en-US" sz="1600" dirty="0"/>
              <a:t>input in</a:t>
            </a:r>
          </a:p>
        </p:txBody>
      </p:sp>
      <p:sp>
        <p:nvSpPr>
          <p:cNvPr id="94" name="TextBox 93">
            <a:extLst>
              <a:ext uri="{FF2B5EF4-FFF2-40B4-BE49-F238E27FC236}">
                <a16:creationId xmlns:a16="http://schemas.microsoft.com/office/drawing/2014/main" id="{816C4EFE-9ABF-0E44-98CE-B7F3B6AA2B2B}"/>
              </a:ext>
            </a:extLst>
          </p:cNvPr>
          <p:cNvSpPr txBox="1"/>
          <p:nvPr/>
        </p:nvSpPr>
        <p:spPr>
          <a:xfrm>
            <a:off x="2678690" y="3418715"/>
            <a:ext cx="1001108" cy="338554"/>
          </a:xfrm>
          <a:prstGeom prst="rect">
            <a:avLst/>
          </a:prstGeom>
          <a:noFill/>
        </p:spPr>
        <p:txBody>
          <a:bodyPr wrap="none" rtlCol="0">
            <a:spAutoFit/>
          </a:bodyPr>
          <a:lstStyle/>
          <a:p>
            <a:r>
              <a:rPr lang="en-US" sz="1600" dirty="0"/>
              <a:t>inheres in</a:t>
            </a:r>
          </a:p>
        </p:txBody>
      </p:sp>
      <p:sp>
        <p:nvSpPr>
          <p:cNvPr id="95" name="TextBox 94">
            <a:extLst>
              <a:ext uri="{FF2B5EF4-FFF2-40B4-BE49-F238E27FC236}">
                <a16:creationId xmlns:a16="http://schemas.microsoft.com/office/drawing/2014/main" id="{AD314842-6908-084B-B830-234EAEDBB5B2}"/>
              </a:ext>
            </a:extLst>
          </p:cNvPr>
          <p:cNvSpPr txBox="1"/>
          <p:nvPr/>
        </p:nvSpPr>
        <p:spPr>
          <a:xfrm>
            <a:off x="2925605" y="2438910"/>
            <a:ext cx="854273" cy="338554"/>
          </a:xfrm>
          <a:prstGeom prst="rect">
            <a:avLst/>
          </a:prstGeom>
          <a:noFill/>
        </p:spPr>
        <p:txBody>
          <a:bodyPr wrap="none" rtlCol="0">
            <a:spAutoFit/>
          </a:bodyPr>
          <a:lstStyle/>
          <a:p>
            <a:r>
              <a:rPr lang="en-US" sz="1600" dirty="0"/>
              <a:t>agent in</a:t>
            </a:r>
          </a:p>
        </p:txBody>
      </p:sp>
      <p:sp>
        <p:nvSpPr>
          <p:cNvPr id="96" name="TextBox 95">
            <a:extLst>
              <a:ext uri="{FF2B5EF4-FFF2-40B4-BE49-F238E27FC236}">
                <a16:creationId xmlns:a16="http://schemas.microsoft.com/office/drawing/2014/main" id="{7AC6BF32-22EA-9F4B-9040-93BCC4FBC32B}"/>
              </a:ext>
            </a:extLst>
          </p:cNvPr>
          <p:cNvSpPr txBox="1"/>
          <p:nvPr/>
        </p:nvSpPr>
        <p:spPr>
          <a:xfrm>
            <a:off x="4701468" y="3167267"/>
            <a:ext cx="854273" cy="338554"/>
          </a:xfrm>
          <a:prstGeom prst="rect">
            <a:avLst/>
          </a:prstGeom>
          <a:noFill/>
        </p:spPr>
        <p:txBody>
          <a:bodyPr wrap="none" rtlCol="0">
            <a:spAutoFit/>
          </a:bodyPr>
          <a:lstStyle/>
          <a:p>
            <a:r>
              <a:rPr lang="en-US" sz="1600" dirty="0"/>
              <a:t>agent in</a:t>
            </a:r>
          </a:p>
        </p:txBody>
      </p:sp>
      <p:sp>
        <p:nvSpPr>
          <p:cNvPr id="97" name="TextBox 96">
            <a:extLst>
              <a:ext uri="{FF2B5EF4-FFF2-40B4-BE49-F238E27FC236}">
                <a16:creationId xmlns:a16="http://schemas.microsoft.com/office/drawing/2014/main" id="{5FA77341-F5F3-FA49-915D-456AE4400682}"/>
              </a:ext>
            </a:extLst>
          </p:cNvPr>
          <p:cNvSpPr txBox="1"/>
          <p:nvPr/>
        </p:nvSpPr>
        <p:spPr>
          <a:xfrm>
            <a:off x="4985569" y="2723435"/>
            <a:ext cx="1039580" cy="338554"/>
          </a:xfrm>
          <a:prstGeom prst="rect">
            <a:avLst/>
          </a:prstGeom>
          <a:noFill/>
        </p:spPr>
        <p:txBody>
          <a:bodyPr wrap="none" rtlCol="0">
            <a:spAutoFit/>
          </a:bodyPr>
          <a:lstStyle/>
          <a:p>
            <a:r>
              <a:rPr lang="en-US" sz="1600" dirty="0"/>
              <a:t>prescribes</a:t>
            </a:r>
          </a:p>
        </p:txBody>
      </p:sp>
      <p:sp>
        <p:nvSpPr>
          <p:cNvPr id="98" name="TextBox 97">
            <a:extLst>
              <a:ext uri="{FF2B5EF4-FFF2-40B4-BE49-F238E27FC236}">
                <a16:creationId xmlns:a16="http://schemas.microsoft.com/office/drawing/2014/main" id="{C3935B52-5AF1-7641-8FE0-21FDFFF7B900}"/>
              </a:ext>
            </a:extLst>
          </p:cNvPr>
          <p:cNvSpPr txBox="1"/>
          <p:nvPr/>
        </p:nvSpPr>
        <p:spPr>
          <a:xfrm>
            <a:off x="3704932" y="3874095"/>
            <a:ext cx="1034963" cy="338554"/>
          </a:xfrm>
          <a:prstGeom prst="rect">
            <a:avLst/>
          </a:prstGeom>
          <a:noFill/>
        </p:spPr>
        <p:txBody>
          <a:bodyPr wrap="none" rtlCol="0">
            <a:spAutoFit/>
          </a:bodyPr>
          <a:lstStyle/>
          <a:p>
            <a:r>
              <a:rPr lang="en-US" sz="1600" dirty="0"/>
              <a:t>realized in</a:t>
            </a:r>
          </a:p>
        </p:txBody>
      </p:sp>
      <p:sp>
        <p:nvSpPr>
          <p:cNvPr id="99" name="TextBox 98">
            <a:extLst>
              <a:ext uri="{FF2B5EF4-FFF2-40B4-BE49-F238E27FC236}">
                <a16:creationId xmlns:a16="http://schemas.microsoft.com/office/drawing/2014/main" id="{13677E0B-AA5C-8E43-B340-8BB0A8CB79E4}"/>
              </a:ext>
            </a:extLst>
          </p:cNvPr>
          <p:cNvSpPr txBox="1"/>
          <p:nvPr/>
        </p:nvSpPr>
        <p:spPr>
          <a:xfrm>
            <a:off x="9435157" y="3228374"/>
            <a:ext cx="1034963" cy="338554"/>
          </a:xfrm>
          <a:prstGeom prst="rect">
            <a:avLst/>
          </a:prstGeom>
          <a:noFill/>
        </p:spPr>
        <p:txBody>
          <a:bodyPr wrap="none" rtlCol="0">
            <a:spAutoFit/>
          </a:bodyPr>
          <a:lstStyle/>
          <a:p>
            <a:r>
              <a:rPr lang="en-US" sz="1600" dirty="0"/>
              <a:t>realized in</a:t>
            </a:r>
          </a:p>
        </p:txBody>
      </p:sp>
      <p:sp>
        <p:nvSpPr>
          <p:cNvPr id="100" name="TextBox 99">
            <a:extLst>
              <a:ext uri="{FF2B5EF4-FFF2-40B4-BE49-F238E27FC236}">
                <a16:creationId xmlns:a16="http://schemas.microsoft.com/office/drawing/2014/main" id="{4D7F10FD-67A5-294B-A417-D9E1CBBFB8AB}"/>
              </a:ext>
            </a:extLst>
          </p:cNvPr>
          <p:cNvSpPr txBox="1"/>
          <p:nvPr/>
        </p:nvSpPr>
        <p:spPr>
          <a:xfrm>
            <a:off x="7160077" y="3271759"/>
            <a:ext cx="1034963" cy="338554"/>
          </a:xfrm>
          <a:prstGeom prst="rect">
            <a:avLst/>
          </a:prstGeom>
          <a:noFill/>
        </p:spPr>
        <p:txBody>
          <a:bodyPr wrap="none" rtlCol="0">
            <a:spAutoFit/>
          </a:bodyPr>
          <a:lstStyle/>
          <a:p>
            <a:r>
              <a:rPr lang="en-US" sz="1600" dirty="0"/>
              <a:t>realized in</a:t>
            </a:r>
          </a:p>
        </p:txBody>
      </p:sp>
      <p:sp>
        <p:nvSpPr>
          <p:cNvPr id="101" name="TextBox 100">
            <a:extLst>
              <a:ext uri="{FF2B5EF4-FFF2-40B4-BE49-F238E27FC236}">
                <a16:creationId xmlns:a16="http://schemas.microsoft.com/office/drawing/2014/main" id="{9B1F21EA-6840-8744-A0F3-6D63ACB4DA83}"/>
              </a:ext>
            </a:extLst>
          </p:cNvPr>
          <p:cNvSpPr txBox="1"/>
          <p:nvPr/>
        </p:nvSpPr>
        <p:spPr>
          <a:xfrm>
            <a:off x="7325109" y="2247917"/>
            <a:ext cx="954620" cy="338554"/>
          </a:xfrm>
          <a:prstGeom prst="rect">
            <a:avLst/>
          </a:prstGeom>
          <a:noFill/>
        </p:spPr>
        <p:txBody>
          <a:bodyPr wrap="none" rtlCol="0">
            <a:spAutoFit/>
          </a:bodyPr>
          <a:lstStyle/>
          <a:p>
            <a:r>
              <a:rPr lang="en-US" sz="1600" dirty="0"/>
              <a:t>bearer of</a:t>
            </a:r>
          </a:p>
        </p:txBody>
      </p:sp>
      <p:sp>
        <p:nvSpPr>
          <p:cNvPr id="102" name="TextBox 101">
            <a:extLst>
              <a:ext uri="{FF2B5EF4-FFF2-40B4-BE49-F238E27FC236}">
                <a16:creationId xmlns:a16="http://schemas.microsoft.com/office/drawing/2014/main" id="{98A52ABE-F448-9048-B938-DBF9E13AA893}"/>
              </a:ext>
            </a:extLst>
          </p:cNvPr>
          <p:cNvSpPr txBox="1"/>
          <p:nvPr/>
        </p:nvSpPr>
        <p:spPr>
          <a:xfrm>
            <a:off x="9854096" y="2234882"/>
            <a:ext cx="954620" cy="338554"/>
          </a:xfrm>
          <a:prstGeom prst="rect">
            <a:avLst/>
          </a:prstGeom>
          <a:noFill/>
        </p:spPr>
        <p:txBody>
          <a:bodyPr wrap="none" rtlCol="0">
            <a:spAutoFit/>
          </a:bodyPr>
          <a:lstStyle/>
          <a:p>
            <a:r>
              <a:rPr lang="en-US" sz="1600" dirty="0"/>
              <a:t>bearer of</a:t>
            </a:r>
          </a:p>
        </p:txBody>
      </p:sp>
      <p:sp>
        <p:nvSpPr>
          <p:cNvPr id="35" name="Oval 34">
            <a:extLst>
              <a:ext uri="{FF2B5EF4-FFF2-40B4-BE49-F238E27FC236}">
                <a16:creationId xmlns:a16="http://schemas.microsoft.com/office/drawing/2014/main" id="{B2E8B817-0214-1D4B-B74E-951E4C7E1FB6}"/>
              </a:ext>
            </a:extLst>
          </p:cNvPr>
          <p:cNvSpPr/>
          <p:nvPr/>
        </p:nvSpPr>
        <p:spPr>
          <a:xfrm>
            <a:off x="10481203" y="242372"/>
            <a:ext cx="273132" cy="242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D8BF09BF-EEA7-3449-BE04-70AD4DD6BA77}"/>
              </a:ext>
            </a:extLst>
          </p:cNvPr>
          <p:cNvSpPr txBox="1"/>
          <p:nvPr/>
        </p:nvSpPr>
        <p:spPr>
          <a:xfrm>
            <a:off x="10753602" y="224710"/>
            <a:ext cx="797654" cy="307777"/>
          </a:xfrm>
          <a:prstGeom prst="rect">
            <a:avLst/>
          </a:prstGeom>
          <a:noFill/>
        </p:spPr>
        <p:txBody>
          <a:bodyPr wrap="none" rtlCol="0">
            <a:spAutoFit/>
          </a:bodyPr>
          <a:lstStyle/>
          <a:p>
            <a:r>
              <a:rPr lang="en-US" sz="1400" dirty="0"/>
              <a:t>Instance</a:t>
            </a:r>
          </a:p>
        </p:txBody>
      </p:sp>
      <p:sp>
        <p:nvSpPr>
          <p:cNvPr id="37" name="TextBox 36">
            <a:extLst>
              <a:ext uri="{FF2B5EF4-FFF2-40B4-BE49-F238E27FC236}">
                <a16:creationId xmlns:a16="http://schemas.microsoft.com/office/drawing/2014/main" id="{4410B12C-0F23-2944-8C52-2EBD0D61835A}"/>
              </a:ext>
            </a:extLst>
          </p:cNvPr>
          <p:cNvSpPr txBox="1"/>
          <p:nvPr/>
        </p:nvSpPr>
        <p:spPr>
          <a:xfrm>
            <a:off x="8955496" y="2741541"/>
            <a:ext cx="854273" cy="338554"/>
          </a:xfrm>
          <a:prstGeom prst="rect">
            <a:avLst/>
          </a:prstGeom>
          <a:noFill/>
        </p:spPr>
        <p:txBody>
          <a:bodyPr wrap="none" rtlCol="0">
            <a:spAutoFit/>
          </a:bodyPr>
          <a:lstStyle/>
          <a:p>
            <a:r>
              <a:rPr lang="en-US" sz="1600" dirty="0"/>
              <a:t>agent in</a:t>
            </a:r>
          </a:p>
        </p:txBody>
      </p:sp>
    </p:spTree>
    <p:extLst>
      <p:ext uri="{BB962C8B-B14F-4D97-AF65-F5344CB8AC3E}">
        <p14:creationId xmlns:p14="http://schemas.microsoft.com/office/powerpoint/2010/main" val="2552683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0D9213-D393-3746-872B-9F8883DDD22B}"/>
              </a:ext>
            </a:extLst>
          </p:cNvPr>
          <p:cNvSpPr txBox="1"/>
          <p:nvPr/>
        </p:nvSpPr>
        <p:spPr>
          <a:xfrm>
            <a:off x="2484120" y="112542"/>
            <a:ext cx="7425397" cy="769441"/>
          </a:xfrm>
          <a:prstGeom prst="rect">
            <a:avLst/>
          </a:prstGeom>
          <a:noFill/>
        </p:spPr>
        <p:txBody>
          <a:bodyPr wrap="square" rtlCol="0">
            <a:spAutoFit/>
          </a:bodyPr>
          <a:lstStyle/>
          <a:p>
            <a:r>
              <a:rPr lang="en-US" sz="4400" b="1" dirty="0">
                <a:latin typeface="Garamond" panose="02020404030301010803" pitchFamily="18" charset="0"/>
              </a:rPr>
              <a:t>Basic Formal Ontology (BFO)</a:t>
            </a:r>
          </a:p>
        </p:txBody>
      </p:sp>
      <p:pic>
        <p:nvPicPr>
          <p:cNvPr id="7" name="Picture 6">
            <a:extLst>
              <a:ext uri="{FF2B5EF4-FFF2-40B4-BE49-F238E27FC236}">
                <a16:creationId xmlns:a16="http://schemas.microsoft.com/office/drawing/2014/main" id="{F4907C35-998E-5E4D-825D-F0F80B095DD1}"/>
              </a:ext>
            </a:extLst>
          </p:cNvPr>
          <p:cNvPicPr>
            <a:picLocks noChangeAspect="1"/>
          </p:cNvPicPr>
          <p:nvPr/>
        </p:nvPicPr>
        <p:blipFill>
          <a:blip r:embed="rId2"/>
          <a:stretch>
            <a:fillRect/>
          </a:stretch>
        </p:blipFill>
        <p:spPr>
          <a:xfrm>
            <a:off x="7299960" y="1165684"/>
            <a:ext cx="4479290" cy="4786360"/>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
        <p:nvSpPr>
          <p:cNvPr id="5" name="Rectangle 4">
            <a:extLst>
              <a:ext uri="{FF2B5EF4-FFF2-40B4-BE49-F238E27FC236}">
                <a16:creationId xmlns:a16="http://schemas.microsoft.com/office/drawing/2014/main" id="{0F9966B5-61CD-B245-99F4-313BF8168FA1}"/>
              </a:ext>
            </a:extLst>
          </p:cNvPr>
          <p:cNvSpPr/>
          <p:nvPr/>
        </p:nvSpPr>
        <p:spPr>
          <a:xfrm>
            <a:off x="304800" y="888832"/>
            <a:ext cx="7345680" cy="2554545"/>
          </a:xfrm>
          <a:prstGeom prst="rect">
            <a:avLst/>
          </a:prstGeom>
        </p:spPr>
        <p:txBody>
          <a:bodyPr wrap="square">
            <a:spAutoFit/>
          </a:bodyPr>
          <a:lstStyle/>
          <a:p>
            <a:pPr marL="342900" lvl="0" indent="-342900">
              <a:buFont typeface="Symbol" pitchFamily="2" charset="2"/>
              <a:buChar char=""/>
            </a:pPr>
            <a:r>
              <a:rPr lang="en-US" sz="3200" dirty="0">
                <a:latin typeface="Garamond" panose="02020404030301010803" pitchFamily="18" charset="0"/>
                <a:ea typeface="DengXian" panose="02010600030101010101" pitchFamily="2" charset="-122"/>
                <a:cs typeface="Arial" panose="020B0604020202020204" pitchFamily="34" charset="0"/>
              </a:rPr>
              <a:t>BFO is widely used, well-documented, and highly successful.</a:t>
            </a:r>
            <a:endParaRPr lang="en-US" sz="3200" dirty="0">
              <a:latin typeface="Calibri" panose="020F0502020204030204" pitchFamily="34" charset="0"/>
              <a:ea typeface="DengXian" panose="02010600030101010101" pitchFamily="2" charset="-122"/>
              <a:cs typeface="Arial" panose="020B0604020202020204" pitchFamily="34" charset="0"/>
            </a:endParaRPr>
          </a:p>
          <a:p>
            <a:pPr marL="342900" marR="0" lvl="0" indent="-342900">
              <a:spcBef>
                <a:spcPts val="0"/>
              </a:spcBef>
              <a:spcAft>
                <a:spcPts val="0"/>
              </a:spcAft>
              <a:buFont typeface="Symbol" pitchFamily="2" charset="2"/>
              <a:buChar char=""/>
            </a:pPr>
            <a:r>
              <a:rPr lang="en-US" sz="3200" dirty="0">
                <a:latin typeface="Garamond" panose="02020404030301010803" pitchFamily="18" charset="0"/>
                <a:ea typeface="DengXian" panose="02010600030101010101" pitchFamily="2" charset="-122"/>
                <a:cs typeface="Arial" panose="020B0604020202020204" pitchFamily="34" charset="0"/>
              </a:rPr>
              <a:t>Adopting BFO will bring in the resources of the National Center for Ontological Research. </a:t>
            </a:r>
            <a:endParaRPr lang="en-US" sz="3200" dirty="0">
              <a:latin typeface="Calibri" panose="020F0502020204030204" pitchFamily="34" charset="0"/>
              <a:ea typeface="DengXia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447215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4B6078-A3CF-2145-BA4C-EC73470928D3}"/>
              </a:ext>
            </a:extLst>
          </p:cNvPr>
          <p:cNvSpPr txBox="1"/>
          <p:nvPr/>
        </p:nvSpPr>
        <p:spPr>
          <a:xfrm>
            <a:off x="416049" y="-203652"/>
            <a:ext cx="10626023" cy="2800767"/>
          </a:xfrm>
          <a:prstGeom prst="rect">
            <a:avLst/>
          </a:prstGeom>
          <a:noFill/>
        </p:spPr>
        <p:txBody>
          <a:bodyPr wrap="square" rtlCol="0">
            <a:spAutoFit/>
          </a:bodyPr>
          <a:lstStyle/>
          <a:p>
            <a:br>
              <a:rPr lang="en-US" sz="4400" i="1" dirty="0">
                <a:latin typeface="Garamond" panose="02020404030301010803" pitchFamily="18" charset="0"/>
              </a:rPr>
            </a:br>
            <a:r>
              <a:rPr lang="en-US" sz="4400" i="1" dirty="0">
                <a:latin typeface="Garamond" panose="02020404030301010803" pitchFamily="18" charset="0"/>
              </a:rPr>
              <a:t>Training, Developing Skills, Using Skills</a:t>
            </a:r>
            <a:br>
              <a:rPr lang="en-US" sz="4400" i="1" dirty="0">
                <a:latin typeface="Garamond" panose="02020404030301010803" pitchFamily="18" charset="0"/>
              </a:rPr>
            </a:br>
            <a:br>
              <a:rPr lang="en-US" sz="4400" i="1" dirty="0">
                <a:latin typeface="Garamond" panose="02020404030301010803" pitchFamily="18" charset="0"/>
              </a:rPr>
            </a:br>
            <a:endParaRPr lang="en-US" sz="4400" dirty="0">
              <a:latin typeface="Garamond" panose="02020404030301010803" pitchFamily="18" charset="0"/>
            </a:endParaRPr>
          </a:p>
        </p:txBody>
      </p:sp>
      <p:sp>
        <p:nvSpPr>
          <p:cNvPr id="2" name="Oval 1">
            <a:extLst>
              <a:ext uri="{FF2B5EF4-FFF2-40B4-BE49-F238E27FC236}">
                <a16:creationId xmlns:a16="http://schemas.microsoft.com/office/drawing/2014/main" id="{769B1C61-E831-7B4F-8531-173EA0486F98}"/>
              </a:ext>
            </a:extLst>
          </p:cNvPr>
          <p:cNvSpPr/>
          <p:nvPr/>
        </p:nvSpPr>
        <p:spPr>
          <a:xfrm>
            <a:off x="4977555" y="1759935"/>
            <a:ext cx="2043340" cy="775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 Plan Specification</a:t>
            </a:r>
          </a:p>
        </p:txBody>
      </p:sp>
      <p:sp>
        <p:nvSpPr>
          <p:cNvPr id="5" name="Oval 4">
            <a:extLst>
              <a:ext uri="{FF2B5EF4-FFF2-40B4-BE49-F238E27FC236}">
                <a16:creationId xmlns:a16="http://schemas.microsoft.com/office/drawing/2014/main" id="{6148AEF3-19DA-4345-BFE6-3C19E3446232}"/>
              </a:ext>
            </a:extLst>
          </p:cNvPr>
          <p:cNvSpPr/>
          <p:nvPr/>
        </p:nvSpPr>
        <p:spPr>
          <a:xfrm>
            <a:off x="416049" y="3826743"/>
            <a:ext cx="2466109" cy="7410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Disposition to Provide Service</a:t>
            </a:r>
          </a:p>
        </p:txBody>
      </p:sp>
      <p:sp>
        <p:nvSpPr>
          <p:cNvPr id="6" name="Oval 5">
            <a:extLst>
              <a:ext uri="{FF2B5EF4-FFF2-40B4-BE49-F238E27FC236}">
                <a16:creationId xmlns:a16="http://schemas.microsoft.com/office/drawing/2014/main" id="{2CC80E93-DA6F-9147-995E-9A545ED8785E}"/>
              </a:ext>
            </a:extLst>
          </p:cNvPr>
          <p:cNvSpPr/>
          <p:nvPr/>
        </p:nvSpPr>
        <p:spPr>
          <a:xfrm>
            <a:off x="627434" y="1767011"/>
            <a:ext cx="2043340" cy="775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Plan Adoption</a:t>
            </a:r>
          </a:p>
        </p:txBody>
      </p:sp>
      <p:cxnSp>
        <p:nvCxnSpPr>
          <p:cNvPr id="7" name="Straight Arrow Connector 6">
            <a:extLst>
              <a:ext uri="{FF2B5EF4-FFF2-40B4-BE49-F238E27FC236}">
                <a16:creationId xmlns:a16="http://schemas.microsoft.com/office/drawing/2014/main" id="{EDD96645-8FDF-0943-AEFB-166F62A2B4E1}"/>
              </a:ext>
            </a:extLst>
          </p:cNvPr>
          <p:cNvCxnSpPr>
            <a:cxnSpLocks/>
            <a:stCxn id="2" idx="2"/>
            <a:endCxn id="6" idx="6"/>
          </p:cNvCxnSpPr>
          <p:nvPr/>
        </p:nvCxnSpPr>
        <p:spPr>
          <a:xfrm flipH="1">
            <a:off x="2670774" y="2147677"/>
            <a:ext cx="2306781" cy="7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FD0BA80-DE14-7C4F-BBE8-0777B256CE09}"/>
              </a:ext>
            </a:extLst>
          </p:cNvPr>
          <p:cNvCxnSpPr>
            <a:cxnSpLocks/>
            <a:stCxn id="6" idx="4"/>
            <a:endCxn id="5" idx="0"/>
          </p:cNvCxnSpPr>
          <p:nvPr/>
        </p:nvCxnSpPr>
        <p:spPr>
          <a:xfrm>
            <a:off x="1649104" y="2542494"/>
            <a:ext cx="0" cy="12842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EC249B39-7CAE-A24C-B8D0-535FB2830E77}"/>
              </a:ext>
            </a:extLst>
          </p:cNvPr>
          <p:cNvSpPr/>
          <p:nvPr/>
        </p:nvSpPr>
        <p:spPr>
          <a:xfrm>
            <a:off x="3602597" y="2814287"/>
            <a:ext cx="1163575" cy="4400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Sally</a:t>
            </a:r>
          </a:p>
        </p:txBody>
      </p:sp>
      <p:cxnSp>
        <p:nvCxnSpPr>
          <p:cNvPr id="12" name="Straight Arrow Connector 11">
            <a:extLst>
              <a:ext uri="{FF2B5EF4-FFF2-40B4-BE49-F238E27FC236}">
                <a16:creationId xmlns:a16="http://schemas.microsoft.com/office/drawing/2014/main" id="{59C04CD2-9F7C-8646-B3D7-9C89E8259363}"/>
              </a:ext>
            </a:extLst>
          </p:cNvPr>
          <p:cNvCxnSpPr>
            <a:cxnSpLocks/>
            <a:stCxn id="11" idx="2"/>
            <a:endCxn id="6" idx="5"/>
          </p:cNvCxnSpPr>
          <p:nvPr/>
        </p:nvCxnSpPr>
        <p:spPr>
          <a:xfrm flipH="1" flipV="1">
            <a:off x="2371534" y="2428927"/>
            <a:ext cx="1231063" cy="605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FFC0BAC-A386-A74C-8B04-C36CFAC3DC20}"/>
              </a:ext>
            </a:extLst>
          </p:cNvPr>
          <p:cNvCxnSpPr>
            <a:cxnSpLocks/>
            <a:stCxn id="5" idx="6"/>
            <a:endCxn id="11" idx="4"/>
          </p:cNvCxnSpPr>
          <p:nvPr/>
        </p:nvCxnSpPr>
        <p:spPr>
          <a:xfrm flipV="1">
            <a:off x="2882158" y="3254373"/>
            <a:ext cx="1302227" cy="942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937B78B-FF62-604A-A2FA-000CBD52E9C0}"/>
              </a:ext>
            </a:extLst>
          </p:cNvPr>
          <p:cNvCxnSpPr>
            <a:cxnSpLocks/>
            <a:stCxn id="5" idx="6"/>
            <a:endCxn id="25" idx="2"/>
          </p:cNvCxnSpPr>
          <p:nvPr/>
        </p:nvCxnSpPr>
        <p:spPr>
          <a:xfrm>
            <a:off x="2882158" y="4197260"/>
            <a:ext cx="24661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D6997429-F096-FA4F-B121-02CCE5AC7718}"/>
              </a:ext>
            </a:extLst>
          </p:cNvPr>
          <p:cNvSpPr/>
          <p:nvPr/>
        </p:nvSpPr>
        <p:spPr>
          <a:xfrm>
            <a:off x="5348267" y="3966253"/>
            <a:ext cx="1353764" cy="4620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Service</a:t>
            </a:r>
          </a:p>
        </p:txBody>
      </p:sp>
      <p:cxnSp>
        <p:nvCxnSpPr>
          <p:cNvPr id="27" name="Straight Arrow Connector 26">
            <a:extLst>
              <a:ext uri="{FF2B5EF4-FFF2-40B4-BE49-F238E27FC236}">
                <a16:creationId xmlns:a16="http://schemas.microsoft.com/office/drawing/2014/main" id="{E422ACE0-624B-2541-9439-DE22DDEB796A}"/>
              </a:ext>
            </a:extLst>
          </p:cNvPr>
          <p:cNvCxnSpPr>
            <a:cxnSpLocks/>
            <a:stCxn id="11" idx="4"/>
            <a:endCxn id="25" idx="0"/>
          </p:cNvCxnSpPr>
          <p:nvPr/>
        </p:nvCxnSpPr>
        <p:spPr>
          <a:xfrm>
            <a:off x="4184385" y="3254373"/>
            <a:ext cx="1840764" cy="711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20D39423-D577-6E45-8D12-6643EB54CC6C}"/>
              </a:ext>
            </a:extLst>
          </p:cNvPr>
          <p:cNvSpPr/>
          <p:nvPr/>
        </p:nvSpPr>
        <p:spPr>
          <a:xfrm>
            <a:off x="7801921" y="3688091"/>
            <a:ext cx="2451528" cy="7707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Customer Evaluation</a:t>
            </a:r>
          </a:p>
        </p:txBody>
      </p:sp>
      <p:cxnSp>
        <p:nvCxnSpPr>
          <p:cNvPr id="33" name="Straight Arrow Connector 32">
            <a:extLst>
              <a:ext uri="{FF2B5EF4-FFF2-40B4-BE49-F238E27FC236}">
                <a16:creationId xmlns:a16="http://schemas.microsoft.com/office/drawing/2014/main" id="{DBCEC34E-A5FA-AA45-A48C-135F5BA838AB}"/>
              </a:ext>
            </a:extLst>
          </p:cNvPr>
          <p:cNvCxnSpPr>
            <a:cxnSpLocks/>
            <a:stCxn id="2" idx="4"/>
            <a:endCxn id="25" idx="0"/>
          </p:cNvCxnSpPr>
          <p:nvPr/>
        </p:nvCxnSpPr>
        <p:spPr>
          <a:xfrm>
            <a:off x="5999225" y="2535418"/>
            <a:ext cx="25924" cy="1430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4BD0CD99-6F72-8F49-9CC9-7EFD41E7A8DC}"/>
              </a:ext>
            </a:extLst>
          </p:cNvPr>
          <p:cNvSpPr/>
          <p:nvPr/>
        </p:nvSpPr>
        <p:spPr>
          <a:xfrm>
            <a:off x="8179588" y="1965032"/>
            <a:ext cx="1637211" cy="4053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Serm</a:t>
            </a:r>
            <a:endParaRPr lang="en-US" dirty="0"/>
          </a:p>
        </p:txBody>
      </p:sp>
      <p:sp>
        <p:nvSpPr>
          <p:cNvPr id="43" name="Oval 42">
            <a:extLst>
              <a:ext uri="{FF2B5EF4-FFF2-40B4-BE49-F238E27FC236}">
                <a16:creationId xmlns:a16="http://schemas.microsoft.com/office/drawing/2014/main" id="{42F466BA-3EBD-FC45-8DCE-A495E55A4838}"/>
              </a:ext>
            </a:extLst>
          </p:cNvPr>
          <p:cNvSpPr/>
          <p:nvPr/>
        </p:nvSpPr>
        <p:spPr>
          <a:xfrm>
            <a:off x="10359499" y="2731628"/>
            <a:ext cx="1707810" cy="642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 Role</a:t>
            </a:r>
          </a:p>
        </p:txBody>
      </p:sp>
      <p:cxnSp>
        <p:nvCxnSpPr>
          <p:cNvPr id="44" name="Straight Arrow Connector 43">
            <a:extLst>
              <a:ext uri="{FF2B5EF4-FFF2-40B4-BE49-F238E27FC236}">
                <a16:creationId xmlns:a16="http://schemas.microsoft.com/office/drawing/2014/main" id="{0A878F0D-8387-1644-89A3-64B0394A1288}"/>
              </a:ext>
            </a:extLst>
          </p:cNvPr>
          <p:cNvCxnSpPr>
            <a:cxnSpLocks/>
            <a:stCxn id="42" idx="4"/>
            <a:endCxn id="43" idx="0"/>
          </p:cNvCxnSpPr>
          <p:nvPr/>
        </p:nvCxnSpPr>
        <p:spPr>
          <a:xfrm>
            <a:off x="8998194" y="2370380"/>
            <a:ext cx="2215210" cy="361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E2AC7B9D-7CC0-7B45-B134-1E8F3FCD6466}"/>
              </a:ext>
            </a:extLst>
          </p:cNvPr>
          <p:cNvCxnSpPr>
            <a:cxnSpLocks/>
            <a:stCxn id="43" idx="4"/>
            <a:endCxn id="30" idx="0"/>
          </p:cNvCxnSpPr>
          <p:nvPr/>
        </p:nvCxnSpPr>
        <p:spPr>
          <a:xfrm flipH="1">
            <a:off x="9027685" y="3374388"/>
            <a:ext cx="2185719" cy="313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00DDA39E-A631-F248-B7CF-6CF190A7F360}"/>
              </a:ext>
            </a:extLst>
          </p:cNvPr>
          <p:cNvCxnSpPr>
            <a:cxnSpLocks/>
            <a:stCxn id="42" idx="4"/>
            <a:endCxn id="30" idx="0"/>
          </p:cNvCxnSpPr>
          <p:nvPr/>
        </p:nvCxnSpPr>
        <p:spPr>
          <a:xfrm>
            <a:off x="8998194" y="2370380"/>
            <a:ext cx="29491" cy="1317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11FC2D16-0E33-F84B-A2E9-F40065B4349B}"/>
              </a:ext>
            </a:extLst>
          </p:cNvPr>
          <p:cNvSpPr/>
          <p:nvPr/>
        </p:nvSpPr>
        <p:spPr>
          <a:xfrm>
            <a:off x="6571869" y="2737255"/>
            <a:ext cx="1849908" cy="4053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Preference</a:t>
            </a:r>
          </a:p>
        </p:txBody>
      </p:sp>
      <p:cxnSp>
        <p:nvCxnSpPr>
          <p:cNvPr id="56" name="Straight Arrow Connector 55">
            <a:extLst>
              <a:ext uri="{FF2B5EF4-FFF2-40B4-BE49-F238E27FC236}">
                <a16:creationId xmlns:a16="http://schemas.microsoft.com/office/drawing/2014/main" id="{8E74441D-E137-FB43-8F5C-9E5278509FE8}"/>
              </a:ext>
            </a:extLst>
          </p:cNvPr>
          <p:cNvCxnSpPr>
            <a:cxnSpLocks/>
            <a:stCxn id="42" idx="4"/>
            <a:endCxn id="55" idx="0"/>
          </p:cNvCxnSpPr>
          <p:nvPr/>
        </p:nvCxnSpPr>
        <p:spPr>
          <a:xfrm flipH="1">
            <a:off x="7496823" y="2370380"/>
            <a:ext cx="1501371" cy="366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0EED4B4-0ECB-BF4E-9690-E94B55DA0367}"/>
              </a:ext>
            </a:extLst>
          </p:cNvPr>
          <p:cNvCxnSpPr>
            <a:cxnSpLocks/>
            <a:stCxn id="55" idx="4"/>
            <a:endCxn id="30" idx="0"/>
          </p:cNvCxnSpPr>
          <p:nvPr/>
        </p:nvCxnSpPr>
        <p:spPr>
          <a:xfrm>
            <a:off x="7496823" y="3142603"/>
            <a:ext cx="1530862" cy="5454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0DC7D353-FFA8-E040-A837-3BEDC23E7DBA}"/>
              </a:ext>
            </a:extLst>
          </p:cNvPr>
          <p:cNvCxnSpPr>
            <a:cxnSpLocks/>
            <a:stCxn id="30" idx="4"/>
            <a:endCxn id="67" idx="0"/>
          </p:cNvCxnSpPr>
          <p:nvPr/>
        </p:nvCxnSpPr>
        <p:spPr>
          <a:xfrm>
            <a:off x="9027685" y="4458827"/>
            <a:ext cx="0" cy="846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6C65FC16-B37B-0841-A0C0-D14722C4B081}"/>
              </a:ext>
            </a:extLst>
          </p:cNvPr>
          <p:cNvSpPr/>
          <p:nvPr/>
        </p:nvSpPr>
        <p:spPr>
          <a:xfrm>
            <a:off x="7884555" y="5305660"/>
            <a:ext cx="2286260" cy="677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 Evaluation</a:t>
            </a:r>
          </a:p>
        </p:txBody>
      </p:sp>
      <p:sp>
        <p:nvSpPr>
          <p:cNvPr id="70" name="Oval 69">
            <a:extLst>
              <a:ext uri="{FF2B5EF4-FFF2-40B4-BE49-F238E27FC236}">
                <a16:creationId xmlns:a16="http://schemas.microsoft.com/office/drawing/2014/main" id="{2C82B851-5BF2-5244-B71E-F4186D6F3995}"/>
              </a:ext>
            </a:extLst>
          </p:cNvPr>
          <p:cNvSpPr/>
          <p:nvPr/>
        </p:nvSpPr>
        <p:spPr>
          <a:xfrm>
            <a:off x="5146332" y="5332531"/>
            <a:ext cx="1760077" cy="6233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 Evaluation</a:t>
            </a:r>
          </a:p>
        </p:txBody>
      </p:sp>
      <p:cxnSp>
        <p:nvCxnSpPr>
          <p:cNvPr id="71" name="Straight Arrow Connector 70">
            <a:extLst>
              <a:ext uri="{FF2B5EF4-FFF2-40B4-BE49-F238E27FC236}">
                <a16:creationId xmlns:a16="http://schemas.microsoft.com/office/drawing/2014/main" id="{2A646F06-D139-0340-9F7C-8842030EEC5E}"/>
              </a:ext>
            </a:extLst>
          </p:cNvPr>
          <p:cNvCxnSpPr>
            <a:cxnSpLocks/>
            <a:stCxn id="67" idx="2"/>
            <a:endCxn id="70" idx="6"/>
          </p:cNvCxnSpPr>
          <p:nvPr/>
        </p:nvCxnSpPr>
        <p:spPr>
          <a:xfrm flipH="1" flipV="1">
            <a:off x="6906409" y="5644222"/>
            <a:ext cx="97814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C1880600-2311-9A45-AD35-99C41638888F}"/>
              </a:ext>
            </a:extLst>
          </p:cNvPr>
          <p:cNvCxnSpPr>
            <a:cxnSpLocks/>
            <a:stCxn id="70" idx="2"/>
            <a:endCxn id="78" idx="6"/>
          </p:cNvCxnSpPr>
          <p:nvPr/>
        </p:nvCxnSpPr>
        <p:spPr>
          <a:xfrm flipH="1" flipV="1">
            <a:off x="3852131" y="5639254"/>
            <a:ext cx="1294201" cy="49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00535480-00FD-E34E-BDDB-345DB79662F3}"/>
              </a:ext>
            </a:extLst>
          </p:cNvPr>
          <p:cNvSpPr/>
          <p:nvPr/>
        </p:nvSpPr>
        <p:spPr>
          <a:xfrm>
            <a:off x="1912185" y="5166467"/>
            <a:ext cx="1939946" cy="9455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Information Bearing Entity</a:t>
            </a:r>
          </a:p>
        </p:txBody>
      </p:sp>
      <p:cxnSp>
        <p:nvCxnSpPr>
          <p:cNvPr id="79" name="Straight Arrow Connector 78">
            <a:extLst>
              <a:ext uri="{FF2B5EF4-FFF2-40B4-BE49-F238E27FC236}">
                <a16:creationId xmlns:a16="http://schemas.microsoft.com/office/drawing/2014/main" id="{EA59C870-00A1-2448-926E-4E8BFBC2EF79}"/>
              </a:ext>
            </a:extLst>
          </p:cNvPr>
          <p:cNvCxnSpPr>
            <a:cxnSpLocks/>
            <a:stCxn id="78" idx="2"/>
          </p:cNvCxnSpPr>
          <p:nvPr/>
        </p:nvCxnSpPr>
        <p:spPr>
          <a:xfrm flipH="1">
            <a:off x="1177636" y="5639254"/>
            <a:ext cx="734549" cy="3435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344659F9-E4D0-BB49-B0DD-A89199475BE8}"/>
              </a:ext>
            </a:extLst>
          </p:cNvPr>
          <p:cNvSpPr txBox="1"/>
          <p:nvPr/>
        </p:nvSpPr>
        <p:spPr>
          <a:xfrm>
            <a:off x="166255" y="6112041"/>
            <a:ext cx="2504519" cy="369332"/>
          </a:xfrm>
          <a:prstGeom prst="rect">
            <a:avLst/>
          </a:prstGeom>
          <a:noFill/>
        </p:spPr>
        <p:txBody>
          <a:bodyPr wrap="square" rtlCol="0">
            <a:spAutoFit/>
          </a:bodyPr>
          <a:lstStyle/>
          <a:p>
            <a:r>
              <a:rPr lang="en-US" dirty="0" err="1"/>
              <a:t>xsd</a:t>
            </a:r>
            <a:r>
              <a:rPr lang="en-US" dirty="0"/>
              <a:t>: “Very Poor”</a:t>
            </a:r>
          </a:p>
        </p:txBody>
      </p:sp>
      <p:cxnSp>
        <p:nvCxnSpPr>
          <p:cNvPr id="86" name="Straight Arrow Connector 85">
            <a:extLst>
              <a:ext uri="{FF2B5EF4-FFF2-40B4-BE49-F238E27FC236}">
                <a16:creationId xmlns:a16="http://schemas.microsoft.com/office/drawing/2014/main" id="{949F3DAB-8FB6-4640-A5E6-E0FEA24ACF16}"/>
              </a:ext>
            </a:extLst>
          </p:cNvPr>
          <p:cNvCxnSpPr>
            <a:cxnSpLocks/>
            <a:stCxn id="70" idx="0"/>
            <a:endCxn id="25" idx="4"/>
          </p:cNvCxnSpPr>
          <p:nvPr/>
        </p:nvCxnSpPr>
        <p:spPr>
          <a:xfrm flipH="1" flipV="1">
            <a:off x="6025149" y="4428267"/>
            <a:ext cx="1222" cy="904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67BD7FDC-A383-944E-95D4-547051EF1F3B}"/>
              </a:ext>
            </a:extLst>
          </p:cNvPr>
          <p:cNvSpPr txBox="1"/>
          <p:nvPr/>
        </p:nvSpPr>
        <p:spPr>
          <a:xfrm>
            <a:off x="535295" y="2963576"/>
            <a:ext cx="1085554" cy="338554"/>
          </a:xfrm>
          <a:prstGeom prst="rect">
            <a:avLst/>
          </a:prstGeom>
          <a:noFill/>
        </p:spPr>
        <p:txBody>
          <a:bodyPr wrap="none" rtlCol="0">
            <a:spAutoFit/>
          </a:bodyPr>
          <a:lstStyle/>
          <a:p>
            <a:r>
              <a:rPr lang="en-US" sz="1600" dirty="0"/>
              <a:t>has output</a:t>
            </a:r>
          </a:p>
        </p:txBody>
      </p:sp>
      <p:sp>
        <p:nvSpPr>
          <p:cNvPr id="93" name="TextBox 92">
            <a:extLst>
              <a:ext uri="{FF2B5EF4-FFF2-40B4-BE49-F238E27FC236}">
                <a16:creationId xmlns:a16="http://schemas.microsoft.com/office/drawing/2014/main" id="{AD5D61A6-C79D-9E4A-8153-F0DF97113B08}"/>
              </a:ext>
            </a:extLst>
          </p:cNvPr>
          <p:cNvSpPr txBox="1"/>
          <p:nvPr/>
        </p:nvSpPr>
        <p:spPr>
          <a:xfrm>
            <a:off x="3382825" y="1842516"/>
            <a:ext cx="822661" cy="338554"/>
          </a:xfrm>
          <a:prstGeom prst="rect">
            <a:avLst/>
          </a:prstGeom>
          <a:noFill/>
        </p:spPr>
        <p:txBody>
          <a:bodyPr wrap="none" rtlCol="0">
            <a:spAutoFit/>
          </a:bodyPr>
          <a:lstStyle/>
          <a:p>
            <a:r>
              <a:rPr lang="en-US" sz="1600" dirty="0"/>
              <a:t>input in</a:t>
            </a:r>
          </a:p>
        </p:txBody>
      </p:sp>
      <p:sp>
        <p:nvSpPr>
          <p:cNvPr id="94" name="TextBox 93">
            <a:extLst>
              <a:ext uri="{FF2B5EF4-FFF2-40B4-BE49-F238E27FC236}">
                <a16:creationId xmlns:a16="http://schemas.microsoft.com/office/drawing/2014/main" id="{816C4EFE-9ABF-0E44-98CE-B7F3B6AA2B2B}"/>
              </a:ext>
            </a:extLst>
          </p:cNvPr>
          <p:cNvSpPr txBox="1"/>
          <p:nvPr/>
        </p:nvSpPr>
        <p:spPr>
          <a:xfrm>
            <a:off x="2678690" y="3418715"/>
            <a:ext cx="1001108" cy="338554"/>
          </a:xfrm>
          <a:prstGeom prst="rect">
            <a:avLst/>
          </a:prstGeom>
          <a:noFill/>
        </p:spPr>
        <p:txBody>
          <a:bodyPr wrap="none" rtlCol="0">
            <a:spAutoFit/>
          </a:bodyPr>
          <a:lstStyle/>
          <a:p>
            <a:r>
              <a:rPr lang="en-US" sz="1600" dirty="0"/>
              <a:t>inheres in</a:t>
            </a:r>
          </a:p>
        </p:txBody>
      </p:sp>
      <p:sp>
        <p:nvSpPr>
          <p:cNvPr id="95" name="TextBox 94">
            <a:extLst>
              <a:ext uri="{FF2B5EF4-FFF2-40B4-BE49-F238E27FC236}">
                <a16:creationId xmlns:a16="http://schemas.microsoft.com/office/drawing/2014/main" id="{AD314842-6908-084B-B830-234EAEDBB5B2}"/>
              </a:ext>
            </a:extLst>
          </p:cNvPr>
          <p:cNvSpPr txBox="1"/>
          <p:nvPr/>
        </p:nvSpPr>
        <p:spPr>
          <a:xfrm>
            <a:off x="2925605" y="2438910"/>
            <a:ext cx="854273" cy="338554"/>
          </a:xfrm>
          <a:prstGeom prst="rect">
            <a:avLst/>
          </a:prstGeom>
          <a:noFill/>
        </p:spPr>
        <p:txBody>
          <a:bodyPr wrap="none" rtlCol="0">
            <a:spAutoFit/>
          </a:bodyPr>
          <a:lstStyle/>
          <a:p>
            <a:r>
              <a:rPr lang="en-US" sz="1600" dirty="0"/>
              <a:t>agent in</a:t>
            </a:r>
          </a:p>
        </p:txBody>
      </p:sp>
      <p:sp>
        <p:nvSpPr>
          <p:cNvPr id="96" name="TextBox 95">
            <a:extLst>
              <a:ext uri="{FF2B5EF4-FFF2-40B4-BE49-F238E27FC236}">
                <a16:creationId xmlns:a16="http://schemas.microsoft.com/office/drawing/2014/main" id="{7AC6BF32-22EA-9F4B-9040-93BCC4FBC32B}"/>
              </a:ext>
            </a:extLst>
          </p:cNvPr>
          <p:cNvSpPr txBox="1"/>
          <p:nvPr/>
        </p:nvSpPr>
        <p:spPr>
          <a:xfrm>
            <a:off x="4701468" y="3167267"/>
            <a:ext cx="854273" cy="338554"/>
          </a:xfrm>
          <a:prstGeom prst="rect">
            <a:avLst/>
          </a:prstGeom>
          <a:noFill/>
        </p:spPr>
        <p:txBody>
          <a:bodyPr wrap="none" rtlCol="0">
            <a:spAutoFit/>
          </a:bodyPr>
          <a:lstStyle/>
          <a:p>
            <a:r>
              <a:rPr lang="en-US" sz="1600" dirty="0"/>
              <a:t>agent in</a:t>
            </a:r>
          </a:p>
        </p:txBody>
      </p:sp>
      <p:sp>
        <p:nvSpPr>
          <p:cNvPr id="97" name="TextBox 96">
            <a:extLst>
              <a:ext uri="{FF2B5EF4-FFF2-40B4-BE49-F238E27FC236}">
                <a16:creationId xmlns:a16="http://schemas.microsoft.com/office/drawing/2014/main" id="{5FA77341-F5F3-FA49-915D-456AE4400682}"/>
              </a:ext>
            </a:extLst>
          </p:cNvPr>
          <p:cNvSpPr txBox="1"/>
          <p:nvPr/>
        </p:nvSpPr>
        <p:spPr>
          <a:xfrm>
            <a:off x="4985569" y="2723435"/>
            <a:ext cx="1039580" cy="338554"/>
          </a:xfrm>
          <a:prstGeom prst="rect">
            <a:avLst/>
          </a:prstGeom>
          <a:noFill/>
        </p:spPr>
        <p:txBody>
          <a:bodyPr wrap="none" rtlCol="0">
            <a:spAutoFit/>
          </a:bodyPr>
          <a:lstStyle/>
          <a:p>
            <a:r>
              <a:rPr lang="en-US" sz="1600" dirty="0"/>
              <a:t>prescribes</a:t>
            </a:r>
          </a:p>
        </p:txBody>
      </p:sp>
      <p:sp>
        <p:nvSpPr>
          <p:cNvPr id="98" name="TextBox 97">
            <a:extLst>
              <a:ext uri="{FF2B5EF4-FFF2-40B4-BE49-F238E27FC236}">
                <a16:creationId xmlns:a16="http://schemas.microsoft.com/office/drawing/2014/main" id="{C3935B52-5AF1-7641-8FE0-21FDFFF7B900}"/>
              </a:ext>
            </a:extLst>
          </p:cNvPr>
          <p:cNvSpPr txBox="1"/>
          <p:nvPr/>
        </p:nvSpPr>
        <p:spPr>
          <a:xfrm>
            <a:off x="3704932" y="3874095"/>
            <a:ext cx="1034963" cy="338554"/>
          </a:xfrm>
          <a:prstGeom prst="rect">
            <a:avLst/>
          </a:prstGeom>
          <a:noFill/>
        </p:spPr>
        <p:txBody>
          <a:bodyPr wrap="none" rtlCol="0">
            <a:spAutoFit/>
          </a:bodyPr>
          <a:lstStyle/>
          <a:p>
            <a:r>
              <a:rPr lang="en-US" sz="1600" dirty="0"/>
              <a:t>realized in</a:t>
            </a:r>
          </a:p>
        </p:txBody>
      </p:sp>
      <p:sp>
        <p:nvSpPr>
          <p:cNvPr id="99" name="TextBox 98">
            <a:extLst>
              <a:ext uri="{FF2B5EF4-FFF2-40B4-BE49-F238E27FC236}">
                <a16:creationId xmlns:a16="http://schemas.microsoft.com/office/drawing/2014/main" id="{13677E0B-AA5C-8E43-B340-8BB0A8CB79E4}"/>
              </a:ext>
            </a:extLst>
          </p:cNvPr>
          <p:cNvSpPr txBox="1"/>
          <p:nvPr/>
        </p:nvSpPr>
        <p:spPr>
          <a:xfrm>
            <a:off x="9435157" y="3228374"/>
            <a:ext cx="1034963" cy="338554"/>
          </a:xfrm>
          <a:prstGeom prst="rect">
            <a:avLst/>
          </a:prstGeom>
          <a:noFill/>
        </p:spPr>
        <p:txBody>
          <a:bodyPr wrap="none" rtlCol="0">
            <a:spAutoFit/>
          </a:bodyPr>
          <a:lstStyle/>
          <a:p>
            <a:r>
              <a:rPr lang="en-US" sz="1600" dirty="0"/>
              <a:t>realized in</a:t>
            </a:r>
          </a:p>
        </p:txBody>
      </p:sp>
      <p:sp>
        <p:nvSpPr>
          <p:cNvPr id="100" name="TextBox 99">
            <a:extLst>
              <a:ext uri="{FF2B5EF4-FFF2-40B4-BE49-F238E27FC236}">
                <a16:creationId xmlns:a16="http://schemas.microsoft.com/office/drawing/2014/main" id="{4D7F10FD-67A5-294B-A417-D9E1CBBFB8AB}"/>
              </a:ext>
            </a:extLst>
          </p:cNvPr>
          <p:cNvSpPr txBox="1"/>
          <p:nvPr/>
        </p:nvSpPr>
        <p:spPr>
          <a:xfrm>
            <a:off x="7160077" y="3271759"/>
            <a:ext cx="1034963" cy="338554"/>
          </a:xfrm>
          <a:prstGeom prst="rect">
            <a:avLst/>
          </a:prstGeom>
          <a:noFill/>
        </p:spPr>
        <p:txBody>
          <a:bodyPr wrap="none" rtlCol="0">
            <a:spAutoFit/>
          </a:bodyPr>
          <a:lstStyle/>
          <a:p>
            <a:r>
              <a:rPr lang="en-US" sz="1600" dirty="0"/>
              <a:t>realized in</a:t>
            </a:r>
          </a:p>
        </p:txBody>
      </p:sp>
      <p:sp>
        <p:nvSpPr>
          <p:cNvPr id="101" name="TextBox 100">
            <a:extLst>
              <a:ext uri="{FF2B5EF4-FFF2-40B4-BE49-F238E27FC236}">
                <a16:creationId xmlns:a16="http://schemas.microsoft.com/office/drawing/2014/main" id="{9B1F21EA-6840-8744-A0F3-6D63ACB4DA83}"/>
              </a:ext>
            </a:extLst>
          </p:cNvPr>
          <p:cNvSpPr txBox="1"/>
          <p:nvPr/>
        </p:nvSpPr>
        <p:spPr>
          <a:xfrm>
            <a:off x="7325109" y="2247917"/>
            <a:ext cx="954620" cy="338554"/>
          </a:xfrm>
          <a:prstGeom prst="rect">
            <a:avLst/>
          </a:prstGeom>
          <a:noFill/>
        </p:spPr>
        <p:txBody>
          <a:bodyPr wrap="none" rtlCol="0">
            <a:spAutoFit/>
          </a:bodyPr>
          <a:lstStyle/>
          <a:p>
            <a:r>
              <a:rPr lang="en-US" sz="1600" dirty="0"/>
              <a:t>bearer of</a:t>
            </a:r>
          </a:p>
        </p:txBody>
      </p:sp>
      <p:sp>
        <p:nvSpPr>
          <p:cNvPr id="102" name="TextBox 101">
            <a:extLst>
              <a:ext uri="{FF2B5EF4-FFF2-40B4-BE49-F238E27FC236}">
                <a16:creationId xmlns:a16="http://schemas.microsoft.com/office/drawing/2014/main" id="{98A52ABE-F448-9048-B938-DBF9E13AA893}"/>
              </a:ext>
            </a:extLst>
          </p:cNvPr>
          <p:cNvSpPr txBox="1"/>
          <p:nvPr/>
        </p:nvSpPr>
        <p:spPr>
          <a:xfrm>
            <a:off x="9854096" y="2234882"/>
            <a:ext cx="954620" cy="338554"/>
          </a:xfrm>
          <a:prstGeom prst="rect">
            <a:avLst/>
          </a:prstGeom>
          <a:noFill/>
        </p:spPr>
        <p:txBody>
          <a:bodyPr wrap="none" rtlCol="0">
            <a:spAutoFit/>
          </a:bodyPr>
          <a:lstStyle/>
          <a:p>
            <a:r>
              <a:rPr lang="en-US" sz="1600" dirty="0"/>
              <a:t>bearer of</a:t>
            </a:r>
          </a:p>
        </p:txBody>
      </p:sp>
      <p:sp>
        <p:nvSpPr>
          <p:cNvPr id="103" name="TextBox 102">
            <a:extLst>
              <a:ext uri="{FF2B5EF4-FFF2-40B4-BE49-F238E27FC236}">
                <a16:creationId xmlns:a16="http://schemas.microsoft.com/office/drawing/2014/main" id="{254D7E40-314C-394B-B4F6-8BFF31C0C946}"/>
              </a:ext>
            </a:extLst>
          </p:cNvPr>
          <p:cNvSpPr txBox="1"/>
          <p:nvPr/>
        </p:nvSpPr>
        <p:spPr>
          <a:xfrm>
            <a:off x="4285377" y="4725346"/>
            <a:ext cx="1739772" cy="338554"/>
          </a:xfrm>
          <a:prstGeom prst="rect">
            <a:avLst/>
          </a:prstGeom>
          <a:noFill/>
        </p:spPr>
        <p:txBody>
          <a:bodyPr wrap="none" rtlCol="0">
            <a:spAutoFit/>
          </a:bodyPr>
          <a:lstStyle/>
          <a:p>
            <a:r>
              <a:rPr lang="en-US" sz="1600" dirty="0"/>
              <a:t>is measurement of</a:t>
            </a:r>
          </a:p>
        </p:txBody>
      </p:sp>
      <p:sp>
        <p:nvSpPr>
          <p:cNvPr id="104" name="TextBox 103">
            <a:extLst>
              <a:ext uri="{FF2B5EF4-FFF2-40B4-BE49-F238E27FC236}">
                <a16:creationId xmlns:a16="http://schemas.microsoft.com/office/drawing/2014/main" id="{ED38ACA2-3A6F-114E-B4CE-B188B7A04E22}"/>
              </a:ext>
            </a:extLst>
          </p:cNvPr>
          <p:cNvSpPr txBox="1"/>
          <p:nvPr/>
        </p:nvSpPr>
        <p:spPr>
          <a:xfrm>
            <a:off x="7964068" y="4669367"/>
            <a:ext cx="1085554" cy="338554"/>
          </a:xfrm>
          <a:prstGeom prst="rect">
            <a:avLst/>
          </a:prstGeom>
          <a:noFill/>
        </p:spPr>
        <p:txBody>
          <a:bodyPr wrap="none" rtlCol="0">
            <a:spAutoFit/>
          </a:bodyPr>
          <a:lstStyle/>
          <a:p>
            <a:r>
              <a:rPr lang="en-US" sz="1600" dirty="0"/>
              <a:t>has output</a:t>
            </a:r>
          </a:p>
        </p:txBody>
      </p:sp>
      <p:sp>
        <p:nvSpPr>
          <p:cNvPr id="105" name="TextBox 104">
            <a:extLst>
              <a:ext uri="{FF2B5EF4-FFF2-40B4-BE49-F238E27FC236}">
                <a16:creationId xmlns:a16="http://schemas.microsoft.com/office/drawing/2014/main" id="{064C951E-5C55-D040-AA44-54947D6CB748}"/>
              </a:ext>
            </a:extLst>
          </p:cNvPr>
          <p:cNvSpPr txBox="1"/>
          <p:nvPr/>
        </p:nvSpPr>
        <p:spPr>
          <a:xfrm>
            <a:off x="7046605" y="5227890"/>
            <a:ext cx="862737" cy="338554"/>
          </a:xfrm>
          <a:prstGeom prst="rect">
            <a:avLst/>
          </a:prstGeom>
          <a:noFill/>
        </p:spPr>
        <p:txBody>
          <a:bodyPr wrap="none" rtlCol="0">
            <a:spAutoFit/>
          </a:bodyPr>
          <a:lstStyle/>
          <a:p>
            <a:r>
              <a:rPr lang="en-US" sz="1600" dirty="0"/>
              <a:t>has part</a:t>
            </a:r>
          </a:p>
        </p:txBody>
      </p:sp>
      <p:sp>
        <p:nvSpPr>
          <p:cNvPr id="106" name="TextBox 105">
            <a:extLst>
              <a:ext uri="{FF2B5EF4-FFF2-40B4-BE49-F238E27FC236}">
                <a16:creationId xmlns:a16="http://schemas.microsoft.com/office/drawing/2014/main" id="{91392809-BA78-BF47-AE6A-EF5C573EFEAB}"/>
              </a:ext>
            </a:extLst>
          </p:cNvPr>
          <p:cNvSpPr txBox="1"/>
          <p:nvPr/>
        </p:nvSpPr>
        <p:spPr>
          <a:xfrm>
            <a:off x="4114818" y="5305660"/>
            <a:ext cx="1001108" cy="338554"/>
          </a:xfrm>
          <a:prstGeom prst="rect">
            <a:avLst/>
          </a:prstGeom>
          <a:noFill/>
        </p:spPr>
        <p:txBody>
          <a:bodyPr wrap="none" rtlCol="0">
            <a:spAutoFit/>
          </a:bodyPr>
          <a:lstStyle/>
          <a:p>
            <a:r>
              <a:rPr lang="en-US" sz="1600" dirty="0"/>
              <a:t>inheres in</a:t>
            </a:r>
          </a:p>
        </p:txBody>
      </p:sp>
      <p:sp>
        <p:nvSpPr>
          <p:cNvPr id="107" name="TextBox 106">
            <a:extLst>
              <a:ext uri="{FF2B5EF4-FFF2-40B4-BE49-F238E27FC236}">
                <a16:creationId xmlns:a16="http://schemas.microsoft.com/office/drawing/2014/main" id="{62EBBD2B-701B-5347-955C-7B1ED7774436}"/>
              </a:ext>
            </a:extLst>
          </p:cNvPr>
          <p:cNvSpPr txBox="1"/>
          <p:nvPr/>
        </p:nvSpPr>
        <p:spPr>
          <a:xfrm>
            <a:off x="546535" y="5360190"/>
            <a:ext cx="1331134" cy="338554"/>
          </a:xfrm>
          <a:prstGeom prst="rect">
            <a:avLst/>
          </a:prstGeom>
          <a:noFill/>
        </p:spPr>
        <p:txBody>
          <a:bodyPr wrap="none" rtlCol="0">
            <a:spAutoFit/>
          </a:bodyPr>
          <a:lstStyle/>
          <a:p>
            <a:r>
              <a:rPr lang="en-US" sz="1600" dirty="0"/>
              <a:t>has text value</a:t>
            </a:r>
          </a:p>
        </p:txBody>
      </p:sp>
      <p:sp>
        <p:nvSpPr>
          <p:cNvPr id="49" name="Oval 48">
            <a:extLst>
              <a:ext uri="{FF2B5EF4-FFF2-40B4-BE49-F238E27FC236}">
                <a16:creationId xmlns:a16="http://schemas.microsoft.com/office/drawing/2014/main" id="{4DAC8952-1161-024F-AA9E-C3A55652E44E}"/>
              </a:ext>
            </a:extLst>
          </p:cNvPr>
          <p:cNvSpPr/>
          <p:nvPr/>
        </p:nvSpPr>
        <p:spPr>
          <a:xfrm>
            <a:off x="10481203" y="242372"/>
            <a:ext cx="273132" cy="242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31ED08CC-FE5A-9747-B211-D2391047F95A}"/>
              </a:ext>
            </a:extLst>
          </p:cNvPr>
          <p:cNvSpPr txBox="1"/>
          <p:nvPr/>
        </p:nvSpPr>
        <p:spPr>
          <a:xfrm>
            <a:off x="10753602" y="224710"/>
            <a:ext cx="797654" cy="307777"/>
          </a:xfrm>
          <a:prstGeom prst="rect">
            <a:avLst/>
          </a:prstGeom>
          <a:noFill/>
        </p:spPr>
        <p:txBody>
          <a:bodyPr wrap="none" rtlCol="0">
            <a:spAutoFit/>
          </a:bodyPr>
          <a:lstStyle/>
          <a:p>
            <a:r>
              <a:rPr lang="en-US" sz="1400" dirty="0"/>
              <a:t>Instance</a:t>
            </a:r>
          </a:p>
        </p:txBody>
      </p:sp>
      <p:sp>
        <p:nvSpPr>
          <p:cNvPr id="52" name="TextBox 51">
            <a:extLst>
              <a:ext uri="{FF2B5EF4-FFF2-40B4-BE49-F238E27FC236}">
                <a16:creationId xmlns:a16="http://schemas.microsoft.com/office/drawing/2014/main" id="{D9CAD115-9272-8D47-A040-D8389DFB0AA6}"/>
              </a:ext>
            </a:extLst>
          </p:cNvPr>
          <p:cNvSpPr txBox="1"/>
          <p:nvPr/>
        </p:nvSpPr>
        <p:spPr>
          <a:xfrm>
            <a:off x="8955496" y="2741541"/>
            <a:ext cx="854273" cy="338554"/>
          </a:xfrm>
          <a:prstGeom prst="rect">
            <a:avLst/>
          </a:prstGeom>
          <a:noFill/>
        </p:spPr>
        <p:txBody>
          <a:bodyPr wrap="none" rtlCol="0">
            <a:spAutoFit/>
          </a:bodyPr>
          <a:lstStyle/>
          <a:p>
            <a:r>
              <a:rPr lang="en-US" sz="1600" dirty="0"/>
              <a:t>agent in</a:t>
            </a:r>
          </a:p>
        </p:txBody>
      </p:sp>
    </p:spTree>
    <p:extLst>
      <p:ext uri="{BB962C8B-B14F-4D97-AF65-F5344CB8AC3E}">
        <p14:creationId xmlns:p14="http://schemas.microsoft.com/office/powerpoint/2010/main" val="271078238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4B6078-A3CF-2145-BA4C-EC73470928D3}"/>
              </a:ext>
            </a:extLst>
          </p:cNvPr>
          <p:cNvSpPr txBox="1"/>
          <p:nvPr/>
        </p:nvSpPr>
        <p:spPr>
          <a:xfrm>
            <a:off x="416049" y="-203652"/>
            <a:ext cx="10626023" cy="2800767"/>
          </a:xfrm>
          <a:prstGeom prst="rect">
            <a:avLst/>
          </a:prstGeom>
          <a:noFill/>
        </p:spPr>
        <p:txBody>
          <a:bodyPr wrap="square" rtlCol="0">
            <a:spAutoFit/>
          </a:bodyPr>
          <a:lstStyle/>
          <a:p>
            <a:br>
              <a:rPr lang="en-US" sz="4400" i="1" dirty="0">
                <a:latin typeface="Garamond" panose="02020404030301010803" pitchFamily="18" charset="0"/>
              </a:rPr>
            </a:br>
            <a:r>
              <a:rPr lang="en-US" sz="4400" i="1" dirty="0">
                <a:latin typeface="Garamond" panose="02020404030301010803" pitchFamily="18" charset="0"/>
              </a:rPr>
              <a:t>Training, Developing Skills, Using Skills</a:t>
            </a:r>
            <a:br>
              <a:rPr lang="en-US" sz="4400" i="1" dirty="0">
                <a:latin typeface="Garamond" panose="02020404030301010803" pitchFamily="18" charset="0"/>
              </a:rPr>
            </a:br>
            <a:br>
              <a:rPr lang="en-US" sz="4400" i="1" dirty="0">
                <a:latin typeface="Garamond" panose="02020404030301010803" pitchFamily="18" charset="0"/>
              </a:rPr>
            </a:br>
            <a:endParaRPr lang="en-US" sz="4400" dirty="0">
              <a:latin typeface="Garamond" panose="02020404030301010803" pitchFamily="18" charset="0"/>
            </a:endParaRPr>
          </a:p>
        </p:txBody>
      </p:sp>
      <p:sp>
        <p:nvSpPr>
          <p:cNvPr id="2" name="Oval 1">
            <a:extLst>
              <a:ext uri="{FF2B5EF4-FFF2-40B4-BE49-F238E27FC236}">
                <a16:creationId xmlns:a16="http://schemas.microsoft.com/office/drawing/2014/main" id="{769B1C61-E831-7B4F-8531-173EA0486F98}"/>
              </a:ext>
            </a:extLst>
          </p:cNvPr>
          <p:cNvSpPr/>
          <p:nvPr/>
        </p:nvSpPr>
        <p:spPr>
          <a:xfrm>
            <a:off x="4977555" y="1759935"/>
            <a:ext cx="2043340" cy="775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 Plan Specification</a:t>
            </a:r>
          </a:p>
        </p:txBody>
      </p:sp>
      <p:sp>
        <p:nvSpPr>
          <p:cNvPr id="5" name="Oval 4">
            <a:extLst>
              <a:ext uri="{FF2B5EF4-FFF2-40B4-BE49-F238E27FC236}">
                <a16:creationId xmlns:a16="http://schemas.microsoft.com/office/drawing/2014/main" id="{6148AEF3-19DA-4345-BFE6-3C19E3446232}"/>
              </a:ext>
            </a:extLst>
          </p:cNvPr>
          <p:cNvSpPr/>
          <p:nvPr/>
        </p:nvSpPr>
        <p:spPr>
          <a:xfrm>
            <a:off x="416049" y="3826743"/>
            <a:ext cx="2466109" cy="7410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Disposition to Provide Service</a:t>
            </a:r>
          </a:p>
        </p:txBody>
      </p:sp>
      <p:sp>
        <p:nvSpPr>
          <p:cNvPr id="6" name="Oval 5">
            <a:extLst>
              <a:ext uri="{FF2B5EF4-FFF2-40B4-BE49-F238E27FC236}">
                <a16:creationId xmlns:a16="http://schemas.microsoft.com/office/drawing/2014/main" id="{2CC80E93-DA6F-9147-995E-9A545ED8785E}"/>
              </a:ext>
            </a:extLst>
          </p:cNvPr>
          <p:cNvSpPr/>
          <p:nvPr/>
        </p:nvSpPr>
        <p:spPr>
          <a:xfrm>
            <a:off x="627434" y="1767011"/>
            <a:ext cx="2043340" cy="775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Plan Adoption</a:t>
            </a:r>
          </a:p>
        </p:txBody>
      </p:sp>
      <p:cxnSp>
        <p:nvCxnSpPr>
          <p:cNvPr id="7" name="Straight Arrow Connector 6">
            <a:extLst>
              <a:ext uri="{FF2B5EF4-FFF2-40B4-BE49-F238E27FC236}">
                <a16:creationId xmlns:a16="http://schemas.microsoft.com/office/drawing/2014/main" id="{EDD96645-8FDF-0943-AEFB-166F62A2B4E1}"/>
              </a:ext>
            </a:extLst>
          </p:cNvPr>
          <p:cNvCxnSpPr>
            <a:cxnSpLocks/>
            <a:stCxn id="2" idx="2"/>
            <a:endCxn id="6" idx="6"/>
          </p:cNvCxnSpPr>
          <p:nvPr/>
        </p:nvCxnSpPr>
        <p:spPr>
          <a:xfrm flipH="1">
            <a:off x="2670774" y="2147677"/>
            <a:ext cx="2306781" cy="7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FD0BA80-DE14-7C4F-BBE8-0777B256CE09}"/>
              </a:ext>
            </a:extLst>
          </p:cNvPr>
          <p:cNvCxnSpPr>
            <a:cxnSpLocks/>
            <a:stCxn id="6" idx="4"/>
            <a:endCxn id="5" idx="0"/>
          </p:cNvCxnSpPr>
          <p:nvPr/>
        </p:nvCxnSpPr>
        <p:spPr>
          <a:xfrm>
            <a:off x="1649104" y="2542494"/>
            <a:ext cx="0" cy="12842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EC249B39-7CAE-A24C-B8D0-535FB2830E77}"/>
              </a:ext>
            </a:extLst>
          </p:cNvPr>
          <p:cNvSpPr/>
          <p:nvPr/>
        </p:nvSpPr>
        <p:spPr>
          <a:xfrm>
            <a:off x="3602597" y="2814287"/>
            <a:ext cx="1163575" cy="4400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Sally</a:t>
            </a:r>
          </a:p>
        </p:txBody>
      </p:sp>
      <p:cxnSp>
        <p:nvCxnSpPr>
          <p:cNvPr id="12" name="Straight Arrow Connector 11">
            <a:extLst>
              <a:ext uri="{FF2B5EF4-FFF2-40B4-BE49-F238E27FC236}">
                <a16:creationId xmlns:a16="http://schemas.microsoft.com/office/drawing/2014/main" id="{59C04CD2-9F7C-8646-B3D7-9C89E8259363}"/>
              </a:ext>
            </a:extLst>
          </p:cNvPr>
          <p:cNvCxnSpPr>
            <a:cxnSpLocks/>
            <a:stCxn id="11" idx="2"/>
            <a:endCxn id="6" idx="5"/>
          </p:cNvCxnSpPr>
          <p:nvPr/>
        </p:nvCxnSpPr>
        <p:spPr>
          <a:xfrm flipH="1" flipV="1">
            <a:off x="2371534" y="2428927"/>
            <a:ext cx="1231063" cy="605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FFC0BAC-A386-A74C-8B04-C36CFAC3DC20}"/>
              </a:ext>
            </a:extLst>
          </p:cNvPr>
          <p:cNvCxnSpPr>
            <a:cxnSpLocks/>
            <a:stCxn id="5" idx="6"/>
            <a:endCxn id="11" idx="4"/>
          </p:cNvCxnSpPr>
          <p:nvPr/>
        </p:nvCxnSpPr>
        <p:spPr>
          <a:xfrm flipV="1">
            <a:off x="2882158" y="3254373"/>
            <a:ext cx="1302227" cy="942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67BD7FDC-A383-944E-95D4-547051EF1F3B}"/>
              </a:ext>
            </a:extLst>
          </p:cNvPr>
          <p:cNvSpPr txBox="1"/>
          <p:nvPr/>
        </p:nvSpPr>
        <p:spPr>
          <a:xfrm>
            <a:off x="535295" y="2963576"/>
            <a:ext cx="1085554" cy="338554"/>
          </a:xfrm>
          <a:prstGeom prst="rect">
            <a:avLst/>
          </a:prstGeom>
          <a:noFill/>
        </p:spPr>
        <p:txBody>
          <a:bodyPr wrap="none" rtlCol="0">
            <a:spAutoFit/>
          </a:bodyPr>
          <a:lstStyle/>
          <a:p>
            <a:r>
              <a:rPr lang="en-US" sz="1600" dirty="0"/>
              <a:t>has output</a:t>
            </a:r>
          </a:p>
        </p:txBody>
      </p:sp>
      <p:sp>
        <p:nvSpPr>
          <p:cNvPr id="93" name="TextBox 92">
            <a:extLst>
              <a:ext uri="{FF2B5EF4-FFF2-40B4-BE49-F238E27FC236}">
                <a16:creationId xmlns:a16="http://schemas.microsoft.com/office/drawing/2014/main" id="{AD5D61A6-C79D-9E4A-8153-F0DF97113B08}"/>
              </a:ext>
            </a:extLst>
          </p:cNvPr>
          <p:cNvSpPr txBox="1"/>
          <p:nvPr/>
        </p:nvSpPr>
        <p:spPr>
          <a:xfrm>
            <a:off x="3382825" y="1842516"/>
            <a:ext cx="822661" cy="338554"/>
          </a:xfrm>
          <a:prstGeom prst="rect">
            <a:avLst/>
          </a:prstGeom>
          <a:noFill/>
        </p:spPr>
        <p:txBody>
          <a:bodyPr wrap="none" rtlCol="0">
            <a:spAutoFit/>
          </a:bodyPr>
          <a:lstStyle/>
          <a:p>
            <a:r>
              <a:rPr lang="en-US" sz="1600" dirty="0"/>
              <a:t>input in</a:t>
            </a:r>
          </a:p>
        </p:txBody>
      </p:sp>
      <p:sp>
        <p:nvSpPr>
          <p:cNvPr id="94" name="TextBox 93">
            <a:extLst>
              <a:ext uri="{FF2B5EF4-FFF2-40B4-BE49-F238E27FC236}">
                <a16:creationId xmlns:a16="http://schemas.microsoft.com/office/drawing/2014/main" id="{816C4EFE-9ABF-0E44-98CE-B7F3B6AA2B2B}"/>
              </a:ext>
            </a:extLst>
          </p:cNvPr>
          <p:cNvSpPr txBox="1"/>
          <p:nvPr/>
        </p:nvSpPr>
        <p:spPr>
          <a:xfrm>
            <a:off x="3154776" y="4153781"/>
            <a:ext cx="1001108" cy="338554"/>
          </a:xfrm>
          <a:prstGeom prst="rect">
            <a:avLst/>
          </a:prstGeom>
          <a:noFill/>
        </p:spPr>
        <p:txBody>
          <a:bodyPr wrap="none" rtlCol="0">
            <a:spAutoFit/>
          </a:bodyPr>
          <a:lstStyle/>
          <a:p>
            <a:r>
              <a:rPr lang="en-US" sz="1600" dirty="0"/>
              <a:t>inheres in</a:t>
            </a:r>
          </a:p>
        </p:txBody>
      </p:sp>
      <p:sp>
        <p:nvSpPr>
          <p:cNvPr id="95" name="TextBox 94">
            <a:extLst>
              <a:ext uri="{FF2B5EF4-FFF2-40B4-BE49-F238E27FC236}">
                <a16:creationId xmlns:a16="http://schemas.microsoft.com/office/drawing/2014/main" id="{AD314842-6908-084B-B830-234EAEDBB5B2}"/>
              </a:ext>
            </a:extLst>
          </p:cNvPr>
          <p:cNvSpPr txBox="1"/>
          <p:nvPr/>
        </p:nvSpPr>
        <p:spPr>
          <a:xfrm>
            <a:off x="2925605" y="2438910"/>
            <a:ext cx="854273" cy="338554"/>
          </a:xfrm>
          <a:prstGeom prst="rect">
            <a:avLst/>
          </a:prstGeom>
          <a:noFill/>
        </p:spPr>
        <p:txBody>
          <a:bodyPr wrap="none" rtlCol="0">
            <a:spAutoFit/>
          </a:bodyPr>
          <a:lstStyle/>
          <a:p>
            <a:r>
              <a:rPr lang="en-US" sz="1600" dirty="0"/>
              <a:t>agent in</a:t>
            </a:r>
          </a:p>
        </p:txBody>
      </p:sp>
      <p:cxnSp>
        <p:nvCxnSpPr>
          <p:cNvPr id="49" name="Straight Arrow Connector 48">
            <a:extLst>
              <a:ext uri="{FF2B5EF4-FFF2-40B4-BE49-F238E27FC236}">
                <a16:creationId xmlns:a16="http://schemas.microsoft.com/office/drawing/2014/main" id="{CE015B49-7335-B345-9D9B-05E07279BB76}"/>
              </a:ext>
            </a:extLst>
          </p:cNvPr>
          <p:cNvCxnSpPr>
            <a:cxnSpLocks/>
            <a:stCxn id="11" idx="4"/>
            <a:endCxn id="52" idx="0"/>
          </p:cNvCxnSpPr>
          <p:nvPr/>
        </p:nvCxnSpPr>
        <p:spPr>
          <a:xfrm>
            <a:off x="4184385" y="3254373"/>
            <a:ext cx="2014061" cy="668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473311AD-EC84-514C-B145-ECC9CDBF5549}"/>
              </a:ext>
            </a:extLst>
          </p:cNvPr>
          <p:cNvSpPr/>
          <p:nvPr/>
        </p:nvSpPr>
        <p:spPr>
          <a:xfrm>
            <a:off x="5516425" y="3922832"/>
            <a:ext cx="1364041" cy="5761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Training</a:t>
            </a:r>
          </a:p>
        </p:txBody>
      </p:sp>
      <p:sp>
        <p:nvSpPr>
          <p:cNvPr id="57" name="Oval 56">
            <a:extLst>
              <a:ext uri="{FF2B5EF4-FFF2-40B4-BE49-F238E27FC236}">
                <a16:creationId xmlns:a16="http://schemas.microsoft.com/office/drawing/2014/main" id="{628493BE-FA93-EA49-B75E-4C0EB855A7E8}"/>
              </a:ext>
            </a:extLst>
          </p:cNvPr>
          <p:cNvSpPr/>
          <p:nvPr/>
        </p:nvSpPr>
        <p:spPr>
          <a:xfrm>
            <a:off x="3171420" y="4948444"/>
            <a:ext cx="2019995" cy="7410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 Service Skills</a:t>
            </a:r>
          </a:p>
        </p:txBody>
      </p:sp>
      <p:cxnSp>
        <p:nvCxnSpPr>
          <p:cNvPr id="61" name="Straight Arrow Connector 60">
            <a:extLst>
              <a:ext uri="{FF2B5EF4-FFF2-40B4-BE49-F238E27FC236}">
                <a16:creationId xmlns:a16="http://schemas.microsoft.com/office/drawing/2014/main" id="{ECDA5A4A-4BCF-D941-BF79-45173954ED81}"/>
              </a:ext>
            </a:extLst>
          </p:cNvPr>
          <p:cNvCxnSpPr>
            <a:cxnSpLocks/>
            <a:stCxn id="52" idx="4"/>
            <a:endCxn id="57" idx="0"/>
          </p:cNvCxnSpPr>
          <p:nvPr/>
        </p:nvCxnSpPr>
        <p:spPr>
          <a:xfrm flipH="1">
            <a:off x="4181418" y="4499005"/>
            <a:ext cx="2017028" cy="449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EB309D9C-EA7E-5444-85A4-7C61FE417DB6}"/>
              </a:ext>
            </a:extLst>
          </p:cNvPr>
          <p:cNvCxnSpPr>
            <a:cxnSpLocks/>
            <a:stCxn id="57" idx="0"/>
            <a:endCxn id="11" idx="4"/>
          </p:cNvCxnSpPr>
          <p:nvPr/>
        </p:nvCxnSpPr>
        <p:spPr>
          <a:xfrm flipV="1">
            <a:off x="4181418" y="3254373"/>
            <a:ext cx="2967" cy="16940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34E48470-A5E1-FF4E-8571-91C2686C7495}"/>
              </a:ext>
            </a:extLst>
          </p:cNvPr>
          <p:cNvSpPr txBox="1"/>
          <p:nvPr/>
        </p:nvSpPr>
        <p:spPr>
          <a:xfrm>
            <a:off x="2831090" y="3571115"/>
            <a:ext cx="1001108" cy="338554"/>
          </a:xfrm>
          <a:prstGeom prst="rect">
            <a:avLst/>
          </a:prstGeom>
          <a:noFill/>
        </p:spPr>
        <p:txBody>
          <a:bodyPr wrap="none" rtlCol="0">
            <a:spAutoFit/>
          </a:bodyPr>
          <a:lstStyle/>
          <a:p>
            <a:r>
              <a:rPr lang="en-US" sz="1600" dirty="0"/>
              <a:t>inheres in</a:t>
            </a:r>
          </a:p>
        </p:txBody>
      </p:sp>
      <p:sp>
        <p:nvSpPr>
          <p:cNvPr id="73" name="TextBox 72">
            <a:extLst>
              <a:ext uri="{FF2B5EF4-FFF2-40B4-BE49-F238E27FC236}">
                <a16:creationId xmlns:a16="http://schemas.microsoft.com/office/drawing/2014/main" id="{C1DB9A67-DD92-7C49-9D74-C6D47ACBB089}"/>
              </a:ext>
            </a:extLst>
          </p:cNvPr>
          <p:cNvSpPr txBox="1"/>
          <p:nvPr/>
        </p:nvSpPr>
        <p:spPr>
          <a:xfrm>
            <a:off x="5014183" y="3267606"/>
            <a:ext cx="910377" cy="338554"/>
          </a:xfrm>
          <a:prstGeom prst="rect">
            <a:avLst/>
          </a:prstGeom>
          <a:noFill/>
        </p:spPr>
        <p:txBody>
          <a:bodyPr wrap="none" rtlCol="0">
            <a:spAutoFit/>
          </a:bodyPr>
          <a:lstStyle/>
          <a:p>
            <a:r>
              <a:rPr lang="en-US" sz="1600" dirty="0" err="1"/>
              <a:t>agent_in</a:t>
            </a:r>
            <a:endParaRPr lang="en-US" sz="1600" dirty="0"/>
          </a:p>
        </p:txBody>
      </p:sp>
      <p:sp>
        <p:nvSpPr>
          <p:cNvPr id="74" name="TextBox 73">
            <a:extLst>
              <a:ext uri="{FF2B5EF4-FFF2-40B4-BE49-F238E27FC236}">
                <a16:creationId xmlns:a16="http://schemas.microsoft.com/office/drawing/2014/main" id="{CAEDC104-8D13-6347-9989-04ED6C62B6EF}"/>
              </a:ext>
            </a:extLst>
          </p:cNvPr>
          <p:cNvSpPr txBox="1"/>
          <p:nvPr/>
        </p:nvSpPr>
        <p:spPr>
          <a:xfrm>
            <a:off x="4620137" y="4348276"/>
            <a:ext cx="1085554" cy="338554"/>
          </a:xfrm>
          <a:prstGeom prst="rect">
            <a:avLst/>
          </a:prstGeom>
          <a:noFill/>
        </p:spPr>
        <p:txBody>
          <a:bodyPr wrap="none" rtlCol="0">
            <a:spAutoFit/>
          </a:bodyPr>
          <a:lstStyle/>
          <a:p>
            <a:r>
              <a:rPr lang="en-US" sz="1600" dirty="0"/>
              <a:t>has output</a:t>
            </a:r>
          </a:p>
        </p:txBody>
      </p:sp>
      <p:sp>
        <p:nvSpPr>
          <p:cNvPr id="23" name="Oval 22">
            <a:extLst>
              <a:ext uri="{FF2B5EF4-FFF2-40B4-BE49-F238E27FC236}">
                <a16:creationId xmlns:a16="http://schemas.microsoft.com/office/drawing/2014/main" id="{A4312BA9-0B42-1C47-A37C-A4EEC123B8AD}"/>
              </a:ext>
            </a:extLst>
          </p:cNvPr>
          <p:cNvSpPr/>
          <p:nvPr/>
        </p:nvSpPr>
        <p:spPr>
          <a:xfrm>
            <a:off x="10481203" y="242372"/>
            <a:ext cx="273132" cy="242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CDB9DBE1-DA1E-F440-9B3A-E353EDD9883F}"/>
              </a:ext>
            </a:extLst>
          </p:cNvPr>
          <p:cNvSpPr txBox="1"/>
          <p:nvPr/>
        </p:nvSpPr>
        <p:spPr>
          <a:xfrm>
            <a:off x="10753602" y="224710"/>
            <a:ext cx="797654" cy="307777"/>
          </a:xfrm>
          <a:prstGeom prst="rect">
            <a:avLst/>
          </a:prstGeom>
          <a:noFill/>
        </p:spPr>
        <p:txBody>
          <a:bodyPr wrap="none" rtlCol="0">
            <a:spAutoFit/>
          </a:bodyPr>
          <a:lstStyle/>
          <a:p>
            <a:r>
              <a:rPr lang="en-US" sz="1400" dirty="0"/>
              <a:t>Instance</a:t>
            </a:r>
          </a:p>
        </p:txBody>
      </p:sp>
    </p:spTree>
    <p:extLst>
      <p:ext uri="{BB962C8B-B14F-4D97-AF65-F5344CB8AC3E}">
        <p14:creationId xmlns:p14="http://schemas.microsoft.com/office/powerpoint/2010/main" val="37466214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4B6078-A3CF-2145-BA4C-EC73470928D3}"/>
              </a:ext>
            </a:extLst>
          </p:cNvPr>
          <p:cNvSpPr txBox="1"/>
          <p:nvPr/>
        </p:nvSpPr>
        <p:spPr>
          <a:xfrm>
            <a:off x="416049" y="-203652"/>
            <a:ext cx="10626023" cy="2800767"/>
          </a:xfrm>
          <a:prstGeom prst="rect">
            <a:avLst/>
          </a:prstGeom>
          <a:noFill/>
        </p:spPr>
        <p:txBody>
          <a:bodyPr wrap="square" rtlCol="0">
            <a:spAutoFit/>
          </a:bodyPr>
          <a:lstStyle/>
          <a:p>
            <a:br>
              <a:rPr lang="en-US" sz="4400" i="1" dirty="0">
                <a:latin typeface="Garamond" panose="02020404030301010803" pitchFamily="18" charset="0"/>
              </a:rPr>
            </a:br>
            <a:r>
              <a:rPr lang="en-US" sz="4400" i="1" dirty="0">
                <a:latin typeface="Garamond" panose="02020404030301010803" pitchFamily="18" charset="0"/>
              </a:rPr>
              <a:t>Training, Developing Skills, Using Skills</a:t>
            </a:r>
            <a:br>
              <a:rPr lang="en-US" sz="4400" i="1" dirty="0">
                <a:latin typeface="Garamond" panose="02020404030301010803" pitchFamily="18" charset="0"/>
              </a:rPr>
            </a:br>
            <a:br>
              <a:rPr lang="en-US" sz="4400" i="1" dirty="0">
                <a:latin typeface="Garamond" panose="02020404030301010803" pitchFamily="18" charset="0"/>
              </a:rPr>
            </a:br>
            <a:endParaRPr lang="en-US" sz="4400" dirty="0">
              <a:latin typeface="Garamond" panose="02020404030301010803" pitchFamily="18" charset="0"/>
            </a:endParaRPr>
          </a:p>
        </p:txBody>
      </p:sp>
      <p:sp>
        <p:nvSpPr>
          <p:cNvPr id="2" name="Oval 1">
            <a:extLst>
              <a:ext uri="{FF2B5EF4-FFF2-40B4-BE49-F238E27FC236}">
                <a16:creationId xmlns:a16="http://schemas.microsoft.com/office/drawing/2014/main" id="{769B1C61-E831-7B4F-8531-173EA0486F98}"/>
              </a:ext>
            </a:extLst>
          </p:cNvPr>
          <p:cNvSpPr/>
          <p:nvPr/>
        </p:nvSpPr>
        <p:spPr>
          <a:xfrm>
            <a:off x="4977555" y="1759935"/>
            <a:ext cx="2043340" cy="775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 Plan Specification</a:t>
            </a:r>
          </a:p>
        </p:txBody>
      </p:sp>
      <p:sp>
        <p:nvSpPr>
          <p:cNvPr id="5" name="Oval 4">
            <a:extLst>
              <a:ext uri="{FF2B5EF4-FFF2-40B4-BE49-F238E27FC236}">
                <a16:creationId xmlns:a16="http://schemas.microsoft.com/office/drawing/2014/main" id="{6148AEF3-19DA-4345-BFE6-3C19E3446232}"/>
              </a:ext>
            </a:extLst>
          </p:cNvPr>
          <p:cNvSpPr/>
          <p:nvPr/>
        </p:nvSpPr>
        <p:spPr>
          <a:xfrm>
            <a:off x="416049" y="3826743"/>
            <a:ext cx="2466109" cy="7410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Disposition to Provide Service</a:t>
            </a:r>
          </a:p>
        </p:txBody>
      </p:sp>
      <p:sp>
        <p:nvSpPr>
          <p:cNvPr id="6" name="Oval 5">
            <a:extLst>
              <a:ext uri="{FF2B5EF4-FFF2-40B4-BE49-F238E27FC236}">
                <a16:creationId xmlns:a16="http://schemas.microsoft.com/office/drawing/2014/main" id="{2CC80E93-DA6F-9147-995E-9A545ED8785E}"/>
              </a:ext>
            </a:extLst>
          </p:cNvPr>
          <p:cNvSpPr/>
          <p:nvPr/>
        </p:nvSpPr>
        <p:spPr>
          <a:xfrm>
            <a:off x="627434" y="1767011"/>
            <a:ext cx="2043340" cy="775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Plan Adoption</a:t>
            </a:r>
          </a:p>
        </p:txBody>
      </p:sp>
      <p:cxnSp>
        <p:nvCxnSpPr>
          <p:cNvPr id="7" name="Straight Arrow Connector 6">
            <a:extLst>
              <a:ext uri="{FF2B5EF4-FFF2-40B4-BE49-F238E27FC236}">
                <a16:creationId xmlns:a16="http://schemas.microsoft.com/office/drawing/2014/main" id="{EDD96645-8FDF-0943-AEFB-166F62A2B4E1}"/>
              </a:ext>
            </a:extLst>
          </p:cNvPr>
          <p:cNvCxnSpPr>
            <a:cxnSpLocks/>
            <a:stCxn id="2" idx="2"/>
            <a:endCxn id="6" idx="6"/>
          </p:cNvCxnSpPr>
          <p:nvPr/>
        </p:nvCxnSpPr>
        <p:spPr>
          <a:xfrm flipH="1">
            <a:off x="2670774" y="2147677"/>
            <a:ext cx="2306781" cy="7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FD0BA80-DE14-7C4F-BBE8-0777B256CE09}"/>
              </a:ext>
            </a:extLst>
          </p:cNvPr>
          <p:cNvCxnSpPr>
            <a:cxnSpLocks/>
            <a:stCxn id="6" idx="4"/>
            <a:endCxn id="5" idx="0"/>
          </p:cNvCxnSpPr>
          <p:nvPr/>
        </p:nvCxnSpPr>
        <p:spPr>
          <a:xfrm>
            <a:off x="1649104" y="2542494"/>
            <a:ext cx="0" cy="12842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EC249B39-7CAE-A24C-B8D0-535FB2830E77}"/>
              </a:ext>
            </a:extLst>
          </p:cNvPr>
          <p:cNvSpPr/>
          <p:nvPr/>
        </p:nvSpPr>
        <p:spPr>
          <a:xfrm>
            <a:off x="3602597" y="2814287"/>
            <a:ext cx="1163575" cy="4400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Sally</a:t>
            </a:r>
          </a:p>
        </p:txBody>
      </p:sp>
      <p:cxnSp>
        <p:nvCxnSpPr>
          <p:cNvPr id="12" name="Straight Arrow Connector 11">
            <a:extLst>
              <a:ext uri="{FF2B5EF4-FFF2-40B4-BE49-F238E27FC236}">
                <a16:creationId xmlns:a16="http://schemas.microsoft.com/office/drawing/2014/main" id="{59C04CD2-9F7C-8646-B3D7-9C89E8259363}"/>
              </a:ext>
            </a:extLst>
          </p:cNvPr>
          <p:cNvCxnSpPr>
            <a:cxnSpLocks/>
            <a:stCxn id="11" idx="2"/>
            <a:endCxn id="6" idx="5"/>
          </p:cNvCxnSpPr>
          <p:nvPr/>
        </p:nvCxnSpPr>
        <p:spPr>
          <a:xfrm flipH="1" flipV="1">
            <a:off x="2371534" y="2428927"/>
            <a:ext cx="1231063" cy="605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FFC0BAC-A386-A74C-8B04-C36CFAC3DC20}"/>
              </a:ext>
            </a:extLst>
          </p:cNvPr>
          <p:cNvCxnSpPr>
            <a:cxnSpLocks/>
            <a:stCxn id="5" idx="6"/>
            <a:endCxn id="11" idx="4"/>
          </p:cNvCxnSpPr>
          <p:nvPr/>
        </p:nvCxnSpPr>
        <p:spPr>
          <a:xfrm flipV="1">
            <a:off x="2882158" y="3254373"/>
            <a:ext cx="1302227" cy="942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937B78B-FF62-604A-A2FA-000CBD52E9C0}"/>
              </a:ext>
            </a:extLst>
          </p:cNvPr>
          <p:cNvCxnSpPr>
            <a:cxnSpLocks/>
            <a:stCxn id="5" idx="6"/>
            <a:endCxn id="25" idx="2"/>
          </p:cNvCxnSpPr>
          <p:nvPr/>
        </p:nvCxnSpPr>
        <p:spPr>
          <a:xfrm>
            <a:off x="2882158" y="4197260"/>
            <a:ext cx="24661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D6997429-F096-FA4F-B121-02CCE5AC7718}"/>
              </a:ext>
            </a:extLst>
          </p:cNvPr>
          <p:cNvSpPr/>
          <p:nvPr/>
        </p:nvSpPr>
        <p:spPr>
          <a:xfrm>
            <a:off x="5348267" y="3966253"/>
            <a:ext cx="1353764" cy="4620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Service</a:t>
            </a:r>
          </a:p>
        </p:txBody>
      </p:sp>
      <p:cxnSp>
        <p:nvCxnSpPr>
          <p:cNvPr id="27" name="Straight Arrow Connector 26">
            <a:extLst>
              <a:ext uri="{FF2B5EF4-FFF2-40B4-BE49-F238E27FC236}">
                <a16:creationId xmlns:a16="http://schemas.microsoft.com/office/drawing/2014/main" id="{E422ACE0-624B-2541-9439-DE22DDEB796A}"/>
              </a:ext>
            </a:extLst>
          </p:cNvPr>
          <p:cNvCxnSpPr>
            <a:cxnSpLocks/>
            <a:stCxn id="11" idx="4"/>
            <a:endCxn id="25" idx="0"/>
          </p:cNvCxnSpPr>
          <p:nvPr/>
        </p:nvCxnSpPr>
        <p:spPr>
          <a:xfrm>
            <a:off x="4184385" y="3254373"/>
            <a:ext cx="1840764" cy="711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BCEC34E-A5FA-AA45-A48C-135F5BA838AB}"/>
              </a:ext>
            </a:extLst>
          </p:cNvPr>
          <p:cNvCxnSpPr>
            <a:cxnSpLocks/>
            <a:stCxn id="2" idx="4"/>
            <a:endCxn id="25" idx="0"/>
          </p:cNvCxnSpPr>
          <p:nvPr/>
        </p:nvCxnSpPr>
        <p:spPr>
          <a:xfrm>
            <a:off x="5999225" y="2535418"/>
            <a:ext cx="25924" cy="1430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67BD7FDC-A383-944E-95D4-547051EF1F3B}"/>
              </a:ext>
            </a:extLst>
          </p:cNvPr>
          <p:cNvSpPr txBox="1"/>
          <p:nvPr/>
        </p:nvSpPr>
        <p:spPr>
          <a:xfrm>
            <a:off x="535295" y="2963576"/>
            <a:ext cx="1085554" cy="338554"/>
          </a:xfrm>
          <a:prstGeom prst="rect">
            <a:avLst/>
          </a:prstGeom>
          <a:noFill/>
        </p:spPr>
        <p:txBody>
          <a:bodyPr wrap="none" rtlCol="0">
            <a:spAutoFit/>
          </a:bodyPr>
          <a:lstStyle/>
          <a:p>
            <a:r>
              <a:rPr lang="en-US" sz="1600" dirty="0"/>
              <a:t>has output</a:t>
            </a:r>
          </a:p>
        </p:txBody>
      </p:sp>
      <p:sp>
        <p:nvSpPr>
          <p:cNvPr id="93" name="TextBox 92">
            <a:extLst>
              <a:ext uri="{FF2B5EF4-FFF2-40B4-BE49-F238E27FC236}">
                <a16:creationId xmlns:a16="http://schemas.microsoft.com/office/drawing/2014/main" id="{AD5D61A6-C79D-9E4A-8153-F0DF97113B08}"/>
              </a:ext>
            </a:extLst>
          </p:cNvPr>
          <p:cNvSpPr txBox="1"/>
          <p:nvPr/>
        </p:nvSpPr>
        <p:spPr>
          <a:xfrm>
            <a:off x="3382825" y="1842516"/>
            <a:ext cx="822661" cy="338554"/>
          </a:xfrm>
          <a:prstGeom prst="rect">
            <a:avLst/>
          </a:prstGeom>
          <a:noFill/>
        </p:spPr>
        <p:txBody>
          <a:bodyPr wrap="none" rtlCol="0">
            <a:spAutoFit/>
          </a:bodyPr>
          <a:lstStyle/>
          <a:p>
            <a:r>
              <a:rPr lang="en-US" sz="1600" dirty="0"/>
              <a:t>input in</a:t>
            </a:r>
          </a:p>
        </p:txBody>
      </p:sp>
      <p:sp>
        <p:nvSpPr>
          <p:cNvPr id="94" name="TextBox 93">
            <a:extLst>
              <a:ext uri="{FF2B5EF4-FFF2-40B4-BE49-F238E27FC236}">
                <a16:creationId xmlns:a16="http://schemas.microsoft.com/office/drawing/2014/main" id="{816C4EFE-9ABF-0E44-98CE-B7F3B6AA2B2B}"/>
              </a:ext>
            </a:extLst>
          </p:cNvPr>
          <p:cNvSpPr txBox="1"/>
          <p:nvPr/>
        </p:nvSpPr>
        <p:spPr>
          <a:xfrm>
            <a:off x="2678690" y="3418715"/>
            <a:ext cx="1001108" cy="338554"/>
          </a:xfrm>
          <a:prstGeom prst="rect">
            <a:avLst/>
          </a:prstGeom>
          <a:noFill/>
        </p:spPr>
        <p:txBody>
          <a:bodyPr wrap="none" rtlCol="0">
            <a:spAutoFit/>
          </a:bodyPr>
          <a:lstStyle/>
          <a:p>
            <a:r>
              <a:rPr lang="en-US" sz="1600" dirty="0"/>
              <a:t>inheres in</a:t>
            </a:r>
          </a:p>
        </p:txBody>
      </p:sp>
      <p:sp>
        <p:nvSpPr>
          <p:cNvPr id="95" name="TextBox 94">
            <a:extLst>
              <a:ext uri="{FF2B5EF4-FFF2-40B4-BE49-F238E27FC236}">
                <a16:creationId xmlns:a16="http://schemas.microsoft.com/office/drawing/2014/main" id="{AD314842-6908-084B-B830-234EAEDBB5B2}"/>
              </a:ext>
            </a:extLst>
          </p:cNvPr>
          <p:cNvSpPr txBox="1"/>
          <p:nvPr/>
        </p:nvSpPr>
        <p:spPr>
          <a:xfrm>
            <a:off x="2925605" y="2438910"/>
            <a:ext cx="854273" cy="338554"/>
          </a:xfrm>
          <a:prstGeom prst="rect">
            <a:avLst/>
          </a:prstGeom>
          <a:noFill/>
        </p:spPr>
        <p:txBody>
          <a:bodyPr wrap="none" rtlCol="0">
            <a:spAutoFit/>
          </a:bodyPr>
          <a:lstStyle/>
          <a:p>
            <a:r>
              <a:rPr lang="en-US" sz="1600" dirty="0"/>
              <a:t>agent in</a:t>
            </a:r>
          </a:p>
        </p:txBody>
      </p:sp>
      <p:sp>
        <p:nvSpPr>
          <p:cNvPr id="96" name="TextBox 95">
            <a:extLst>
              <a:ext uri="{FF2B5EF4-FFF2-40B4-BE49-F238E27FC236}">
                <a16:creationId xmlns:a16="http://schemas.microsoft.com/office/drawing/2014/main" id="{7AC6BF32-22EA-9F4B-9040-93BCC4FBC32B}"/>
              </a:ext>
            </a:extLst>
          </p:cNvPr>
          <p:cNvSpPr txBox="1"/>
          <p:nvPr/>
        </p:nvSpPr>
        <p:spPr>
          <a:xfrm>
            <a:off x="4701468" y="3167267"/>
            <a:ext cx="854273" cy="338554"/>
          </a:xfrm>
          <a:prstGeom prst="rect">
            <a:avLst/>
          </a:prstGeom>
          <a:noFill/>
        </p:spPr>
        <p:txBody>
          <a:bodyPr wrap="none" rtlCol="0">
            <a:spAutoFit/>
          </a:bodyPr>
          <a:lstStyle/>
          <a:p>
            <a:r>
              <a:rPr lang="en-US" sz="1600" dirty="0"/>
              <a:t>agent in</a:t>
            </a:r>
          </a:p>
        </p:txBody>
      </p:sp>
      <p:sp>
        <p:nvSpPr>
          <p:cNvPr id="97" name="TextBox 96">
            <a:extLst>
              <a:ext uri="{FF2B5EF4-FFF2-40B4-BE49-F238E27FC236}">
                <a16:creationId xmlns:a16="http://schemas.microsoft.com/office/drawing/2014/main" id="{5FA77341-F5F3-FA49-915D-456AE4400682}"/>
              </a:ext>
            </a:extLst>
          </p:cNvPr>
          <p:cNvSpPr txBox="1"/>
          <p:nvPr/>
        </p:nvSpPr>
        <p:spPr>
          <a:xfrm>
            <a:off x="4985569" y="2723435"/>
            <a:ext cx="1039580" cy="338554"/>
          </a:xfrm>
          <a:prstGeom prst="rect">
            <a:avLst/>
          </a:prstGeom>
          <a:noFill/>
        </p:spPr>
        <p:txBody>
          <a:bodyPr wrap="none" rtlCol="0">
            <a:spAutoFit/>
          </a:bodyPr>
          <a:lstStyle/>
          <a:p>
            <a:r>
              <a:rPr lang="en-US" sz="1600" dirty="0"/>
              <a:t>prescribes</a:t>
            </a:r>
          </a:p>
        </p:txBody>
      </p:sp>
      <p:sp>
        <p:nvSpPr>
          <p:cNvPr id="98" name="TextBox 97">
            <a:extLst>
              <a:ext uri="{FF2B5EF4-FFF2-40B4-BE49-F238E27FC236}">
                <a16:creationId xmlns:a16="http://schemas.microsoft.com/office/drawing/2014/main" id="{C3935B52-5AF1-7641-8FE0-21FDFFF7B900}"/>
              </a:ext>
            </a:extLst>
          </p:cNvPr>
          <p:cNvSpPr txBox="1"/>
          <p:nvPr/>
        </p:nvSpPr>
        <p:spPr>
          <a:xfrm>
            <a:off x="3704932" y="3874095"/>
            <a:ext cx="1034963" cy="338554"/>
          </a:xfrm>
          <a:prstGeom prst="rect">
            <a:avLst/>
          </a:prstGeom>
          <a:noFill/>
        </p:spPr>
        <p:txBody>
          <a:bodyPr wrap="none" rtlCol="0">
            <a:spAutoFit/>
          </a:bodyPr>
          <a:lstStyle/>
          <a:p>
            <a:r>
              <a:rPr lang="en-US" sz="1600" dirty="0"/>
              <a:t>realized in</a:t>
            </a:r>
          </a:p>
        </p:txBody>
      </p:sp>
      <p:sp>
        <p:nvSpPr>
          <p:cNvPr id="49" name="Oval 48">
            <a:extLst>
              <a:ext uri="{FF2B5EF4-FFF2-40B4-BE49-F238E27FC236}">
                <a16:creationId xmlns:a16="http://schemas.microsoft.com/office/drawing/2014/main" id="{E9541129-F465-DD40-9B4A-5B8EF72CFDB4}"/>
              </a:ext>
            </a:extLst>
          </p:cNvPr>
          <p:cNvSpPr/>
          <p:nvPr/>
        </p:nvSpPr>
        <p:spPr>
          <a:xfrm>
            <a:off x="2710793" y="4339058"/>
            <a:ext cx="1629647" cy="800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 Service Skills</a:t>
            </a:r>
          </a:p>
        </p:txBody>
      </p:sp>
      <p:cxnSp>
        <p:nvCxnSpPr>
          <p:cNvPr id="51" name="Straight Arrow Connector 50">
            <a:extLst>
              <a:ext uri="{FF2B5EF4-FFF2-40B4-BE49-F238E27FC236}">
                <a16:creationId xmlns:a16="http://schemas.microsoft.com/office/drawing/2014/main" id="{1B9ECD00-A0E8-9541-A7DE-685CF8B8F11F}"/>
              </a:ext>
            </a:extLst>
          </p:cNvPr>
          <p:cNvCxnSpPr>
            <a:cxnSpLocks/>
            <a:stCxn id="49" idx="6"/>
            <a:endCxn id="25" idx="3"/>
          </p:cNvCxnSpPr>
          <p:nvPr/>
        </p:nvCxnSpPr>
        <p:spPr>
          <a:xfrm flipV="1">
            <a:off x="4340440" y="4360607"/>
            <a:ext cx="1206081" cy="3787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0D97EF70-853B-3643-A5CB-40502157C9C8}"/>
              </a:ext>
            </a:extLst>
          </p:cNvPr>
          <p:cNvSpPr txBox="1"/>
          <p:nvPr/>
        </p:nvSpPr>
        <p:spPr>
          <a:xfrm>
            <a:off x="4154191" y="4248025"/>
            <a:ext cx="1034963" cy="338554"/>
          </a:xfrm>
          <a:prstGeom prst="rect">
            <a:avLst/>
          </a:prstGeom>
          <a:noFill/>
        </p:spPr>
        <p:txBody>
          <a:bodyPr wrap="square" rtlCol="0">
            <a:spAutoFit/>
          </a:bodyPr>
          <a:lstStyle/>
          <a:p>
            <a:r>
              <a:rPr lang="en-US" sz="1600" dirty="0"/>
              <a:t>realized in</a:t>
            </a:r>
          </a:p>
        </p:txBody>
      </p:sp>
      <p:sp>
        <p:nvSpPr>
          <p:cNvPr id="26" name="Oval 25">
            <a:extLst>
              <a:ext uri="{FF2B5EF4-FFF2-40B4-BE49-F238E27FC236}">
                <a16:creationId xmlns:a16="http://schemas.microsoft.com/office/drawing/2014/main" id="{90525795-8266-964D-9449-90B4AE9980E2}"/>
              </a:ext>
            </a:extLst>
          </p:cNvPr>
          <p:cNvSpPr/>
          <p:nvPr/>
        </p:nvSpPr>
        <p:spPr>
          <a:xfrm>
            <a:off x="10481203" y="242372"/>
            <a:ext cx="273132" cy="242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C6A265EE-0FC8-5D48-8EB2-6EB0BCCC430A}"/>
              </a:ext>
            </a:extLst>
          </p:cNvPr>
          <p:cNvSpPr txBox="1"/>
          <p:nvPr/>
        </p:nvSpPr>
        <p:spPr>
          <a:xfrm>
            <a:off x="10753602" y="224710"/>
            <a:ext cx="797654" cy="307777"/>
          </a:xfrm>
          <a:prstGeom prst="rect">
            <a:avLst/>
          </a:prstGeom>
          <a:noFill/>
        </p:spPr>
        <p:txBody>
          <a:bodyPr wrap="none" rtlCol="0">
            <a:spAutoFit/>
          </a:bodyPr>
          <a:lstStyle/>
          <a:p>
            <a:r>
              <a:rPr lang="en-US" sz="1400" dirty="0"/>
              <a:t>Instance</a:t>
            </a:r>
          </a:p>
        </p:txBody>
      </p:sp>
    </p:spTree>
    <p:extLst>
      <p:ext uri="{BB962C8B-B14F-4D97-AF65-F5344CB8AC3E}">
        <p14:creationId xmlns:p14="http://schemas.microsoft.com/office/powerpoint/2010/main" val="273286300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4B6078-A3CF-2145-BA4C-EC73470928D3}"/>
              </a:ext>
            </a:extLst>
          </p:cNvPr>
          <p:cNvSpPr txBox="1"/>
          <p:nvPr/>
        </p:nvSpPr>
        <p:spPr>
          <a:xfrm>
            <a:off x="416049" y="-203652"/>
            <a:ext cx="10626023" cy="2800767"/>
          </a:xfrm>
          <a:prstGeom prst="rect">
            <a:avLst/>
          </a:prstGeom>
          <a:noFill/>
        </p:spPr>
        <p:txBody>
          <a:bodyPr wrap="square" rtlCol="0">
            <a:spAutoFit/>
          </a:bodyPr>
          <a:lstStyle/>
          <a:p>
            <a:br>
              <a:rPr lang="en-US" sz="4400" i="1" dirty="0">
                <a:latin typeface="Garamond" panose="02020404030301010803" pitchFamily="18" charset="0"/>
              </a:rPr>
            </a:br>
            <a:r>
              <a:rPr lang="en-US" sz="4400" i="1" dirty="0">
                <a:latin typeface="Garamond" panose="02020404030301010803" pitchFamily="18" charset="0"/>
              </a:rPr>
              <a:t>Training, Developing Skills, Using Skills</a:t>
            </a:r>
            <a:br>
              <a:rPr lang="en-US" sz="4400" i="1" dirty="0">
                <a:latin typeface="Garamond" panose="02020404030301010803" pitchFamily="18" charset="0"/>
              </a:rPr>
            </a:br>
            <a:br>
              <a:rPr lang="en-US" sz="4400" i="1" dirty="0">
                <a:latin typeface="Garamond" panose="02020404030301010803" pitchFamily="18" charset="0"/>
              </a:rPr>
            </a:br>
            <a:endParaRPr lang="en-US" sz="4400" dirty="0">
              <a:latin typeface="Garamond" panose="02020404030301010803" pitchFamily="18" charset="0"/>
            </a:endParaRPr>
          </a:p>
        </p:txBody>
      </p:sp>
      <p:sp>
        <p:nvSpPr>
          <p:cNvPr id="2" name="Oval 1">
            <a:extLst>
              <a:ext uri="{FF2B5EF4-FFF2-40B4-BE49-F238E27FC236}">
                <a16:creationId xmlns:a16="http://schemas.microsoft.com/office/drawing/2014/main" id="{769B1C61-E831-7B4F-8531-173EA0486F98}"/>
              </a:ext>
            </a:extLst>
          </p:cNvPr>
          <p:cNvSpPr/>
          <p:nvPr/>
        </p:nvSpPr>
        <p:spPr>
          <a:xfrm>
            <a:off x="4977555" y="1759935"/>
            <a:ext cx="2043340" cy="775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 Plan Specification</a:t>
            </a:r>
          </a:p>
        </p:txBody>
      </p:sp>
      <p:sp>
        <p:nvSpPr>
          <p:cNvPr id="5" name="Oval 4">
            <a:extLst>
              <a:ext uri="{FF2B5EF4-FFF2-40B4-BE49-F238E27FC236}">
                <a16:creationId xmlns:a16="http://schemas.microsoft.com/office/drawing/2014/main" id="{6148AEF3-19DA-4345-BFE6-3C19E3446232}"/>
              </a:ext>
            </a:extLst>
          </p:cNvPr>
          <p:cNvSpPr/>
          <p:nvPr/>
        </p:nvSpPr>
        <p:spPr>
          <a:xfrm>
            <a:off x="416049" y="3826743"/>
            <a:ext cx="2466109" cy="7410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Disposition to Provide Service</a:t>
            </a:r>
          </a:p>
        </p:txBody>
      </p:sp>
      <p:sp>
        <p:nvSpPr>
          <p:cNvPr id="6" name="Oval 5">
            <a:extLst>
              <a:ext uri="{FF2B5EF4-FFF2-40B4-BE49-F238E27FC236}">
                <a16:creationId xmlns:a16="http://schemas.microsoft.com/office/drawing/2014/main" id="{2CC80E93-DA6F-9147-995E-9A545ED8785E}"/>
              </a:ext>
            </a:extLst>
          </p:cNvPr>
          <p:cNvSpPr/>
          <p:nvPr/>
        </p:nvSpPr>
        <p:spPr>
          <a:xfrm>
            <a:off x="627434" y="1767011"/>
            <a:ext cx="2043340" cy="775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Plan Adoption</a:t>
            </a:r>
          </a:p>
        </p:txBody>
      </p:sp>
      <p:cxnSp>
        <p:nvCxnSpPr>
          <p:cNvPr id="7" name="Straight Arrow Connector 6">
            <a:extLst>
              <a:ext uri="{FF2B5EF4-FFF2-40B4-BE49-F238E27FC236}">
                <a16:creationId xmlns:a16="http://schemas.microsoft.com/office/drawing/2014/main" id="{EDD96645-8FDF-0943-AEFB-166F62A2B4E1}"/>
              </a:ext>
            </a:extLst>
          </p:cNvPr>
          <p:cNvCxnSpPr>
            <a:cxnSpLocks/>
            <a:stCxn id="2" idx="2"/>
            <a:endCxn id="6" idx="6"/>
          </p:cNvCxnSpPr>
          <p:nvPr/>
        </p:nvCxnSpPr>
        <p:spPr>
          <a:xfrm flipH="1">
            <a:off x="2670774" y="2147677"/>
            <a:ext cx="2306781" cy="7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FD0BA80-DE14-7C4F-BBE8-0777B256CE09}"/>
              </a:ext>
            </a:extLst>
          </p:cNvPr>
          <p:cNvCxnSpPr>
            <a:cxnSpLocks/>
            <a:stCxn id="6" idx="4"/>
            <a:endCxn id="5" idx="0"/>
          </p:cNvCxnSpPr>
          <p:nvPr/>
        </p:nvCxnSpPr>
        <p:spPr>
          <a:xfrm>
            <a:off x="1649104" y="2542494"/>
            <a:ext cx="0" cy="12842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EC249B39-7CAE-A24C-B8D0-535FB2830E77}"/>
              </a:ext>
            </a:extLst>
          </p:cNvPr>
          <p:cNvSpPr/>
          <p:nvPr/>
        </p:nvSpPr>
        <p:spPr>
          <a:xfrm>
            <a:off x="3602597" y="2814287"/>
            <a:ext cx="1163575" cy="4400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Sally</a:t>
            </a:r>
          </a:p>
        </p:txBody>
      </p:sp>
      <p:cxnSp>
        <p:nvCxnSpPr>
          <p:cNvPr id="12" name="Straight Arrow Connector 11">
            <a:extLst>
              <a:ext uri="{FF2B5EF4-FFF2-40B4-BE49-F238E27FC236}">
                <a16:creationId xmlns:a16="http://schemas.microsoft.com/office/drawing/2014/main" id="{59C04CD2-9F7C-8646-B3D7-9C89E8259363}"/>
              </a:ext>
            </a:extLst>
          </p:cNvPr>
          <p:cNvCxnSpPr>
            <a:cxnSpLocks/>
            <a:stCxn id="11" idx="2"/>
            <a:endCxn id="6" idx="5"/>
          </p:cNvCxnSpPr>
          <p:nvPr/>
        </p:nvCxnSpPr>
        <p:spPr>
          <a:xfrm flipH="1" flipV="1">
            <a:off x="2371534" y="2428927"/>
            <a:ext cx="1231063" cy="605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FFC0BAC-A386-A74C-8B04-C36CFAC3DC20}"/>
              </a:ext>
            </a:extLst>
          </p:cNvPr>
          <p:cNvCxnSpPr>
            <a:cxnSpLocks/>
            <a:stCxn id="5" idx="6"/>
            <a:endCxn id="11" idx="4"/>
          </p:cNvCxnSpPr>
          <p:nvPr/>
        </p:nvCxnSpPr>
        <p:spPr>
          <a:xfrm flipV="1">
            <a:off x="2882158" y="3254373"/>
            <a:ext cx="1302227" cy="942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937B78B-FF62-604A-A2FA-000CBD52E9C0}"/>
              </a:ext>
            </a:extLst>
          </p:cNvPr>
          <p:cNvCxnSpPr>
            <a:cxnSpLocks/>
            <a:stCxn id="5" idx="6"/>
            <a:endCxn id="25" idx="2"/>
          </p:cNvCxnSpPr>
          <p:nvPr/>
        </p:nvCxnSpPr>
        <p:spPr>
          <a:xfrm>
            <a:off x="2882158" y="4197260"/>
            <a:ext cx="24661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D6997429-F096-FA4F-B121-02CCE5AC7718}"/>
              </a:ext>
            </a:extLst>
          </p:cNvPr>
          <p:cNvSpPr/>
          <p:nvPr/>
        </p:nvSpPr>
        <p:spPr>
          <a:xfrm>
            <a:off x="5348267" y="3966253"/>
            <a:ext cx="1353764" cy="4620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Service</a:t>
            </a:r>
          </a:p>
        </p:txBody>
      </p:sp>
      <p:cxnSp>
        <p:nvCxnSpPr>
          <p:cNvPr id="27" name="Straight Arrow Connector 26">
            <a:extLst>
              <a:ext uri="{FF2B5EF4-FFF2-40B4-BE49-F238E27FC236}">
                <a16:creationId xmlns:a16="http://schemas.microsoft.com/office/drawing/2014/main" id="{E422ACE0-624B-2541-9439-DE22DDEB796A}"/>
              </a:ext>
            </a:extLst>
          </p:cNvPr>
          <p:cNvCxnSpPr>
            <a:cxnSpLocks/>
            <a:stCxn id="11" idx="4"/>
            <a:endCxn id="25" idx="0"/>
          </p:cNvCxnSpPr>
          <p:nvPr/>
        </p:nvCxnSpPr>
        <p:spPr>
          <a:xfrm>
            <a:off x="4184385" y="3254373"/>
            <a:ext cx="1840764" cy="711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20D39423-D577-6E45-8D12-6643EB54CC6C}"/>
              </a:ext>
            </a:extLst>
          </p:cNvPr>
          <p:cNvSpPr/>
          <p:nvPr/>
        </p:nvSpPr>
        <p:spPr>
          <a:xfrm>
            <a:off x="7801921" y="3688091"/>
            <a:ext cx="2451528" cy="7707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Customer Evaluation</a:t>
            </a:r>
          </a:p>
        </p:txBody>
      </p:sp>
      <p:cxnSp>
        <p:nvCxnSpPr>
          <p:cNvPr id="33" name="Straight Arrow Connector 32">
            <a:extLst>
              <a:ext uri="{FF2B5EF4-FFF2-40B4-BE49-F238E27FC236}">
                <a16:creationId xmlns:a16="http://schemas.microsoft.com/office/drawing/2014/main" id="{DBCEC34E-A5FA-AA45-A48C-135F5BA838AB}"/>
              </a:ext>
            </a:extLst>
          </p:cNvPr>
          <p:cNvCxnSpPr>
            <a:cxnSpLocks/>
            <a:stCxn id="2" idx="4"/>
            <a:endCxn id="25" idx="0"/>
          </p:cNvCxnSpPr>
          <p:nvPr/>
        </p:nvCxnSpPr>
        <p:spPr>
          <a:xfrm>
            <a:off x="5999225" y="2535418"/>
            <a:ext cx="25924" cy="1430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4BD0CD99-6F72-8F49-9CC9-7EFD41E7A8DC}"/>
              </a:ext>
            </a:extLst>
          </p:cNvPr>
          <p:cNvSpPr/>
          <p:nvPr/>
        </p:nvSpPr>
        <p:spPr>
          <a:xfrm>
            <a:off x="8179588" y="1965032"/>
            <a:ext cx="1637211" cy="4053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Dimitris</a:t>
            </a:r>
          </a:p>
        </p:txBody>
      </p:sp>
      <p:sp>
        <p:nvSpPr>
          <p:cNvPr id="43" name="Oval 42">
            <a:extLst>
              <a:ext uri="{FF2B5EF4-FFF2-40B4-BE49-F238E27FC236}">
                <a16:creationId xmlns:a16="http://schemas.microsoft.com/office/drawing/2014/main" id="{42F466BA-3EBD-FC45-8DCE-A495E55A4838}"/>
              </a:ext>
            </a:extLst>
          </p:cNvPr>
          <p:cNvSpPr/>
          <p:nvPr/>
        </p:nvSpPr>
        <p:spPr>
          <a:xfrm>
            <a:off x="10359499" y="2731628"/>
            <a:ext cx="1707810" cy="642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 Role</a:t>
            </a:r>
          </a:p>
        </p:txBody>
      </p:sp>
      <p:cxnSp>
        <p:nvCxnSpPr>
          <p:cNvPr id="44" name="Straight Arrow Connector 43">
            <a:extLst>
              <a:ext uri="{FF2B5EF4-FFF2-40B4-BE49-F238E27FC236}">
                <a16:creationId xmlns:a16="http://schemas.microsoft.com/office/drawing/2014/main" id="{0A878F0D-8387-1644-89A3-64B0394A1288}"/>
              </a:ext>
            </a:extLst>
          </p:cNvPr>
          <p:cNvCxnSpPr>
            <a:cxnSpLocks/>
            <a:stCxn id="42" idx="4"/>
            <a:endCxn id="43" idx="0"/>
          </p:cNvCxnSpPr>
          <p:nvPr/>
        </p:nvCxnSpPr>
        <p:spPr>
          <a:xfrm>
            <a:off x="8998194" y="2370380"/>
            <a:ext cx="2215210" cy="361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E2AC7B9D-7CC0-7B45-B134-1E8F3FCD6466}"/>
              </a:ext>
            </a:extLst>
          </p:cNvPr>
          <p:cNvCxnSpPr>
            <a:cxnSpLocks/>
            <a:stCxn id="43" idx="4"/>
            <a:endCxn id="30" idx="0"/>
          </p:cNvCxnSpPr>
          <p:nvPr/>
        </p:nvCxnSpPr>
        <p:spPr>
          <a:xfrm flipH="1">
            <a:off x="9027685" y="3374388"/>
            <a:ext cx="2185719" cy="313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00DDA39E-A631-F248-B7CF-6CF190A7F360}"/>
              </a:ext>
            </a:extLst>
          </p:cNvPr>
          <p:cNvCxnSpPr>
            <a:cxnSpLocks/>
            <a:stCxn id="42" idx="4"/>
            <a:endCxn id="30" idx="0"/>
          </p:cNvCxnSpPr>
          <p:nvPr/>
        </p:nvCxnSpPr>
        <p:spPr>
          <a:xfrm>
            <a:off x="8998194" y="2370380"/>
            <a:ext cx="29491" cy="1317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11FC2D16-0E33-F84B-A2E9-F40065B4349B}"/>
              </a:ext>
            </a:extLst>
          </p:cNvPr>
          <p:cNvSpPr/>
          <p:nvPr/>
        </p:nvSpPr>
        <p:spPr>
          <a:xfrm>
            <a:off x="6571869" y="2737255"/>
            <a:ext cx="1849908" cy="4053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Preference</a:t>
            </a:r>
          </a:p>
        </p:txBody>
      </p:sp>
      <p:cxnSp>
        <p:nvCxnSpPr>
          <p:cNvPr id="56" name="Straight Arrow Connector 55">
            <a:extLst>
              <a:ext uri="{FF2B5EF4-FFF2-40B4-BE49-F238E27FC236}">
                <a16:creationId xmlns:a16="http://schemas.microsoft.com/office/drawing/2014/main" id="{8E74441D-E137-FB43-8F5C-9E5278509FE8}"/>
              </a:ext>
            </a:extLst>
          </p:cNvPr>
          <p:cNvCxnSpPr>
            <a:cxnSpLocks/>
            <a:stCxn id="42" idx="4"/>
            <a:endCxn id="55" idx="0"/>
          </p:cNvCxnSpPr>
          <p:nvPr/>
        </p:nvCxnSpPr>
        <p:spPr>
          <a:xfrm flipH="1">
            <a:off x="7496823" y="2370380"/>
            <a:ext cx="1501371" cy="366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0EED4B4-0ECB-BF4E-9690-E94B55DA0367}"/>
              </a:ext>
            </a:extLst>
          </p:cNvPr>
          <p:cNvCxnSpPr>
            <a:cxnSpLocks/>
            <a:stCxn id="55" idx="4"/>
            <a:endCxn id="30" idx="0"/>
          </p:cNvCxnSpPr>
          <p:nvPr/>
        </p:nvCxnSpPr>
        <p:spPr>
          <a:xfrm>
            <a:off x="7496823" y="3142603"/>
            <a:ext cx="1530862" cy="5454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0DC7D353-FFA8-E040-A837-3BEDC23E7DBA}"/>
              </a:ext>
            </a:extLst>
          </p:cNvPr>
          <p:cNvCxnSpPr>
            <a:cxnSpLocks/>
            <a:stCxn id="30" idx="4"/>
            <a:endCxn id="67" idx="0"/>
          </p:cNvCxnSpPr>
          <p:nvPr/>
        </p:nvCxnSpPr>
        <p:spPr>
          <a:xfrm>
            <a:off x="9027685" y="4458827"/>
            <a:ext cx="0" cy="846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6C65FC16-B37B-0841-A0C0-D14722C4B081}"/>
              </a:ext>
            </a:extLst>
          </p:cNvPr>
          <p:cNvSpPr/>
          <p:nvPr/>
        </p:nvSpPr>
        <p:spPr>
          <a:xfrm>
            <a:off x="7884555" y="5305660"/>
            <a:ext cx="2286260" cy="677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 Evaluation</a:t>
            </a:r>
          </a:p>
        </p:txBody>
      </p:sp>
      <p:sp>
        <p:nvSpPr>
          <p:cNvPr id="70" name="Oval 69">
            <a:extLst>
              <a:ext uri="{FF2B5EF4-FFF2-40B4-BE49-F238E27FC236}">
                <a16:creationId xmlns:a16="http://schemas.microsoft.com/office/drawing/2014/main" id="{2C82B851-5BF2-5244-B71E-F4186D6F3995}"/>
              </a:ext>
            </a:extLst>
          </p:cNvPr>
          <p:cNvSpPr/>
          <p:nvPr/>
        </p:nvSpPr>
        <p:spPr>
          <a:xfrm>
            <a:off x="5146332" y="5332531"/>
            <a:ext cx="1760077" cy="6233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 Evaluation</a:t>
            </a:r>
          </a:p>
        </p:txBody>
      </p:sp>
      <p:cxnSp>
        <p:nvCxnSpPr>
          <p:cNvPr id="71" name="Straight Arrow Connector 70">
            <a:extLst>
              <a:ext uri="{FF2B5EF4-FFF2-40B4-BE49-F238E27FC236}">
                <a16:creationId xmlns:a16="http://schemas.microsoft.com/office/drawing/2014/main" id="{2A646F06-D139-0340-9F7C-8842030EEC5E}"/>
              </a:ext>
            </a:extLst>
          </p:cNvPr>
          <p:cNvCxnSpPr>
            <a:cxnSpLocks/>
            <a:stCxn id="67" idx="2"/>
            <a:endCxn id="70" idx="6"/>
          </p:cNvCxnSpPr>
          <p:nvPr/>
        </p:nvCxnSpPr>
        <p:spPr>
          <a:xfrm flipH="1" flipV="1">
            <a:off x="6906409" y="5644222"/>
            <a:ext cx="97814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C1880600-2311-9A45-AD35-99C41638888F}"/>
              </a:ext>
            </a:extLst>
          </p:cNvPr>
          <p:cNvCxnSpPr>
            <a:cxnSpLocks/>
            <a:stCxn id="70" idx="2"/>
            <a:endCxn id="78" idx="6"/>
          </p:cNvCxnSpPr>
          <p:nvPr/>
        </p:nvCxnSpPr>
        <p:spPr>
          <a:xfrm flipH="1" flipV="1">
            <a:off x="3852131" y="5639254"/>
            <a:ext cx="1294201" cy="49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00535480-00FD-E34E-BDDB-345DB79662F3}"/>
              </a:ext>
            </a:extLst>
          </p:cNvPr>
          <p:cNvSpPr/>
          <p:nvPr/>
        </p:nvSpPr>
        <p:spPr>
          <a:xfrm>
            <a:off x="1912185" y="5166467"/>
            <a:ext cx="1939946" cy="9455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Information Bearing Entity</a:t>
            </a:r>
          </a:p>
        </p:txBody>
      </p:sp>
      <p:cxnSp>
        <p:nvCxnSpPr>
          <p:cNvPr id="79" name="Straight Arrow Connector 78">
            <a:extLst>
              <a:ext uri="{FF2B5EF4-FFF2-40B4-BE49-F238E27FC236}">
                <a16:creationId xmlns:a16="http://schemas.microsoft.com/office/drawing/2014/main" id="{EA59C870-00A1-2448-926E-4E8BFBC2EF79}"/>
              </a:ext>
            </a:extLst>
          </p:cNvPr>
          <p:cNvCxnSpPr>
            <a:cxnSpLocks/>
            <a:stCxn id="78" idx="2"/>
          </p:cNvCxnSpPr>
          <p:nvPr/>
        </p:nvCxnSpPr>
        <p:spPr>
          <a:xfrm flipH="1">
            <a:off x="1177636" y="5639254"/>
            <a:ext cx="734549" cy="3435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344659F9-E4D0-BB49-B0DD-A89199475BE8}"/>
              </a:ext>
            </a:extLst>
          </p:cNvPr>
          <p:cNvSpPr txBox="1"/>
          <p:nvPr/>
        </p:nvSpPr>
        <p:spPr>
          <a:xfrm>
            <a:off x="166255" y="6112041"/>
            <a:ext cx="2504519" cy="369332"/>
          </a:xfrm>
          <a:prstGeom prst="rect">
            <a:avLst/>
          </a:prstGeom>
          <a:noFill/>
        </p:spPr>
        <p:txBody>
          <a:bodyPr wrap="square" rtlCol="0">
            <a:spAutoFit/>
          </a:bodyPr>
          <a:lstStyle/>
          <a:p>
            <a:r>
              <a:rPr lang="en-US" dirty="0" err="1"/>
              <a:t>xsd</a:t>
            </a:r>
            <a:r>
              <a:rPr lang="en-US" dirty="0"/>
              <a:t>: “Excellent”</a:t>
            </a:r>
          </a:p>
        </p:txBody>
      </p:sp>
      <p:cxnSp>
        <p:nvCxnSpPr>
          <p:cNvPr id="86" name="Straight Arrow Connector 85">
            <a:extLst>
              <a:ext uri="{FF2B5EF4-FFF2-40B4-BE49-F238E27FC236}">
                <a16:creationId xmlns:a16="http://schemas.microsoft.com/office/drawing/2014/main" id="{949F3DAB-8FB6-4640-A5E6-E0FEA24ACF16}"/>
              </a:ext>
            </a:extLst>
          </p:cNvPr>
          <p:cNvCxnSpPr>
            <a:cxnSpLocks/>
            <a:stCxn id="70" idx="0"/>
            <a:endCxn id="25" idx="4"/>
          </p:cNvCxnSpPr>
          <p:nvPr/>
        </p:nvCxnSpPr>
        <p:spPr>
          <a:xfrm flipH="1" flipV="1">
            <a:off x="6025149" y="4428267"/>
            <a:ext cx="1222" cy="904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67BD7FDC-A383-944E-95D4-547051EF1F3B}"/>
              </a:ext>
            </a:extLst>
          </p:cNvPr>
          <p:cNvSpPr txBox="1"/>
          <p:nvPr/>
        </p:nvSpPr>
        <p:spPr>
          <a:xfrm>
            <a:off x="535295" y="2963576"/>
            <a:ext cx="1085554" cy="338554"/>
          </a:xfrm>
          <a:prstGeom prst="rect">
            <a:avLst/>
          </a:prstGeom>
          <a:noFill/>
        </p:spPr>
        <p:txBody>
          <a:bodyPr wrap="none" rtlCol="0">
            <a:spAutoFit/>
          </a:bodyPr>
          <a:lstStyle/>
          <a:p>
            <a:r>
              <a:rPr lang="en-US" sz="1600" dirty="0"/>
              <a:t>has output</a:t>
            </a:r>
          </a:p>
        </p:txBody>
      </p:sp>
      <p:sp>
        <p:nvSpPr>
          <p:cNvPr id="93" name="TextBox 92">
            <a:extLst>
              <a:ext uri="{FF2B5EF4-FFF2-40B4-BE49-F238E27FC236}">
                <a16:creationId xmlns:a16="http://schemas.microsoft.com/office/drawing/2014/main" id="{AD5D61A6-C79D-9E4A-8153-F0DF97113B08}"/>
              </a:ext>
            </a:extLst>
          </p:cNvPr>
          <p:cNvSpPr txBox="1"/>
          <p:nvPr/>
        </p:nvSpPr>
        <p:spPr>
          <a:xfrm>
            <a:off x="3382825" y="1842516"/>
            <a:ext cx="822661" cy="338554"/>
          </a:xfrm>
          <a:prstGeom prst="rect">
            <a:avLst/>
          </a:prstGeom>
          <a:noFill/>
        </p:spPr>
        <p:txBody>
          <a:bodyPr wrap="none" rtlCol="0">
            <a:spAutoFit/>
          </a:bodyPr>
          <a:lstStyle/>
          <a:p>
            <a:r>
              <a:rPr lang="en-US" sz="1600" dirty="0"/>
              <a:t>input in</a:t>
            </a:r>
          </a:p>
        </p:txBody>
      </p:sp>
      <p:sp>
        <p:nvSpPr>
          <p:cNvPr id="94" name="TextBox 93">
            <a:extLst>
              <a:ext uri="{FF2B5EF4-FFF2-40B4-BE49-F238E27FC236}">
                <a16:creationId xmlns:a16="http://schemas.microsoft.com/office/drawing/2014/main" id="{816C4EFE-9ABF-0E44-98CE-B7F3B6AA2B2B}"/>
              </a:ext>
            </a:extLst>
          </p:cNvPr>
          <p:cNvSpPr txBox="1"/>
          <p:nvPr/>
        </p:nvSpPr>
        <p:spPr>
          <a:xfrm>
            <a:off x="2678690" y="3418715"/>
            <a:ext cx="1001108" cy="338554"/>
          </a:xfrm>
          <a:prstGeom prst="rect">
            <a:avLst/>
          </a:prstGeom>
          <a:noFill/>
        </p:spPr>
        <p:txBody>
          <a:bodyPr wrap="none" rtlCol="0">
            <a:spAutoFit/>
          </a:bodyPr>
          <a:lstStyle/>
          <a:p>
            <a:r>
              <a:rPr lang="en-US" sz="1600" dirty="0"/>
              <a:t>inheres in</a:t>
            </a:r>
          </a:p>
        </p:txBody>
      </p:sp>
      <p:sp>
        <p:nvSpPr>
          <p:cNvPr id="95" name="TextBox 94">
            <a:extLst>
              <a:ext uri="{FF2B5EF4-FFF2-40B4-BE49-F238E27FC236}">
                <a16:creationId xmlns:a16="http://schemas.microsoft.com/office/drawing/2014/main" id="{AD314842-6908-084B-B830-234EAEDBB5B2}"/>
              </a:ext>
            </a:extLst>
          </p:cNvPr>
          <p:cNvSpPr txBox="1"/>
          <p:nvPr/>
        </p:nvSpPr>
        <p:spPr>
          <a:xfrm>
            <a:off x="2925605" y="2438910"/>
            <a:ext cx="854273" cy="338554"/>
          </a:xfrm>
          <a:prstGeom prst="rect">
            <a:avLst/>
          </a:prstGeom>
          <a:noFill/>
        </p:spPr>
        <p:txBody>
          <a:bodyPr wrap="none" rtlCol="0">
            <a:spAutoFit/>
          </a:bodyPr>
          <a:lstStyle/>
          <a:p>
            <a:r>
              <a:rPr lang="en-US" sz="1600" dirty="0"/>
              <a:t>agent in</a:t>
            </a:r>
          </a:p>
        </p:txBody>
      </p:sp>
      <p:sp>
        <p:nvSpPr>
          <p:cNvPr id="96" name="TextBox 95">
            <a:extLst>
              <a:ext uri="{FF2B5EF4-FFF2-40B4-BE49-F238E27FC236}">
                <a16:creationId xmlns:a16="http://schemas.microsoft.com/office/drawing/2014/main" id="{7AC6BF32-22EA-9F4B-9040-93BCC4FBC32B}"/>
              </a:ext>
            </a:extLst>
          </p:cNvPr>
          <p:cNvSpPr txBox="1"/>
          <p:nvPr/>
        </p:nvSpPr>
        <p:spPr>
          <a:xfrm>
            <a:off x="4701468" y="3167267"/>
            <a:ext cx="854273" cy="338554"/>
          </a:xfrm>
          <a:prstGeom prst="rect">
            <a:avLst/>
          </a:prstGeom>
          <a:noFill/>
        </p:spPr>
        <p:txBody>
          <a:bodyPr wrap="none" rtlCol="0">
            <a:spAutoFit/>
          </a:bodyPr>
          <a:lstStyle/>
          <a:p>
            <a:r>
              <a:rPr lang="en-US" sz="1600" dirty="0"/>
              <a:t>agent in</a:t>
            </a:r>
          </a:p>
        </p:txBody>
      </p:sp>
      <p:sp>
        <p:nvSpPr>
          <p:cNvPr id="97" name="TextBox 96">
            <a:extLst>
              <a:ext uri="{FF2B5EF4-FFF2-40B4-BE49-F238E27FC236}">
                <a16:creationId xmlns:a16="http://schemas.microsoft.com/office/drawing/2014/main" id="{5FA77341-F5F3-FA49-915D-456AE4400682}"/>
              </a:ext>
            </a:extLst>
          </p:cNvPr>
          <p:cNvSpPr txBox="1"/>
          <p:nvPr/>
        </p:nvSpPr>
        <p:spPr>
          <a:xfrm>
            <a:off x="4985569" y="2723435"/>
            <a:ext cx="1039580" cy="338554"/>
          </a:xfrm>
          <a:prstGeom prst="rect">
            <a:avLst/>
          </a:prstGeom>
          <a:noFill/>
        </p:spPr>
        <p:txBody>
          <a:bodyPr wrap="none" rtlCol="0">
            <a:spAutoFit/>
          </a:bodyPr>
          <a:lstStyle/>
          <a:p>
            <a:r>
              <a:rPr lang="en-US" sz="1600" dirty="0"/>
              <a:t>prescribes</a:t>
            </a:r>
          </a:p>
        </p:txBody>
      </p:sp>
      <p:sp>
        <p:nvSpPr>
          <p:cNvPr id="98" name="TextBox 97">
            <a:extLst>
              <a:ext uri="{FF2B5EF4-FFF2-40B4-BE49-F238E27FC236}">
                <a16:creationId xmlns:a16="http://schemas.microsoft.com/office/drawing/2014/main" id="{C3935B52-5AF1-7641-8FE0-21FDFFF7B900}"/>
              </a:ext>
            </a:extLst>
          </p:cNvPr>
          <p:cNvSpPr txBox="1"/>
          <p:nvPr/>
        </p:nvSpPr>
        <p:spPr>
          <a:xfrm>
            <a:off x="3704932" y="3874095"/>
            <a:ext cx="1034963" cy="338554"/>
          </a:xfrm>
          <a:prstGeom prst="rect">
            <a:avLst/>
          </a:prstGeom>
          <a:noFill/>
        </p:spPr>
        <p:txBody>
          <a:bodyPr wrap="none" rtlCol="0">
            <a:spAutoFit/>
          </a:bodyPr>
          <a:lstStyle/>
          <a:p>
            <a:r>
              <a:rPr lang="en-US" sz="1600" dirty="0"/>
              <a:t>realized in</a:t>
            </a:r>
          </a:p>
        </p:txBody>
      </p:sp>
      <p:sp>
        <p:nvSpPr>
          <p:cNvPr id="99" name="TextBox 98">
            <a:extLst>
              <a:ext uri="{FF2B5EF4-FFF2-40B4-BE49-F238E27FC236}">
                <a16:creationId xmlns:a16="http://schemas.microsoft.com/office/drawing/2014/main" id="{13677E0B-AA5C-8E43-B340-8BB0A8CB79E4}"/>
              </a:ext>
            </a:extLst>
          </p:cNvPr>
          <p:cNvSpPr txBox="1"/>
          <p:nvPr/>
        </p:nvSpPr>
        <p:spPr>
          <a:xfrm>
            <a:off x="9435157" y="3228374"/>
            <a:ext cx="1034963" cy="338554"/>
          </a:xfrm>
          <a:prstGeom prst="rect">
            <a:avLst/>
          </a:prstGeom>
          <a:noFill/>
        </p:spPr>
        <p:txBody>
          <a:bodyPr wrap="none" rtlCol="0">
            <a:spAutoFit/>
          </a:bodyPr>
          <a:lstStyle/>
          <a:p>
            <a:r>
              <a:rPr lang="en-US" sz="1600" dirty="0"/>
              <a:t>realized in</a:t>
            </a:r>
          </a:p>
        </p:txBody>
      </p:sp>
      <p:sp>
        <p:nvSpPr>
          <p:cNvPr id="100" name="TextBox 99">
            <a:extLst>
              <a:ext uri="{FF2B5EF4-FFF2-40B4-BE49-F238E27FC236}">
                <a16:creationId xmlns:a16="http://schemas.microsoft.com/office/drawing/2014/main" id="{4D7F10FD-67A5-294B-A417-D9E1CBBFB8AB}"/>
              </a:ext>
            </a:extLst>
          </p:cNvPr>
          <p:cNvSpPr txBox="1"/>
          <p:nvPr/>
        </p:nvSpPr>
        <p:spPr>
          <a:xfrm>
            <a:off x="7160077" y="3271759"/>
            <a:ext cx="1034963" cy="338554"/>
          </a:xfrm>
          <a:prstGeom prst="rect">
            <a:avLst/>
          </a:prstGeom>
          <a:noFill/>
        </p:spPr>
        <p:txBody>
          <a:bodyPr wrap="none" rtlCol="0">
            <a:spAutoFit/>
          </a:bodyPr>
          <a:lstStyle/>
          <a:p>
            <a:r>
              <a:rPr lang="en-US" sz="1600" dirty="0"/>
              <a:t>realized in</a:t>
            </a:r>
          </a:p>
        </p:txBody>
      </p:sp>
      <p:sp>
        <p:nvSpPr>
          <p:cNvPr id="101" name="TextBox 100">
            <a:extLst>
              <a:ext uri="{FF2B5EF4-FFF2-40B4-BE49-F238E27FC236}">
                <a16:creationId xmlns:a16="http://schemas.microsoft.com/office/drawing/2014/main" id="{9B1F21EA-6840-8744-A0F3-6D63ACB4DA83}"/>
              </a:ext>
            </a:extLst>
          </p:cNvPr>
          <p:cNvSpPr txBox="1"/>
          <p:nvPr/>
        </p:nvSpPr>
        <p:spPr>
          <a:xfrm>
            <a:off x="7325109" y="2247917"/>
            <a:ext cx="954620" cy="338554"/>
          </a:xfrm>
          <a:prstGeom prst="rect">
            <a:avLst/>
          </a:prstGeom>
          <a:noFill/>
        </p:spPr>
        <p:txBody>
          <a:bodyPr wrap="none" rtlCol="0">
            <a:spAutoFit/>
          </a:bodyPr>
          <a:lstStyle/>
          <a:p>
            <a:r>
              <a:rPr lang="en-US" sz="1600" dirty="0"/>
              <a:t>bearer of</a:t>
            </a:r>
          </a:p>
        </p:txBody>
      </p:sp>
      <p:sp>
        <p:nvSpPr>
          <p:cNvPr id="102" name="TextBox 101">
            <a:extLst>
              <a:ext uri="{FF2B5EF4-FFF2-40B4-BE49-F238E27FC236}">
                <a16:creationId xmlns:a16="http://schemas.microsoft.com/office/drawing/2014/main" id="{98A52ABE-F448-9048-B938-DBF9E13AA893}"/>
              </a:ext>
            </a:extLst>
          </p:cNvPr>
          <p:cNvSpPr txBox="1"/>
          <p:nvPr/>
        </p:nvSpPr>
        <p:spPr>
          <a:xfrm>
            <a:off x="9854096" y="2234882"/>
            <a:ext cx="954620" cy="338554"/>
          </a:xfrm>
          <a:prstGeom prst="rect">
            <a:avLst/>
          </a:prstGeom>
          <a:noFill/>
        </p:spPr>
        <p:txBody>
          <a:bodyPr wrap="none" rtlCol="0">
            <a:spAutoFit/>
          </a:bodyPr>
          <a:lstStyle/>
          <a:p>
            <a:r>
              <a:rPr lang="en-US" sz="1600" dirty="0"/>
              <a:t>bearer of</a:t>
            </a:r>
          </a:p>
        </p:txBody>
      </p:sp>
      <p:sp>
        <p:nvSpPr>
          <p:cNvPr id="103" name="TextBox 102">
            <a:extLst>
              <a:ext uri="{FF2B5EF4-FFF2-40B4-BE49-F238E27FC236}">
                <a16:creationId xmlns:a16="http://schemas.microsoft.com/office/drawing/2014/main" id="{254D7E40-314C-394B-B4F6-8BFF31C0C946}"/>
              </a:ext>
            </a:extLst>
          </p:cNvPr>
          <p:cNvSpPr txBox="1"/>
          <p:nvPr/>
        </p:nvSpPr>
        <p:spPr>
          <a:xfrm>
            <a:off x="4285377" y="4725346"/>
            <a:ext cx="1739772" cy="338554"/>
          </a:xfrm>
          <a:prstGeom prst="rect">
            <a:avLst/>
          </a:prstGeom>
          <a:noFill/>
        </p:spPr>
        <p:txBody>
          <a:bodyPr wrap="none" rtlCol="0">
            <a:spAutoFit/>
          </a:bodyPr>
          <a:lstStyle/>
          <a:p>
            <a:r>
              <a:rPr lang="en-US" sz="1600" dirty="0"/>
              <a:t>is measurement of</a:t>
            </a:r>
          </a:p>
        </p:txBody>
      </p:sp>
      <p:sp>
        <p:nvSpPr>
          <p:cNvPr id="104" name="TextBox 103">
            <a:extLst>
              <a:ext uri="{FF2B5EF4-FFF2-40B4-BE49-F238E27FC236}">
                <a16:creationId xmlns:a16="http://schemas.microsoft.com/office/drawing/2014/main" id="{ED38ACA2-3A6F-114E-B4CE-B188B7A04E22}"/>
              </a:ext>
            </a:extLst>
          </p:cNvPr>
          <p:cNvSpPr txBox="1"/>
          <p:nvPr/>
        </p:nvSpPr>
        <p:spPr>
          <a:xfrm>
            <a:off x="7964068" y="4669367"/>
            <a:ext cx="1085554" cy="338554"/>
          </a:xfrm>
          <a:prstGeom prst="rect">
            <a:avLst/>
          </a:prstGeom>
          <a:noFill/>
        </p:spPr>
        <p:txBody>
          <a:bodyPr wrap="none" rtlCol="0">
            <a:spAutoFit/>
          </a:bodyPr>
          <a:lstStyle/>
          <a:p>
            <a:r>
              <a:rPr lang="en-US" sz="1600" dirty="0"/>
              <a:t>has output</a:t>
            </a:r>
          </a:p>
        </p:txBody>
      </p:sp>
      <p:sp>
        <p:nvSpPr>
          <p:cNvPr id="105" name="TextBox 104">
            <a:extLst>
              <a:ext uri="{FF2B5EF4-FFF2-40B4-BE49-F238E27FC236}">
                <a16:creationId xmlns:a16="http://schemas.microsoft.com/office/drawing/2014/main" id="{064C951E-5C55-D040-AA44-54947D6CB748}"/>
              </a:ext>
            </a:extLst>
          </p:cNvPr>
          <p:cNvSpPr txBox="1"/>
          <p:nvPr/>
        </p:nvSpPr>
        <p:spPr>
          <a:xfrm>
            <a:off x="7046605" y="5227890"/>
            <a:ext cx="862737" cy="338554"/>
          </a:xfrm>
          <a:prstGeom prst="rect">
            <a:avLst/>
          </a:prstGeom>
          <a:noFill/>
        </p:spPr>
        <p:txBody>
          <a:bodyPr wrap="none" rtlCol="0">
            <a:spAutoFit/>
          </a:bodyPr>
          <a:lstStyle/>
          <a:p>
            <a:r>
              <a:rPr lang="en-US" sz="1600" dirty="0"/>
              <a:t>has part</a:t>
            </a:r>
          </a:p>
        </p:txBody>
      </p:sp>
      <p:sp>
        <p:nvSpPr>
          <p:cNvPr id="106" name="TextBox 105">
            <a:extLst>
              <a:ext uri="{FF2B5EF4-FFF2-40B4-BE49-F238E27FC236}">
                <a16:creationId xmlns:a16="http://schemas.microsoft.com/office/drawing/2014/main" id="{91392809-BA78-BF47-AE6A-EF5C573EFEAB}"/>
              </a:ext>
            </a:extLst>
          </p:cNvPr>
          <p:cNvSpPr txBox="1"/>
          <p:nvPr/>
        </p:nvSpPr>
        <p:spPr>
          <a:xfrm>
            <a:off x="4114818" y="5305660"/>
            <a:ext cx="1001108" cy="338554"/>
          </a:xfrm>
          <a:prstGeom prst="rect">
            <a:avLst/>
          </a:prstGeom>
          <a:noFill/>
        </p:spPr>
        <p:txBody>
          <a:bodyPr wrap="none" rtlCol="0">
            <a:spAutoFit/>
          </a:bodyPr>
          <a:lstStyle/>
          <a:p>
            <a:r>
              <a:rPr lang="en-US" sz="1600" dirty="0"/>
              <a:t>inheres in</a:t>
            </a:r>
          </a:p>
        </p:txBody>
      </p:sp>
      <p:sp>
        <p:nvSpPr>
          <p:cNvPr id="107" name="TextBox 106">
            <a:extLst>
              <a:ext uri="{FF2B5EF4-FFF2-40B4-BE49-F238E27FC236}">
                <a16:creationId xmlns:a16="http://schemas.microsoft.com/office/drawing/2014/main" id="{62EBBD2B-701B-5347-955C-7B1ED7774436}"/>
              </a:ext>
            </a:extLst>
          </p:cNvPr>
          <p:cNvSpPr txBox="1"/>
          <p:nvPr/>
        </p:nvSpPr>
        <p:spPr>
          <a:xfrm>
            <a:off x="546535" y="5360190"/>
            <a:ext cx="1331134" cy="338554"/>
          </a:xfrm>
          <a:prstGeom prst="rect">
            <a:avLst/>
          </a:prstGeom>
          <a:noFill/>
        </p:spPr>
        <p:txBody>
          <a:bodyPr wrap="none" rtlCol="0">
            <a:spAutoFit/>
          </a:bodyPr>
          <a:lstStyle/>
          <a:p>
            <a:r>
              <a:rPr lang="en-US" sz="1600" dirty="0"/>
              <a:t>has text value</a:t>
            </a:r>
          </a:p>
        </p:txBody>
      </p:sp>
      <p:sp>
        <p:nvSpPr>
          <p:cNvPr id="49" name="Oval 48">
            <a:extLst>
              <a:ext uri="{FF2B5EF4-FFF2-40B4-BE49-F238E27FC236}">
                <a16:creationId xmlns:a16="http://schemas.microsoft.com/office/drawing/2014/main" id="{E9541129-F465-DD40-9B4A-5B8EF72CFDB4}"/>
              </a:ext>
            </a:extLst>
          </p:cNvPr>
          <p:cNvSpPr/>
          <p:nvPr/>
        </p:nvSpPr>
        <p:spPr>
          <a:xfrm>
            <a:off x="2710793" y="4339058"/>
            <a:ext cx="1629647" cy="800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 Service Skills</a:t>
            </a:r>
          </a:p>
        </p:txBody>
      </p:sp>
      <p:cxnSp>
        <p:nvCxnSpPr>
          <p:cNvPr id="51" name="Straight Arrow Connector 50">
            <a:extLst>
              <a:ext uri="{FF2B5EF4-FFF2-40B4-BE49-F238E27FC236}">
                <a16:creationId xmlns:a16="http://schemas.microsoft.com/office/drawing/2014/main" id="{1B9ECD00-A0E8-9541-A7DE-685CF8B8F11F}"/>
              </a:ext>
            </a:extLst>
          </p:cNvPr>
          <p:cNvCxnSpPr>
            <a:cxnSpLocks/>
            <a:stCxn id="49" idx="6"/>
            <a:endCxn id="25" idx="3"/>
          </p:cNvCxnSpPr>
          <p:nvPr/>
        </p:nvCxnSpPr>
        <p:spPr>
          <a:xfrm flipV="1">
            <a:off x="4340440" y="4360607"/>
            <a:ext cx="1206081" cy="3787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0D97EF70-853B-3643-A5CB-40502157C9C8}"/>
              </a:ext>
            </a:extLst>
          </p:cNvPr>
          <p:cNvSpPr txBox="1"/>
          <p:nvPr/>
        </p:nvSpPr>
        <p:spPr>
          <a:xfrm>
            <a:off x="4154191" y="4248025"/>
            <a:ext cx="1034963" cy="338554"/>
          </a:xfrm>
          <a:prstGeom prst="rect">
            <a:avLst/>
          </a:prstGeom>
          <a:noFill/>
        </p:spPr>
        <p:txBody>
          <a:bodyPr wrap="square" rtlCol="0">
            <a:spAutoFit/>
          </a:bodyPr>
          <a:lstStyle/>
          <a:p>
            <a:r>
              <a:rPr lang="en-US" sz="1600" dirty="0"/>
              <a:t>realized in</a:t>
            </a:r>
          </a:p>
        </p:txBody>
      </p:sp>
      <p:sp>
        <p:nvSpPr>
          <p:cNvPr id="53" name="Oval 52">
            <a:extLst>
              <a:ext uri="{FF2B5EF4-FFF2-40B4-BE49-F238E27FC236}">
                <a16:creationId xmlns:a16="http://schemas.microsoft.com/office/drawing/2014/main" id="{00AA9D09-4FF6-8E41-99BB-B3B4E9227C62}"/>
              </a:ext>
            </a:extLst>
          </p:cNvPr>
          <p:cNvSpPr/>
          <p:nvPr/>
        </p:nvSpPr>
        <p:spPr>
          <a:xfrm>
            <a:off x="10481203" y="242372"/>
            <a:ext cx="273132" cy="242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30D93F40-3E22-BD42-8658-FA569DB373D7}"/>
              </a:ext>
            </a:extLst>
          </p:cNvPr>
          <p:cNvSpPr txBox="1"/>
          <p:nvPr/>
        </p:nvSpPr>
        <p:spPr>
          <a:xfrm>
            <a:off x="10753602" y="224710"/>
            <a:ext cx="797654" cy="307777"/>
          </a:xfrm>
          <a:prstGeom prst="rect">
            <a:avLst/>
          </a:prstGeom>
          <a:noFill/>
        </p:spPr>
        <p:txBody>
          <a:bodyPr wrap="none" rtlCol="0">
            <a:spAutoFit/>
          </a:bodyPr>
          <a:lstStyle/>
          <a:p>
            <a:r>
              <a:rPr lang="en-US" sz="1400" dirty="0"/>
              <a:t>Instance</a:t>
            </a:r>
          </a:p>
        </p:txBody>
      </p:sp>
      <p:sp>
        <p:nvSpPr>
          <p:cNvPr id="57" name="TextBox 56">
            <a:extLst>
              <a:ext uri="{FF2B5EF4-FFF2-40B4-BE49-F238E27FC236}">
                <a16:creationId xmlns:a16="http://schemas.microsoft.com/office/drawing/2014/main" id="{CB0A44E1-3D0F-1748-AE75-9710A34765BD}"/>
              </a:ext>
            </a:extLst>
          </p:cNvPr>
          <p:cNvSpPr txBox="1"/>
          <p:nvPr/>
        </p:nvSpPr>
        <p:spPr>
          <a:xfrm>
            <a:off x="8955496" y="2741541"/>
            <a:ext cx="854273" cy="338554"/>
          </a:xfrm>
          <a:prstGeom prst="rect">
            <a:avLst/>
          </a:prstGeom>
          <a:noFill/>
        </p:spPr>
        <p:txBody>
          <a:bodyPr wrap="none" rtlCol="0">
            <a:spAutoFit/>
          </a:bodyPr>
          <a:lstStyle/>
          <a:p>
            <a:r>
              <a:rPr lang="en-US" sz="1600" dirty="0"/>
              <a:t>agent in</a:t>
            </a:r>
          </a:p>
        </p:txBody>
      </p:sp>
    </p:spTree>
    <p:extLst>
      <p:ext uri="{BB962C8B-B14F-4D97-AF65-F5344CB8AC3E}">
        <p14:creationId xmlns:p14="http://schemas.microsoft.com/office/powerpoint/2010/main" val="33989192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4B6078-A3CF-2145-BA4C-EC73470928D3}"/>
              </a:ext>
            </a:extLst>
          </p:cNvPr>
          <p:cNvSpPr txBox="1"/>
          <p:nvPr/>
        </p:nvSpPr>
        <p:spPr>
          <a:xfrm>
            <a:off x="887104" y="586854"/>
            <a:ext cx="10181230" cy="2123658"/>
          </a:xfrm>
          <a:prstGeom prst="rect">
            <a:avLst/>
          </a:prstGeom>
          <a:noFill/>
        </p:spPr>
        <p:txBody>
          <a:bodyPr wrap="square" rtlCol="0">
            <a:spAutoFit/>
          </a:bodyPr>
          <a:lstStyle/>
          <a:p>
            <a:br>
              <a:rPr lang="en-US" sz="4400" i="1" dirty="0">
                <a:latin typeface="Garamond" panose="02020404030301010803" pitchFamily="18" charset="0"/>
              </a:rPr>
            </a:br>
            <a:r>
              <a:rPr lang="en-US" sz="4400" i="1" dirty="0">
                <a:latin typeface="Garamond" panose="02020404030301010803" pitchFamily="18" charset="0"/>
              </a:rPr>
              <a:t>Creating Measurements and Ratios</a:t>
            </a:r>
            <a:br>
              <a:rPr lang="en-US" sz="4400" i="1" dirty="0">
                <a:latin typeface="Garamond" panose="02020404030301010803" pitchFamily="18" charset="0"/>
              </a:rPr>
            </a:br>
            <a:endParaRPr lang="en-US" sz="4400" dirty="0">
              <a:latin typeface="Garamond" panose="02020404030301010803" pitchFamily="18" charset="0"/>
            </a:endParaRPr>
          </a:p>
        </p:txBody>
      </p:sp>
    </p:spTree>
    <p:extLst>
      <p:ext uri="{BB962C8B-B14F-4D97-AF65-F5344CB8AC3E}">
        <p14:creationId xmlns:p14="http://schemas.microsoft.com/office/powerpoint/2010/main" val="303582587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E90C00D-5157-8D47-B60C-5F07753301D6}"/>
              </a:ext>
            </a:extLst>
          </p:cNvPr>
          <p:cNvSpPr/>
          <p:nvPr/>
        </p:nvSpPr>
        <p:spPr>
          <a:xfrm>
            <a:off x="0" y="16933"/>
            <a:ext cx="12192000" cy="441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Adobe Garamond Pro" charset="0"/>
                <a:ea typeface="Adobe Garamond Pro" charset="0"/>
                <a:cs typeface="Adobe Garamond Pro" charset="0"/>
              </a:rPr>
              <a:t>       Material Analysis</a:t>
            </a:r>
          </a:p>
        </p:txBody>
      </p:sp>
      <p:sp>
        <p:nvSpPr>
          <p:cNvPr id="3" name="Oval 2">
            <a:extLst>
              <a:ext uri="{FF2B5EF4-FFF2-40B4-BE49-F238E27FC236}">
                <a16:creationId xmlns:a16="http://schemas.microsoft.com/office/drawing/2014/main" id="{CE97616A-A44F-4045-8FBE-45AE64015646}"/>
              </a:ext>
            </a:extLst>
          </p:cNvPr>
          <p:cNvSpPr/>
          <p:nvPr/>
        </p:nvSpPr>
        <p:spPr>
          <a:xfrm>
            <a:off x="2030712" y="3621017"/>
            <a:ext cx="1528011" cy="7579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Portion of Matter</a:t>
            </a:r>
          </a:p>
        </p:txBody>
      </p:sp>
      <p:sp>
        <p:nvSpPr>
          <p:cNvPr id="6" name="Oval 5">
            <a:extLst>
              <a:ext uri="{FF2B5EF4-FFF2-40B4-BE49-F238E27FC236}">
                <a16:creationId xmlns:a16="http://schemas.microsoft.com/office/drawing/2014/main" id="{5FB3CA2C-87B2-4748-BC6B-7E568B8195AF}"/>
              </a:ext>
            </a:extLst>
          </p:cNvPr>
          <p:cNvSpPr/>
          <p:nvPr/>
        </p:nvSpPr>
        <p:spPr>
          <a:xfrm>
            <a:off x="3904626" y="826068"/>
            <a:ext cx="1303422" cy="389021"/>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Quality</a:t>
            </a:r>
          </a:p>
        </p:txBody>
      </p:sp>
      <p:sp>
        <p:nvSpPr>
          <p:cNvPr id="7" name="Oval 6">
            <a:extLst>
              <a:ext uri="{FF2B5EF4-FFF2-40B4-BE49-F238E27FC236}">
                <a16:creationId xmlns:a16="http://schemas.microsoft.com/office/drawing/2014/main" id="{F4E2A910-40C2-0E42-9F9E-38BB74FEA51F}"/>
              </a:ext>
            </a:extLst>
          </p:cNvPr>
          <p:cNvSpPr/>
          <p:nvPr/>
        </p:nvSpPr>
        <p:spPr>
          <a:xfrm>
            <a:off x="4583413" y="4836212"/>
            <a:ext cx="1788695" cy="10647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Creep Strength</a:t>
            </a:r>
          </a:p>
        </p:txBody>
      </p:sp>
      <p:cxnSp>
        <p:nvCxnSpPr>
          <p:cNvPr id="8" name="Straight Arrow Connector 7">
            <a:extLst>
              <a:ext uri="{FF2B5EF4-FFF2-40B4-BE49-F238E27FC236}">
                <a16:creationId xmlns:a16="http://schemas.microsoft.com/office/drawing/2014/main" id="{17322569-0EE4-5F40-BD72-1C3EC5FA5A13}"/>
              </a:ext>
            </a:extLst>
          </p:cNvPr>
          <p:cNvCxnSpPr>
            <a:cxnSpLocks/>
            <a:stCxn id="3" idx="4"/>
            <a:endCxn id="7" idx="2"/>
          </p:cNvCxnSpPr>
          <p:nvPr/>
        </p:nvCxnSpPr>
        <p:spPr>
          <a:xfrm>
            <a:off x="2794718" y="4379006"/>
            <a:ext cx="1788695" cy="989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B32BDC7-A825-3844-8467-7CA3820BBBE2}"/>
              </a:ext>
            </a:extLst>
          </p:cNvPr>
          <p:cNvCxnSpPr>
            <a:cxnSpLocks/>
            <a:stCxn id="23" idx="0"/>
            <a:endCxn id="6" idx="4"/>
          </p:cNvCxnSpPr>
          <p:nvPr/>
        </p:nvCxnSpPr>
        <p:spPr>
          <a:xfrm flipV="1">
            <a:off x="1682242" y="1215089"/>
            <a:ext cx="2874095" cy="364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282847E-DF09-4247-9644-7ACEBBDC54BB}"/>
              </a:ext>
            </a:extLst>
          </p:cNvPr>
          <p:cNvCxnSpPr>
            <a:cxnSpLocks/>
            <a:stCxn id="7" idx="3"/>
            <a:endCxn id="41" idx="7"/>
          </p:cNvCxnSpPr>
          <p:nvPr/>
        </p:nvCxnSpPr>
        <p:spPr>
          <a:xfrm flipH="1">
            <a:off x="4321465" y="5745036"/>
            <a:ext cx="523896" cy="490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B7F5C007-AEB3-6F48-9F80-38B93FFE0C82}"/>
              </a:ext>
            </a:extLst>
          </p:cNvPr>
          <p:cNvSpPr/>
          <p:nvPr/>
        </p:nvSpPr>
        <p:spPr>
          <a:xfrm>
            <a:off x="3872304" y="1825010"/>
            <a:ext cx="1303422" cy="389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Shape</a:t>
            </a:r>
          </a:p>
        </p:txBody>
      </p:sp>
      <p:sp>
        <p:nvSpPr>
          <p:cNvPr id="23" name="Oval 22">
            <a:extLst>
              <a:ext uri="{FF2B5EF4-FFF2-40B4-BE49-F238E27FC236}">
                <a16:creationId xmlns:a16="http://schemas.microsoft.com/office/drawing/2014/main" id="{15B05CB8-06F9-D243-AE38-0EB8892E52E2}"/>
              </a:ext>
            </a:extLst>
          </p:cNvPr>
          <p:cNvSpPr/>
          <p:nvPr/>
        </p:nvSpPr>
        <p:spPr>
          <a:xfrm>
            <a:off x="787895" y="1579867"/>
            <a:ext cx="1788694" cy="9601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Grain Size</a:t>
            </a:r>
          </a:p>
        </p:txBody>
      </p:sp>
      <p:cxnSp>
        <p:nvCxnSpPr>
          <p:cNvPr id="26" name="Straight Arrow Connector 25">
            <a:extLst>
              <a:ext uri="{FF2B5EF4-FFF2-40B4-BE49-F238E27FC236}">
                <a16:creationId xmlns:a16="http://schemas.microsoft.com/office/drawing/2014/main" id="{3C7F7690-D0C1-4143-B613-693BDE187F40}"/>
              </a:ext>
            </a:extLst>
          </p:cNvPr>
          <p:cNvCxnSpPr>
            <a:cxnSpLocks/>
            <a:stCxn id="22" idx="0"/>
            <a:endCxn id="6" idx="4"/>
          </p:cNvCxnSpPr>
          <p:nvPr/>
        </p:nvCxnSpPr>
        <p:spPr>
          <a:xfrm flipV="1">
            <a:off x="4524015" y="1215089"/>
            <a:ext cx="32322" cy="609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388135B-3CE5-8341-9FD3-190355F3DC9F}"/>
              </a:ext>
            </a:extLst>
          </p:cNvPr>
          <p:cNvCxnSpPr>
            <a:cxnSpLocks/>
            <a:stCxn id="3" idx="0"/>
            <a:endCxn id="23" idx="4"/>
          </p:cNvCxnSpPr>
          <p:nvPr/>
        </p:nvCxnSpPr>
        <p:spPr>
          <a:xfrm flipH="1" flipV="1">
            <a:off x="1682242" y="2540031"/>
            <a:ext cx="1112476" cy="1080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D615434-2CEC-1A4D-9653-BE1A1B4D589C}"/>
              </a:ext>
            </a:extLst>
          </p:cNvPr>
          <p:cNvCxnSpPr>
            <a:cxnSpLocks/>
            <a:stCxn id="3" idx="0"/>
            <a:endCxn id="22" idx="3"/>
          </p:cNvCxnSpPr>
          <p:nvPr/>
        </p:nvCxnSpPr>
        <p:spPr>
          <a:xfrm flipV="1">
            <a:off x="2794718" y="2157060"/>
            <a:ext cx="1268468" cy="1463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456A589B-9F14-B44C-AB90-379FB7702B65}"/>
              </a:ext>
            </a:extLst>
          </p:cNvPr>
          <p:cNvSpPr/>
          <p:nvPr/>
        </p:nvSpPr>
        <p:spPr>
          <a:xfrm>
            <a:off x="2794718" y="6179039"/>
            <a:ext cx="1788695" cy="389021"/>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Disposition</a:t>
            </a:r>
          </a:p>
        </p:txBody>
      </p:sp>
      <p:sp>
        <p:nvSpPr>
          <p:cNvPr id="42" name="Oval 41">
            <a:extLst>
              <a:ext uri="{FF2B5EF4-FFF2-40B4-BE49-F238E27FC236}">
                <a16:creationId xmlns:a16="http://schemas.microsoft.com/office/drawing/2014/main" id="{2707347A-EE7D-C344-92FD-2D8AC37304EB}"/>
              </a:ext>
            </a:extLst>
          </p:cNvPr>
          <p:cNvSpPr/>
          <p:nvPr/>
        </p:nvSpPr>
        <p:spPr>
          <a:xfrm>
            <a:off x="365583" y="5349666"/>
            <a:ext cx="1788695" cy="7060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solid phase state</a:t>
            </a:r>
          </a:p>
        </p:txBody>
      </p:sp>
      <p:cxnSp>
        <p:nvCxnSpPr>
          <p:cNvPr id="44" name="Straight Arrow Connector 43">
            <a:extLst>
              <a:ext uri="{FF2B5EF4-FFF2-40B4-BE49-F238E27FC236}">
                <a16:creationId xmlns:a16="http://schemas.microsoft.com/office/drawing/2014/main" id="{E743FB9A-8A85-AC40-8CAE-AF945AD435D6}"/>
              </a:ext>
            </a:extLst>
          </p:cNvPr>
          <p:cNvCxnSpPr>
            <a:cxnSpLocks/>
            <a:stCxn id="42" idx="6"/>
            <a:endCxn id="41" idx="1"/>
          </p:cNvCxnSpPr>
          <p:nvPr/>
        </p:nvCxnSpPr>
        <p:spPr>
          <a:xfrm>
            <a:off x="2154278" y="5702681"/>
            <a:ext cx="902388" cy="533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9070BD0B-8D98-754D-AED2-063FE1AFD806}"/>
              </a:ext>
            </a:extLst>
          </p:cNvPr>
          <p:cNvCxnSpPr>
            <a:cxnSpLocks/>
            <a:stCxn id="3" idx="4"/>
            <a:endCxn id="42" idx="0"/>
          </p:cNvCxnSpPr>
          <p:nvPr/>
        </p:nvCxnSpPr>
        <p:spPr>
          <a:xfrm flipH="1">
            <a:off x="1259931" y="4379006"/>
            <a:ext cx="1534787" cy="970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1" name="TextBox 160">
            <a:extLst>
              <a:ext uri="{FF2B5EF4-FFF2-40B4-BE49-F238E27FC236}">
                <a16:creationId xmlns:a16="http://schemas.microsoft.com/office/drawing/2014/main" id="{1BD42F1B-A7ED-2E42-92F4-B1B16BE6485C}"/>
              </a:ext>
            </a:extLst>
          </p:cNvPr>
          <p:cNvSpPr txBox="1"/>
          <p:nvPr/>
        </p:nvSpPr>
        <p:spPr>
          <a:xfrm>
            <a:off x="2354276" y="1154902"/>
            <a:ext cx="983603" cy="307777"/>
          </a:xfrm>
          <a:prstGeom prst="rect">
            <a:avLst/>
          </a:prstGeom>
          <a:noFill/>
        </p:spPr>
        <p:txBody>
          <a:bodyPr wrap="none" rtlCol="0">
            <a:spAutoFit/>
          </a:bodyPr>
          <a:lstStyle/>
          <a:p>
            <a:r>
              <a:rPr lang="en-US" sz="1400" dirty="0"/>
              <a:t>instance of</a:t>
            </a:r>
          </a:p>
        </p:txBody>
      </p:sp>
      <p:sp>
        <p:nvSpPr>
          <p:cNvPr id="163" name="TextBox 162">
            <a:extLst>
              <a:ext uri="{FF2B5EF4-FFF2-40B4-BE49-F238E27FC236}">
                <a16:creationId xmlns:a16="http://schemas.microsoft.com/office/drawing/2014/main" id="{D6FEB881-A9CF-3148-8721-9B3219F8C458}"/>
              </a:ext>
            </a:extLst>
          </p:cNvPr>
          <p:cNvSpPr txBox="1"/>
          <p:nvPr/>
        </p:nvSpPr>
        <p:spPr>
          <a:xfrm>
            <a:off x="1868138" y="6012549"/>
            <a:ext cx="983603" cy="307777"/>
          </a:xfrm>
          <a:prstGeom prst="rect">
            <a:avLst/>
          </a:prstGeom>
          <a:noFill/>
        </p:spPr>
        <p:txBody>
          <a:bodyPr wrap="none" rtlCol="0">
            <a:spAutoFit/>
          </a:bodyPr>
          <a:lstStyle/>
          <a:p>
            <a:r>
              <a:rPr lang="en-US" sz="1400" dirty="0"/>
              <a:t>instance of</a:t>
            </a:r>
          </a:p>
        </p:txBody>
      </p:sp>
      <p:sp>
        <p:nvSpPr>
          <p:cNvPr id="164" name="TextBox 163">
            <a:extLst>
              <a:ext uri="{FF2B5EF4-FFF2-40B4-BE49-F238E27FC236}">
                <a16:creationId xmlns:a16="http://schemas.microsoft.com/office/drawing/2014/main" id="{5A95519C-61AA-5F49-9ACB-1B014E0B0B7B}"/>
              </a:ext>
            </a:extLst>
          </p:cNvPr>
          <p:cNvSpPr txBox="1"/>
          <p:nvPr/>
        </p:nvSpPr>
        <p:spPr>
          <a:xfrm>
            <a:off x="4584103" y="5940369"/>
            <a:ext cx="983603" cy="307777"/>
          </a:xfrm>
          <a:prstGeom prst="rect">
            <a:avLst/>
          </a:prstGeom>
          <a:noFill/>
        </p:spPr>
        <p:txBody>
          <a:bodyPr wrap="none" rtlCol="0">
            <a:spAutoFit/>
          </a:bodyPr>
          <a:lstStyle/>
          <a:p>
            <a:r>
              <a:rPr lang="en-US" sz="1400" dirty="0"/>
              <a:t>instance of</a:t>
            </a:r>
          </a:p>
        </p:txBody>
      </p:sp>
      <p:sp>
        <p:nvSpPr>
          <p:cNvPr id="165" name="TextBox 164">
            <a:extLst>
              <a:ext uri="{FF2B5EF4-FFF2-40B4-BE49-F238E27FC236}">
                <a16:creationId xmlns:a16="http://schemas.microsoft.com/office/drawing/2014/main" id="{701779DB-0795-E24B-A0DA-2599E5DF4A1F}"/>
              </a:ext>
            </a:extLst>
          </p:cNvPr>
          <p:cNvSpPr txBox="1"/>
          <p:nvPr/>
        </p:nvSpPr>
        <p:spPr>
          <a:xfrm>
            <a:off x="1231504" y="2895137"/>
            <a:ext cx="857158" cy="307777"/>
          </a:xfrm>
          <a:prstGeom prst="rect">
            <a:avLst/>
          </a:prstGeom>
          <a:noFill/>
        </p:spPr>
        <p:txBody>
          <a:bodyPr wrap="none" rtlCol="0">
            <a:spAutoFit/>
          </a:bodyPr>
          <a:lstStyle/>
          <a:p>
            <a:r>
              <a:rPr lang="en-US" sz="1400" dirty="0"/>
              <a:t>bearer of</a:t>
            </a:r>
          </a:p>
        </p:txBody>
      </p:sp>
      <p:sp>
        <p:nvSpPr>
          <p:cNvPr id="166" name="TextBox 165">
            <a:extLst>
              <a:ext uri="{FF2B5EF4-FFF2-40B4-BE49-F238E27FC236}">
                <a16:creationId xmlns:a16="http://schemas.microsoft.com/office/drawing/2014/main" id="{E19D80B0-5BE4-E74E-BEEB-EB9C3187BB08}"/>
              </a:ext>
            </a:extLst>
          </p:cNvPr>
          <p:cNvSpPr txBox="1"/>
          <p:nvPr/>
        </p:nvSpPr>
        <p:spPr>
          <a:xfrm>
            <a:off x="2690710" y="2607210"/>
            <a:ext cx="857158" cy="307777"/>
          </a:xfrm>
          <a:prstGeom prst="rect">
            <a:avLst/>
          </a:prstGeom>
          <a:noFill/>
        </p:spPr>
        <p:txBody>
          <a:bodyPr wrap="none" rtlCol="0">
            <a:spAutoFit/>
          </a:bodyPr>
          <a:lstStyle/>
          <a:p>
            <a:r>
              <a:rPr lang="en-US" sz="1400" dirty="0"/>
              <a:t>bearer of</a:t>
            </a:r>
          </a:p>
        </p:txBody>
      </p:sp>
      <p:sp>
        <p:nvSpPr>
          <p:cNvPr id="169" name="TextBox 168">
            <a:extLst>
              <a:ext uri="{FF2B5EF4-FFF2-40B4-BE49-F238E27FC236}">
                <a16:creationId xmlns:a16="http://schemas.microsoft.com/office/drawing/2014/main" id="{E9508EE0-65DA-9E42-BE5B-69A3439A8A47}"/>
              </a:ext>
            </a:extLst>
          </p:cNvPr>
          <p:cNvSpPr txBox="1"/>
          <p:nvPr/>
        </p:nvSpPr>
        <p:spPr>
          <a:xfrm>
            <a:off x="3402399" y="4485610"/>
            <a:ext cx="857158" cy="307777"/>
          </a:xfrm>
          <a:prstGeom prst="rect">
            <a:avLst/>
          </a:prstGeom>
          <a:noFill/>
        </p:spPr>
        <p:txBody>
          <a:bodyPr wrap="none" rtlCol="0">
            <a:spAutoFit/>
          </a:bodyPr>
          <a:lstStyle/>
          <a:p>
            <a:r>
              <a:rPr lang="en-US" sz="1400" dirty="0"/>
              <a:t>bearer of</a:t>
            </a:r>
          </a:p>
        </p:txBody>
      </p:sp>
      <p:sp>
        <p:nvSpPr>
          <p:cNvPr id="170" name="TextBox 169">
            <a:extLst>
              <a:ext uri="{FF2B5EF4-FFF2-40B4-BE49-F238E27FC236}">
                <a16:creationId xmlns:a16="http://schemas.microsoft.com/office/drawing/2014/main" id="{F492A384-2496-964B-80FE-34D8BA688451}"/>
              </a:ext>
            </a:extLst>
          </p:cNvPr>
          <p:cNvSpPr txBox="1"/>
          <p:nvPr/>
        </p:nvSpPr>
        <p:spPr>
          <a:xfrm>
            <a:off x="1421860" y="4525237"/>
            <a:ext cx="857158" cy="307777"/>
          </a:xfrm>
          <a:prstGeom prst="rect">
            <a:avLst/>
          </a:prstGeom>
          <a:noFill/>
        </p:spPr>
        <p:txBody>
          <a:bodyPr wrap="none" rtlCol="0">
            <a:spAutoFit/>
          </a:bodyPr>
          <a:lstStyle/>
          <a:p>
            <a:r>
              <a:rPr lang="en-US" sz="1400" dirty="0"/>
              <a:t>bearer of</a:t>
            </a:r>
          </a:p>
        </p:txBody>
      </p:sp>
      <p:sp>
        <p:nvSpPr>
          <p:cNvPr id="189" name="TextBox 188">
            <a:extLst>
              <a:ext uri="{FF2B5EF4-FFF2-40B4-BE49-F238E27FC236}">
                <a16:creationId xmlns:a16="http://schemas.microsoft.com/office/drawing/2014/main" id="{8AF3B51F-3E2D-C545-866F-97762D045704}"/>
              </a:ext>
            </a:extLst>
          </p:cNvPr>
          <p:cNvSpPr txBox="1"/>
          <p:nvPr/>
        </p:nvSpPr>
        <p:spPr>
          <a:xfrm>
            <a:off x="3608414" y="1397478"/>
            <a:ext cx="983603" cy="307777"/>
          </a:xfrm>
          <a:prstGeom prst="rect">
            <a:avLst/>
          </a:prstGeom>
          <a:noFill/>
        </p:spPr>
        <p:txBody>
          <a:bodyPr wrap="none" rtlCol="0">
            <a:spAutoFit/>
          </a:bodyPr>
          <a:lstStyle/>
          <a:p>
            <a:r>
              <a:rPr lang="en-US" sz="1400" dirty="0"/>
              <a:t>instance of</a:t>
            </a:r>
          </a:p>
        </p:txBody>
      </p:sp>
      <p:sp>
        <p:nvSpPr>
          <p:cNvPr id="203" name="Oval 202">
            <a:extLst>
              <a:ext uri="{FF2B5EF4-FFF2-40B4-BE49-F238E27FC236}">
                <a16:creationId xmlns:a16="http://schemas.microsoft.com/office/drawing/2014/main" id="{B27E2A72-435D-3347-9905-14B55DA1054B}"/>
              </a:ext>
            </a:extLst>
          </p:cNvPr>
          <p:cNvSpPr/>
          <p:nvPr/>
        </p:nvSpPr>
        <p:spPr>
          <a:xfrm>
            <a:off x="178963" y="882452"/>
            <a:ext cx="273132" cy="242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Oval 203">
            <a:extLst>
              <a:ext uri="{FF2B5EF4-FFF2-40B4-BE49-F238E27FC236}">
                <a16:creationId xmlns:a16="http://schemas.microsoft.com/office/drawing/2014/main" id="{5182909D-C1C9-7846-AD01-9321EFDA229D}"/>
              </a:ext>
            </a:extLst>
          </p:cNvPr>
          <p:cNvSpPr/>
          <p:nvPr/>
        </p:nvSpPr>
        <p:spPr>
          <a:xfrm>
            <a:off x="178230" y="583782"/>
            <a:ext cx="273132" cy="242277"/>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TextBox 204">
            <a:extLst>
              <a:ext uri="{FF2B5EF4-FFF2-40B4-BE49-F238E27FC236}">
                <a16:creationId xmlns:a16="http://schemas.microsoft.com/office/drawing/2014/main" id="{0A43407C-8BD0-484C-9C3A-F4CD31DEAA4C}"/>
              </a:ext>
            </a:extLst>
          </p:cNvPr>
          <p:cNvSpPr txBox="1"/>
          <p:nvPr/>
        </p:nvSpPr>
        <p:spPr>
          <a:xfrm>
            <a:off x="451362" y="864790"/>
            <a:ext cx="797654" cy="307777"/>
          </a:xfrm>
          <a:prstGeom prst="rect">
            <a:avLst/>
          </a:prstGeom>
          <a:noFill/>
        </p:spPr>
        <p:txBody>
          <a:bodyPr wrap="none" rtlCol="0">
            <a:spAutoFit/>
          </a:bodyPr>
          <a:lstStyle/>
          <a:p>
            <a:r>
              <a:rPr lang="en-US" sz="1400" dirty="0"/>
              <a:t>Instance</a:t>
            </a:r>
          </a:p>
        </p:txBody>
      </p:sp>
      <p:sp>
        <p:nvSpPr>
          <p:cNvPr id="206" name="TextBox 205">
            <a:extLst>
              <a:ext uri="{FF2B5EF4-FFF2-40B4-BE49-F238E27FC236}">
                <a16:creationId xmlns:a16="http://schemas.microsoft.com/office/drawing/2014/main" id="{9AE05895-FC42-C144-B087-7D493165683E}"/>
              </a:ext>
            </a:extLst>
          </p:cNvPr>
          <p:cNvSpPr txBox="1"/>
          <p:nvPr/>
        </p:nvSpPr>
        <p:spPr>
          <a:xfrm>
            <a:off x="477742" y="552206"/>
            <a:ext cx="1231106" cy="307777"/>
          </a:xfrm>
          <a:prstGeom prst="rect">
            <a:avLst/>
          </a:prstGeom>
          <a:noFill/>
        </p:spPr>
        <p:txBody>
          <a:bodyPr wrap="none" rtlCol="0">
            <a:spAutoFit/>
          </a:bodyPr>
          <a:lstStyle/>
          <a:p>
            <a:r>
              <a:rPr lang="en-US" sz="1400" dirty="0"/>
              <a:t>Asserted Class</a:t>
            </a:r>
          </a:p>
        </p:txBody>
      </p:sp>
    </p:spTree>
    <p:extLst>
      <p:ext uri="{BB962C8B-B14F-4D97-AF65-F5344CB8AC3E}">
        <p14:creationId xmlns:p14="http://schemas.microsoft.com/office/powerpoint/2010/main" val="150294700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E90C00D-5157-8D47-B60C-5F07753301D6}"/>
              </a:ext>
            </a:extLst>
          </p:cNvPr>
          <p:cNvSpPr/>
          <p:nvPr/>
        </p:nvSpPr>
        <p:spPr>
          <a:xfrm>
            <a:off x="0" y="16933"/>
            <a:ext cx="12192000" cy="441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Adobe Garamond Pro" charset="0"/>
                <a:ea typeface="Adobe Garamond Pro" charset="0"/>
                <a:cs typeface="Adobe Garamond Pro" charset="0"/>
              </a:rPr>
              <a:t> Material Analysis</a:t>
            </a:r>
          </a:p>
        </p:txBody>
      </p:sp>
      <p:sp>
        <p:nvSpPr>
          <p:cNvPr id="3" name="Oval 2">
            <a:extLst>
              <a:ext uri="{FF2B5EF4-FFF2-40B4-BE49-F238E27FC236}">
                <a16:creationId xmlns:a16="http://schemas.microsoft.com/office/drawing/2014/main" id="{CE97616A-A44F-4045-8FBE-45AE64015646}"/>
              </a:ext>
            </a:extLst>
          </p:cNvPr>
          <p:cNvSpPr/>
          <p:nvPr/>
        </p:nvSpPr>
        <p:spPr>
          <a:xfrm>
            <a:off x="2030712" y="3621017"/>
            <a:ext cx="1528011" cy="7579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Portion of Matter</a:t>
            </a:r>
          </a:p>
        </p:txBody>
      </p:sp>
      <p:sp>
        <p:nvSpPr>
          <p:cNvPr id="6" name="Oval 5">
            <a:extLst>
              <a:ext uri="{FF2B5EF4-FFF2-40B4-BE49-F238E27FC236}">
                <a16:creationId xmlns:a16="http://schemas.microsoft.com/office/drawing/2014/main" id="{5FB3CA2C-87B2-4748-BC6B-7E568B8195AF}"/>
              </a:ext>
            </a:extLst>
          </p:cNvPr>
          <p:cNvSpPr/>
          <p:nvPr/>
        </p:nvSpPr>
        <p:spPr>
          <a:xfrm>
            <a:off x="3904626" y="826068"/>
            <a:ext cx="1303422" cy="389021"/>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Quality</a:t>
            </a:r>
          </a:p>
        </p:txBody>
      </p:sp>
      <p:sp>
        <p:nvSpPr>
          <p:cNvPr id="7" name="Oval 6">
            <a:extLst>
              <a:ext uri="{FF2B5EF4-FFF2-40B4-BE49-F238E27FC236}">
                <a16:creationId xmlns:a16="http://schemas.microsoft.com/office/drawing/2014/main" id="{F4E2A910-40C2-0E42-9F9E-38BB74FEA51F}"/>
              </a:ext>
            </a:extLst>
          </p:cNvPr>
          <p:cNvSpPr/>
          <p:nvPr/>
        </p:nvSpPr>
        <p:spPr>
          <a:xfrm>
            <a:off x="4583413" y="4836212"/>
            <a:ext cx="1788695" cy="10647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Creep Strength</a:t>
            </a:r>
          </a:p>
        </p:txBody>
      </p:sp>
      <p:cxnSp>
        <p:nvCxnSpPr>
          <p:cNvPr id="8" name="Straight Arrow Connector 7">
            <a:extLst>
              <a:ext uri="{FF2B5EF4-FFF2-40B4-BE49-F238E27FC236}">
                <a16:creationId xmlns:a16="http://schemas.microsoft.com/office/drawing/2014/main" id="{17322569-0EE4-5F40-BD72-1C3EC5FA5A13}"/>
              </a:ext>
            </a:extLst>
          </p:cNvPr>
          <p:cNvCxnSpPr>
            <a:cxnSpLocks/>
            <a:stCxn id="3" idx="4"/>
            <a:endCxn id="7" idx="2"/>
          </p:cNvCxnSpPr>
          <p:nvPr/>
        </p:nvCxnSpPr>
        <p:spPr>
          <a:xfrm>
            <a:off x="2794718" y="4379006"/>
            <a:ext cx="1788695" cy="989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B32BDC7-A825-3844-8467-7CA3820BBBE2}"/>
              </a:ext>
            </a:extLst>
          </p:cNvPr>
          <p:cNvCxnSpPr>
            <a:cxnSpLocks/>
            <a:stCxn id="23" idx="0"/>
            <a:endCxn id="6" idx="4"/>
          </p:cNvCxnSpPr>
          <p:nvPr/>
        </p:nvCxnSpPr>
        <p:spPr>
          <a:xfrm flipV="1">
            <a:off x="1682242" y="1215089"/>
            <a:ext cx="2874095" cy="364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282847E-DF09-4247-9644-7ACEBBDC54BB}"/>
              </a:ext>
            </a:extLst>
          </p:cNvPr>
          <p:cNvCxnSpPr>
            <a:cxnSpLocks/>
            <a:stCxn id="7" idx="3"/>
            <a:endCxn id="41" idx="7"/>
          </p:cNvCxnSpPr>
          <p:nvPr/>
        </p:nvCxnSpPr>
        <p:spPr>
          <a:xfrm flipH="1">
            <a:off x="4321465" y="5745036"/>
            <a:ext cx="523896" cy="490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917D485-53DB-E949-AE2A-21C3D9CEAFCE}"/>
              </a:ext>
            </a:extLst>
          </p:cNvPr>
          <p:cNvCxnSpPr>
            <a:cxnSpLocks/>
            <a:stCxn id="7" idx="0"/>
            <a:endCxn id="56" idx="4"/>
          </p:cNvCxnSpPr>
          <p:nvPr/>
        </p:nvCxnSpPr>
        <p:spPr>
          <a:xfrm flipV="1">
            <a:off x="5477761" y="4360432"/>
            <a:ext cx="1490663" cy="475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B7F5C007-AEB3-6F48-9F80-38B93FFE0C82}"/>
              </a:ext>
            </a:extLst>
          </p:cNvPr>
          <p:cNvSpPr/>
          <p:nvPr/>
        </p:nvSpPr>
        <p:spPr>
          <a:xfrm>
            <a:off x="3872304" y="1825010"/>
            <a:ext cx="1303422" cy="389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Shape</a:t>
            </a:r>
          </a:p>
        </p:txBody>
      </p:sp>
      <p:sp>
        <p:nvSpPr>
          <p:cNvPr id="23" name="Oval 22">
            <a:extLst>
              <a:ext uri="{FF2B5EF4-FFF2-40B4-BE49-F238E27FC236}">
                <a16:creationId xmlns:a16="http://schemas.microsoft.com/office/drawing/2014/main" id="{15B05CB8-06F9-D243-AE38-0EB8892E52E2}"/>
              </a:ext>
            </a:extLst>
          </p:cNvPr>
          <p:cNvSpPr/>
          <p:nvPr/>
        </p:nvSpPr>
        <p:spPr>
          <a:xfrm>
            <a:off x="787895" y="1579867"/>
            <a:ext cx="1788694" cy="9601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Grain Size</a:t>
            </a:r>
          </a:p>
        </p:txBody>
      </p:sp>
      <p:cxnSp>
        <p:nvCxnSpPr>
          <p:cNvPr id="26" name="Straight Arrow Connector 25">
            <a:extLst>
              <a:ext uri="{FF2B5EF4-FFF2-40B4-BE49-F238E27FC236}">
                <a16:creationId xmlns:a16="http://schemas.microsoft.com/office/drawing/2014/main" id="{3C7F7690-D0C1-4143-B613-693BDE187F40}"/>
              </a:ext>
            </a:extLst>
          </p:cNvPr>
          <p:cNvCxnSpPr>
            <a:cxnSpLocks/>
            <a:stCxn id="22" idx="0"/>
            <a:endCxn id="6" idx="4"/>
          </p:cNvCxnSpPr>
          <p:nvPr/>
        </p:nvCxnSpPr>
        <p:spPr>
          <a:xfrm flipV="1">
            <a:off x="4524015" y="1215089"/>
            <a:ext cx="32322" cy="609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388135B-3CE5-8341-9FD3-190355F3DC9F}"/>
              </a:ext>
            </a:extLst>
          </p:cNvPr>
          <p:cNvCxnSpPr>
            <a:cxnSpLocks/>
            <a:stCxn id="3" idx="0"/>
            <a:endCxn id="23" idx="4"/>
          </p:cNvCxnSpPr>
          <p:nvPr/>
        </p:nvCxnSpPr>
        <p:spPr>
          <a:xfrm flipH="1" flipV="1">
            <a:off x="1682242" y="2540031"/>
            <a:ext cx="1112476" cy="1080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D615434-2CEC-1A4D-9653-BE1A1B4D589C}"/>
              </a:ext>
            </a:extLst>
          </p:cNvPr>
          <p:cNvCxnSpPr>
            <a:cxnSpLocks/>
            <a:stCxn id="3" idx="0"/>
            <a:endCxn id="22" idx="3"/>
          </p:cNvCxnSpPr>
          <p:nvPr/>
        </p:nvCxnSpPr>
        <p:spPr>
          <a:xfrm flipV="1">
            <a:off x="2794718" y="2157060"/>
            <a:ext cx="1268468" cy="1463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456A589B-9F14-B44C-AB90-379FB7702B65}"/>
              </a:ext>
            </a:extLst>
          </p:cNvPr>
          <p:cNvSpPr/>
          <p:nvPr/>
        </p:nvSpPr>
        <p:spPr>
          <a:xfrm>
            <a:off x="2794718" y="6179039"/>
            <a:ext cx="1788695" cy="389021"/>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Disposition</a:t>
            </a:r>
          </a:p>
        </p:txBody>
      </p:sp>
      <p:sp>
        <p:nvSpPr>
          <p:cNvPr id="42" name="Oval 41">
            <a:extLst>
              <a:ext uri="{FF2B5EF4-FFF2-40B4-BE49-F238E27FC236}">
                <a16:creationId xmlns:a16="http://schemas.microsoft.com/office/drawing/2014/main" id="{2707347A-EE7D-C344-92FD-2D8AC37304EB}"/>
              </a:ext>
            </a:extLst>
          </p:cNvPr>
          <p:cNvSpPr/>
          <p:nvPr/>
        </p:nvSpPr>
        <p:spPr>
          <a:xfrm>
            <a:off x="365583" y="5349666"/>
            <a:ext cx="1788695" cy="7060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solid phase state</a:t>
            </a:r>
          </a:p>
        </p:txBody>
      </p:sp>
      <p:cxnSp>
        <p:nvCxnSpPr>
          <p:cNvPr id="44" name="Straight Arrow Connector 43">
            <a:extLst>
              <a:ext uri="{FF2B5EF4-FFF2-40B4-BE49-F238E27FC236}">
                <a16:creationId xmlns:a16="http://schemas.microsoft.com/office/drawing/2014/main" id="{E743FB9A-8A85-AC40-8CAE-AF945AD435D6}"/>
              </a:ext>
            </a:extLst>
          </p:cNvPr>
          <p:cNvCxnSpPr>
            <a:cxnSpLocks/>
            <a:stCxn id="42" idx="6"/>
            <a:endCxn id="41" idx="1"/>
          </p:cNvCxnSpPr>
          <p:nvPr/>
        </p:nvCxnSpPr>
        <p:spPr>
          <a:xfrm>
            <a:off x="2154278" y="5702681"/>
            <a:ext cx="902388" cy="533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1AB80B89-22D9-AF4A-BC79-A9930F8BFF16}"/>
              </a:ext>
            </a:extLst>
          </p:cNvPr>
          <p:cNvSpPr/>
          <p:nvPr/>
        </p:nvSpPr>
        <p:spPr>
          <a:xfrm>
            <a:off x="6074076" y="3717801"/>
            <a:ext cx="1788695" cy="6426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 of Creep</a:t>
            </a:r>
          </a:p>
        </p:txBody>
      </p:sp>
      <p:cxnSp>
        <p:nvCxnSpPr>
          <p:cNvPr id="63" name="Straight Arrow Connector 62">
            <a:extLst>
              <a:ext uri="{FF2B5EF4-FFF2-40B4-BE49-F238E27FC236}">
                <a16:creationId xmlns:a16="http://schemas.microsoft.com/office/drawing/2014/main" id="{23C36B8D-F779-7E4B-A057-DF406BDE7F6B}"/>
              </a:ext>
            </a:extLst>
          </p:cNvPr>
          <p:cNvCxnSpPr>
            <a:cxnSpLocks/>
          </p:cNvCxnSpPr>
          <p:nvPr/>
        </p:nvCxnSpPr>
        <p:spPr>
          <a:xfrm flipH="1" flipV="1">
            <a:off x="6928609" y="1812591"/>
            <a:ext cx="39815" cy="1917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5958F8A1-851C-4344-95BA-11D81D80CB02}"/>
              </a:ext>
            </a:extLst>
          </p:cNvPr>
          <p:cNvCxnSpPr>
            <a:cxnSpLocks/>
            <a:stCxn id="56" idx="0"/>
            <a:endCxn id="72" idx="4"/>
          </p:cNvCxnSpPr>
          <p:nvPr/>
        </p:nvCxnSpPr>
        <p:spPr>
          <a:xfrm flipV="1">
            <a:off x="6968424" y="2934449"/>
            <a:ext cx="1636163" cy="783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Oval 68">
            <a:extLst>
              <a:ext uri="{FF2B5EF4-FFF2-40B4-BE49-F238E27FC236}">
                <a16:creationId xmlns:a16="http://schemas.microsoft.com/office/drawing/2014/main" id="{10166F7D-30FF-394E-86FF-D1A569244A69}"/>
              </a:ext>
            </a:extLst>
          </p:cNvPr>
          <p:cNvSpPr/>
          <p:nvPr/>
        </p:nvSpPr>
        <p:spPr>
          <a:xfrm>
            <a:off x="6030507" y="1411538"/>
            <a:ext cx="1796203" cy="389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Extension 1</a:t>
            </a:r>
          </a:p>
        </p:txBody>
      </p:sp>
      <p:sp>
        <p:nvSpPr>
          <p:cNvPr id="72" name="Oval 71">
            <a:extLst>
              <a:ext uri="{FF2B5EF4-FFF2-40B4-BE49-F238E27FC236}">
                <a16:creationId xmlns:a16="http://schemas.microsoft.com/office/drawing/2014/main" id="{F39C5569-B8A8-5840-8269-E00973241794}"/>
              </a:ext>
            </a:extLst>
          </p:cNvPr>
          <p:cNvSpPr/>
          <p:nvPr/>
        </p:nvSpPr>
        <p:spPr>
          <a:xfrm>
            <a:off x="7677437" y="2545428"/>
            <a:ext cx="1854299" cy="389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Extension 2</a:t>
            </a:r>
          </a:p>
        </p:txBody>
      </p:sp>
      <p:cxnSp>
        <p:nvCxnSpPr>
          <p:cNvPr id="79" name="Straight Arrow Connector 78">
            <a:extLst>
              <a:ext uri="{FF2B5EF4-FFF2-40B4-BE49-F238E27FC236}">
                <a16:creationId xmlns:a16="http://schemas.microsoft.com/office/drawing/2014/main" id="{9070BD0B-8D98-754D-AED2-063FE1AFD806}"/>
              </a:ext>
            </a:extLst>
          </p:cNvPr>
          <p:cNvCxnSpPr>
            <a:cxnSpLocks/>
            <a:stCxn id="3" idx="4"/>
            <a:endCxn id="42" idx="0"/>
          </p:cNvCxnSpPr>
          <p:nvPr/>
        </p:nvCxnSpPr>
        <p:spPr>
          <a:xfrm flipH="1">
            <a:off x="1259931" y="4379006"/>
            <a:ext cx="1534787" cy="970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C099B5EE-A657-B947-8E3E-A8D415C23927}"/>
              </a:ext>
            </a:extLst>
          </p:cNvPr>
          <p:cNvCxnSpPr>
            <a:cxnSpLocks/>
            <a:stCxn id="69" idx="2"/>
            <a:endCxn id="6" idx="4"/>
          </p:cNvCxnSpPr>
          <p:nvPr/>
        </p:nvCxnSpPr>
        <p:spPr>
          <a:xfrm flipH="1" flipV="1">
            <a:off x="4556337" y="1215089"/>
            <a:ext cx="1474170" cy="390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1" name="TextBox 160">
            <a:extLst>
              <a:ext uri="{FF2B5EF4-FFF2-40B4-BE49-F238E27FC236}">
                <a16:creationId xmlns:a16="http://schemas.microsoft.com/office/drawing/2014/main" id="{1BD42F1B-A7ED-2E42-92F4-B1B16BE6485C}"/>
              </a:ext>
            </a:extLst>
          </p:cNvPr>
          <p:cNvSpPr txBox="1"/>
          <p:nvPr/>
        </p:nvSpPr>
        <p:spPr>
          <a:xfrm>
            <a:off x="2354276" y="1154902"/>
            <a:ext cx="983603" cy="307777"/>
          </a:xfrm>
          <a:prstGeom prst="rect">
            <a:avLst/>
          </a:prstGeom>
          <a:noFill/>
        </p:spPr>
        <p:txBody>
          <a:bodyPr wrap="none" rtlCol="0">
            <a:spAutoFit/>
          </a:bodyPr>
          <a:lstStyle/>
          <a:p>
            <a:r>
              <a:rPr lang="en-US" sz="1400" dirty="0"/>
              <a:t>instance of</a:t>
            </a:r>
          </a:p>
        </p:txBody>
      </p:sp>
      <p:sp>
        <p:nvSpPr>
          <p:cNvPr id="163" name="TextBox 162">
            <a:extLst>
              <a:ext uri="{FF2B5EF4-FFF2-40B4-BE49-F238E27FC236}">
                <a16:creationId xmlns:a16="http://schemas.microsoft.com/office/drawing/2014/main" id="{D6FEB881-A9CF-3148-8721-9B3219F8C458}"/>
              </a:ext>
            </a:extLst>
          </p:cNvPr>
          <p:cNvSpPr txBox="1"/>
          <p:nvPr/>
        </p:nvSpPr>
        <p:spPr>
          <a:xfrm>
            <a:off x="1868138" y="6012549"/>
            <a:ext cx="983603" cy="307777"/>
          </a:xfrm>
          <a:prstGeom prst="rect">
            <a:avLst/>
          </a:prstGeom>
          <a:noFill/>
        </p:spPr>
        <p:txBody>
          <a:bodyPr wrap="none" rtlCol="0">
            <a:spAutoFit/>
          </a:bodyPr>
          <a:lstStyle/>
          <a:p>
            <a:r>
              <a:rPr lang="en-US" sz="1400" dirty="0"/>
              <a:t>instance of</a:t>
            </a:r>
          </a:p>
        </p:txBody>
      </p:sp>
      <p:sp>
        <p:nvSpPr>
          <p:cNvPr id="164" name="TextBox 163">
            <a:extLst>
              <a:ext uri="{FF2B5EF4-FFF2-40B4-BE49-F238E27FC236}">
                <a16:creationId xmlns:a16="http://schemas.microsoft.com/office/drawing/2014/main" id="{5A95519C-61AA-5F49-9ACB-1B014E0B0B7B}"/>
              </a:ext>
            </a:extLst>
          </p:cNvPr>
          <p:cNvSpPr txBox="1"/>
          <p:nvPr/>
        </p:nvSpPr>
        <p:spPr>
          <a:xfrm>
            <a:off x="4584103" y="5940369"/>
            <a:ext cx="983603" cy="307777"/>
          </a:xfrm>
          <a:prstGeom prst="rect">
            <a:avLst/>
          </a:prstGeom>
          <a:noFill/>
        </p:spPr>
        <p:txBody>
          <a:bodyPr wrap="none" rtlCol="0">
            <a:spAutoFit/>
          </a:bodyPr>
          <a:lstStyle/>
          <a:p>
            <a:r>
              <a:rPr lang="en-US" sz="1400" dirty="0"/>
              <a:t>instance of</a:t>
            </a:r>
          </a:p>
        </p:txBody>
      </p:sp>
      <p:sp>
        <p:nvSpPr>
          <p:cNvPr id="165" name="TextBox 164">
            <a:extLst>
              <a:ext uri="{FF2B5EF4-FFF2-40B4-BE49-F238E27FC236}">
                <a16:creationId xmlns:a16="http://schemas.microsoft.com/office/drawing/2014/main" id="{701779DB-0795-E24B-A0DA-2599E5DF4A1F}"/>
              </a:ext>
            </a:extLst>
          </p:cNvPr>
          <p:cNvSpPr txBox="1"/>
          <p:nvPr/>
        </p:nvSpPr>
        <p:spPr>
          <a:xfrm>
            <a:off x="1231504" y="2895137"/>
            <a:ext cx="857158" cy="307777"/>
          </a:xfrm>
          <a:prstGeom prst="rect">
            <a:avLst/>
          </a:prstGeom>
          <a:noFill/>
        </p:spPr>
        <p:txBody>
          <a:bodyPr wrap="none" rtlCol="0">
            <a:spAutoFit/>
          </a:bodyPr>
          <a:lstStyle/>
          <a:p>
            <a:r>
              <a:rPr lang="en-US" sz="1400" dirty="0"/>
              <a:t>bearer of</a:t>
            </a:r>
          </a:p>
        </p:txBody>
      </p:sp>
      <p:sp>
        <p:nvSpPr>
          <p:cNvPr id="166" name="TextBox 165">
            <a:extLst>
              <a:ext uri="{FF2B5EF4-FFF2-40B4-BE49-F238E27FC236}">
                <a16:creationId xmlns:a16="http://schemas.microsoft.com/office/drawing/2014/main" id="{E19D80B0-5BE4-E74E-BEEB-EB9C3187BB08}"/>
              </a:ext>
            </a:extLst>
          </p:cNvPr>
          <p:cNvSpPr txBox="1"/>
          <p:nvPr/>
        </p:nvSpPr>
        <p:spPr>
          <a:xfrm>
            <a:off x="2690710" y="2607210"/>
            <a:ext cx="857158" cy="307777"/>
          </a:xfrm>
          <a:prstGeom prst="rect">
            <a:avLst/>
          </a:prstGeom>
          <a:noFill/>
        </p:spPr>
        <p:txBody>
          <a:bodyPr wrap="none" rtlCol="0">
            <a:spAutoFit/>
          </a:bodyPr>
          <a:lstStyle/>
          <a:p>
            <a:r>
              <a:rPr lang="en-US" sz="1400" dirty="0"/>
              <a:t>bearer of</a:t>
            </a:r>
          </a:p>
        </p:txBody>
      </p:sp>
      <p:sp>
        <p:nvSpPr>
          <p:cNvPr id="169" name="TextBox 168">
            <a:extLst>
              <a:ext uri="{FF2B5EF4-FFF2-40B4-BE49-F238E27FC236}">
                <a16:creationId xmlns:a16="http://schemas.microsoft.com/office/drawing/2014/main" id="{E9508EE0-65DA-9E42-BE5B-69A3439A8A47}"/>
              </a:ext>
            </a:extLst>
          </p:cNvPr>
          <p:cNvSpPr txBox="1"/>
          <p:nvPr/>
        </p:nvSpPr>
        <p:spPr>
          <a:xfrm>
            <a:off x="3402399" y="4485610"/>
            <a:ext cx="857158" cy="307777"/>
          </a:xfrm>
          <a:prstGeom prst="rect">
            <a:avLst/>
          </a:prstGeom>
          <a:noFill/>
        </p:spPr>
        <p:txBody>
          <a:bodyPr wrap="none" rtlCol="0">
            <a:spAutoFit/>
          </a:bodyPr>
          <a:lstStyle/>
          <a:p>
            <a:r>
              <a:rPr lang="en-US" sz="1400" dirty="0"/>
              <a:t>bearer of</a:t>
            </a:r>
          </a:p>
        </p:txBody>
      </p:sp>
      <p:sp>
        <p:nvSpPr>
          <p:cNvPr id="170" name="TextBox 169">
            <a:extLst>
              <a:ext uri="{FF2B5EF4-FFF2-40B4-BE49-F238E27FC236}">
                <a16:creationId xmlns:a16="http://schemas.microsoft.com/office/drawing/2014/main" id="{F492A384-2496-964B-80FE-34D8BA688451}"/>
              </a:ext>
            </a:extLst>
          </p:cNvPr>
          <p:cNvSpPr txBox="1"/>
          <p:nvPr/>
        </p:nvSpPr>
        <p:spPr>
          <a:xfrm>
            <a:off x="1421860" y="4525237"/>
            <a:ext cx="857158" cy="307777"/>
          </a:xfrm>
          <a:prstGeom prst="rect">
            <a:avLst/>
          </a:prstGeom>
          <a:noFill/>
        </p:spPr>
        <p:txBody>
          <a:bodyPr wrap="none" rtlCol="0">
            <a:spAutoFit/>
          </a:bodyPr>
          <a:lstStyle/>
          <a:p>
            <a:r>
              <a:rPr lang="en-US" sz="1400" dirty="0"/>
              <a:t>bearer of</a:t>
            </a:r>
          </a:p>
        </p:txBody>
      </p:sp>
      <p:sp>
        <p:nvSpPr>
          <p:cNvPr id="175" name="TextBox 174">
            <a:extLst>
              <a:ext uri="{FF2B5EF4-FFF2-40B4-BE49-F238E27FC236}">
                <a16:creationId xmlns:a16="http://schemas.microsoft.com/office/drawing/2014/main" id="{73C52ACB-3EAB-D146-82F2-5F33838EEDB9}"/>
              </a:ext>
            </a:extLst>
          </p:cNvPr>
          <p:cNvSpPr txBox="1"/>
          <p:nvPr/>
        </p:nvSpPr>
        <p:spPr>
          <a:xfrm>
            <a:off x="5311226" y="4362409"/>
            <a:ext cx="931665" cy="307777"/>
          </a:xfrm>
          <a:prstGeom prst="rect">
            <a:avLst/>
          </a:prstGeom>
          <a:noFill/>
        </p:spPr>
        <p:txBody>
          <a:bodyPr wrap="none" rtlCol="0">
            <a:spAutoFit/>
          </a:bodyPr>
          <a:lstStyle/>
          <a:p>
            <a:r>
              <a:rPr lang="en-US" sz="1400" dirty="0"/>
              <a:t>realized in</a:t>
            </a:r>
          </a:p>
        </p:txBody>
      </p:sp>
      <p:sp>
        <p:nvSpPr>
          <p:cNvPr id="179" name="TextBox 178">
            <a:extLst>
              <a:ext uri="{FF2B5EF4-FFF2-40B4-BE49-F238E27FC236}">
                <a16:creationId xmlns:a16="http://schemas.microsoft.com/office/drawing/2014/main" id="{9B9F199E-851A-C046-9B0D-8329895686CD}"/>
              </a:ext>
            </a:extLst>
          </p:cNvPr>
          <p:cNvSpPr txBox="1"/>
          <p:nvPr/>
        </p:nvSpPr>
        <p:spPr>
          <a:xfrm>
            <a:off x="6044470" y="2304490"/>
            <a:ext cx="862737" cy="307777"/>
          </a:xfrm>
          <a:prstGeom prst="rect">
            <a:avLst/>
          </a:prstGeom>
          <a:noFill/>
        </p:spPr>
        <p:txBody>
          <a:bodyPr wrap="none" rtlCol="0">
            <a:spAutoFit/>
          </a:bodyPr>
          <a:lstStyle/>
          <a:p>
            <a:r>
              <a:rPr lang="en-US" sz="1400" dirty="0"/>
              <a:t>has input</a:t>
            </a:r>
          </a:p>
        </p:txBody>
      </p:sp>
      <p:sp>
        <p:nvSpPr>
          <p:cNvPr id="180" name="TextBox 179">
            <a:extLst>
              <a:ext uri="{FF2B5EF4-FFF2-40B4-BE49-F238E27FC236}">
                <a16:creationId xmlns:a16="http://schemas.microsoft.com/office/drawing/2014/main" id="{2714FCE4-D520-9D44-A821-7F1BF9175966}"/>
              </a:ext>
            </a:extLst>
          </p:cNvPr>
          <p:cNvSpPr txBox="1"/>
          <p:nvPr/>
        </p:nvSpPr>
        <p:spPr>
          <a:xfrm>
            <a:off x="7704943" y="3312769"/>
            <a:ext cx="976549" cy="307777"/>
          </a:xfrm>
          <a:prstGeom prst="rect">
            <a:avLst/>
          </a:prstGeom>
          <a:noFill/>
        </p:spPr>
        <p:txBody>
          <a:bodyPr wrap="none" rtlCol="0">
            <a:spAutoFit/>
          </a:bodyPr>
          <a:lstStyle/>
          <a:p>
            <a:r>
              <a:rPr lang="en-US" sz="1400" dirty="0"/>
              <a:t>has output</a:t>
            </a:r>
          </a:p>
        </p:txBody>
      </p:sp>
      <p:sp>
        <p:nvSpPr>
          <p:cNvPr id="188" name="TextBox 187">
            <a:extLst>
              <a:ext uri="{FF2B5EF4-FFF2-40B4-BE49-F238E27FC236}">
                <a16:creationId xmlns:a16="http://schemas.microsoft.com/office/drawing/2014/main" id="{F06482C7-809A-E64D-8DF7-2FD759EE42D9}"/>
              </a:ext>
            </a:extLst>
          </p:cNvPr>
          <p:cNvSpPr txBox="1"/>
          <p:nvPr/>
        </p:nvSpPr>
        <p:spPr>
          <a:xfrm>
            <a:off x="5237958" y="1091623"/>
            <a:ext cx="983603" cy="307777"/>
          </a:xfrm>
          <a:prstGeom prst="rect">
            <a:avLst/>
          </a:prstGeom>
          <a:noFill/>
        </p:spPr>
        <p:txBody>
          <a:bodyPr wrap="none" rtlCol="0">
            <a:spAutoFit/>
          </a:bodyPr>
          <a:lstStyle/>
          <a:p>
            <a:r>
              <a:rPr lang="en-US" sz="1400" dirty="0"/>
              <a:t>instance of</a:t>
            </a:r>
          </a:p>
        </p:txBody>
      </p:sp>
      <p:sp>
        <p:nvSpPr>
          <p:cNvPr id="189" name="TextBox 188">
            <a:extLst>
              <a:ext uri="{FF2B5EF4-FFF2-40B4-BE49-F238E27FC236}">
                <a16:creationId xmlns:a16="http://schemas.microsoft.com/office/drawing/2014/main" id="{8AF3B51F-3E2D-C545-866F-97762D045704}"/>
              </a:ext>
            </a:extLst>
          </p:cNvPr>
          <p:cNvSpPr txBox="1"/>
          <p:nvPr/>
        </p:nvSpPr>
        <p:spPr>
          <a:xfrm>
            <a:off x="3608414" y="1397478"/>
            <a:ext cx="983603" cy="307777"/>
          </a:xfrm>
          <a:prstGeom prst="rect">
            <a:avLst/>
          </a:prstGeom>
          <a:noFill/>
        </p:spPr>
        <p:txBody>
          <a:bodyPr wrap="none" rtlCol="0">
            <a:spAutoFit/>
          </a:bodyPr>
          <a:lstStyle/>
          <a:p>
            <a:r>
              <a:rPr lang="en-US" sz="1400" dirty="0"/>
              <a:t>instance of</a:t>
            </a:r>
          </a:p>
        </p:txBody>
      </p:sp>
      <p:sp>
        <p:nvSpPr>
          <p:cNvPr id="203" name="Oval 202">
            <a:extLst>
              <a:ext uri="{FF2B5EF4-FFF2-40B4-BE49-F238E27FC236}">
                <a16:creationId xmlns:a16="http://schemas.microsoft.com/office/drawing/2014/main" id="{B27E2A72-435D-3347-9905-14B55DA1054B}"/>
              </a:ext>
            </a:extLst>
          </p:cNvPr>
          <p:cNvSpPr/>
          <p:nvPr/>
        </p:nvSpPr>
        <p:spPr>
          <a:xfrm>
            <a:off x="178963" y="882452"/>
            <a:ext cx="273132" cy="242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Oval 203">
            <a:extLst>
              <a:ext uri="{FF2B5EF4-FFF2-40B4-BE49-F238E27FC236}">
                <a16:creationId xmlns:a16="http://schemas.microsoft.com/office/drawing/2014/main" id="{5182909D-C1C9-7846-AD01-9321EFDA229D}"/>
              </a:ext>
            </a:extLst>
          </p:cNvPr>
          <p:cNvSpPr/>
          <p:nvPr/>
        </p:nvSpPr>
        <p:spPr>
          <a:xfrm>
            <a:off x="178230" y="583782"/>
            <a:ext cx="273132" cy="242277"/>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TextBox 204">
            <a:extLst>
              <a:ext uri="{FF2B5EF4-FFF2-40B4-BE49-F238E27FC236}">
                <a16:creationId xmlns:a16="http://schemas.microsoft.com/office/drawing/2014/main" id="{0A43407C-8BD0-484C-9C3A-F4CD31DEAA4C}"/>
              </a:ext>
            </a:extLst>
          </p:cNvPr>
          <p:cNvSpPr txBox="1"/>
          <p:nvPr/>
        </p:nvSpPr>
        <p:spPr>
          <a:xfrm>
            <a:off x="451362" y="864790"/>
            <a:ext cx="797654" cy="307777"/>
          </a:xfrm>
          <a:prstGeom prst="rect">
            <a:avLst/>
          </a:prstGeom>
          <a:noFill/>
        </p:spPr>
        <p:txBody>
          <a:bodyPr wrap="none" rtlCol="0">
            <a:spAutoFit/>
          </a:bodyPr>
          <a:lstStyle/>
          <a:p>
            <a:r>
              <a:rPr lang="en-US" sz="1400" dirty="0"/>
              <a:t>Instance</a:t>
            </a:r>
          </a:p>
        </p:txBody>
      </p:sp>
      <p:sp>
        <p:nvSpPr>
          <p:cNvPr id="206" name="TextBox 205">
            <a:extLst>
              <a:ext uri="{FF2B5EF4-FFF2-40B4-BE49-F238E27FC236}">
                <a16:creationId xmlns:a16="http://schemas.microsoft.com/office/drawing/2014/main" id="{9AE05895-FC42-C144-B087-7D493165683E}"/>
              </a:ext>
            </a:extLst>
          </p:cNvPr>
          <p:cNvSpPr txBox="1"/>
          <p:nvPr/>
        </p:nvSpPr>
        <p:spPr>
          <a:xfrm>
            <a:off x="477742" y="552206"/>
            <a:ext cx="1231106" cy="307777"/>
          </a:xfrm>
          <a:prstGeom prst="rect">
            <a:avLst/>
          </a:prstGeom>
          <a:noFill/>
        </p:spPr>
        <p:txBody>
          <a:bodyPr wrap="none" rtlCol="0">
            <a:spAutoFit/>
          </a:bodyPr>
          <a:lstStyle/>
          <a:p>
            <a:r>
              <a:rPr lang="en-US" sz="1400" dirty="0"/>
              <a:t>Asserted Class</a:t>
            </a:r>
          </a:p>
        </p:txBody>
      </p:sp>
    </p:spTree>
    <p:extLst>
      <p:ext uri="{BB962C8B-B14F-4D97-AF65-F5344CB8AC3E}">
        <p14:creationId xmlns:p14="http://schemas.microsoft.com/office/powerpoint/2010/main" val="337413980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E90C00D-5157-8D47-B60C-5F07753301D6}"/>
              </a:ext>
            </a:extLst>
          </p:cNvPr>
          <p:cNvSpPr/>
          <p:nvPr/>
        </p:nvSpPr>
        <p:spPr>
          <a:xfrm>
            <a:off x="0" y="16933"/>
            <a:ext cx="12192000" cy="441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Adobe Garamond Pro" charset="0"/>
                <a:ea typeface="Adobe Garamond Pro" charset="0"/>
                <a:cs typeface="Adobe Garamond Pro" charset="0"/>
              </a:rPr>
              <a:t> Material Analysis</a:t>
            </a:r>
          </a:p>
        </p:txBody>
      </p:sp>
      <p:sp>
        <p:nvSpPr>
          <p:cNvPr id="3" name="Oval 2">
            <a:extLst>
              <a:ext uri="{FF2B5EF4-FFF2-40B4-BE49-F238E27FC236}">
                <a16:creationId xmlns:a16="http://schemas.microsoft.com/office/drawing/2014/main" id="{CE97616A-A44F-4045-8FBE-45AE64015646}"/>
              </a:ext>
            </a:extLst>
          </p:cNvPr>
          <p:cNvSpPr/>
          <p:nvPr/>
        </p:nvSpPr>
        <p:spPr>
          <a:xfrm>
            <a:off x="2030712" y="3621017"/>
            <a:ext cx="1528011" cy="7579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Portion of Matter</a:t>
            </a:r>
          </a:p>
        </p:txBody>
      </p:sp>
      <p:sp>
        <p:nvSpPr>
          <p:cNvPr id="6" name="Oval 5">
            <a:extLst>
              <a:ext uri="{FF2B5EF4-FFF2-40B4-BE49-F238E27FC236}">
                <a16:creationId xmlns:a16="http://schemas.microsoft.com/office/drawing/2014/main" id="{5FB3CA2C-87B2-4748-BC6B-7E568B8195AF}"/>
              </a:ext>
            </a:extLst>
          </p:cNvPr>
          <p:cNvSpPr/>
          <p:nvPr/>
        </p:nvSpPr>
        <p:spPr>
          <a:xfrm>
            <a:off x="3904626" y="826068"/>
            <a:ext cx="1303422" cy="389021"/>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Quality</a:t>
            </a:r>
          </a:p>
        </p:txBody>
      </p:sp>
      <p:sp>
        <p:nvSpPr>
          <p:cNvPr id="7" name="Oval 6">
            <a:extLst>
              <a:ext uri="{FF2B5EF4-FFF2-40B4-BE49-F238E27FC236}">
                <a16:creationId xmlns:a16="http://schemas.microsoft.com/office/drawing/2014/main" id="{F4E2A910-40C2-0E42-9F9E-38BB74FEA51F}"/>
              </a:ext>
            </a:extLst>
          </p:cNvPr>
          <p:cNvSpPr/>
          <p:nvPr/>
        </p:nvSpPr>
        <p:spPr>
          <a:xfrm>
            <a:off x="4583413" y="4836212"/>
            <a:ext cx="1788695" cy="10647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Creep Strength</a:t>
            </a:r>
          </a:p>
        </p:txBody>
      </p:sp>
      <p:cxnSp>
        <p:nvCxnSpPr>
          <p:cNvPr id="8" name="Straight Arrow Connector 7">
            <a:extLst>
              <a:ext uri="{FF2B5EF4-FFF2-40B4-BE49-F238E27FC236}">
                <a16:creationId xmlns:a16="http://schemas.microsoft.com/office/drawing/2014/main" id="{17322569-0EE4-5F40-BD72-1C3EC5FA5A13}"/>
              </a:ext>
            </a:extLst>
          </p:cNvPr>
          <p:cNvCxnSpPr>
            <a:cxnSpLocks/>
            <a:stCxn id="3" idx="4"/>
            <a:endCxn id="7" idx="2"/>
          </p:cNvCxnSpPr>
          <p:nvPr/>
        </p:nvCxnSpPr>
        <p:spPr>
          <a:xfrm>
            <a:off x="2794718" y="4379006"/>
            <a:ext cx="1788695" cy="989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B32BDC7-A825-3844-8467-7CA3820BBBE2}"/>
              </a:ext>
            </a:extLst>
          </p:cNvPr>
          <p:cNvCxnSpPr>
            <a:cxnSpLocks/>
            <a:stCxn id="23" idx="0"/>
            <a:endCxn id="6" idx="4"/>
          </p:cNvCxnSpPr>
          <p:nvPr/>
        </p:nvCxnSpPr>
        <p:spPr>
          <a:xfrm flipV="1">
            <a:off x="1682242" y="1215089"/>
            <a:ext cx="2874095" cy="364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282847E-DF09-4247-9644-7ACEBBDC54BB}"/>
              </a:ext>
            </a:extLst>
          </p:cNvPr>
          <p:cNvCxnSpPr>
            <a:cxnSpLocks/>
            <a:stCxn id="7" idx="3"/>
            <a:endCxn id="41" idx="7"/>
          </p:cNvCxnSpPr>
          <p:nvPr/>
        </p:nvCxnSpPr>
        <p:spPr>
          <a:xfrm flipH="1">
            <a:off x="4321465" y="5745036"/>
            <a:ext cx="523896" cy="490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917D485-53DB-E949-AE2A-21C3D9CEAFCE}"/>
              </a:ext>
            </a:extLst>
          </p:cNvPr>
          <p:cNvCxnSpPr>
            <a:cxnSpLocks/>
            <a:stCxn id="7" idx="0"/>
            <a:endCxn id="56" idx="4"/>
          </p:cNvCxnSpPr>
          <p:nvPr/>
        </p:nvCxnSpPr>
        <p:spPr>
          <a:xfrm flipV="1">
            <a:off x="5477761" y="4360432"/>
            <a:ext cx="1490663" cy="475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B7F5C007-AEB3-6F48-9F80-38B93FFE0C82}"/>
              </a:ext>
            </a:extLst>
          </p:cNvPr>
          <p:cNvSpPr/>
          <p:nvPr/>
        </p:nvSpPr>
        <p:spPr>
          <a:xfrm>
            <a:off x="3872304" y="1825010"/>
            <a:ext cx="1303422" cy="389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Shape</a:t>
            </a:r>
          </a:p>
        </p:txBody>
      </p:sp>
      <p:sp>
        <p:nvSpPr>
          <p:cNvPr id="23" name="Oval 22">
            <a:extLst>
              <a:ext uri="{FF2B5EF4-FFF2-40B4-BE49-F238E27FC236}">
                <a16:creationId xmlns:a16="http://schemas.microsoft.com/office/drawing/2014/main" id="{15B05CB8-06F9-D243-AE38-0EB8892E52E2}"/>
              </a:ext>
            </a:extLst>
          </p:cNvPr>
          <p:cNvSpPr/>
          <p:nvPr/>
        </p:nvSpPr>
        <p:spPr>
          <a:xfrm>
            <a:off x="787895" y="1579867"/>
            <a:ext cx="1788694" cy="9601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Grain Size</a:t>
            </a:r>
          </a:p>
        </p:txBody>
      </p:sp>
      <p:cxnSp>
        <p:nvCxnSpPr>
          <p:cNvPr id="26" name="Straight Arrow Connector 25">
            <a:extLst>
              <a:ext uri="{FF2B5EF4-FFF2-40B4-BE49-F238E27FC236}">
                <a16:creationId xmlns:a16="http://schemas.microsoft.com/office/drawing/2014/main" id="{3C7F7690-D0C1-4143-B613-693BDE187F40}"/>
              </a:ext>
            </a:extLst>
          </p:cNvPr>
          <p:cNvCxnSpPr>
            <a:cxnSpLocks/>
            <a:stCxn id="22" idx="0"/>
            <a:endCxn id="6" idx="4"/>
          </p:cNvCxnSpPr>
          <p:nvPr/>
        </p:nvCxnSpPr>
        <p:spPr>
          <a:xfrm flipV="1">
            <a:off x="4524015" y="1215089"/>
            <a:ext cx="32322" cy="609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388135B-3CE5-8341-9FD3-190355F3DC9F}"/>
              </a:ext>
            </a:extLst>
          </p:cNvPr>
          <p:cNvCxnSpPr>
            <a:cxnSpLocks/>
            <a:stCxn id="3" idx="0"/>
            <a:endCxn id="23" idx="4"/>
          </p:cNvCxnSpPr>
          <p:nvPr/>
        </p:nvCxnSpPr>
        <p:spPr>
          <a:xfrm flipH="1" flipV="1">
            <a:off x="1682242" y="2540031"/>
            <a:ext cx="1112476" cy="1080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D615434-2CEC-1A4D-9653-BE1A1B4D589C}"/>
              </a:ext>
            </a:extLst>
          </p:cNvPr>
          <p:cNvCxnSpPr>
            <a:cxnSpLocks/>
            <a:stCxn id="3" idx="0"/>
            <a:endCxn id="22" idx="3"/>
          </p:cNvCxnSpPr>
          <p:nvPr/>
        </p:nvCxnSpPr>
        <p:spPr>
          <a:xfrm flipV="1">
            <a:off x="2794718" y="2157060"/>
            <a:ext cx="1268468" cy="1463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456A589B-9F14-B44C-AB90-379FB7702B65}"/>
              </a:ext>
            </a:extLst>
          </p:cNvPr>
          <p:cNvSpPr/>
          <p:nvPr/>
        </p:nvSpPr>
        <p:spPr>
          <a:xfrm>
            <a:off x="2794718" y="6179039"/>
            <a:ext cx="1788695" cy="389021"/>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Disposition</a:t>
            </a:r>
          </a:p>
        </p:txBody>
      </p:sp>
      <p:sp>
        <p:nvSpPr>
          <p:cNvPr id="42" name="Oval 41">
            <a:extLst>
              <a:ext uri="{FF2B5EF4-FFF2-40B4-BE49-F238E27FC236}">
                <a16:creationId xmlns:a16="http://schemas.microsoft.com/office/drawing/2014/main" id="{2707347A-EE7D-C344-92FD-2D8AC37304EB}"/>
              </a:ext>
            </a:extLst>
          </p:cNvPr>
          <p:cNvSpPr/>
          <p:nvPr/>
        </p:nvSpPr>
        <p:spPr>
          <a:xfrm>
            <a:off x="365583" y="5349666"/>
            <a:ext cx="1788695" cy="7060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solid phase state</a:t>
            </a:r>
          </a:p>
        </p:txBody>
      </p:sp>
      <p:cxnSp>
        <p:nvCxnSpPr>
          <p:cNvPr id="44" name="Straight Arrow Connector 43">
            <a:extLst>
              <a:ext uri="{FF2B5EF4-FFF2-40B4-BE49-F238E27FC236}">
                <a16:creationId xmlns:a16="http://schemas.microsoft.com/office/drawing/2014/main" id="{E743FB9A-8A85-AC40-8CAE-AF945AD435D6}"/>
              </a:ext>
            </a:extLst>
          </p:cNvPr>
          <p:cNvCxnSpPr>
            <a:cxnSpLocks/>
            <a:stCxn id="42" idx="6"/>
            <a:endCxn id="41" idx="1"/>
          </p:cNvCxnSpPr>
          <p:nvPr/>
        </p:nvCxnSpPr>
        <p:spPr>
          <a:xfrm>
            <a:off x="2154278" y="5702681"/>
            <a:ext cx="902388" cy="533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1AB80B89-22D9-AF4A-BC79-A9930F8BFF16}"/>
              </a:ext>
            </a:extLst>
          </p:cNvPr>
          <p:cNvSpPr/>
          <p:nvPr/>
        </p:nvSpPr>
        <p:spPr>
          <a:xfrm>
            <a:off x="6074076" y="3717801"/>
            <a:ext cx="1788695" cy="6426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 of Creep</a:t>
            </a:r>
          </a:p>
        </p:txBody>
      </p:sp>
      <p:sp>
        <p:nvSpPr>
          <p:cNvPr id="60" name="Oval 59">
            <a:extLst>
              <a:ext uri="{FF2B5EF4-FFF2-40B4-BE49-F238E27FC236}">
                <a16:creationId xmlns:a16="http://schemas.microsoft.com/office/drawing/2014/main" id="{4B363106-EFD6-6F4D-BAE3-BDF068D6BAB8}"/>
              </a:ext>
            </a:extLst>
          </p:cNvPr>
          <p:cNvSpPr/>
          <p:nvPr/>
        </p:nvSpPr>
        <p:spPr>
          <a:xfrm>
            <a:off x="10018657" y="1284732"/>
            <a:ext cx="1788695" cy="6426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Testing</a:t>
            </a:r>
          </a:p>
        </p:txBody>
      </p:sp>
      <p:cxnSp>
        <p:nvCxnSpPr>
          <p:cNvPr id="63" name="Straight Arrow Connector 62">
            <a:extLst>
              <a:ext uri="{FF2B5EF4-FFF2-40B4-BE49-F238E27FC236}">
                <a16:creationId xmlns:a16="http://schemas.microsoft.com/office/drawing/2014/main" id="{23C36B8D-F779-7E4B-A057-DF406BDE7F6B}"/>
              </a:ext>
            </a:extLst>
          </p:cNvPr>
          <p:cNvCxnSpPr>
            <a:cxnSpLocks/>
            <a:stCxn id="56" idx="0"/>
            <a:endCxn id="69" idx="4"/>
          </p:cNvCxnSpPr>
          <p:nvPr/>
        </p:nvCxnSpPr>
        <p:spPr>
          <a:xfrm flipH="1" flipV="1">
            <a:off x="6928609" y="1800559"/>
            <a:ext cx="39815" cy="1917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5958F8A1-851C-4344-95BA-11D81D80CB02}"/>
              </a:ext>
            </a:extLst>
          </p:cNvPr>
          <p:cNvCxnSpPr>
            <a:cxnSpLocks/>
            <a:stCxn id="56" idx="0"/>
            <a:endCxn id="72" idx="4"/>
          </p:cNvCxnSpPr>
          <p:nvPr/>
        </p:nvCxnSpPr>
        <p:spPr>
          <a:xfrm flipV="1">
            <a:off x="6968424" y="2934449"/>
            <a:ext cx="1636163" cy="783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Oval 68">
            <a:extLst>
              <a:ext uri="{FF2B5EF4-FFF2-40B4-BE49-F238E27FC236}">
                <a16:creationId xmlns:a16="http://schemas.microsoft.com/office/drawing/2014/main" id="{10166F7D-30FF-394E-86FF-D1A569244A69}"/>
              </a:ext>
            </a:extLst>
          </p:cNvPr>
          <p:cNvSpPr/>
          <p:nvPr/>
        </p:nvSpPr>
        <p:spPr>
          <a:xfrm>
            <a:off x="6030507" y="1411538"/>
            <a:ext cx="1796203" cy="389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Extension 1</a:t>
            </a:r>
          </a:p>
        </p:txBody>
      </p:sp>
      <p:sp>
        <p:nvSpPr>
          <p:cNvPr id="72" name="Oval 71">
            <a:extLst>
              <a:ext uri="{FF2B5EF4-FFF2-40B4-BE49-F238E27FC236}">
                <a16:creationId xmlns:a16="http://schemas.microsoft.com/office/drawing/2014/main" id="{F39C5569-B8A8-5840-8269-E00973241794}"/>
              </a:ext>
            </a:extLst>
          </p:cNvPr>
          <p:cNvSpPr/>
          <p:nvPr/>
        </p:nvSpPr>
        <p:spPr>
          <a:xfrm>
            <a:off x="7677437" y="2545428"/>
            <a:ext cx="1854299" cy="3890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Extension 2</a:t>
            </a:r>
          </a:p>
        </p:txBody>
      </p:sp>
      <p:cxnSp>
        <p:nvCxnSpPr>
          <p:cNvPr id="79" name="Straight Arrow Connector 78">
            <a:extLst>
              <a:ext uri="{FF2B5EF4-FFF2-40B4-BE49-F238E27FC236}">
                <a16:creationId xmlns:a16="http://schemas.microsoft.com/office/drawing/2014/main" id="{9070BD0B-8D98-754D-AED2-063FE1AFD806}"/>
              </a:ext>
            </a:extLst>
          </p:cNvPr>
          <p:cNvCxnSpPr>
            <a:cxnSpLocks/>
            <a:stCxn id="3" idx="4"/>
            <a:endCxn id="42" idx="0"/>
          </p:cNvCxnSpPr>
          <p:nvPr/>
        </p:nvCxnSpPr>
        <p:spPr>
          <a:xfrm flipH="1">
            <a:off x="1259931" y="4379006"/>
            <a:ext cx="1534787" cy="970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3AB31B3A-E931-CD49-8207-EC12E390F67F}"/>
              </a:ext>
            </a:extLst>
          </p:cNvPr>
          <p:cNvCxnSpPr>
            <a:cxnSpLocks/>
            <a:stCxn id="60" idx="4"/>
            <a:endCxn id="72" idx="0"/>
          </p:cNvCxnSpPr>
          <p:nvPr/>
        </p:nvCxnSpPr>
        <p:spPr>
          <a:xfrm flipH="1">
            <a:off x="8604587" y="1927363"/>
            <a:ext cx="2308418" cy="618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251A9A39-F5D3-254D-A05E-B5393F7C209E}"/>
              </a:ext>
            </a:extLst>
          </p:cNvPr>
          <p:cNvCxnSpPr>
            <a:cxnSpLocks/>
            <a:stCxn id="60" idx="2"/>
            <a:endCxn id="69" idx="6"/>
          </p:cNvCxnSpPr>
          <p:nvPr/>
        </p:nvCxnSpPr>
        <p:spPr>
          <a:xfrm flipH="1">
            <a:off x="7826710" y="1606048"/>
            <a:ext cx="219194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C099B5EE-A657-B947-8E3E-A8D415C23927}"/>
              </a:ext>
            </a:extLst>
          </p:cNvPr>
          <p:cNvCxnSpPr>
            <a:cxnSpLocks/>
            <a:stCxn id="69" idx="2"/>
            <a:endCxn id="6" idx="4"/>
          </p:cNvCxnSpPr>
          <p:nvPr/>
        </p:nvCxnSpPr>
        <p:spPr>
          <a:xfrm flipH="1" flipV="1">
            <a:off x="4556337" y="1215089"/>
            <a:ext cx="1474170" cy="390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1" name="Oval 110">
            <a:extLst>
              <a:ext uri="{FF2B5EF4-FFF2-40B4-BE49-F238E27FC236}">
                <a16:creationId xmlns:a16="http://schemas.microsoft.com/office/drawing/2014/main" id="{93A5693C-D5BA-8F44-8C47-A9B40FF0BB57}"/>
              </a:ext>
            </a:extLst>
          </p:cNvPr>
          <p:cNvSpPr/>
          <p:nvPr/>
        </p:nvSpPr>
        <p:spPr>
          <a:xfrm>
            <a:off x="9638614" y="4933207"/>
            <a:ext cx="2475037" cy="9677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Measurement of Creep Strength</a:t>
            </a:r>
          </a:p>
        </p:txBody>
      </p:sp>
      <p:cxnSp>
        <p:nvCxnSpPr>
          <p:cNvPr id="112" name="Straight Arrow Connector 111">
            <a:extLst>
              <a:ext uri="{FF2B5EF4-FFF2-40B4-BE49-F238E27FC236}">
                <a16:creationId xmlns:a16="http://schemas.microsoft.com/office/drawing/2014/main" id="{D895529E-D3D7-A043-8E02-03AE1BA07743}"/>
              </a:ext>
            </a:extLst>
          </p:cNvPr>
          <p:cNvCxnSpPr>
            <a:cxnSpLocks/>
            <a:stCxn id="60" idx="4"/>
            <a:endCxn id="111" idx="0"/>
          </p:cNvCxnSpPr>
          <p:nvPr/>
        </p:nvCxnSpPr>
        <p:spPr>
          <a:xfrm flipH="1">
            <a:off x="10876133" y="1927363"/>
            <a:ext cx="36872" cy="3005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B16A32EC-790A-CF4D-B14A-B254267A2A91}"/>
              </a:ext>
            </a:extLst>
          </p:cNvPr>
          <p:cNvCxnSpPr>
            <a:cxnSpLocks/>
            <a:stCxn id="111" idx="2"/>
            <a:endCxn id="7" idx="6"/>
          </p:cNvCxnSpPr>
          <p:nvPr/>
        </p:nvCxnSpPr>
        <p:spPr>
          <a:xfrm flipH="1" flipV="1">
            <a:off x="6372108" y="5368589"/>
            <a:ext cx="3266506" cy="48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1" name="TextBox 160">
            <a:extLst>
              <a:ext uri="{FF2B5EF4-FFF2-40B4-BE49-F238E27FC236}">
                <a16:creationId xmlns:a16="http://schemas.microsoft.com/office/drawing/2014/main" id="{1BD42F1B-A7ED-2E42-92F4-B1B16BE6485C}"/>
              </a:ext>
            </a:extLst>
          </p:cNvPr>
          <p:cNvSpPr txBox="1"/>
          <p:nvPr/>
        </p:nvSpPr>
        <p:spPr>
          <a:xfrm>
            <a:off x="2354276" y="1154902"/>
            <a:ext cx="983603" cy="307777"/>
          </a:xfrm>
          <a:prstGeom prst="rect">
            <a:avLst/>
          </a:prstGeom>
          <a:noFill/>
        </p:spPr>
        <p:txBody>
          <a:bodyPr wrap="none" rtlCol="0">
            <a:spAutoFit/>
          </a:bodyPr>
          <a:lstStyle/>
          <a:p>
            <a:r>
              <a:rPr lang="en-US" sz="1400" dirty="0"/>
              <a:t>instance of</a:t>
            </a:r>
          </a:p>
        </p:txBody>
      </p:sp>
      <p:sp>
        <p:nvSpPr>
          <p:cNvPr id="163" name="TextBox 162">
            <a:extLst>
              <a:ext uri="{FF2B5EF4-FFF2-40B4-BE49-F238E27FC236}">
                <a16:creationId xmlns:a16="http://schemas.microsoft.com/office/drawing/2014/main" id="{D6FEB881-A9CF-3148-8721-9B3219F8C458}"/>
              </a:ext>
            </a:extLst>
          </p:cNvPr>
          <p:cNvSpPr txBox="1"/>
          <p:nvPr/>
        </p:nvSpPr>
        <p:spPr>
          <a:xfrm>
            <a:off x="1868138" y="6012549"/>
            <a:ext cx="983603" cy="307777"/>
          </a:xfrm>
          <a:prstGeom prst="rect">
            <a:avLst/>
          </a:prstGeom>
          <a:noFill/>
        </p:spPr>
        <p:txBody>
          <a:bodyPr wrap="none" rtlCol="0">
            <a:spAutoFit/>
          </a:bodyPr>
          <a:lstStyle/>
          <a:p>
            <a:r>
              <a:rPr lang="en-US" sz="1400" dirty="0"/>
              <a:t>instance of</a:t>
            </a:r>
          </a:p>
        </p:txBody>
      </p:sp>
      <p:sp>
        <p:nvSpPr>
          <p:cNvPr id="164" name="TextBox 163">
            <a:extLst>
              <a:ext uri="{FF2B5EF4-FFF2-40B4-BE49-F238E27FC236}">
                <a16:creationId xmlns:a16="http://schemas.microsoft.com/office/drawing/2014/main" id="{5A95519C-61AA-5F49-9ACB-1B014E0B0B7B}"/>
              </a:ext>
            </a:extLst>
          </p:cNvPr>
          <p:cNvSpPr txBox="1"/>
          <p:nvPr/>
        </p:nvSpPr>
        <p:spPr>
          <a:xfrm>
            <a:off x="4584103" y="5940369"/>
            <a:ext cx="983603" cy="307777"/>
          </a:xfrm>
          <a:prstGeom prst="rect">
            <a:avLst/>
          </a:prstGeom>
          <a:noFill/>
        </p:spPr>
        <p:txBody>
          <a:bodyPr wrap="none" rtlCol="0">
            <a:spAutoFit/>
          </a:bodyPr>
          <a:lstStyle/>
          <a:p>
            <a:r>
              <a:rPr lang="en-US" sz="1400" dirty="0"/>
              <a:t>instance of</a:t>
            </a:r>
          </a:p>
        </p:txBody>
      </p:sp>
      <p:sp>
        <p:nvSpPr>
          <p:cNvPr id="165" name="TextBox 164">
            <a:extLst>
              <a:ext uri="{FF2B5EF4-FFF2-40B4-BE49-F238E27FC236}">
                <a16:creationId xmlns:a16="http://schemas.microsoft.com/office/drawing/2014/main" id="{701779DB-0795-E24B-A0DA-2599E5DF4A1F}"/>
              </a:ext>
            </a:extLst>
          </p:cNvPr>
          <p:cNvSpPr txBox="1"/>
          <p:nvPr/>
        </p:nvSpPr>
        <p:spPr>
          <a:xfrm>
            <a:off x="1231504" y="2895137"/>
            <a:ext cx="857158" cy="307777"/>
          </a:xfrm>
          <a:prstGeom prst="rect">
            <a:avLst/>
          </a:prstGeom>
          <a:noFill/>
        </p:spPr>
        <p:txBody>
          <a:bodyPr wrap="none" rtlCol="0">
            <a:spAutoFit/>
          </a:bodyPr>
          <a:lstStyle/>
          <a:p>
            <a:r>
              <a:rPr lang="en-US" sz="1400" dirty="0"/>
              <a:t>bearer of</a:t>
            </a:r>
          </a:p>
        </p:txBody>
      </p:sp>
      <p:sp>
        <p:nvSpPr>
          <p:cNvPr id="166" name="TextBox 165">
            <a:extLst>
              <a:ext uri="{FF2B5EF4-FFF2-40B4-BE49-F238E27FC236}">
                <a16:creationId xmlns:a16="http://schemas.microsoft.com/office/drawing/2014/main" id="{E19D80B0-5BE4-E74E-BEEB-EB9C3187BB08}"/>
              </a:ext>
            </a:extLst>
          </p:cNvPr>
          <p:cNvSpPr txBox="1"/>
          <p:nvPr/>
        </p:nvSpPr>
        <p:spPr>
          <a:xfrm>
            <a:off x="2690710" y="2607210"/>
            <a:ext cx="857158" cy="307777"/>
          </a:xfrm>
          <a:prstGeom prst="rect">
            <a:avLst/>
          </a:prstGeom>
          <a:noFill/>
        </p:spPr>
        <p:txBody>
          <a:bodyPr wrap="none" rtlCol="0">
            <a:spAutoFit/>
          </a:bodyPr>
          <a:lstStyle/>
          <a:p>
            <a:r>
              <a:rPr lang="en-US" sz="1400" dirty="0"/>
              <a:t>bearer of</a:t>
            </a:r>
          </a:p>
        </p:txBody>
      </p:sp>
      <p:sp>
        <p:nvSpPr>
          <p:cNvPr id="169" name="TextBox 168">
            <a:extLst>
              <a:ext uri="{FF2B5EF4-FFF2-40B4-BE49-F238E27FC236}">
                <a16:creationId xmlns:a16="http://schemas.microsoft.com/office/drawing/2014/main" id="{E9508EE0-65DA-9E42-BE5B-69A3439A8A47}"/>
              </a:ext>
            </a:extLst>
          </p:cNvPr>
          <p:cNvSpPr txBox="1"/>
          <p:nvPr/>
        </p:nvSpPr>
        <p:spPr>
          <a:xfrm>
            <a:off x="3402399" y="4485610"/>
            <a:ext cx="857158" cy="307777"/>
          </a:xfrm>
          <a:prstGeom prst="rect">
            <a:avLst/>
          </a:prstGeom>
          <a:noFill/>
        </p:spPr>
        <p:txBody>
          <a:bodyPr wrap="none" rtlCol="0">
            <a:spAutoFit/>
          </a:bodyPr>
          <a:lstStyle/>
          <a:p>
            <a:r>
              <a:rPr lang="en-US" sz="1400" dirty="0"/>
              <a:t>bearer of</a:t>
            </a:r>
          </a:p>
        </p:txBody>
      </p:sp>
      <p:sp>
        <p:nvSpPr>
          <p:cNvPr id="170" name="TextBox 169">
            <a:extLst>
              <a:ext uri="{FF2B5EF4-FFF2-40B4-BE49-F238E27FC236}">
                <a16:creationId xmlns:a16="http://schemas.microsoft.com/office/drawing/2014/main" id="{F492A384-2496-964B-80FE-34D8BA688451}"/>
              </a:ext>
            </a:extLst>
          </p:cNvPr>
          <p:cNvSpPr txBox="1"/>
          <p:nvPr/>
        </p:nvSpPr>
        <p:spPr>
          <a:xfrm>
            <a:off x="1421860" y="4525237"/>
            <a:ext cx="857158" cy="307777"/>
          </a:xfrm>
          <a:prstGeom prst="rect">
            <a:avLst/>
          </a:prstGeom>
          <a:noFill/>
        </p:spPr>
        <p:txBody>
          <a:bodyPr wrap="none" rtlCol="0">
            <a:spAutoFit/>
          </a:bodyPr>
          <a:lstStyle/>
          <a:p>
            <a:r>
              <a:rPr lang="en-US" sz="1400" dirty="0"/>
              <a:t>bearer of</a:t>
            </a:r>
          </a:p>
        </p:txBody>
      </p:sp>
      <p:sp>
        <p:nvSpPr>
          <p:cNvPr id="175" name="TextBox 174">
            <a:extLst>
              <a:ext uri="{FF2B5EF4-FFF2-40B4-BE49-F238E27FC236}">
                <a16:creationId xmlns:a16="http://schemas.microsoft.com/office/drawing/2014/main" id="{73C52ACB-3EAB-D146-82F2-5F33838EEDB9}"/>
              </a:ext>
            </a:extLst>
          </p:cNvPr>
          <p:cNvSpPr txBox="1"/>
          <p:nvPr/>
        </p:nvSpPr>
        <p:spPr>
          <a:xfrm>
            <a:off x="5311226" y="4362409"/>
            <a:ext cx="931665" cy="307777"/>
          </a:xfrm>
          <a:prstGeom prst="rect">
            <a:avLst/>
          </a:prstGeom>
          <a:noFill/>
        </p:spPr>
        <p:txBody>
          <a:bodyPr wrap="none" rtlCol="0">
            <a:spAutoFit/>
          </a:bodyPr>
          <a:lstStyle/>
          <a:p>
            <a:r>
              <a:rPr lang="en-US" sz="1400" dirty="0"/>
              <a:t>realized in</a:t>
            </a:r>
          </a:p>
        </p:txBody>
      </p:sp>
      <p:sp>
        <p:nvSpPr>
          <p:cNvPr id="179" name="TextBox 178">
            <a:extLst>
              <a:ext uri="{FF2B5EF4-FFF2-40B4-BE49-F238E27FC236}">
                <a16:creationId xmlns:a16="http://schemas.microsoft.com/office/drawing/2014/main" id="{9B9F199E-851A-C046-9B0D-8329895686CD}"/>
              </a:ext>
            </a:extLst>
          </p:cNvPr>
          <p:cNvSpPr txBox="1"/>
          <p:nvPr/>
        </p:nvSpPr>
        <p:spPr>
          <a:xfrm>
            <a:off x="6044470" y="2304490"/>
            <a:ext cx="862737" cy="307777"/>
          </a:xfrm>
          <a:prstGeom prst="rect">
            <a:avLst/>
          </a:prstGeom>
          <a:noFill/>
        </p:spPr>
        <p:txBody>
          <a:bodyPr wrap="none" rtlCol="0">
            <a:spAutoFit/>
          </a:bodyPr>
          <a:lstStyle/>
          <a:p>
            <a:r>
              <a:rPr lang="en-US" sz="1400" dirty="0"/>
              <a:t>has input</a:t>
            </a:r>
          </a:p>
        </p:txBody>
      </p:sp>
      <p:sp>
        <p:nvSpPr>
          <p:cNvPr id="180" name="TextBox 179">
            <a:extLst>
              <a:ext uri="{FF2B5EF4-FFF2-40B4-BE49-F238E27FC236}">
                <a16:creationId xmlns:a16="http://schemas.microsoft.com/office/drawing/2014/main" id="{2714FCE4-D520-9D44-A821-7F1BF9175966}"/>
              </a:ext>
            </a:extLst>
          </p:cNvPr>
          <p:cNvSpPr txBox="1"/>
          <p:nvPr/>
        </p:nvSpPr>
        <p:spPr>
          <a:xfrm>
            <a:off x="7704943" y="3312769"/>
            <a:ext cx="976549" cy="307777"/>
          </a:xfrm>
          <a:prstGeom prst="rect">
            <a:avLst/>
          </a:prstGeom>
          <a:noFill/>
        </p:spPr>
        <p:txBody>
          <a:bodyPr wrap="none" rtlCol="0">
            <a:spAutoFit/>
          </a:bodyPr>
          <a:lstStyle/>
          <a:p>
            <a:r>
              <a:rPr lang="en-US" sz="1400" dirty="0"/>
              <a:t>has output</a:t>
            </a:r>
          </a:p>
        </p:txBody>
      </p:sp>
      <p:sp>
        <p:nvSpPr>
          <p:cNvPr id="185" name="TextBox 184">
            <a:extLst>
              <a:ext uri="{FF2B5EF4-FFF2-40B4-BE49-F238E27FC236}">
                <a16:creationId xmlns:a16="http://schemas.microsoft.com/office/drawing/2014/main" id="{C3E10AE2-6FF2-C248-B9E5-A477FBB7D141}"/>
              </a:ext>
            </a:extLst>
          </p:cNvPr>
          <p:cNvSpPr txBox="1"/>
          <p:nvPr/>
        </p:nvSpPr>
        <p:spPr>
          <a:xfrm>
            <a:off x="9928176" y="3491723"/>
            <a:ext cx="976549" cy="307777"/>
          </a:xfrm>
          <a:prstGeom prst="rect">
            <a:avLst/>
          </a:prstGeom>
          <a:noFill/>
        </p:spPr>
        <p:txBody>
          <a:bodyPr wrap="none" rtlCol="0">
            <a:spAutoFit/>
          </a:bodyPr>
          <a:lstStyle/>
          <a:p>
            <a:r>
              <a:rPr lang="en-US" sz="1400" dirty="0"/>
              <a:t>has output</a:t>
            </a:r>
          </a:p>
        </p:txBody>
      </p:sp>
      <p:sp>
        <p:nvSpPr>
          <p:cNvPr id="186" name="TextBox 185">
            <a:extLst>
              <a:ext uri="{FF2B5EF4-FFF2-40B4-BE49-F238E27FC236}">
                <a16:creationId xmlns:a16="http://schemas.microsoft.com/office/drawing/2014/main" id="{131B11C7-2ED4-744F-8856-F75409C75EE4}"/>
              </a:ext>
            </a:extLst>
          </p:cNvPr>
          <p:cNvSpPr txBox="1"/>
          <p:nvPr/>
        </p:nvSpPr>
        <p:spPr>
          <a:xfrm>
            <a:off x="9065439" y="1950399"/>
            <a:ext cx="862737" cy="307777"/>
          </a:xfrm>
          <a:prstGeom prst="rect">
            <a:avLst/>
          </a:prstGeom>
          <a:noFill/>
        </p:spPr>
        <p:txBody>
          <a:bodyPr wrap="none" rtlCol="0">
            <a:spAutoFit/>
          </a:bodyPr>
          <a:lstStyle/>
          <a:p>
            <a:r>
              <a:rPr lang="en-US" sz="1400" dirty="0"/>
              <a:t>has input</a:t>
            </a:r>
          </a:p>
        </p:txBody>
      </p:sp>
      <p:sp>
        <p:nvSpPr>
          <p:cNvPr id="187" name="TextBox 186">
            <a:extLst>
              <a:ext uri="{FF2B5EF4-FFF2-40B4-BE49-F238E27FC236}">
                <a16:creationId xmlns:a16="http://schemas.microsoft.com/office/drawing/2014/main" id="{4EDA8E98-2840-4941-B84E-D226DDADAC8A}"/>
              </a:ext>
            </a:extLst>
          </p:cNvPr>
          <p:cNvSpPr txBox="1"/>
          <p:nvPr/>
        </p:nvSpPr>
        <p:spPr>
          <a:xfrm>
            <a:off x="8538784" y="1322072"/>
            <a:ext cx="862737" cy="307777"/>
          </a:xfrm>
          <a:prstGeom prst="rect">
            <a:avLst/>
          </a:prstGeom>
          <a:noFill/>
        </p:spPr>
        <p:txBody>
          <a:bodyPr wrap="none" rtlCol="0">
            <a:spAutoFit/>
          </a:bodyPr>
          <a:lstStyle/>
          <a:p>
            <a:r>
              <a:rPr lang="en-US" sz="1400" dirty="0"/>
              <a:t>has input</a:t>
            </a:r>
          </a:p>
        </p:txBody>
      </p:sp>
      <p:sp>
        <p:nvSpPr>
          <p:cNvPr id="188" name="TextBox 187">
            <a:extLst>
              <a:ext uri="{FF2B5EF4-FFF2-40B4-BE49-F238E27FC236}">
                <a16:creationId xmlns:a16="http://schemas.microsoft.com/office/drawing/2014/main" id="{F06482C7-809A-E64D-8DF7-2FD759EE42D9}"/>
              </a:ext>
            </a:extLst>
          </p:cNvPr>
          <p:cNvSpPr txBox="1"/>
          <p:nvPr/>
        </p:nvSpPr>
        <p:spPr>
          <a:xfrm>
            <a:off x="5237958" y="1091623"/>
            <a:ext cx="983603" cy="307777"/>
          </a:xfrm>
          <a:prstGeom prst="rect">
            <a:avLst/>
          </a:prstGeom>
          <a:noFill/>
        </p:spPr>
        <p:txBody>
          <a:bodyPr wrap="none" rtlCol="0">
            <a:spAutoFit/>
          </a:bodyPr>
          <a:lstStyle/>
          <a:p>
            <a:r>
              <a:rPr lang="en-US" sz="1400" dirty="0"/>
              <a:t>instance of</a:t>
            </a:r>
          </a:p>
        </p:txBody>
      </p:sp>
      <p:sp>
        <p:nvSpPr>
          <p:cNvPr id="189" name="TextBox 188">
            <a:extLst>
              <a:ext uri="{FF2B5EF4-FFF2-40B4-BE49-F238E27FC236}">
                <a16:creationId xmlns:a16="http://schemas.microsoft.com/office/drawing/2014/main" id="{8AF3B51F-3E2D-C545-866F-97762D045704}"/>
              </a:ext>
            </a:extLst>
          </p:cNvPr>
          <p:cNvSpPr txBox="1"/>
          <p:nvPr/>
        </p:nvSpPr>
        <p:spPr>
          <a:xfrm>
            <a:off x="3608414" y="1397478"/>
            <a:ext cx="983603" cy="307777"/>
          </a:xfrm>
          <a:prstGeom prst="rect">
            <a:avLst/>
          </a:prstGeom>
          <a:noFill/>
        </p:spPr>
        <p:txBody>
          <a:bodyPr wrap="none" rtlCol="0">
            <a:spAutoFit/>
          </a:bodyPr>
          <a:lstStyle/>
          <a:p>
            <a:r>
              <a:rPr lang="en-US" sz="1400" dirty="0"/>
              <a:t>instance of</a:t>
            </a:r>
          </a:p>
        </p:txBody>
      </p:sp>
      <p:sp>
        <p:nvSpPr>
          <p:cNvPr id="194" name="TextBox 193">
            <a:extLst>
              <a:ext uri="{FF2B5EF4-FFF2-40B4-BE49-F238E27FC236}">
                <a16:creationId xmlns:a16="http://schemas.microsoft.com/office/drawing/2014/main" id="{52C5B208-1B20-9D46-97D6-A0C36EAE77C9}"/>
              </a:ext>
            </a:extLst>
          </p:cNvPr>
          <p:cNvSpPr txBox="1"/>
          <p:nvPr/>
        </p:nvSpPr>
        <p:spPr>
          <a:xfrm>
            <a:off x="7284928" y="5057392"/>
            <a:ext cx="1546385" cy="307777"/>
          </a:xfrm>
          <a:prstGeom prst="rect">
            <a:avLst/>
          </a:prstGeom>
          <a:noFill/>
        </p:spPr>
        <p:txBody>
          <a:bodyPr wrap="none" rtlCol="0">
            <a:spAutoFit/>
          </a:bodyPr>
          <a:lstStyle/>
          <a:p>
            <a:r>
              <a:rPr lang="en-US" sz="1400" dirty="0"/>
              <a:t>is measurement of</a:t>
            </a:r>
          </a:p>
        </p:txBody>
      </p:sp>
      <p:sp>
        <p:nvSpPr>
          <p:cNvPr id="203" name="Oval 202">
            <a:extLst>
              <a:ext uri="{FF2B5EF4-FFF2-40B4-BE49-F238E27FC236}">
                <a16:creationId xmlns:a16="http://schemas.microsoft.com/office/drawing/2014/main" id="{B27E2A72-435D-3347-9905-14B55DA1054B}"/>
              </a:ext>
            </a:extLst>
          </p:cNvPr>
          <p:cNvSpPr/>
          <p:nvPr/>
        </p:nvSpPr>
        <p:spPr>
          <a:xfrm>
            <a:off x="178963" y="882452"/>
            <a:ext cx="273132" cy="242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Oval 203">
            <a:extLst>
              <a:ext uri="{FF2B5EF4-FFF2-40B4-BE49-F238E27FC236}">
                <a16:creationId xmlns:a16="http://schemas.microsoft.com/office/drawing/2014/main" id="{5182909D-C1C9-7846-AD01-9321EFDA229D}"/>
              </a:ext>
            </a:extLst>
          </p:cNvPr>
          <p:cNvSpPr/>
          <p:nvPr/>
        </p:nvSpPr>
        <p:spPr>
          <a:xfrm>
            <a:off x="178230" y="583782"/>
            <a:ext cx="273132" cy="242277"/>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TextBox 204">
            <a:extLst>
              <a:ext uri="{FF2B5EF4-FFF2-40B4-BE49-F238E27FC236}">
                <a16:creationId xmlns:a16="http://schemas.microsoft.com/office/drawing/2014/main" id="{0A43407C-8BD0-484C-9C3A-F4CD31DEAA4C}"/>
              </a:ext>
            </a:extLst>
          </p:cNvPr>
          <p:cNvSpPr txBox="1"/>
          <p:nvPr/>
        </p:nvSpPr>
        <p:spPr>
          <a:xfrm>
            <a:off x="451362" y="864790"/>
            <a:ext cx="797654" cy="307777"/>
          </a:xfrm>
          <a:prstGeom prst="rect">
            <a:avLst/>
          </a:prstGeom>
          <a:noFill/>
        </p:spPr>
        <p:txBody>
          <a:bodyPr wrap="none" rtlCol="0">
            <a:spAutoFit/>
          </a:bodyPr>
          <a:lstStyle/>
          <a:p>
            <a:r>
              <a:rPr lang="en-US" sz="1400" dirty="0"/>
              <a:t>Instance</a:t>
            </a:r>
          </a:p>
        </p:txBody>
      </p:sp>
      <p:sp>
        <p:nvSpPr>
          <p:cNvPr id="206" name="TextBox 205">
            <a:extLst>
              <a:ext uri="{FF2B5EF4-FFF2-40B4-BE49-F238E27FC236}">
                <a16:creationId xmlns:a16="http://schemas.microsoft.com/office/drawing/2014/main" id="{9AE05895-FC42-C144-B087-7D493165683E}"/>
              </a:ext>
            </a:extLst>
          </p:cNvPr>
          <p:cNvSpPr txBox="1"/>
          <p:nvPr/>
        </p:nvSpPr>
        <p:spPr>
          <a:xfrm>
            <a:off x="477742" y="552206"/>
            <a:ext cx="1231106" cy="307777"/>
          </a:xfrm>
          <a:prstGeom prst="rect">
            <a:avLst/>
          </a:prstGeom>
          <a:noFill/>
        </p:spPr>
        <p:txBody>
          <a:bodyPr wrap="none" rtlCol="0">
            <a:spAutoFit/>
          </a:bodyPr>
          <a:lstStyle/>
          <a:p>
            <a:r>
              <a:rPr lang="en-US" sz="1400" dirty="0"/>
              <a:t>Asserted Class</a:t>
            </a:r>
          </a:p>
        </p:txBody>
      </p:sp>
      <p:sp>
        <p:nvSpPr>
          <p:cNvPr id="52" name="Oval 51">
            <a:extLst>
              <a:ext uri="{FF2B5EF4-FFF2-40B4-BE49-F238E27FC236}">
                <a16:creationId xmlns:a16="http://schemas.microsoft.com/office/drawing/2014/main" id="{B8B306DC-A6F4-FC49-8F09-36E641F57A98}"/>
              </a:ext>
            </a:extLst>
          </p:cNvPr>
          <p:cNvSpPr/>
          <p:nvPr/>
        </p:nvSpPr>
        <p:spPr>
          <a:xfrm>
            <a:off x="6375591" y="5726330"/>
            <a:ext cx="2475037" cy="967758"/>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≡Measurement of Creep Strength</a:t>
            </a:r>
          </a:p>
        </p:txBody>
      </p:sp>
      <p:cxnSp>
        <p:nvCxnSpPr>
          <p:cNvPr id="54" name="Straight Arrow Connector 53">
            <a:extLst>
              <a:ext uri="{FF2B5EF4-FFF2-40B4-BE49-F238E27FC236}">
                <a16:creationId xmlns:a16="http://schemas.microsoft.com/office/drawing/2014/main" id="{C9EEBAC5-FE31-1F48-9E06-A69A2A31224F}"/>
              </a:ext>
            </a:extLst>
          </p:cNvPr>
          <p:cNvCxnSpPr>
            <a:cxnSpLocks/>
            <a:stCxn id="111" idx="3"/>
            <a:endCxn id="52" idx="6"/>
          </p:cNvCxnSpPr>
          <p:nvPr/>
        </p:nvCxnSpPr>
        <p:spPr>
          <a:xfrm flipH="1">
            <a:off x="8850628" y="5759240"/>
            <a:ext cx="1150447" cy="450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686408A2-7314-354A-8866-6FAFD7B6FA9C}"/>
              </a:ext>
            </a:extLst>
          </p:cNvPr>
          <p:cNvSpPr txBox="1"/>
          <p:nvPr/>
        </p:nvSpPr>
        <p:spPr>
          <a:xfrm>
            <a:off x="8743162" y="5704772"/>
            <a:ext cx="983603" cy="307777"/>
          </a:xfrm>
          <a:prstGeom prst="rect">
            <a:avLst/>
          </a:prstGeom>
          <a:noFill/>
        </p:spPr>
        <p:txBody>
          <a:bodyPr wrap="none" rtlCol="0">
            <a:spAutoFit/>
          </a:bodyPr>
          <a:lstStyle/>
          <a:p>
            <a:r>
              <a:rPr lang="en-US" sz="1400" dirty="0"/>
              <a:t>instance of</a:t>
            </a:r>
          </a:p>
        </p:txBody>
      </p:sp>
      <p:sp>
        <p:nvSpPr>
          <p:cNvPr id="59" name="Oval 58">
            <a:extLst>
              <a:ext uri="{FF2B5EF4-FFF2-40B4-BE49-F238E27FC236}">
                <a16:creationId xmlns:a16="http://schemas.microsoft.com/office/drawing/2014/main" id="{4E8F1B7A-A415-B040-AF0F-6618143B12B8}"/>
              </a:ext>
            </a:extLst>
          </p:cNvPr>
          <p:cNvSpPr/>
          <p:nvPr/>
        </p:nvSpPr>
        <p:spPr>
          <a:xfrm>
            <a:off x="183246" y="1214525"/>
            <a:ext cx="273132" cy="242277"/>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C0BC2DDB-5E3F-AD47-B3DB-03918F571569}"/>
              </a:ext>
            </a:extLst>
          </p:cNvPr>
          <p:cNvSpPr txBox="1"/>
          <p:nvPr/>
        </p:nvSpPr>
        <p:spPr>
          <a:xfrm>
            <a:off x="455645" y="1196863"/>
            <a:ext cx="1164101" cy="307777"/>
          </a:xfrm>
          <a:prstGeom prst="rect">
            <a:avLst/>
          </a:prstGeom>
          <a:noFill/>
        </p:spPr>
        <p:txBody>
          <a:bodyPr wrap="none" rtlCol="0">
            <a:spAutoFit/>
          </a:bodyPr>
          <a:lstStyle/>
          <a:p>
            <a:r>
              <a:rPr lang="en-US" sz="1400" dirty="0"/>
              <a:t>Defined Class</a:t>
            </a:r>
          </a:p>
        </p:txBody>
      </p:sp>
    </p:spTree>
    <p:extLst>
      <p:ext uri="{BB962C8B-B14F-4D97-AF65-F5344CB8AC3E}">
        <p14:creationId xmlns:p14="http://schemas.microsoft.com/office/powerpoint/2010/main" val="396660316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E90C00D-5157-8D47-B60C-5F07753301D6}"/>
              </a:ext>
            </a:extLst>
          </p:cNvPr>
          <p:cNvSpPr/>
          <p:nvPr/>
        </p:nvSpPr>
        <p:spPr>
          <a:xfrm>
            <a:off x="0" y="-6191"/>
            <a:ext cx="12192000" cy="441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dobe Garamond Pro" charset="0"/>
                <a:ea typeface="Adobe Garamond Pro" charset="0"/>
                <a:cs typeface="Adobe Garamond Pro" charset="0"/>
              </a:rPr>
              <a:t>Acts of Testing and Acts of Analysis</a:t>
            </a:r>
          </a:p>
        </p:txBody>
      </p:sp>
      <p:sp>
        <p:nvSpPr>
          <p:cNvPr id="75" name="Oval 74">
            <a:extLst>
              <a:ext uri="{FF2B5EF4-FFF2-40B4-BE49-F238E27FC236}">
                <a16:creationId xmlns:a16="http://schemas.microsoft.com/office/drawing/2014/main" id="{027E8061-B9B3-5D49-93B0-972C93006F08}"/>
              </a:ext>
            </a:extLst>
          </p:cNvPr>
          <p:cNvSpPr/>
          <p:nvPr/>
        </p:nvSpPr>
        <p:spPr>
          <a:xfrm>
            <a:off x="7056695" y="746500"/>
            <a:ext cx="2142863" cy="6426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Testing 1</a:t>
            </a:r>
          </a:p>
        </p:txBody>
      </p:sp>
      <p:sp>
        <p:nvSpPr>
          <p:cNvPr id="76" name="Oval 75">
            <a:extLst>
              <a:ext uri="{FF2B5EF4-FFF2-40B4-BE49-F238E27FC236}">
                <a16:creationId xmlns:a16="http://schemas.microsoft.com/office/drawing/2014/main" id="{3EB8EC52-3477-EB42-B43B-2BFBF683896B}"/>
              </a:ext>
            </a:extLst>
          </p:cNvPr>
          <p:cNvSpPr/>
          <p:nvPr/>
        </p:nvSpPr>
        <p:spPr>
          <a:xfrm>
            <a:off x="3988321" y="905020"/>
            <a:ext cx="1393751" cy="289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Location</a:t>
            </a:r>
          </a:p>
        </p:txBody>
      </p:sp>
      <p:sp>
        <p:nvSpPr>
          <p:cNvPr id="77" name="Oval 76">
            <a:extLst>
              <a:ext uri="{FF2B5EF4-FFF2-40B4-BE49-F238E27FC236}">
                <a16:creationId xmlns:a16="http://schemas.microsoft.com/office/drawing/2014/main" id="{5ECDD3CE-959C-9443-96F6-C46CA57FBF4C}"/>
              </a:ext>
            </a:extLst>
          </p:cNvPr>
          <p:cNvSpPr/>
          <p:nvPr/>
        </p:nvSpPr>
        <p:spPr>
          <a:xfrm>
            <a:off x="10086673" y="658581"/>
            <a:ext cx="1591477" cy="8489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Temporal Region</a:t>
            </a:r>
          </a:p>
        </p:txBody>
      </p:sp>
      <p:cxnSp>
        <p:nvCxnSpPr>
          <p:cNvPr id="78" name="Straight Arrow Connector 77">
            <a:extLst>
              <a:ext uri="{FF2B5EF4-FFF2-40B4-BE49-F238E27FC236}">
                <a16:creationId xmlns:a16="http://schemas.microsoft.com/office/drawing/2014/main" id="{249359E2-D813-9F41-A149-F2A8AC34C9A2}"/>
              </a:ext>
            </a:extLst>
          </p:cNvPr>
          <p:cNvCxnSpPr>
            <a:cxnSpLocks/>
            <a:stCxn id="75" idx="2"/>
            <a:endCxn id="76" idx="6"/>
          </p:cNvCxnSpPr>
          <p:nvPr/>
        </p:nvCxnSpPr>
        <p:spPr>
          <a:xfrm flipH="1" flipV="1">
            <a:off x="5382072" y="1049896"/>
            <a:ext cx="1674623" cy="17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5171F15E-8D4B-5C43-B49F-163FD8202E88}"/>
              </a:ext>
            </a:extLst>
          </p:cNvPr>
          <p:cNvCxnSpPr>
            <a:cxnSpLocks/>
            <a:stCxn id="75" idx="6"/>
            <a:endCxn id="77" idx="2"/>
          </p:cNvCxnSpPr>
          <p:nvPr/>
        </p:nvCxnSpPr>
        <p:spPr>
          <a:xfrm>
            <a:off x="9199558" y="1067816"/>
            <a:ext cx="887115" cy="15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Oval 89">
            <a:extLst>
              <a:ext uri="{FF2B5EF4-FFF2-40B4-BE49-F238E27FC236}">
                <a16:creationId xmlns:a16="http://schemas.microsoft.com/office/drawing/2014/main" id="{25217454-C358-6E42-8410-FD9D33FD8ACA}"/>
              </a:ext>
            </a:extLst>
          </p:cNvPr>
          <p:cNvSpPr/>
          <p:nvPr/>
        </p:nvSpPr>
        <p:spPr>
          <a:xfrm>
            <a:off x="3399402" y="1789811"/>
            <a:ext cx="2619373" cy="8162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Location Measurement 1</a:t>
            </a:r>
          </a:p>
        </p:txBody>
      </p:sp>
      <p:sp>
        <p:nvSpPr>
          <p:cNvPr id="91" name="Oval 90">
            <a:extLst>
              <a:ext uri="{FF2B5EF4-FFF2-40B4-BE49-F238E27FC236}">
                <a16:creationId xmlns:a16="http://schemas.microsoft.com/office/drawing/2014/main" id="{C0EF6392-C0EF-2640-B6EC-CF73FCCF2ED2}"/>
              </a:ext>
            </a:extLst>
          </p:cNvPr>
          <p:cNvSpPr/>
          <p:nvPr/>
        </p:nvSpPr>
        <p:spPr>
          <a:xfrm>
            <a:off x="9850621" y="4600338"/>
            <a:ext cx="2204219" cy="100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Temporal Region Measurement</a:t>
            </a:r>
          </a:p>
        </p:txBody>
      </p:sp>
      <p:cxnSp>
        <p:nvCxnSpPr>
          <p:cNvPr id="93" name="Straight Arrow Connector 92">
            <a:extLst>
              <a:ext uri="{FF2B5EF4-FFF2-40B4-BE49-F238E27FC236}">
                <a16:creationId xmlns:a16="http://schemas.microsoft.com/office/drawing/2014/main" id="{CBF665EC-808D-384B-A212-DB36668AF6E1}"/>
              </a:ext>
            </a:extLst>
          </p:cNvPr>
          <p:cNvCxnSpPr>
            <a:cxnSpLocks/>
            <a:stCxn id="76" idx="4"/>
            <a:endCxn id="90" idx="0"/>
          </p:cNvCxnSpPr>
          <p:nvPr/>
        </p:nvCxnSpPr>
        <p:spPr>
          <a:xfrm>
            <a:off x="4685197" y="1194772"/>
            <a:ext cx="23892" cy="595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F83F5D83-98C8-F34E-B92A-DDB559FCE56A}"/>
              </a:ext>
            </a:extLst>
          </p:cNvPr>
          <p:cNvCxnSpPr>
            <a:cxnSpLocks/>
            <a:stCxn id="77" idx="4"/>
            <a:endCxn id="91" idx="0"/>
          </p:cNvCxnSpPr>
          <p:nvPr/>
        </p:nvCxnSpPr>
        <p:spPr>
          <a:xfrm>
            <a:off x="10882412" y="1507531"/>
            <a:ext cx="70319" cy="3092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6A9D8746-8B91-184D-B6FB-C556CFB80256}"/>
              </a:ext>
            </a:extLst>
          </p:cNvPr>
          <p:cNvCxnSpPr>
            <a:cxnSpLocks/>
            <a:stCxn id="75" idx="4"/>
            <a:endCxn id="90" idx="6"/>
          </p:cNvCxnSpPr>
          <p:nvPr/>
        </p:nvCxnSpPr>
        <p:spPr>
          <a:xfrm flipH="1">
            <a:off x="6018775" y="1389131"/>
            <a:ext cx="2109352" cy="808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2D99F17E-B8B1-134F-B953-AF23B40305DB}"/>
              </a:ext>
            </a:extLst>
          </p:cNvPr>
          <p:cNvCxnSpPr>
            <a:cxnSpLocks/>
            <a:stCxn id="113" idx="0"/>
            <a:endCxn id="75" idx="4"/>
          </p:cNvCxnSpPr>
          <p:nvPr/>
        </p:nvCxnSpPr>
        <p:spPr>
          <a:xfrm flipH="1" flipV="1">
            <a:off x="8128127" y="1389131"/>
            <a:ext cx="56226" cy="13711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3" name="Oval 112">
            <a:extLst>
              <a:ext uri="{FF2B5EF4-FFF2-40B4-BE49-F238E27FC236}">
                <a16:creationId xmlns:a16="http://schemas.microsoft.com/office/drawing/2014/main" id="{7AF65244-2D8E-1E4C-A815-62D7701C2EA1}"/>
              </a:ext>
            </a:extLst>
          </p:cNvPr>
          <p:cNvSpPr/>
          <p:nvPr/>
        </p:nvSpPr>
        <p:spPr>
          <a:xfrm>
            <a:off x="6979240" y="2760265"/>
            <a:ext cx="2410226" cy="6426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Testing 2</a:t>
            </a:r>
          </a:p>
        </p:txBody>
      </p:sp>
      <p:cxnSp>
        <p:nvCxnSpPr>
          <p:cNvPr id="114" name="Straight Arrow Connector 113">
            <a:extLst>
              <a:ext uri="{FF2B5EF4-FFF2-40B4-BE49-F238E27FC236}">
                <a16:creationId xmlns:a16="http://schemas.microsoft.com/office/drawing/2014/main" id="{D57A2937-08D1-5A4E-8F4E-9D9E62561AE5}"/>
              </a:ext>
            </a:extLst>
          </p:cNvPr>
          <p:cNvCxnSpPr>
            <a:cxnSpLocks/>
            <a:stCxn id="113" idx="4"/>
            <a:endCxn id="91" idx="2"/>
          </p:cNvCxnSpPr>
          <p:nvPr/>
        </p:nvCxnSpPr>
        <p:spPr>
          <a:xfrm>
            <a:off x="8184353" y="3402896"/>
            <a:ext cx="1666268" cy="169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C19980AC-553D-1846-89D5-D501820E1E8B}"/>
              </a:ext>
            </a:extLst>
          </p:cNvPr>
          <p:cNvCxnSpPr>
            <a:cxnSpLocks/>
            <a:stCxn id="113" idx="4"/>
            <a:endCxn id="143" idx="0"/>
          </p:cNvCxnSpPr>
          <p:nvPr/>
        </p:nvCxnSpPr>
        <p:spPr>
          <a:xfrm flipH="1">
            <a:off x="6570395" y="3402896"/>
            <a:ext cx="1613958" cy="350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3" name="Oval 142">
            <a:extLst>
              <a:ext uri="{FF2B5EF4-FFF2-40B4-BE49-F238E27FC236}">
                <a16:creationId xmlns:a16="http://schemas.microsoft.com/office/drawing/2014/main" id="{A3C7646C-2D75-1443-81E4-03DD196FED81}"/>
              </a:ext>
            </a:extLst>
          </p:cNvPr>
          <p:cNvSpPr/>
          <p:nvPr/>
        </p:nvSpPr>
        <p:spPr>
          <a:xfrm>
            <a:off x="5315057" y="3753797"/>
            <a:ext cx="2510676" cy="900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Location Measurement 2</a:t>
            </a:r>
          </a:p>
        </p:txBody>
      </p:sp>
      <p:sp>
        <p:nvSpPr>
          <p:cNvPr id="160" name="Oval 159">
            <a:extLst>
              <a:ext uri="{FF2B5EF4-FFF2-40B4-BE49-F238E27FC236}">
                <a16:creationId xmlns:a16="http://schemas.microsoft.com/office/drawing/2014/main" id="{5FD201A6-BD8C-AA40-AE8F-1C13FF0D1218}"/>
              </a:ext>
            </a:extLst>
          </p:cNvPr>
          <p:cNvSpPr/>
          <p:nvPr/>
        </p:nvSpPr>
        <p:spPr>
          <a:xfrm>
            <a:off x="3865569" y="2946992"/>
            <a:ext cx="1393751" cy="289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Location</a:t>
            </a:r>
          </a:p>
        </p:txBody>
      </p:sp>
      <p:cxnSp>
        <p:nvCxnSpPr>
          <p:cNvPr id="162" name="Straight Arrow Connector 161">
            <a:extLst>
              <a:ext uri="{FF2B5EF4-FFF2-40B4-BE49-F238E27FC236}">
                <a16:creationId xmlns:a16="http://schemas.microsoft.com/office/drawing/2014/main" id="{F8283A8D-D804-944C-8EE8-36AB7AD44069}"/>
              </a:ext>
            </a:extLst>
          </p:cNvPr>
          <p:cNvCxnSpPr>
            <a:cxnSpLocks/>
            <a:stCxn id="113" idx="2"/>
            <a:endCxn id="160" idx="6"/>
          </p:cNvCxnSpPr>
          <p:nvPr/>
        </p:nvCxnSpPr>
        <p:spPr>
          <a:xfrm flipH="1">
            <a:off x="5259320" y="3081581"/>
            <a:ext cx="1719920" cy="10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4" name="TextBox 173">
            <a:extLst>
              <a:ext uri="{FF2B5EF4-FFF2-40B4-BE49-F238E27FC236}">
                <a16:creationId xmlns:a16="http://schemas.microsoft.com/office/drawing/2014/main" id="{91CDF0FB-B08E-F140-94BF-8C616F38869D}"/>
              </a:ext>
            </a:extLst>
          </p:cNvPr>
          <p:cNvSpPr txBox="1"/>
          <p:nvPr/>
        </p:nvSpPr>
        <p:spPr>
          <a:xfrm>
            <a:off x="5782112" y="731918"/>
            <a:ext cx="899605" cy="307777"/>
          </a:xfrm>
          <a:prstGeom prst="rect">
            <a:avLst/>
          </a:prstGeom>
          <a:noFill/>
        </p:spPr>
        <p:txBody>
          <a:bodyPr wrap="square" rtlCol="0">
            <a:spAutoFit/>
          </a:bodyPr>
          <a:lstStyle/>
          <a:p>
            <a:r>
              <a:rPr lang="en-US" sz="1400" dirty="0"/>
              <a:t>has input</a:t>
            </a:r>
          </a:p>
        </p:txBody>
      </p:sp>
      <p:sp>
        <p:nvSpPr>
          <p:cNvPr id="176" name="TextBox 175">
            <a:extLst>
              <a:ext uri="{FF2B5EF4-FFF2-40B4-BE49-F238E27FC236}">
                <a16:creationId xmlns:a16="http://schemas.microsoft.com/office/drawing/2014/main" id="{3AF30F2E-089B-844F-8938-93D94192EDE2}"/>
              </a:ext>
            </a:extLst>
          </p:cNvPr>
          <p:cNvSpPr txBox="1"/>
          <p:nvPr/>
        </p:nvSpPr>
        <p:spPr>
          <a:xfrm>
            <a:off x="9214776" y="748047"/>
            <a:ext cx="899605" cy="307777"/>
          </a:xfrm>
          <a:prstGeom prst="rect">
            <a:avLst/>
          </a:prstGeom>
          <a:noFill/>
        </p:spPr>
        <p:txBody>
          <a:bodyPr wrap="square" rtlCol="0">
            <a:spAutoFit/>
          </a:bodyPr>
          <a:lstStyle/>
          <a:p>
            <a:r>
              <a:rPr lang="en-US" sz="1400" dirty="0"/>
              <a:t>has input</a:t>
            </a:r>
          </a:p>
        </p:txBody>
      </p:sp>
      <p:sp>
        <p:nvSpPr>
          <p:cNvPr id="177" name="TextBox 176">
            <a:extLst>
              <a:ext uri="{FF2B5EF4-FFF2-40B4-BE49-F238E27FC236}">
                <a16:creationId xmlns:a16="http://schemas.microsoft.com/office/drawing/2014/main" id="{E698B456-13C2-114D-A55A-685897FF2360}"/>
              </a:ext>
            </a:extLst>
          </p:cNvPr>
          <p:cNvSpPr txBox="1"/>
          <p:nvPr/>
        </p:nvSpPr>
        <p:spPr>
          <a:xfrm>
            <a:off x="5661673" y="2797289"/>
            <a:ext cx="899605" cy="307777"/>
          </a:xfrm>
          <a:prstGeom prst="rect">
            <a:avLst/>
          </a:prstGeom>
          <a:noFill/>
        </p:spPr>
        <p:txBody>
          <a:bodyPr wrap="square" rtlCol="0">
            <a:spAutoFit/>
          </a:bodyPr>
          <a:lstStyle/>
          <a:p>
            <a:r>
              <a:rPr lang="en-US" sz="1400" dirty="0"/>
              <a:t>has input</a:t>
            </a:r>
          </a:p>
        </p:txBody>
      </p:sp>
      <p:sp>
        <p:nvSpPr>
          <p:cNvPr id="178" name="TextBox 177">
            <a:extLst>
              <a:ext uri="{FF2B5EF4-FFF2-40B4-BE49-F238E27FC236}">
                <a16:creationId xmlns:a16="http://schemas.microsoft.com/office/drawing/2014/main" id="{83F86DDC-E866-9E42-87D8-C250C27CFEF5}"/>
              </a:ext>
            </a:extLst>
          </p:cNvPr>
          <p:cNvSpPr txBox="1"/>
          <p:nvPr/>
        </p:nvSpPr>
        <p:spPr>
          <a:xfrm>
            <a:off x="5991177" y="1571117"/>
            <a:ext cx="1158436" cy="307777"/>
          </a:xfrm>
          <a:prstGeom prst="rect">
            <a:avLst/>
          </a:prstGeom>
          <a:noFill/>
        </p:spPr>
        <p:txBody>
          <a:bodyPr wrap="square" rtlCol="0">
            <a:spAutoFit/>
          </a:bodyPr>
          <a:lstStyle/>
          <a:p>
            <a:r>
              <a:rPr lang="en-US" sz="1400" dirty="0"/>
              <a:t>has output</a:t>
            </a:r>
          </a:p>
        </p:txBody>
      </p:sp>
      <p:sp>
        <p:nvSpPr>
          <p:cNvPr id="181" name="TextBox 180">
            <a:extLst>
              <a:ext uri="{FF2B5EF4-FFF2-40B4-BE49-F238E27FC236}">
                <a16:creationId xmlns:a16="http://schemas.microsoft.com/office/drawing/2014/main" id="{F8C72210-427E-9445-8C23-924934780B41}"/>
              </a:ext>
            </a:extLst>
          </p:cNvPr>
          <p:cNvSpPr txBox="1"/>
          <p:nvPr/>
        </p:nvSpPr>
        <p:spPr>
          <a:xfrm>
            <a:off x="6376728" y="3323472"/>
            <a:ext cx="1158436" cy="307777"/>
          </a:xfrm>
          <a:prstGeom prst="rect">
            <a:avLst/>
          </a:prstGeom>
          <a:noFill/>
        </p:spPr>
        <p:txBody>
          <a:bodyPr wrap="square" rtlCol="0">
            <a:spAutoFit/>
          </a:bodyPr>
          <a:lstStyle/>
          <a:p>
            <a:r>
              <a:rPr lang="en-US" sz="1400" dirty="0"/>
              <a:t>has output</a:t>
            </a:r>
          </a:p>
        </p:txBody>
      </p:sp>
      <p:sp>
        <p:nvSpPr>
          <p:cNvPr id="182" name="TextBox 181">
            <a:extLst>
              <a:ext uri="{FF2B5EF4-FFF2-40B4-BE49-F238E27FC236}">
                <a16:creationId xmlns:a16="http://schemas.microsoft.com/office/drawing/2014/main" id="{05B12A4D-7D4B-A146-8B6A-D04F2E63D354}"/>
              </a:ext>
            </a:extLst>
          </p:cNvPr>
          <p:cNvSpPr txBox="1"/>
          <p:nvPr/>
        </p:nvSpPr>
        <p:spPr>
          <a:xfrm>
            <a:off x="8860473" y="3880141"/>
            <a:ext cx="1158436" cy="307777"/>
          </a:xfrm>
          <a:prstGeom prst="rect">
            <a:avLst/>
          </a:prstGeom>
          <a:noFill/>
        </p:spPr>
        <p:txBody>
          <a:bodyPr wrap="square" rtlCol="0">
            <a:spAutoFit/>
          </a:bodyPr>
          <a:lstStyle/>
          <a:p>
            <a:r>
              <a:rPr lang="en-US" sz="1400" dirty="0"/>
              <a:t>has output</a:t>
            </a:r>
          </a:p>
        </p:txBody>
      </p:sp>
      <p:sp>
        <p:nvSpPr>
          <p:cNvPr id="183" name="TextBox 182">
            <a:extLst>
              <a:ext uri="{FF2B5EF4-FFF2-40B4-BE49-F238E27FC236}">
                <a16:creationId xmlns:a16="http://schemas.microsoft.com/office/drawing/2014/main" id="{9332533B-CD3A-9749-BCA2-8B5A70550591}"/>
              </a:ext>
            </a:extLst>
          </p:cNvPr>
          <p:cNvSpPr txBox="1"/>
          <p:nvPr/>
        </p:nvSpPr>
        <p:spPr>
          <a:xfrm>
            <a:off x="9670605" y="2225933"/>
            <a:ext cx="1337737" cy="307777"/>
          </a:xfrm>
          <a:prstGeom prst="rect">
            <a:avLst/>
          </a:prstGeom>
          <a:noFill/>
        </p:spPr>
        <p:txBody>
          <a:bodyPr wrap="square" rtlCol="0">
            <a:spAutoFit/>
          </a:bodyPr>
          <a:lstStyle/>
          <a:p>
            <a:r>
              <a:rPr lang="en-US" sz="1400" dirty="0"/>
              <a:t>is measured by</a:t>
            </a:r>
          </a:p>
        </p:txBody>
      </p:sp>
      <p:sp>
        <p:nvSpPr>
          <p:cNvPr id="184" name="TextBox 183">
            <a:extLst>
              <a:ext uri="{FF2B5EF4-FFF2-40B4-BE49-F238E27FC236}">
                <a16:creationId xmlns:a16="http://schemas.microsoft.com/office/drawing/2014/main" id="{49806E89-B0E7-4C4F-93FB-4D8D1BC9260E}"/>
              </a:ext>
            </a:extLst>
          </p:cNvPr>
          <p:cNvSpPr txBox="1"/>
          <p:nvPr/>
        </p:nvSpPr>
        <p:spPr>
          <a:xfrm>
            <a:off x="3399402" y="1304110"/>
            <a:ext cx="1337737" cy="307777"/>
          </a:xfrm>
          <a:prstGeom prst="rect">
            <a:avLst/>
          </a:prstGeom>
          <a:noFill/>
        </p:spPr>
        <p:txBody>
          <a:bodyPr wrap="square" rtlCol="0">
            <a:spAutoFit/>
          </a:bodyPr>
          <a:lstStyle/>
          <a:p>
            <a:r>
              <a:rPr lang="en-US" sz="1400" dirty="0"/>
              <a:t>is measured by</a:t>
            </a:r>
          </a:p>
        </p:txBody>
      </p:sp>
    </p:spTree>
    <p:extLst>
      <p:ext uri="{BB962C8B-B14F-4D97-AF65-F5344CB8AC3E}">
        <p14:creationId xmlns:p14="http://schemas.microsoft.com/office/powerpoint/2010/main" val="221547966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E90C00D-5157-8D47-B60C-5F07753301D6}"/>
              </a:ext>
            </a:extLst>
          </p:cNvPr>
          <p:cNvSpPr/>
          <p:nvPr/>
        </p:nvSpPr>
        <p:spPr>
          <a:xfrm>
            <a:off x="0" y="-6191"/>
            <a:ext cx="12192000" cy="441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dobe Garamond Pro" charset="0"/>
                <a:ea typeface="Adobe Garamond Pro" charset="0"/>
                <a:cs typeface="Adobe Garamond Pro" charset="0"/>
              </a:rPr>
              <a:t>Acts of Testing and Acts of Analysis</a:t>
            </a:r>
          </a:p>
        </p:txBody>
      </p:sp>
      <p:sp>
        <p:nvSpPr>
          <p:cNvPr id="69" name="Oval 68">
            <a:extLst>
              <a:ext uri="{FF2B5EF4-FFF2-40B4-BE49-F238E27FC236}">
                <a16:creationId xmlns:a16="http://schemas.microsoft.com/office/drawing/2014/main" id="{10166F7D-30FF-394E-86FF-D1A569244A69}"/>
              </a:ext>
            </a:extLst>
          </p:cNvPr>
          <p:cNvSpPr/>
          <p:nvPr/>
        </p:nvSpPr>
        <p:spPr>
          <a:xfrm>
            <a:off x="615773" y="3534155"/>
            <a:ext cx="1796203" cy="7677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Analysis 1</a:t>
            </a:r>
          </a:p>
        </p:txBody>
      </p:sp>
      <p:cxnSp>
        <p:nvCxnSpPr>
          <p:cNvPr id="89" name="Straight Arrow Connector 88">
            <a:extLst>
              <a:ext uri="{FF2B5EF4-FFF2-40B4-BE49-F238E27FC236}">
                <a16:creationId xmlns:a16="http://schemas.microsoft.com/office/drawing/2014/main" id="{251A9A39-F5D3-254D-A05E-B5393F7C209E}"/>
              </a:ext>
            </a:extLst>
          </p:cNvPr>
          <p:cNvCxnSpPr>
            <a:cxnSpLocks/>
            <a:stCxn id="90" idx="3"/>
            <a:endCxn id="69" idx="7"/>
          </p:cNvCxnSpPr>
          <p:nvPr/>
        </p:nvCxnSpPr>
        <p:spPr>
          <a:xfrm flipH="1">
            <a:off x="2148928" y="2486506"/>
            <a:ext cx="1634072" cy="1160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A29F1051-0302-FD47-BE5B-B9E10788084F}"/>
              </a:ext>
            </a:extLst>
          </p:cNvPr>
          <p:cNvCxnSpPr>
            <a:cxnSpLocks/>
            <a:stCxn id="143" idx="2"/>
            <a:endCxn id="69" idx="6"/>
          </p:cNvCxnSpPr>
          <p:nvPr/>
        </p:nvCxnSpPr>
        <p:spPr>
          <a:xfrm flipH="1" flipV="1">
            <a:off x="2411976" y="3918046"/>
            <a:ext cx="2903081" cy="286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85639CE1-FE4C-CD45-BFB3-77716FF306D6}"/>
              </a:ext>
            </a:extLst>
          </p:cNvPr>
          <p:cNvSpPr txBox="1"/>
          <p:nvPr/>
        </p:nvSpPr>
        <p:spPr>
          <a:xfrm>
            <a:off x="3797538" y="3785900"/>
            <a:ext cx="899605" cy="307777"/>
          </a:xfrm>
          <a:prstGeom prst="rect">
            <a:avLst/>
          </a:prstGeom>
          <a:noFill/>
        </p:spPr>
        <p:txBody>
          <a:bodyPr wrap="none" rtlCol="0">
            <a:spAutoFit/>
          </a:bodyPr>
          <a:lstStyle/>
          <a:p>
            <a:r>
              <a:rPr lang="en-US" sz="1400" dirty="0"/>
              <a:t>is input in</a:t>
            </a:r>
          </a:p>
        </p:txBody>
      </p:sp>
      <p:sp>
        <p:nvSpPr>
          <p:cNvPr id="71" name="TextBox 70">
            <a:extLst>
              <a:ext uri="{FF2B5EF4-FFF2-40B4-BE49-F238E27FC236}">
                <a16:creationId xmlns:a16="http://schemas.microsoft.com/office/drawing/2014/main" id="{6A727634-D327-D147-A2CC-AF02B382B2D7}"/>
              </a:ext>
            </a:extLst>
          </p:cNvPr>
          <p:cNvSpPr txBox="1"/>
          <p:nvPr/>
        </p:nvSpPr>
        <p:spPr>
          <a:xfrm>
            <a:off x="559606" y="4482902"/>
            <a:ext cx="976549" cy="307777"/>
          </a:xfrm>
          <a:prstGeom prst="rect">
            <a:avLst/>
          </a:prstGeom>
          <a:noFill/>
        </p:spPr>
        <p:txBody>
          <a:bodyPr wrap="none" rtlCol="0">
            <a:spAutoFit/>
          </a:bodyPr>
          <a:lstStyle/>
          <a:p>
            <a:r>
              <a:rPr lang="en-US" sz="1400" dirty="0"/>
              <a:t>has output</a:t>
            </a:r>
          </a:p>
        </p:txBody>
      </p:sp>
      <p:sp>
        <p:nvSpPr>
          <p:cNvPr id="75" name="Oval 74">
            <a:extLst>
              <a:ext uri="{FF2B5EF4-FFF2-40B4-BE49-F238E27FC236}">
                <a16:creationId xmlns:a16="http://schemas.microsoft.com/office/drawing/2014/main" id="{027E8061-B9B3-5D49-93B0-972C93006F08}"/>
              </a:ext>
            </a:extLst>
          </p:cNvPr>
          <p:cNvSpPr/>
          <p:nvPr/>
        </p:nvSpPr>
        <p:spPr>
          <a:xfrm>
            <a:off x="7056695" y="746500"/>
            <a:ext cx="2142863" cy="6426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Testing 1</a:t>
            </a:r>
          </a:p>
        </p:txBody>
      </p:sp>
      <p:sp>
        <p:nvSpPr>
          <p:cNvPr id="76" name="Oval 75">
            <a:extLst>
              <a:ext uri="{FF2B5EF4-FFF2-40B4-BE49-F238E27FC236}">
                <a16:creationId xmlns:a16="http://schemas.microsoft.com/office/drawing/2014/main" id="{3EB8EC52-3477-EB42-B43B-2BFBF683896B}"/>
              </a:ext>
            </a:extLst>
          </p:cNvPr>
          <p:cNvSpPr/>
          <p:nvPr/>
        </p:nvSpPr>
        <p:spPr>
          <a:xfrm>
            <a:off x="3988321" y="905020"/>
            <a:ext cx="1393751" cy="289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Location</a:t>
            </a:r>
          </a:p>
        </p:txBody>
      </p:sp>
      <p:sp>
        <p:nvSpPr>
          <p:cNvPr id="77" name="Oval 76">
            <a:extLst>
              <a:ext uri="{FF2B5EF4-FFF2-40B4-BE49-F238E27FC236}">
                <a16:creationId xmlns:a16="http://schemas.microsoft.com/office/drawing/2014/main" id="{5ECDD3CE-959C-9443-96F6-C46CA57FBF4C}"/>
              </a:ext>
            </a:extLst>
          </p:cNvPr>
          <p:cNvSpPr/>
          <p:nvPr/>
        </p:nvSpPr>
        <p:spPr>
          <a:xfrm>
            <a:off x="10086673" y="658581"/>
            <a:ext cx="1591477" cy="8489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Temporal Region</a:t>
            </a:r>
          </a:p>
        </p:txBody>
      </p:sp>
      <p:cxnSp>
        <p:nvCxnSpPr>
          <p:cNvPr id="78" name="Straight Arrow Connector 77">
            <a:extLst>
              <a:ext uri="{FF2B5EF4-FFF2-40B4-BE49-F238E27FC236}">
                <a16:creationId xmlns:a16="http://schemas.microsoft.com/office/drawing/2014/main" id="{249359E2-D813-9F41-A149-F2A8AC34C9A2}"/>
              </a:ext>
            </a:extLst>
          </p:cNvPr>
          <p:cNvCxnSpPr>
            <a:cxnSpLocks/>
            <a:stCxn id="75" idx="2"/>
            <a:endCxn id="76" idx="6"/>
          </p:cNvCxnSpPr>
          <p:nvPr/>
        </p:nvCxnSpPr>
        <p:spPr>
          <a:xfrm flipH="1" flipV="1">
            <a:off x="5382072" y="1049896"/>
            <a:ext cx="1674623" cy="17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5171F15E-8D4B-5C43-B49F-163FD8202E88}"/>
              </a:ext>
            </a:extLst>
          </p:cNvPr>
          <p:cNvCxnSpPr>
            <a:cxnSpLocks/>
            <a:stCxn id="75" idx="6"/>
            <a:endCxn id="77" idx="2"/>
          </p:cNvCxnSpPr>
          <p:nvPr/>
        </p:nvCxnSpPr>
        <p:spPr>
          <a:xfrm>
            <a:off x="9199558" y="1067816"/>
            <a:ext cx="887115" cy="15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Oval 89">
            <a:extLst>
              <a:ext uri="{FF2B5EF4-FFF2-40B4-BE49-F238E27FC236}">
                <a16:creationId xmlns:a16="http://schemas.microsoft.com/office/drawing/2014/main" id="{25217454-C358-6E42-8410-FD9D33FD8ACA}"/>
              </a:ext>
            </a:extLst>
          </p:cNvPr>
          <p:cNvSpPr/>
          <p:nvPr/>
        </p:nvSpPr>
        <p:spPr>
          <a:xfrm>
            <a:off x="3399402" y="1789811"/>
            <a:ext cx="2619373" cy="8162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Location Measurement 1</a:t>
            </a:r>
          </a:p>
        </p:txBody>
      </p:sp>
      <p:sp>
        <p:nvSpPr>
          <p:cNvPr id="91" name="Oval 90">
            <a:extLst>
              <a:ext uri="{FF2B5EF4-FFF2-40B4-BE49-F238E27FC236}">
                <a16:creationId xmlns:a16="http://schemas.microsoft.com/office/drawing/2014/main" id="{C0EF6392-C0EF-2640-B6EC-CF73FCCF2ED2}"/>
              </a:ext>
            </a:extLst>
          </p:cNvPr>
          <p:cNvSpPr/>
          <p:nvPr/>
        </p:nvSpPr>
        <p:spPr>
          <a:xfrm>
            <a:off x="9850621" y="4600338"/>
            <a:ext cx="2204219" cy="100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Temporal Region Measurement</a:t>
            </a:r>
          </a:p>
        </p:txBody>
      </p:sp>
      <p:cxnSp>
        <p:nvCxnSpPr>
          <p:cNvPr id="93" name="Straight Arrow Connector 92">
            <a:extLst>
              <a:ext uri="{FF2B5EF4-FFF2-40B4-BE49-F238E27FC236}">
                <a16:creationId xmlns:a16="http://schemas.microsoft.com/office/drawing/2014/main" id="{CBF665EC-808D-384B-A212-DB36668AF6E1}"/>
              </a:ext>
            </a:extLst>
          </p:cNvPr>
          <p:cNvCxnSpPr>
            <a:cxnSpLocks/>
            <a:stCxn id="76" idx="4"/>
            <a:endCxn id="90" idx="0"/>
          </p:cNvCxnSpPr>
          <p:nvPr/>
        </p:nvCxnSpPr>
        <p:spPr>
          <a:xfrm>
            <a:off x="4685197" y="1194772"/>
            <a:ext cx="23892" cy="595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F83F5D83-98C8-F34E-B92A-DDB559FCE56A}"/>
              </a:ext>
            </a:extLst>
          </p:cNvPr>
          <p:cNvCxnSpPr>
            <a:cxnSpLocks/>
            <a:stCxn id="77" idx="4"/>
            <a:endCxn id="91" idx="0"/>
          </p:cNvCxnSpPr>
          <p:nvPr/>
        </p:nvCxnSpPr>
        <p:spPr>
          <a:xfrm>
            <a:off x="10882412" y="1507531"/>
            <a:ext cx="70319" cy="3092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6A9D8746-8B91-184D-B6FB-C556CFB80256}"/>
              </a:ext>
            </a:extLst>
          </p:cNvPr>
          <p:cNvCxnSpPr>
            <a:cxnSpLocks/>
            <a:stCxn id="75" idx="4"/>
            <a:endCxn id="90" idx="6"/>
          </p:cNvCxnSpPr>
          <p:nvPr/>
        </p:nvCxnSpPr>
        <p:spPr>
          <a:xfrm flipH="1">
            <a:off x="6018775" y="1389131"/>
            <a:ext cx="2109352" cy="808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2D99F17E-B8B1-134F-B953-AF23B40305DB}"/>
              </a:ext>
            </a:extLst>
          </p:cNvPr>
          <p:cNvCxnSpPr>
            <a:cxnSpLocks/>
            <a:stCxn id="113" idx="0"/>
            <a:endCxn id="75" idx="4"/>
          </p:cNvCxnSpPr>
          <p:nvPr/>
        </p:nvCxnSpPr>
        <p:spPr>
          <a:xfrm flipH="1" flipV="1">
            <a:off x="8128127" y="1389131"/>
            <a:ext cx="56226" cy="13711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3" name="Oval 112">
            <a:extLst>
              <a:ext uri="{FF2B5EF4-FFF2-40B4-BE49-F238E27FC236}">
                <a16:creationId xmlns:a16="http://schemas.microsoft.com/office/drawing/2014/main" id="{7AF65244-2D8E-1E4C-A815-62D7701C2EA1}"/>
              </a:ext>
            </a:extLst>
          </p:cNvPr>
          <p:cNvSpPr/>
          <p:nvPr/>
        </p:nvSpPr>
        <p:spPr>
          <a:xfrm>
            <a:off x="6979240" y="2760265"/>
            <a:ext cx="2410226" cy="6426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Testing 2</a:t>
            </a:r>
          </a:p>
        </p:txBody>
      </p:sp>
      <p:cxnSp>
        <p:nvCxnSpPr>
          <p:cNvPr id="114" name="Straight Arrow Connector 113">
            <a:extLst>
              <a:ext uri="{FF2B5EF4-FFF2-40B4-BE49-F238E27FC236}">
                <a16:creationId xmlns:a16="http://schemas.microsoft.com/office/drawing/2014/main" id="{D57A2937-08D1-5A4E-8F4E-9D9E62561AE5}"/>
              </a:ext>
            </a:extLst>
          </p:cNvPr>
          <p:cNvCxnSpPr>
            <a:cxnSpLocks/>
            <a:stCxn id="113" idx="4"/>
            <a:endCxn id="91" idx="2"/>
          </p:cNvCxnSpPr>
          <p:nvPr/>
        </p:nvCxnSpPr>
        <p:spPr>
          <a:xfrm>
            <a:off x="8184353" y="3402896"/>
            <a:ext cx="1666268" cy="169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C19980AC-553D-1846-89D5-D501820E1E8B}"/>
              </a:ext>
            </a:extLst>
          </p:cNvPr>
          <p:cNvCxnSpPr>
            <a:cxnSpLocks/>
            <a:stCxn id="113" idx="4"/>
            <a:endCxn id="143" idx="0"/>
          </p:cNvCxnSpPr>
          <p:nvPr/>
        </p:nvCxnSpPr>
        <p:spPr>
          <a:xfrm flipH="1">
            <a:off x="6570395" y="3402896"/>
            <a:ext cx="1613958" cy="350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3" name="Oval 142">
            <a:extLst>
              <a:ext uri="{FF2B5EF4-FFF2-40B4-BE49-F238E27FC236}">
                <a16:creationId xmlns:a16="http://schemas.microsoft.com/office/drawing/2014/main" id="{A3C7646C-2D75-1443-81E4-03DD196FED81}"/>
              </a:ext>
            </a:extLst>
          </p:cNvPr>
          <p:cNvSpPr/>
          <p:nvPr/>
        </p:nvSpPr>
        <p:spPr>
          <a:xfrm>
            <a:off x="5315057" y="3753797"/>
            <a:ext cx="2510676" cy="900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Location Measurement 2</a:t>
            </a:r>
          </a:p>
        </p:txBody>
      </p:sp>
      <p:sp>
        <p:nvSpPr>
          <p:cNvPr id="160" name="Oval 159">
            <a:extLst>
              <a:ext uri="{FF2B5EF4-FFF2-40B4-BE49-F238E27FC236}">
                <a16:creationId xmlns:a16="http://schemas.microsoft.com/office/drawing/2014/main" id="{5FD201A6-BD8C-AA40-AE8F-1C13FF0D1218}"/>
              </a:ext>
            </a:extLst>
          </p:cNvPr>
          <p:cNvSpPr/>
          <p:nvPr/>
        </p:nvSpPr>
        <p:spPr>
          <a:xfrm>
            <a:off x="3865569" y="2946992"/>
            <a:ext cx="1393751" cy="289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Location</a:t>
            </a:r>
          </a:p>
        </p:txBody>
      </p:sp>
      <p:cxnSp>
        <p:nvCxnSpPr>
          <p:cNvPr id="162" name="Straight Arrow Connector 161">
            <a:extLst>
              <a:ext uri="{FF2B5EF4-FFF2-40B4-BE49-F238E27FC236}">
                <a16:creationId xmlns:a16="http://schemas.microsoft.com/office/drawing/2014/main" id="{F8283A8D-D804-944C-8EE8-36AB7AD44069}"/>
              </a:ext>
            </a:extLst>
          </p:cNvPr>
          <p:cNvCxnSpPr>
            <a:cxnSpLocks/>
            <a:stCxn id="113" idx="2"/>
            <a:endCxn id="160" idx="6"/>
          </p:cNvCxnSpPr>
          <p:nvPr/>
        </p:nvCxnSpPr>
        <p:spPr>
          <a:xfrm flipH="1">
            <a:off x="5259320" y="3081581"/>
            <a:ext cx="1719920" cy="10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4" name="TextBox 173">
            <a:extLst>
              <a:ext uri="{FF2B5EF4-FFF2-40B4-BE49-F238E27FC236}">
                <a16:creationId xmlns:a16="http://schemas.microsoft.com/office/drawing/2014/main" id="{91CDF0FB-B08E-F140-94BF-8C616F38869D}"/>
              </a:ext>
            </a:extLst>
          </p:cNvPr>
          <p:cNvSpPr txBox="1"/>
          <p:nvPr/>
        </p:nvSpPr>
        <p:spPr>
          <a:xfrm>
            <a:off x="5782112" y="731918"/>
            <a:ext cx="899605" cy="307777"/>
          </a:xfrm>
          <a:prstGeom prst="rect">
            <a:avLst/>
          </a:prstGeom>
          <a:noFill/>
        </p:spPr>
        <p:txBody>
          <a:bodyPr wrap="square" rtlCol="0">
            <a:spAutoFit/>
          </a:bodyPr>
          <a:lstStyle/>
          <a:p>
            <a:r>
              <a:rPr lang="en-US" sz="1400" dirty="0"/>
              <a:t>has input</a:t>
            </a:r>
          </a:p>
        </p:txBody>
      </p:sp>
      <p:sp>
        <p:nvSpPr>
          <p:cNvPr id="176" name="TextBox 175">
            <a:extLst>
              <a:ext uri="{FF2B5EF4-FFF2-40B4-BE49-F238E27FC236}">
                <a16:creationId xmlns:a16="http://schemas.microsoft.com/office/drawing/2014/main" id="{3AF30F2E-089B-844F-8938-93D94192EDE2}"/>
              </a:ext>
            </a:extLst>
          </p:cNvPr>
          <p:cNvSpPr txBox="1"/>
          <p:nvPr/>
        </p:nvSpPr>
        <p:spPr>
          <a:xfrm>
            <a:off x="9214776" y="748047"/>
            <a:ext cx="899605" cy="307777"/>
          </a:xfrm>
          <a:prstGeom prst="rect">
            <a:avLst/>
          </a:prstGeom>
          <a:noFill/>
        </p:spPr>
        <p:txBody>
          <a:bodyPr wrap="square" rtlCol="0">
            <a:spAutoFit/>
          </a:bodyPr>
          <a:lstStyle/>
          <a:p>
            <a:r>
              <a:rPr lang="en-US" sz="1400" dirty="0"/>
              <a:t>has input</a:t>
            </a:r>
          </a:p>
        </p:txBody>
      </p:sp>
      <p:sp>
        <p:nvSpPr>
          <p:cNvPr id="177" name="TextBox 176">
            <a:extLst>
              <a:ext uri="{FF2B5EF4-FFF2-40B4-BE49-F238E27FC236}">
                <a16:creationId xmlns:a16="http://schemas.microsoft.com/office/drawing/2014/main" id="{E698B456-13C2-114D-A55A-685897FF2360}"/>
              </a:ext>
            </a:extLst>
          </p:cNvPr>
          <p:cNvSpPr txBox="1"/>
          <p:nvPr/>
        </p:nvSpPr>
        <p:spPr>
          <a:xfrm>
            <a:off x="5661673" y="2797289"/>
            <a:ext cx="899605" cy="307777"/>
          </a:xfrm>
          <a:prstGeom prst="rect">
            <a:avLst/>
          </a:prstGeom>
          <a:noFill/>
        </p:spPr>
        <p:txBody>
          <a:bodyPr wrap="square" rtlCol="0">
            <a:spAutoFit/>
          </a:bodyPr>
          <a:lstStyle/>
          <a:p>
            <a:r>
              <a:rPr lang="en-US" sz="1400" dirty="0"/>
              <a:t>has input</a:t>
            </a:r>
          </a:p>
        </p:txBody>
      </p:sp>
      <p:sp>
        <p:nvSpPr>
          <p:cNvPr id="178" name="TextBox 177">
            <a:extLst>
              <a:ext uri="{FF2B5EF4-FFF2-40B4-BE49-F238E27FC236}">
                <a16:creationId xmlns:a16="http://schemas.microsoft.com/office/drawing/2014/main" id="{83F86DDC-E866-9E42-87D8-C250C27CFEF5}"/>
              </a:ext>
            </a:extLst>
          </p:cNvPr>
          <p:cNvSpPr txBox="1"/>
          <p:nvPr/>
        </p:nvSpPr>
        <p:spPr>
          <a:xfrm>
            <a:off x="5991177" y="1571117"/>
            <a:ext cx="1158436" cy="307777"/>
          </a:xfrm>
          <a:prstGeom prst="rect">
            <a:avLst/>
          </a:prstGeom>
          <a:noFill/>
        </p:spPr>
        <p:txBody>
          <a:bodyPr wrap="square" rtlCol="0">
            <a:spAutoFit/>
          </a:bodyPr>
          <a:lstStyle/>
          <a:p>
            <a:r>
              <a:rPr lang="en-US" sz="1400" dirty="0"/>
              <a:t>has output</a:t>
            </a:r>
          </a:p>
        </p:txBody>
      </p:sp>
      <p:sp>
        <p:nvSpPr>
          <p:cNvPr id="181" name="TextBox 180">
            <a:extLst>
              <a:ext uri="{FF2B5EF4-FFF2-40B4-BE49-F238E27FC236}">
                <a16:creationId xmlns:a16="http://schemas.microsoft.com/office/drawing/2014/main" id="{F8C72210-427E-9445-8C23-924934780B41}"/>
              </a:ext>
            </a:extLst>
          </p:cNvPr>
          <p:cNvSpPr txBox="1"/>
          <p:nvPr/>
        </p:nvSpPr>
        <p:spPr>
          <a:xfrm>
            <a:off x="6376728" y="3323472"/>
            <a:ext cx="1158436" cy="307777"/>
          </a:xfrm>
          <a:prstGeom prst="rect">
            <a:avLst/>
          </a:prstGeom>
          <a:noFill/>
        </p:spPr>
        <p:txBody>
          <a:bodyPr wrap="square" rtlCol="0">
            <a:spAutoFit/>
          </a:bodyPr>
          <a:lstStyle/>
          <a:p>
            <a:r>
              <a:rPr lang="en-US" sz="1400" dirty="0"/>
              <a:t>has output</a:t>
            </a:r>
          </a:p>
        </p:txBody>
      </p:sp>
      <p:sp>
        <p:nvSpPr>
          <p:cNvPr id="182" name="TextBox 181">
            <a:extLst>
              <a:ext uri="{FF2B5EF4-FFF2-40B4-BE49-F238E27FC236}">
                <a16:creationId xmlns:a16="http://schemas.microsoft.com/office/drawing/2014/main" id="{05B12A4D-7D4B-A146-8B6A-D04F2E63D354}"/>
              </a:ext>
            </a:extLst>
          </p:cNvPr>
          <p:cNvSpPr txBox="1"/>
          <p:nvPr/>
        </p:nvSpPr>
        <p:spPr>
          <a:xfrm>
            <a:off x="8860473" y="3880141"/>
            <a:ext cx="1158436" cy="307777"/>
          </a:xfrm>
          <a:prstGeom prst="rect">
            <a:avLst/>
          </a:prstGeom>
          <a:noFill/>
        </p:spPr>
        <p:txBody>
          <a:bodyPr wrap="square" rtlCol="0">
            <a:spAutoFit/>
          </a:bodyPr>
          <a:lstStyle/>
          <a:p>
            <a:r>
              <a:rPr lang="en-US" sz="1400" dirty="0"/>
              <a:t>has output</a:t>
            </a:r>
          </a:p>
        </p:txBody>
      </p:sp>
      <p:sp>
        <p:nvSpPr>
          <p:cNvPr id="183" name="TextBox 182">
            <a:extLst>
              <a:ext uri="{FF2B5EF4-FFF2-40B4-BE49-F238E27FC236}">
                <a16:creationId xmlns:a16="http://schemas.microsoft.com/office/drawing/2014/main" id="{9332533B-CD3A-9749-BCA2-8B5A70550591}"/>
              </a:ext>
            </a:extLst>
          </p:cNvPr>
          <p:cNvSpPr txBox="1"/>
          <p:nvPr/>
        </p:nvSpPr>
        <p:spPr>
          <a:xfrm>
            <a:off x="9670605" y="2225933"/>
            <a:ext cx="1337737" cy="307777"/>
          </a:xfrm>
          <a:prstGeom prst="rect">
            <a:avLst/>
          </a:prstGeom>
          <a:noFill/>
        </p:spPr>
        <p:txBody>
          <a:bodyPr wrap="square" rtlCol="0">
            <a:spAutoFit/>
          </a:bodyPr>
          <a:lstStyle/>
          <a:p>
            <a:r>
              <a:rPr lang="en-US" sz="1400" dirty="0"/>
              <a:t>is measured by</a:t>
            </a:r>
          </a:p>
        </p:txBody>
      </p:sp>
      <p:sp>
        <p:nvSpPr>
          <p:cNvPr id="184" name="TextBox 183">
            <a:extLst>
              <a:ext uri="{FF2B5EF4-FFF2-40B4-BE49-F238E27FC236}">
                <a16:creationId xmlns:a16="http://schemas.microsoft.com/office/drawing/2014/main" id="{49806E89-B0E7-4C4F-93FB-4D8D1BC9260E}"/>
              </a:ext>
            </a:extLst>
          </p:cNvPr>
          <p:cNvSpPr txBox="1"/>
          <p:nvPr/>
        </p:nvSpPr>
        <p:spPr>
          <a:xfrm>
            <a:off x="3399402" y="1304110"/>
            <a:ext cx="1337737" cy="307777"/>
          </a:xfrm>
          <a:prstGeom prst="rect">
            <a:avLst/>
          </a:prstGeom>
          <a:noFill/>
        </p:spPr>
        <p:txBody>
          <a:bodyPr wrap="square" rtlCol="0">
            <a:spAutoFit/>
          </a:bodyPr>
          <a:lstStyle/>
          <a:p>
            <a:r>
              <a:rPr lang="en-US" sz="1400" dirty="0"/>
              <a:t>is measured by</a:t>
            </a:r>
          </a:p>
        </p:txBody>
      </p:sp>
      <p:sp>
        <p:nvSpPr>
          <p:cNvPr id="190" name="Oval 189">
            <a:extLst>
              <a:ext uri="{FF2B5EF4-FFF2-40B4-BE49-F238E27FC236}">
                <a16:creationId xmlns:a16="http://schemas.microsoft.com/office/drawing/2014/main" id="{DCC86AF4-9544-A54D-9F1A-D4EA4AEAD5D9}"/>
              </a:ext>
            </a:extLst>
          </p:cNvPr>
          <p:cNvSpPr/>
          <p:nvPr/>
        </p:nvSpPr>
        <p:spPr>
          <a:xfrm>
            <a:off x="422446" y="4978465"/>
            <a:ext cx="2206378" cy="6245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Length Measurement</a:t>
            </a:r>
          </a:p>
        </p:txBody>
      </p:sp>
      <p:cxnSp>
        <p:nvCxnSpPr>
          <p:cNvPr id="193" name="Straight Arrow Connector 192">
            <a:extLst>
              <a:ext uri="{FF2B5EF4-FFF2-40B4-BE49-F238E27FC236}">
                <a16:creationId xmlns:a16="http://schemas.microsoft.com/office/drawing/2014/main" id="{E3BA7105-988C-4847-80AD-D24C26CD1E2F}"/>
              </a:ext>
            </a:extLst>
          </p:cNvPr>
          <p:cNvCxnSpPr>
            <a:cxnSpLocks/>
            <a:stCxn id="69" idx="4"/>
            <a:endCxn id="190" idx="0"/>
          </p:cNvCxnSpPr>
          <p:nvPr/>
        </p:nvCxnSpPr>
        <p:spPr>
          <a:xfrm>
            <a:off x="1513875" y="4301937"/>
            <a:ext cx="11760" cy="676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9" name="Oval 198">
            <a:extLst>
              <a:ext uri="{FF2B5EF4-FFF2-40B4-BE49-F238E27FC236}">
                <a16:creationId xmlns:a16="http://schemas.microsoft.com/office/drawing/2014/main" id="{68091E48-CD69-B547-A2F4-2FFAF5321943}"/>
              </a:ext>
            </a:extLst>
          </p:cNvPr>
          <p:cNvSpPr/>
          <p:nvPr/>
        </p:nvSpPr>
        <p:spPr>
          <a:xfrm>
            <a:off x="412827" y="6245628"/>
            <a:ext cx="2195858" cy="3599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Spatial Region</a:t>
            </a:r>
          </a:p>
        </p:txBody>
      </p:sp>
      <p:cxnSp>
        <p:nvCxnSpPr>
          <p:cNvPr id="200" name="Straight Arrow Connector 199">
            <a:extLst>
              <a:ext uri="{FF2B5EF4-FFF2-40B4-BE49-F238E27FC236}">
                <a16:creationId xmlns:a16="http://schemas.microsoft.com/office/drawing/2014/main" id="{CF2BF2B8-CD54-5040-9F2D-D08D15F82C30}"/>
              </a:ext>
            </a:extLst>
          </p:cNvPr>
          <p:cNvCxnSpPr>
            <a:cxnSpLocks/>
            <a:stCxn id="190" idx="4"/>
            <a:endCxn id="199" idx="0"/>
          </p:cNvCxnSpPr>
          <p:nvPr/>
        </p:nvCxnSpPr>
        <p:spPr>
          <a:xfrm flipH="1">
            <a:off x="1510756" y="5603001"/>
            <a:ext cx="14879" cy="642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8" name="TextBox 237">
            <a:extLst>
              <a:ext uri="{FF2B5EF4-FFF2-40B4-BE49-F238E27FC236}">
                <a16:creationId xmlns:a16="http://schemas.microsoft.com/office/drawing/2014/main" id="{EFC3D99E-6AED-EF4E-8A77-C758711848D0}"/>
              </a:ext>
            </a:extLst>
          </p:cNvPr>
          <p:cNvSpPr txBox="1"/>
          <p:nvPr/>
        </p:nvSpPr>
        <p:spPr>
          <a:xfrm>
            <a:off x="247284" y="5740109"/>
            <a:ext cx="1337737" cy="307777"/>
          </a:xfrm>
          <a:prstGeom prst="rect">
            <a:avLst/>
          </a:prstGeom>
          <a:noFill/>
        </p:spPr>
        <p:txBody>
          <a:bodyPr wrap="square" rtlCol="0">
            <a:spAutoFit/>
          </a:bodyPr>
          <a:lstStyle/>
          <a:p>
            <a:r>
              <a:rPr lang="en-US" sz="1400" dirty="0"/>
              <a:t>is measured by</a:t>
            </a:r>
          </a:p>
        </p:txBody>
      </p:sp>
      <p:sp>
        <p:nvSpPr>
          <p:cNvPr id="240" name="TextBox 239">
            <a:extLst>
              <a:ext uri="{FF2B5EF4-FFF2-40B4-BE49-F238E27FC236}">
                <a16:creationId xmlns:a16="http://schemas.microsoft.com/office/drawing/2014/main" id="{B43300E8-E618-514D-8480-B31C7522C2F3}"/>
              </a:ext>
            </a:extLst>
          </p:cNvPr>
          <p:cNvSpPr txBox="1"/>
          <p:nvPr/>
        </p:nvSpPr>
        <p:spPr>
          <a:xfrm>
            <a:off x="2026627" y="2813289"/>
            <a:ext cx="899605" cy="307777"/>
          </a:xfrm>
          <a:prstGeom prst="rect">
            <a:avLst/>
          </a:prstGeom>
          <a:noFill/>
        </p:spPr>
        <p:txBody>
          <a:bodyPr wrap="none" rtlCol="0">
            <a:spAutoFit/>
          </a:bodyPr>
          <a:lstStyle/>
          <a:p>
            <a:r>
              <a:rPr lang="en-US" sz="1400" dirty="0"/>
              <a:t>is input in</a:t>
            </a:r>
          </a:p>
        </p:txBody>
      </p:sp>
    </p:spTree>
    <p:extLst>
      <p:ext uri="{BB962C8B-B14F-4D97-AF65-F5344CB8AC3E}">
        <p14:creationId xmlns:p14="http://schemas.microsoft.com/office/powerpoint/2010/main" val="293372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0D9213-D393-3746-872B-9F8883DDD22B}"/>
              </a:ext>
            </a:extLst>
          </p:cNvPr>
          <p:cNvSpPr txBox="1"/>
          <p:nvPr/>
        </p:nvSpPr>
        <p:spPr>
          <a:xfrm>
            <a:off x="2484120" y="112542"/>
            <a:ext cx="7425397" cy="769441"/>
          </a:xfrm>
          <a:prstGeom prst="rect">
            <a:avLst/>
          </a:prstGeom>
          <a:noFill/>
        </p:spPr>
        <p:txBody>
          <a:bodyPr wrap="square" rtlCol="0">
            <a:spAutoFit/>
          </a:bodyPr>
          <a:lstStyle/>
          <a:p>
            <a:r>
              <a:rPr lang="en-US" sz="4400" b="1" dirty="0">
                <a:latin typeface="Garamond" panose="02020404030301010803" pitchFamily="18" charset="0"/>
              </a:rPr>
              <a:t>Basic Formal Ontology (BFO)</a:t>
            </a:r>
          </a:p>
        </p:txBody>
      </p:sp>
      <p:pic>
        <p:nvPicPr>
          <p:cNvPr id="7" name="Picture 6">
            <a:extLst>
              <a:ext uri="{FF2B5EF4-FFF2-40B4-BE49-F238E27FC236}">
                <a16:creationId xmlns:a16="http://schemas.microsoft.com/office/drawing/2014/main" id="{F4907C35-998E-5E4D-825D-F0F80B095DD1}"/>
              </a:ext>
            </a:extLst>
          </p:cNvPr>
          <p:cNvPicPr>
            <a:picLocks noChangeAspect="1"/>
          </p:cNvPicPr>
          <p:nvPr/>
        </p:nvPicPr>
        <p:blipFill>
          <a:blip r:embed="rId2"/>
          <a:stretch>
            <a:fillRect/>
          </a:stretch>
        </p:blipFill>
        <p:spPr>
          <a:xfrm>
            <a:off x="7299960" y="1165684"/>
            <a:ext cx="4479290" cy="4786360"/>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
        <p:nvSpPr>
          <p:cNvPr id="5" name="Rectangle 4">
            <a:extLst>
              <a:ext uri="{FF2B5EF4-FFF2-40B4-BE49-F238E27FC236}">
                <a16:creationId xmlns:a16="http://schemas.microsoft.com/office/drawing/2014/main" id="{0F9966B5-61CD-B245-99F4-313BF8168FA1}"/>
              </a:ext>
            </a:extLst>
          </p:cNvPr>
          <p:cNvSpPr/>
          <p:nvPr/>
        </p:nvSpPr>
        <p:spPr>
          <a:xfrm>
            <a:off x="304800" y="888832"/>
            <a:ext cx="7345680" cy="4524315"/>
          </a:xfrm>
          <a:prstGeom prst="rect">
            <a:avLst/>
          </a:prstGeom>
        </p:spPr>
        <p:txBody>
          <a:bodyPr wrap="square">
            <a:spAutoFit/>
          </a:bodyPr>
          <a:lstStyle/>
          <a:p>
            <a:pPr marL="342900" lvl="0" indent="-342900">
              <a:buFont typeface="Symbol" pitchFamily="2" charset="2"/>
              <a:buChar char=""/>
            </a:pPr>
            <a:r>
              <a:rPr lang="en-US" sz="3200" dirty="0">
                <a:latin typeface="Garamond" panose="02020404030301010803" pitchFamily="18" charset="0"/>
                <a:ea typeface="DengXian" panose="02010600030101010101" pitchFamily="2" charset="-122"/>
                <a:cs typeface="Arial" panose="020B0604020202020204" pitchFamily="34" charset="0"/>
              </a:rPr>
              <a:t>BFO is widely used, well-documented, and highly successful.</a:t>
            </a:r>
            <a:endParaRPr lang="en-US" sz="3200" dirty="0">
              <a:latin typeface="Calibri" panose="020F0502020204030204" pitchFamily="34" charset="0"/>
              <a:ea typeface="DengXian" panose="02010600030101010101" pitchFamily="2" charset="-122"/>
              <a:cs typeface="Arial" panose="020B0604020202020204" pitchFamily="34" charset="0"/>
            </a:endParaRPr>
          </a:p>
          <a:p>
            <a:pPr marL="342900" marR="0" lvl="0" indent="-342900">
              <a:spcBef>
                <a:spcPts val="0"/>
              </a:spcBef>
              <a:spcAft>
                <a:spcPts val="0"/>
              </a:spcAft>
              <a:buFont typeface="Symbol" pitchFamily="2" charset="2"/>
              <a:buChar char=""/>
            </a:pPr>
            <a:r>
              <a:rPr lang="en-US" sz="3200" dirty="0">
                <a:latin typeface="Garamond" panose="02020404030301010803" pitchFamily="18" charset="0"/>
                <a:ea typeface="DengXian" panose="02010600030101010101" pitchFamily="2" charset="-122"/>
                <a:cs typeface="Arial" panose="020B0604020202020204" pitchFamily="34" charset="0"/>
              </a:rPr>
              <a:t>Adopting BFO will bring in the resources of the National Center for Ontological Research. </a:t>
            </a:r>
            <a:endParaRPr lang="en-US" sz="3200" dirty="0">
              <a:latin typeface="Calibri" panose="020F0502020204030204" pitchFamily="34" charset="0"/>
              <a:ea typeface="DengXian" panose="02010600030101010101" pitchFamily="2" charset="-122"/>
              <a:cs typeface="Arial" panose="020B0604020202020204" pitchFamily="34" charset="0"/>
            </a:endParaRPr>
          </a:p>
          <a:p>
            <a:pPr marL="342900" marR="0" lvl="0" indent="-342900">
              <a:spcBef>
                <a:spcPts val="0"/>
              </a:spcBef>
              <a:spcAft>
                <a:spcPts val="0"/>
              </a:spcAft>
              <a:buFont typeface="Symbol" pitchFamily="2" charset="2"/>
              <a:buChar char=""/>
            </a:pPr>
            <a:r>
              <a:rPr lang="en-US" sz="3200" dirty="0">
                <a:latin typeface="Garamond" panose="02020404030301010803" pitchFamily="18" charset="0"/>
                <a:ea typeface="DengXian" panose="02010600030101010101" pitchFamily="2" charset="-122"/>
                <a:cs typeface="Arial" panose="020B0604020202020204" pitchFamily="34" charset="0"/>
              </a:rPr>
              <a:t>BFO has been approved as ISO/IEC standard 21838-2</a:t>
            </a:r>
            <a:endParaRPr lang="en-US" sz="3200" dirty="0">
              <a:latin typeface="Calibri" panose="020F0502020204030204" pitchFamily="34" charset="0"/>
              <a:ea typeface="DengXian" panose="02010600030101010101" pitchFamily="2" charset="-122"/>
              <a:cs typeface="Arial" panose="020B0604020202020204" pitchFamily="34" charset="0"/>
            </a:endParaRPr>
          </a:p>
          <a:p>
            <a:pPr marL="342900" marR="0" lvl="0" indent="-342900">
              <a:spcBef>
                <a:spcPts val="0"/>
              </a:spcBef>
              <a:spcAft>
                <a:spcPts val="0"/>
              </a:spcAft>
              <a:buFont typeface="Symbol" pitchFamily="2" charset="2"/>
              <a:buChar char=""/>
            </a:pPr>
            <a:r>
              <a:rPr lang="en-US" sz="3200" dirty="0">
                <a:latin typeface="Garamond" panose="02020404030301010803" pitchFamily="18" charset="0"/>
                <a:ea typeface="DengXian" panose="02010600030101010101" pitchFamily="2" charset="-122"/>
                <a:cs typeface="Arial" panose="020B0604020202020204" pitchFamily="34" charset="0"/>
              </a:rPr>
              <a:t>BFO is available in both OWL and CL (CLIF and FOL) formats.</a:t>
            </a:r>
            <a:endParaRPr lang="en-US" sz="3200" dirty="0">
              <a:latin typeface="Calibri" panose="020F0502020204030204" pitchFamily="34" charset="0"/>
              <a:ea typeface="DengXian" panose="02010600030101010101" pitchFamily="2" charset="-122"/>
              <a:cs typeface="Arial" panose="020B0604020202020204" pitchFamily="34" charset="0"/>
            </a:endParaRPr>
          </a:p>
        </p:txBody>
      </p:sp>
    </p:spTree>
    <p:extLst>
      <p:ext uri="{BB962C8B-B14F-4D97-AF65-F5344CB8AC3E}">
        <p14:creationId xmlns:p14="http://schemas.microsoft.com/office/powerpoint/2010/main" val="87513082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E90C00D-5157-8D47-B60C-5F07753301D6}"/>
              </a:ext>
            </a:extLst>
          </p:cNvPr>
          <p:cNvSpPr/>
          <p:nvPr/>
        </p:nvSpPr>
        <p:spPr>
          <a:xfrm>
            <a:off x="0" y="-6191"/>
            <a:ext cx="12192000" cy="441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dobe Garamond Pro" charset="0"/>
                <a:ea typeface="Adobe Garamond Pro" charset="0"/>
                <a:cs typeface="Adobe Garamond Pro" charset="0"/>
              </a:rPr>
              <a:t>Acts of Testing and Acts of Analysis</a:t>
            </a:r>
          </a:p>
        </p:txBody>
      </p:sp>
      <p:sp>
        <p:nvSpPr>
          <p:cNvPr id="69" name="Oval 68">
            <a:extLst>
              <a:ext uri="{FF2B5EF4-FFF2-40B4-BE49-F238E27FC236}">
                <a16:creationId xmlns:a16="http://schemas.microsoft.com/office/drawing/2014/main" id="{10166F7D-30FF-394E-86FF-D1A569244A69}"/>
              </a:ext>
            </a:extLst>
          </p:cNvPr>
          <p:cNvSpPr/>
          <p:nvPr/>
        </p:nvSpPr>
        <p:spPr>
          <a:xfrm>
            <a:off x="615773" y="3534155"/>
            <a:ext cx="1796203" cy="7677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Analysis 1</a:t>
            </a:r>
          </a:p>
        </p:txBody>
      </p:sp>
      <p:cxnSp>
        <p:nvCxnSpPr>
          <p:cNvPr id="89" name="Straight Arrow Connector 88">
            <a:extLst>
              <a:ext uri="{FF2B5EF4-FFF2-40B4-BE49-F238E27FC236}">
                <a16:creationId xmlns:a16="http://schemas.microsoft.com/office/drawing/2014/main" id="{251A9A39-F5D3-254D-A05E-B5393F7C209E}"/>
              </a:ext>
            </a:extLst>
          </p:cNvPr>
          <p:cNvCxnSpPr>
            <a:cxnSpLocks/>
            <a:stCxn id="90" idx="3"/>
            <a:endCxn id="69" idx="7"/>
          </p:cNvCxnSpPr>
          <p:nvPr/>
        </p:nvCxnSpPr>
        <p:spPr>
          <a:xfrm flipH="1">
            <a:off x="2148928" y="2486506"/>
            <a:ext cx="1634072" cy="1160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7" name="TextBox 186">
            <a:extLst>
              <a:ext uri="{FF2B5EF4-FFF2-40B4-BE49-F238E27FC236}">
                <a16:creationId xmlns:a16="http://schemas.microsoft.com/office/drawing/2014/main" id="{4EDA8E98-2840-4941-B84E-D226DDADAC8A}"/>
              </a:ext>
            </a:extLst>
          </p:cNvPr>
          <p:cNvSpPr txBox="1"/>
          <p:nvPr/>
        </p:nvSpPr>
        <p:spPr>
          <a:xfrm>
            <a:off x="2273151" y="5645501"/>
            <a:ext cx="899605" cy="307777"/>
          </a:xfrm>
          <a:prstGeom prst="rect">
            <a:avLst/>
          </a:prstGeom>
          <a:noFill/>
        </p:spPr>
        <p:txBody>
          <a:bodyPr wrap="none" rtlCol="0">
            <a:spAutoFit/>
          </a:bodyPr>
          <a:lstStyle/>
          <a:p>
            <a:r>
              <a:rPr lang="en-US" sz="1400" dirty="0"/>
              <a:t>is input in</a:t>
            </a:r>
          </a:p>
        </p:txBody>
      </p:sp>
      <p:cxnSp>
        <p:nvCxnSpPr>
          <p:cNvPr id="64" name="Straight Arrow Connector 63">
            <a:extLst>
              <a:ext uri="{FF2B5EF4-FFF2-40B4-BE49-F238E27FC236}">
                <a16:creationId xmlns:a16="http://schemas.microsoft.com/office/drawing/2014/main" id="{A29F1051-0302-FD47-BE5B-B9E10788084F}"/>
              </a:ext>
            </a:extLst>
          </p:cNvPr>
          <p:cNvCxnSpPr>
            <a:cxnSpLocks/>
            <a:stCxn id="143" idx="2"/>
            <a:endCxn id="69" idx="6"/>
          </p:cNvCxnSpPr>
          <p:nvPr/>
        </p:nvCxnSpPr>
        <p:spPr>
          <a:xfrm flipH="1" flipV="1">
            <a:off x="2411976" y="3918046"/>
            <a:ext cx="2903081" cy="286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85639CE1-FE4C-CD45-BFB3-77716FF306D6}"/>
              </a:ext>
            </a:extLst>
          </p:cNvPr>
          <p:cNvSpPr txBox="1"/>
          <p:nvPr/>
        </p:nvSpPr>
        <p:spPr>
          <a:xfrm>
            <a:off x="3797538" y="3785900"/>
            <a:ext cx="899605" cy="307777"/>
          </a:xfrm>
          <a:prstGeom prst="rect">
            <a:avLst/>
          </a:prstGeom>
          <a:noFill/>
        </p:spPr>
        <p:txBody>
          <a:bodyPr wrap="none" rtlCol="0">
            <a:spAutoFit/>
          </a:bodyPr>
          <a:lstStyle/>
          <a:p>
            <a:r>
              <a:rPr lang="en-US" sz="1400" dirty="0"/>
              <a:t>is input in</a:t>
            </a:r>
          </a:p>
        </p:txBody>
      </p:sp>
      <p:cxnSp>
        <p:nvCxnSpPr>
          <p:cNvPr id="67" name="Straight Arrow Connector 66">
            <a:extLst>
              <a:ext uri="{FF2B5EF4-FFF2-40B4-BE49-F238E27FC236}">
                <a16:creationId xmlns:a16="http://schemas.microsoft.com/office/drawing/2014/main" id="{FC606BC5-3CB2-E149-A676-975BB1B99F17}"/>
              </a:ext>
            </a:extLst>
          </p:cNvPr>
          <p:cNvCxnSpPr>
            <a:cxnSpLocks/>
            <a:stCxn id="192" idx="6"/>
            <a:endCxn id="70" idx="2"/>
          </p:cNvCxnSpPr>
          <p:nvPr/>
        </p:nvCxnSpPr>
        <p:spPr>
          <a:xfrm>
            <a:off x="5459626" y="6218921"/>
            <a:ext cx="26436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Oval 69">
            <a:extLst>
              <a:ext uri="{FF2B5EF4-FFF2-40B4-BE49-F238E27FC236}">
                <a16:creationId xmlns:a16="http://schemas.microsoft.com/office/drawing/2014/main" id="{F89E3880-7E89-CE4F-B650-4754F7E38E09}"/>
              </a:ext>
            </a:extLst>
          </p:cNvPr>
          <p:cNvSpPr/>
          <p:nvPr/>
        </p:nvSpPr>
        <p:spPr>
          <a:xfrm>
            <a:off x="8103227" y="5820916"/>
            <a:ext cx="2142863" cy="7960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Speed Measurement</a:t>
            </a:r>
          </a:p>
        </p:txBody>
      </p:sp>
      <p:sp>
        <p:nvSpPr>
          <p:cNvPr id="71" name="TextBox 70">
            <a:extLst>
              <a:ext uri="{FF2B5EF4-FFF2-40B4-BE49-F238E27FC236}">
                <a16:creationId xmlns:a16="http://schemas.microsoft.com/office/drawing/2014/main" id="{6A727634-D327-D147-A2CC-AF02B382B2D7}"/>
              </a:ext>
            </a:extLst>
          </p:cNvPr>
          <p:cNvSpPr txBox="1"/>
          <p:nvPr/>
        </p:nvSpPr>
        <p:spPr>
          <a:xfrm>
            <a:off x="559606" y="4482902"/>
            <a:ext cx="976549" cy="307777"/>
          </a:xfrm>
          <a:prstGeom prst="rect">
            <a:avLst/>
          </a:prstGeom>
          <a:noFill/>
        </p:spPr>
        <p:txBody>
          <a:bodyPr wrap="none" rtlCol="0">
            <a:spAutoFit/>
          </a:bodyPr>
          <a:lstStyle/>
          <a:p>
            <a:r>
              <a:rPr lang="en-US" sz="1400" dirty="0"/>
              <a:t>has output</a:t>
            </a:r>
          </a:p>
        </p:txBody>
      </p:sp>
      <p:sp>
        <p:nvSpPr>
          <p:cNvPr id="75" name="Oval 74">
            <a:extLst>
              <a:ext uri="{FF2B5EF4-FFF2-40B4-BE49-F238E27FC236}">
                <a16:creationId xmlns:a16="http://schemas.microsoft.com/office/drawing/2014/main" id="{027E8061-B9B3-5D49-93B0-972C93006F08}"/>
              </a:ext>
            </a:extLst>
          </p:cNvPr>
          <p:cNvSpPr/>
          <p:nvPr/>
        </p:nvSpPr>
        <p:spPr>
          <a:xfrm>
            <a:off x="7056695" y="746500"/>
            <a:ext cx="2142863" cy="6426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Testing 1</a:t>
            </a:r>
          </a:p>
        </p:txBody>
      </p:sp>
      <p:sp>
        <p:nvSpPr>
          <p:cNvPr id="76" name="Oval 75">
            <a:extLst>
              <a:ext uri="{FF2B5EF4-FFF2-40B4-BE49-F238E27FC236}">
                <a16:creationId xmlns:a16="http://schemas.microsoft.com/office/drawing/2014/main" id="{3EB8EC52-3477-EB42-B43B-2BFBF683896B}"/>
              </a:ext>
            </a:extLst>
          </p:cNvPr>
          <p:cNvSpPr/>
          <p:nvPr/>
        </p:nvSpPr>
        <p:spPr>
          <a:xfrm>
            <a:off x="3988321" y="905020"/>
            <a:ext cx="1393751" cy="289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Location</a:t>
            </a:r>
          </a:p>
        </p:txBody>
      </p:sp>
      <p:sp>
        <p:nvSpPr>
          <p:cNvPr id="77" name="Oval 76">
            <a:extLst>
              <a:ext uri="{FF2B5EF4-FFF2-40B4-BE49-F238E27FC236}">
                <a16:creationId xmlns:a16="http://schemas.microsoft.com/office/drawing/2014/main" id="{5ECDD3CE-959C-9443-96F6-C46CA57FBF4C}"/>
              </a:ext>
            </a:extLst>
          </p:cNvPr>
          <p:cNvSpPr/>
          <p:nvPr/>
        </p:nvSpPr>
        <p:spPr>
          <a:xfrm>
            <a:off x="10086673" y="658581"/>
            <a:ext cx="1591477" cy="8489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Temporal Region</a:t>
            </a:r>
          </a:p>
        </p:txBody>
      </p:sp>
      <p:cxnSp>
        <p:nvCxnSpPr>
          <p:cNvPr id="78" name="Straight Arrow Connector 77">
            <a:extLst>
              <a:ext uri="{FF2B5EF4-FFF2-40B4-BE49-F238E27FC236}">
                <a16:creationId xmlns:a16="http://schemas.microsoft.com/office/drawing/2014/main" id="{249359E2-D813-9F41-A149-F2A8AC34C9A2}"/>
              </a:ext>
            </a:extLst>
          </p:cNvPr>
          <p:cNvCxnSpPr>
            <a:cxnSpLocks/>
            <a:stCxn id="75" idx="2"/>
            <a:endCxn id="76" idx="6"/>
          </p:cNvCxnSpPr>
          <p:nvPr/>
        </p:nvCxnSpPr>
        <p:spPr>
          <a:xfrm flipH="1" flipV="1">
            <a:off x="5382072" y="1049896"/>
            <a:ext cx="1674623" cy="17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5171F15E-8D4B-5C43-B49F-163FD8202E88}"/>
              </a:ext>
            </a:extLst>
          </p:cNvPr>
          <p:cNvCxnSpPr>
            <a:cxnSpLocks/>
            <a:stCxn id="75" idx="6"/>
            <a:endCxn id="77" idx="2"/>
          </p:cNvCxnSpPr>
          <p:nvPr/>
        </p:nvCxnSpPr>
        <p:spPr>
          <a:xfrm>
            <a:off x="9199558" y="1067816"/>
            <a:ext cx="887115" cy="15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Oval 89">
            <a:extLst>
              <a:ext uri="{FF2B5EF4-FFF2-40B4-BE49-F238E27FC236}">
                <a16:creationId xmlns:a16="http://schemas.microsoft.com/office/drawing/2014/main" id="{25217454-C358-6E42-8410-FD9D33FD8ACA}"/>
              </a:ext>
            </a:extLst>
          </p:cNvPr>
          <p:cNvSpPr/>
          <p:nvPr/>
        </p:nvSpPr>
        <p:spPr>
          <a:xfrm>
            <a:off x="3399402" y="1789811"/>
            <a:ext cx="2619373" cy="8162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Location Measurement 1</a:t>
            </a:r>
          </a:p>
        </p:txBody>
      </p:sp>
      <p:sp>
        <p:nvSpPr>
          <p:cNvPr id="91" name="Oval 90">
            <a:extLst>
              <a:ext uri="{FF2B5EF4-FFF2-40B4-BE49-F238E27FC236}">
                <a16:creationId xmlns:a16="http://schemas.microsoft.com/office/drawing/2014/main" id="{C0EF6392-C0EF-2640-B6EC-CF73FCCF2ED2}"/>
              </a:ext>
            </a:extLst>
          </p:cNvPr>
          <p:cNvSpPr/>
          <p:nvPr/>
        </p:nvSpPr>
        <p:spPr>
          <a:xfrm>
            <a:off x="9850621" y="4600338"/>
            <a:ext cx="2204219" cy="100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Temporal Region Measurement</a:t>
            </a:r>
          </a:p>
        </p:txBody>
      </p:sp>
      <p:cxnSp>
        <p:nvCxnSpPr>
          <p:cNvPr id="93" name="Straight Arrow Connector 92">
            <a:extLst>
              <a:ext uri="{FF2B5EF4-FFF2-40B4-BE49-F238E27FC236}">
                <a16:creationId xmlns:a16="http://schemas.microsoft.com/office/drawing/2014/main" id="{CBF665EC-808D-384B-A212-DB36668AF6E1}"/>
              </a:ext>
            </a:extLst>
          </p:cNvPr>
          <p:cNvCxnSpPr>
            <a:cxnSpLocks/>
            <a:stCxn id="76" idx="4"/>
            <a:endCxn id="90" idx="0"/>
          </p:cNvCxnSpPr>
          <p:nvPr/>
        </p:nvCxnSpPr>
        <p:spPr>
          <a:xfrm>
            <a:off x="4685197" y="1194772"/>
            <a:ext cx="23892" cy="595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F83F5D83-98C8-F34E-B92A-DDB559FCE56A}"/>
              </a:ext>
            </a:extLst>
          </p:cNvPr>
          <p:cNvCxnSpPr>
            <a:cxnSpLocks/>
            <a:stCxn id="77" idx="4"/>
            <a:endCxn id="91" idx="0"/>
          </p:cNvCxnSpPr>
          <p:nvPr/>
        </p:nvCxnSpPr>
        <p:spPr>
          <a:xfrm>
            <a:off x="10882412" y="1507531"/>
            <a:ext cx="70319" cy="3092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6A9D8746-8B91-184D-B6FB-C556CFB80256}"/>
              </a:ext>
            </a:extLst>
          </p:cNvPr>
          <p:cNvCxnSpPr>
            <a:cxnSpLocks/>
            <a:stCxn id="75" idx="4"/>
            <a:endCxn id="90" idx="6"/>
          </p:cNvCxnSpPr>
          <p:nvPr/>
        </p:nvCxnSpPr>
        <p:spPr>
          <a:xfrm flipH="1">
            <a:off x="6018775" y="1389131"/>
            <a:ext cx="2109352" cy="808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2D99F17E-B8B1-134F-B953-AF23B40305DB}"/>
              </a:ext>
            </a:extLst>
          </p:cNvPr>
          <p:cNvCxnSpPr>
            <a:cxnSpLocks/>
            <a:stCxn id="113" idx="0"/>
            <a:endCxn id="75" idx="4"/>
          </p:cNvCxnSpPr>
          <p:nvPr/>
        </p:nvCxnSpPr>
        <p:spPr>
          <a:xfrm flipH="1" flipV="1">
            <a:off x="8128127" y="1389131"/>
            <a:ext cx="56226" cy="13711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3" name="Oval 112">
            <a:extLst>
              <a:ext uri="{FF2B5EF4-FFF2-40B4-BE49-F238E27FC236}">
                <a16:creationId xmlns:a16="http://schemas.microsoft.com/office/drawing/2014/main" id="{7AF65244-2D8E-1E4C-A815-62D7701C2EA1}"/>
              </a:ext>
            </a:extLst>
          </p:cNvPr>
          <p:cNvSpPr/>
          <p:nvPr/>
        </p:nvSpPr>
        <p:spPr>
          <a:xfrm>
            <a:off x="6979240" y="2760265"/>
            <a:ext cx="2410226" cy="6426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Testing 2</a:t>
            </a:r>
          </a:p>
        </p:txBody>
      </p:sp>
      <p:cxnSp>
        <p:nvCxnSpPr>
          <p:cNvPr id="114" name="Straight Arrow Connector 113">
            <a:extLst>
              <a:ext uri="{FF2B5EF4-FFF2-40B4-BE49-F238E27FC236}">
                <a16:creationId xmlns:a16="http://schemas.microsoft.com/office/drawing/2014/main" id="{D57A2937-08D1-5A4E-8F4E-9D9E62561AE5}"/>
              </a:ext>
            </a:extLst>
          </p:cNvPr>
          <p:cNvCxnSpPr>
            <a:cxnSpLocks/>
            <a:stCxn id="113" idx="4"/>
            <a:endCxn id="91" idx="2"/>
          </p:cNvCxnSpPr>
          <p:nvPr/>
        </p:nvCxnSpPr>
        <p:spPr>
          <a:xfrm>
            <a:off x="8184353" y="3402896"/>
            <a:ext cx="1666268" cy="169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C19980AC-553D-1846-89D5-D501820E1E8B}"/>
              </a:ext>
            </a:extLst>
          </p:cNvPr>
          <p:cNvCxnSpPr>
            <a:cxnSpLocks/>
            <a:stCxn id="113" idx="4"/>
            <a:endCxn id="143" idx="0"/>
          </p:cNvCxnSpPr>
          <p:nvPr/>
        </p:nvCxnSpPr>
        <p:spPr>
          <a:xfrm flipH="1">
            <a:off x="6570395" y="3402896"/>
            <a:ext cx="1613958" cy="350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3" name="Oval 142">
            <a:extLst>
              <a:ext uri="{FF2B5EF4-FFF2-40B4-BE49-F238E27FC236}">
                <a16:creationId xmlns:a16="http://schemas.microsoft.com/office/drawing/2014/main" id="{A3C7646C-2D75-1443-81E4-03DD196FED81}"/>
              </a:ext>
            </a:extLst>
          </p:cNvPr>
          <p:cNvSpPr/>
          <p:nvPr/>
        </p:nvSpPr>
        <p:spPr>
          <a:xfrm>
            <a:off x="5315057" y="3753797"/>
            <a:ext cx="2510676" cy="900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Location Measurement 2</a:t>
            </a:r>
          </a:p>
        </p:txBody>
      </p:sp>
      <p:sp>
        <p:nvSpPr>
          <p:cNvPr id="160" name="Oval 159">
            <a:extLst>
              <a:ext uri="{FF2B5EF4-FFF2-40B4-BE49-F238E27FC236}">
                <a16:creationId xmlns:a16="http://schemas.microsoft.com/office/drawing/2014/main" id="{5FD201A6-BD8C-AA40-AE8F-1C13FF0D1218}"/>
              </a:ext>
            </a:extLst>
          </p:cNvPr>
          <p:cNvSpPr/>
          <p:nvPr/>
        </p:nvSpPr>
        <p:spPr>
          <a:xfrm>
            <a:off x="3865569" y="2946992"/>
            <a:ext cx="1393751" cy="289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Location</a:t>
            </a:r>
          </a:p>
        </p:txBody>
      </p:sp>
      <p:cxnSp>
        <p:nvCxnSpPr>
          <p:cNvPr id="162" name="Straight Arrow Connector 161">
            <a:extLst>
              <a:ext uri="{FF2B5EF4-FFF2-40B4-BE49-F238E27FC236}">
                <a16:creationId xmlns:a16="http://schemas.microsoft.com/office/drawing/2014/main" id="{F8283A8D-D804-944C-8EE8-36AB7AD44069}"/>
              </a:ext>
            </a:extLst>
          </p:cNvPr>
          <p:cNvCxnSpPr>
            <a:cxnSpLocks/>
            <a:stCxn id="113" idx="2"/>
            <a:endCxn id="160" idx="6"/>
          </p:cNvCxnSpPr>
          <p:nvPr/>
        </p:nvCxnSpPr>
        <p:spPr>
          <a:xfrm flipH="1">
            <a:off x="5259320" y="3081581"/>
            <a:ext cx="1719920" cy="10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23126388-FE7C-8942-A320-C0474670CA36}"/>
              </a:ext>
            </a:extLst>
          </p:cNvPr>
          <p:cNvCxnSpPr>
            <a:cxnSpLocks/>
            <a:stCxn id="91" idx="2"/>
            <a:endCxn id="192" idx="7"/>
          </p:cNvCxnSpPr>
          <p:nvPr/>
        </p:nvCxnSpPr>
        <p:spPr>
          <a:xfrm flipH="1">
            <a:off x="5196578" y="5101670"/>
            <a:ext cx="4654043" cy="845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1" name="TextBox 170">
            <a:extLst>
              <a:ext uri="{FF2B5EF4-FFF2-40B4-BE49-F238E27FC236}">
                <a16:creationId xmlns:a16="http://schemas.microsoft.com/office/drawing/2014/main" id="{87FF83D0-423E-4249-ACE8-6191C8CE97BA}"/>
              </a:ext>
            </a:extLst>
          </p:cNvPr>
          <p:cNvSpPr txBox="1"/>
          <p:nvPr/>
        </p:nvSpPr>
        <p:spPr>
          <a:xfrm>
            <a:off x="4297312" y="5132942"/>
            <a:ext cx="1052551" cy="307777"/>
          </a:xfrm>
          <a:prstGeom prst="rect">
            <a:avLst/>
          </a:prstGeom>
          <a:noFill/>
        </p:spPr>
        <p:txBody>
          <a:bodyPr wrap="square" rtlCol="0">
            <a:spAutoFit/>
          </a:bodyPr>
          <a:lstStyle/>
          <a:p>
            <a:r>
              <a:rPr lang="en-US" sz="1400" dirty="0"/>
              <a:t>prescribes</a:t>
            </a:r>
          </a:p>
        </p:txBody>
      </p:sp>
      <p:sp>
        <p:nvSpPr>
          <p:cNvPr id="174" name="TextBox 173">
            <a:extLst>
              <a:ext uri="{FF2B5EF4-FFF2-40B4-BE49-F238E27FC236}">
                <a16:creationId xmlns:a16="http://schemas.microsoft.com/office/drawing/2014/main" id="{91CDF0FB-B08E-F140-94BF-8C616F38869D}"/>
              </a:ext>
            </a:extLst>
          </p:cNvPr>
          <p:cNvSpPr txBox="1"/>
          <p:nvPr/>
        </p:nvSpPr>
        <p:spPr>
          <a:xfrm>
            <a:off x="5782112" y="731918"/>
            <a:ext cx="899605" cy="307777"/>
          </a:xfrm>
          <a:prstGeom prst="rect">
            <a:avLst/>
          </a:prstGeom>
          <a:noFill/>
        </p:spPr>
        <p:txBody>
          <a:bodyPr wrap="square" rtlCol="0">
            <a:spAutoFit/>
          </a:bodyPr>
          <a:lstStyle/>
          <a:p>
            <a:r>
              <a:rPr lang="en-US" sz="1400" dirty="0"/>
              <a:t>has input</a:t>
            </a:r>
          </a:p>
        </p:txBody>
      </p:sp>
      <p:sp>
        <p:nvSpPr>
          <p:cNvPr id="176" name="TextBox 175">
            <a:extLst>
              <a:ext uri="{FF2B5EF4-FFF2-40B4-BE49-F238E27FC236}">
                <a16:creationId xmlns:a16="http://schemas.microsoft.com/office/drawing/2014/main" id="{3AF30F2E-089B-844F-8938-93D94192EDE2}"/>
              </a:ext>
            </a:extLst>
          </p:cNvPr>
          <p:cNvSpPr txBox="1"/>
          <p:nvPr/>
        </p:nvSpPr>
        <p:spPr>
          <a:xfrm>
            <a:off x="9214776" y="748047"/>
            <a:ext cx="899605" cy="307777"/>
          </a:xfrm>
          <a:prstGeom prst="rect">
            <a:avLst/>
          </a:prstGeom>
          <a:noFill/>
        </p:spPr>
        <p:txBody>
          <a:bodyPr wrap="square" rtlCol="0">
            <a:spAutoFit/>
          </a:bodyPr>
          <a:lstStyle/>
          <a:p>
            <a:r>
              <a:rPr lang="en-US" sz="1400" dirty="0"/>
              <a:t>has input</a:t>
            </a:r>
          </a:p>
        </p:txBody>
      </p:sp>
      <p:sp>
        <p:nvSpPr>
          <p:cNvPr id="177" name="TextBox 176">
            <a:extLst>
              <a:ext uri="{FF2B5EF4-FFF2-40B4-BE49-F238E27FC236}">
                <a16:creationId xmlns:a16="http://schemas.microsoft.com/office/drawing/2014/main" id="{E698B456-13C2-114D-A55A-685897FF2360}"/>
              </a:ext>
            </a:extLst>
          </p:cNvPr>
          <p:cNvSpPr txBox="1"/>
          <p:nvPr/>
        </p:nvSpPr>
        <p:spPr>
          <a:xfrm>
            <a:off x="5661673" y="2797289"/>
            <a:ext cx="899605" cy="307777"/>
          </a:xfrm>
          <a:prstGeom prst="rect">
            <a:avLst/>
          </a:prstGeom>
          <a:noFill/>
        </p:spPr>
        <p:txBody>
          <a:bodyPr wrap="square" rtlCol="0">
            <a:spAutoFit/>
          </a:bodyPr>
          <a:lstStyle/>
          <a:p>
            <a:r>
              <a:rPr lang="en-US" sz="1400" dirty="0"/>
              <a:t>has input</a:t>
            </a:r>
          </a:p>
        </p:txBody>
      </p:sp>
      <p:sp>
        <p:nvSpPr>
          <p:cNvPr id="178" name="TextBox 177">
            <a:extLst>
              <a:ext uri="{FF2B5EF4-FFF2-40B4-BE49-F238E27FC236}">
                <a16:creationId xmlns:a16="http://schemas.microsoft.com/office/drawing/2014/main" id="{83F86DDC-E866-9E42-87D8-C250C27CFEF5}"/>
              </a:ext>
            </a:extLst>
          </p:cNvPr>
          <p:cNvSpPr txBox="1"/>
          <p:nvPr/>
        </p:nvSpPr>
        <p:spPr>
          <a:xfrm>
            <a:off x="5991177" y="1571117"/>
            <a:ext cx="1158436" cy="307777"/>
          </a:xfrm>
          <a:prstGeom prst="rect">
            <a:avLst/>
          </a:prstGeom>
          <a:noFill/>
        </p:spPr>
        <p:txBody>
          <a:bodyPr wrap="square" rtlCol="0">
            <a:spAutoFit/>
          </a:bodyPr>
          <a:lstStyle/>
          <a:p>
            <a:r>
              <a:rPr lang="en-US" sz="1400" dirty="0"/>
              <a:t>has output</a:t>
            </a:r>
          </a:p>
        </p:txBody>
      </p:sp>
      <p:sp>
        <p:nvSpPr>
          <p:cNvPr id="181" name="TextBox 180">
            <a:extLst>
              <a:ext uri="{FF2B5EF4-FFF2-40B4-BE49-F238E27FC236}">
                <a16:creationId xmlns:a16="http://schemas.microsoft.com/office/drawing/2014/main" id="{F8C72210-427E-9445-8C23-924934780B41}"/>
              </a:ext>
            </a:extLst>
          </p:cNvPr>
          <p:cNvSpPr txBox="1"/>
          <p:nvPr/>
        </p:nvSpPr>
        <p:spPr>
          <a:xfrm>
            <a:off x="6376728" y="3323472"/>
            <a:ext cx="1158436" cy="307777"/>
          </a:xfrm>
          <a:prstGeom prst="rect">
            <a:avLst/>
          </a:prstGeom>
          <a:noFill/>
        </p:spPr>
        <p:txBody>
          <a:bodyPr wrap="square" rtlCol="0">
            <a:spAutoFit/>
          </a:bodyPr>
          <a:lstStyle/>
          <a:p>
            <a:r>
              <a:rPr lang="en-US" sz="1400" dirty="0"/>
              <a:t>has output</a:t>
            </a:r>
          </a:p>
        </p:txBody>
      </p:sp>
      <p:sp>
        <p:nvSpPr>
          <p:cNvPr id="182" name="TextBox 181">
            <a:extLst>
              <a:ext uri="{FF2B5EF4-FFF2-40B4-BE49-F238E27FC236}">
                <a16:creationId xmlns:a16="http://schemas.microsoft.com/office/drawing/2014/main" id="{05B12A4D-7D4B-A146-8B6A-D04F2E63D354}"/>
              </a:ext>
            </a:extLst>
          </p:cNvPr>
          <p:cNvSpPr txBox="1"/>
          <p:nvPr/>
        </p:nvSpPr>
        <p:spPr>
          <a:xfrm>
            <a:off x="8860473" y="3880141"/>
            <a:ext cx="1158436" cy="307777"/>
          </a:xfrm>
          <a:prstGeom prst="rect">
            <a:avLst/>
          </a:prstGeom>
          <a:noFill/>
        </p:spPr>
        <p:txBody>
          <a:bodyPr wrap="square" rtlCol="0">
            <a:spAutoFit/>
          </a:bodyPr>
          <a:lstStyle/>
          <a:p>
            <a:r>
              <a:rPr lang="en-US" sz="1400" dirty="0"/>
              <a:t>has output</a:t>
            </a:r>
          </a:p>
        </p:txBody>
      </p:sp>
      <p:sp>
        <p:nvSpPr>
          <p:cNvPr id="183" name="TextBox 182">
            <a:extLst>
              <a:ext uri="{FF2B5EF4-FFF2-40B4-BE49-F238E27FC236}">
                <a16:creationId xmlns:a16="http://schemas.microsoft.com/office/drawing/2014/main" id="{9332533B-CD3A-9749-BCA2-8B5A70550591}"/>
              </a:ext>
            </a:extLst>
          </p:cNvPr>
          <p:cNvSpPr txBox="1"/>
          <p:nvPr/>
        </p:nvSpPr>
        <p:spPr>
          <a:xfrm>
            <a:off x="9670605" y="2225933"/>
            <a:ext cx="1337737" cy="307777"/>
          </a:xfrm>
          <a:prstGeom prst="rect">
            <a:avLst/>
          </a:prstGeom>
          <a:noFill/>
        </p:spPr>
        <p:txBody>
          <a:bodyPr wrap="square" rtlCol="0">
            <a:spAutoFit/>
          </a:bodyPr>
          <a:lstStyle/>
          <a:p>
            <a:r>
              <a:rPr lang="en-US" sz="1400" dirty="0"/>
              <a:t>is measured by</a:t>
            </a:r>
          </a:p>
        </p:txBody>
      </p:sp>
      <p:sp>
        <p:nvSpPr>
          <p:cNvPr id="184" name="TextBox 183">
            <a:extLst>
              <a:ext uri="{FF2B5EF4-FFF2-40B4-BE49-F238E27FC236}">
                <a16:creationId xmlns:a16="http://schemas.microsoft.com/office/drawing/2014/main" id="{49806E89-B0E7-4C4F-93FB-4D8D1BC9260E}"/>
              </a:ext>
            </a:extLst>
          </p:cNvPr>
          <p:cNvSpPr txBox="1"/>
          <p:nvPr/>
        </p:nvSpPr>
        <p:spPr>
          <a:xfrm>
            <a:off x="3399402" y="1304110"/>
            <a:ext cx="1337737" cy="307777"/>
          </a:xfrm>
          <a:prstGeom prst="rect">
            <a:avLst/>
          </a:prstGeom>
          <a:noFill/>
        </p:spPr>
        <p:txBody>
          <a:bodyPr wrap="square" rtlCol="0">
            <a:spAutoFit/>
          </a:bodyPr>
          <a:lstStyle/>
          <a:p>
            <a:r>
              <a:rPr lang="en-US" sz="1400" dirty="0"/>
              <a:t>is measured by</a:t>
            </a:r>
          </a:p>
        </p:txBody>
      </p:sp>
      <p:sp>
        <p:nvSpPr>
          <p:cNvPr id="190" name="Oval 189">
            <a:extLst>
              <a:ext uri="{FF2B5EF4-FFF2-40B4-BE49-F238E27FC236}">
                <a16:creationId xmlns:a16="http://schemas.microsoft.com/office/drawing/2014/main" id="{DCC86AF4-9544-A54D-9F1A-D4EA4AEAD5D9}"/>
              </a:ext>
            </a:extLst>
          </p:cNvPr>
          <p:cNvSpPr/>
          <p:nvPr/>
        </p:nvSpPr>
        <p:spPr>
          <a:xfrm>
            <a:off x="422446" y="4978465"/>
            <a:ext cx="2206378" cy="6245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Length Measurement</a:t>
            </a:r>
          </a:p>
        </p:txBody>
      </p:sp>
      <p:sp>
        <p:nvSpPr>
          <p:cNvPr id="192" name="Oval 191">
            <a:extLst>
              <a:ext uri="{FF2B5EF4-FFF2-40B4-BE49-F238E27FC236}">
                <a16:creationId xmlns:a16="http://schemas.microsoft.com/office/drawing/2014/main" id="{D8E36F6A-3375-294B-87A6-2EAAC4F7759D}"/>
              </a:ext>
            </a:extLst>
          </p:cNvPr>
          <p:cNvSpPr/>
          <p:nvPr/>
        </p:nvSpPr>
        <p:spPr>
          <a:xfrm>
            <a:off x="3663423" y="5835030"/>
            <a:ext cx="1796203" cy="7677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 of Analysis 2</a:t>
            </a:r>
          </a:p>
        </p:txBody>
      </p:sp>
      <p:cxnSp>
        <p:nvCxnSpPr>
          <p:cNvPr id="193" name="Straight Arrow Connector 192">
            <a:extLst>
              <a:ext uri="{FF2B5EF4-FFF2-40B4-BE49-F238E27FC236}">
                <a16:creationId xmlns:a16="http://schemas.microsoft.com/office/drawing/2014/main" id="{E3BA7105-988C-4847-80AD-D24C26CD1E2F}"/>
              </a:ext>
            </a:extLst>
          </p:cNvPr>
          <p:cNvCxnSpPr>
            <a:cxnSpLocks/>
            <a:stCxn id="69" idx="4"/>
            <a:endCxn id="190" idx="0"/>
          </p:cNvCxnSpPr>
          <p:nvPr/>
        </p:nvCxnSpPr>
        <p:spPr>
          <a:xfrm>
            <a:off x="1513875" y="4301937"/>
            <a:ext cx="11760" cy="676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6" name="Straight Arrow Connector 195">
            <a:extLst>
              <a:ext uri="{FF2B5EF4-FFF2-40B4-BE49-F238E27FC236}">
                <a16:creationId xmlns:a16="http://schemas.microsoft.com/office/drawing/2014/main" id="{2B2D7ECA-F5FA-9C4F-82F1-A8BAF482C059}"/>
              </a:ext>
            </a:extLst>
          </p:cNvPr>
          <p:cNvCxnSpPr>
            <a:cxnSpLocks/>
            <a:stCxn id="190" idx="6"/>
            <a:endCxn id="192" idx="2"/>
          </p:cNvCxnSpPr>
          <p:nvPr/>
        </p:nvCxnSpPr>
        <p:spPr>
          <a:xfrm>
            <a:off x="2628824" y="5290733"/>
            <a:ext cx="1034599" cy="928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9" name="Oval 198">
            <a:extLst>
              <a:ext uri="{FF2B5EF4-FFF2-40B4-BE49-F238E27FC236}">
                <a16:creationId xmlns:a16="http://schemas.microsoft.com/office/drawing/2014/main" id="{68091E48-CD69-B547-A2F4-2FFAF5321943}"/>
              </a:ext>
            </a:extLst>
          </p:cNvPr>
          <p:cNvSpPr/>
          <p:nvPr/>
        </p:nvSpPr>
        <p:spPr>
          <a:xfrm>
            <a:off x="412827" y="6245628"/>
            <a:ext cx="2195858" cy="3599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Spatial Region</a:t>
            </a:r>
          </a:p>
        </p:txBody>
      </p:sp>
      <p:cxnSp>
        <p:nvCxnSpPr>
          <p:cNvPr id="200" name="Straight Arrow Connector 199">
            <a:extLst>
              <a:ext uri="{FF2B5EF4-FFF2-40B4-BE49-F238E27FC236}">
                <a16:creationId xmlns:a16="http://schemas.microsoft.com/office/drawing/2014/main" id="{CF2BF2B8-CD54-5040-9F2D-D08D15F82C30}"/>
              </a:ext>
            </a:extLst>
          </p:cNvPr>
          <p:cNvCxnSpPr>
            <a:cxnSpLocks/>
            <a:stCxn id="190" idx="4"/>
            <a:endCxn id="199" idx="0"/>
          </p:cNvCxnSpPr>
          <p:nvPr/>
        </p:nvCxnSpPr>
        <p:spPr>
          <a:xfrm flipH="1">
            <a:off x="1510756" y="5603001"/>
            <a:ext cx="14879" cy="642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30" name="Group 229">
            <a:extLst>
              <a:ext uri="{FF2B5EF4-FFF2-40B4-BE49-F238E27FC236}">
                <a16:creationId xmlns:a16="http://schemas.microsoft.com/office/drawing/2014/main" id="{3FC81FE8-77F6-094A-B970-8212A851D9CF}"/>
              </a:ext>
            </a:extLst>
          </p:cNvPr>
          <p:cNvGrpSpPr/>
          <p:nvPr/>
        </p:nvGrpSpPr>
        <p:grpSpPr>
          <a:xfrm>
            <a:off x="3101431" y="4227697"/>
            <a:ext cx="1796203" cy="767782"/>
            <a:chOff x="3083897" y="4323654"/>
            <a:chExt cx="1796203" cy="767782"/>
          </a:xfrm>
        </p:grpSpPr>
        <p:sp>
          <p:nvSpPr>
            <p:cNvPr id="222" name="Oval 221">
              <a:extLst>
                <a:ext uri="{FF2B5EF4-FFF2-40B4-BE49-F238E27FC236}">
                  <a16:creationId xmlns:a16="http://schemas.microsoft.com/office/drawing/2014/main" id="{2B3A7546-C0EA-6D4C-9139-02F3142B4A19}"/>
                </a:ext>
              </a:extLst>
            </p:cNvPr>
            <p:cNvSpPr/>
            <p:nvPr/>
          </p:nvSpPr>
          <p:spPr>
            <a:xfrm>
              <a:off x="3083897" y="4323654"/>
              <a:ext cx="1796203" cy="7677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5" name="Picture 224">
              <a:extLst>
                <a:ext uri="{FF2B5EF4-FFF2-40B4-BE49-F238E27FC236}">
                  <a16:creationId xmlns:a16="http://schemas.microsoft.com/office/drawing/2014/main" id="{F4B37C38-3595-204E-B9B2-848FA2F987C8}"/>
                </a:ext>
              </a:extLst>
            </p:cNvPr>
            <p:cNvPicPr>
              <a:picLocks noChangeAspect="1"/>
            </p:cNvPicPr>
            <p:nvPr/>
          </p:nvPicPr>
          <p:blipFill>
            <a:blip r:embed="rId3"/>
            <a:stretch>
              <a:fillRect/>
            </a:stretch>
          </p:blipFill>
          <p:spPr>
            <a:xfrm>
              <a:off x="3583093" y="4405945"/>
              <a:ext cx="835170" cy="568380"/>
            </a:xfrm>
            <a:prstGeom prst="rect">
              <a:avLst/>
            </a:prstGeom>
          </p:spPr>
        </p:pic>
      </p:grpSp>
      <p:cxnSp>
        <p:nvCxnSpPr>
          <p:cNvPr id="226" name="Straight Arrow Connector 225">
            <a:extLst>
              <a:ext uri="{FF2B5EF4-FFF2-40B4-BE49-F238E27FC236}">
                <a16:creationId xmlns:a16="http://schemas.microsoft.com/office/drawing/2014/main" id="{DE3C4A3A-A31F-B143-8C82-6A61CDC86CE5}"/>
              </a:ext>
            </a:extLst>
          </p:cNvPr>
          <p:cNvCxnSpPr>
            <a:cxnSpLocks/>
            <a:stCxn id="222" idx="4"/>
            <a:endCxn id="192" idx="0"/>
          </p:cNvCxnSpPr>
          <p:nvPr/>
        </p:nvCxnSpPr>
        <p:spPr>
          <a:xfrm>
            <a:off x="3999533" y="4995479"/>
            <a:ext cx="561992" cy="839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2" name="TextBox 231">
            <a:extLst>
              <a:ext uri="{FF2B5EF4-FFF2-40B4-BE49-F238E27FC236}">
                <a16:creationId xmlns:a16="http://schemas.microsoft.com/office/drawing/2014/main" id="{7F65702C-6E75-A548-9122-8C218A528100}"/>
              </a:ext>
            </a:extLst>
          </p:cNvPr>
          <p:cNvSpPr txBox="1"/>
          <p:nvPr/>
        </p:nvSpPr>
        <p:spPr>
          <a:xfrm>
            <a:off x="7129582" y="5227300"/>
            <a:ext cx="899605" cy="307777"/>
          </a:xfrm>
          <a:prstGeom prst="rect">
            <a:avLst/>
          </a:prstGeom>
          <a:noFill/>
        </p:spPr>
        <p:txBody>
          <a:bodyPr wrap="square" rtlCol="0">
            <a:spAutoFit/>
          </a:bodyPr>
          <a:lstStyle/>
          <a:p>
            <a:r>
              <a:rPr lang="en-US" sz="1400" dirty="0"/>
              <a:t>is input in</a:t>
            </a:r>
          </a:p>
        </p:txBody>
      </p:sp>
      <p:sp>
        <p:nvSpPr>
          <p:cNvPr id="237" name="TextBox 236">
            <a:extLst>
              <a:ext uri="{FF2B5EF4-FFF2-40B4-BE49-F238E27FC236}">
                <a16:creationId xmlns:a16="http://schemas.microsoft.com/office/drawing/2014/main" id="{F9EE9EC1-7D71-3B4A-A91C-23A36BF90AC3}"/>
              </a:ext>
            </a:extLst>
          </p:cNvPr>
          <p:cNvSpPr txBox="1"/>
          <p:nvPr/>
        </p:nvSpPr>
        <p:spPr>
          <a:xfrm>
            <a:off x="6440959" y="5937851"/>
            <a:ext cx="1158436" cy="307777"/>
          </a:xfrm>
          <a:prstGeom prst="rect">
            <a:avLst/>
          </a:prstGeom>
          <a:noFill/>
        </p:spPr>
        <p:txBody>
          <a:bodyPr wrap="square" rtlCol="0">
            <a:spAutoFit/>
          </a:bodyPr>
          <a:lstStyle/>
          <a:p>
            <a:r>
              <a:rPr lang="en-US" sz="1400" dirty="0"/>
              <a:t>has output</a:t>
            </a:r>
          </a:p>
        </p:txBody>
      </p:sp>
      <p:sp>
        <p:nvSpPr>
          <p:cNvPr id="238" name="TextBox 237">
            <a:extLst>
              <a:ext uri="{FF2B5EF4-FFF2-40B4-BE49-F238E27FC236}">
                <a16:creationId xmlns:a16="http://schemas.microsoft.com/office/drawing/2014/main" id="{EFC3D99E-6AED-EF4E-8A77-C758711848D0}"/>
              </a:ext>
            </a:extLst>
          </p:cNvPr>
          <p:cNvSpPr txBox="1"/>
          <p:nvPr/>
        </p:nvSpPr>
        <p:spPr>
          <a:xfrm>
            <a:off x="247284" y="5740109"/>
            <a:ext cx="1337737" cy="307777"/>
          </a:xfrm>
          <a:prstGeom prst="rect">
            <a:avLst/>
          </a:prstGeom>
          <a:noFill/>
        </p:spPr>
        <p:txBody>
          <a:bodyPr wrap="square" rtlCol="0">
            <a:spAutoFit/>
          </a:bodyPr>
          <a:lstStyle/>
          <a:p>
            <a:r>
              <a:rPr lang="en-US" sz="1400" dirty="0"/>
              <a:t>is measured by</a:t>
            </a:r>
          </a:p>
        </p:txBody>
      </p:sp>
      <p:sp>
        <p:nvSpPr>
          <p:cNvPr id="240" name="TextBox 239">
            <a:extLst>
              <a:ext uri="{FF2B5EF4-FFF2-40B4-BE49-F238E27FC236}">
                <a16:creationId xmlns:a16="http://schemas.microsoft.com/office/drawing/2014/main" id="{B43300E8-E618-514D-8480-B31C7522C2F3}"/>
              </a:ext>
            </a:extLst>
          </p:cNvPr>
          <p:cNvSpPr txBox="1"/>
          <p:nvPr/>
        </p:nvSpPr>
        <p:spPr>
          <a:xfrm>
            <a:off x="2026627" y="2813289"/>
            <a:ext cx="899605" cy="307777"/>
          </a:xfrm>
          <a:prstGeom prst="rect">
            <a:avLst/>
          </a:prstGeom>
          <a:noFill/>
        </p:spPr>
        <p:txBody>
          <a:bodyPr wrap="none" rtlCol="0">
            <a:spAutoFit/>
          </a:bodyPr>
          <a:lstStyle/>
          <a:p>
            <a:r>
              <a:rPr lang="en-US" sz="1400" dirty="0"/>
              <a:t>is input in</a:t>
            </a:r>
          </a:p>
        </p:txBody>
      </p:sp>
    </p:spTree>
    <p:extLst>
      <p:ext uri="{BB962C8B-B14F-4D97-AF65-F5344CB8AC3E}">
        <p14:creationId xmlns:p14="http://schemas.microsoft.com/office/powerpoint/2010/main" val="297702149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45A7655-1B1D-4A44-AA54-2AE383868D4E}"/>
              </a:ext>
            </a:extLst>
          </p:cNvPr>
          <p:cNvPicPr>
            <a:picLocks noChangeAspect="1"/>
          </p:cNvPicPr>
          <p:nvPr/>
        </p:nvPicPr>
        <p:blipFill>
          <a:blip r:embed="rId3">
            <a:clrChange>
              <a:clrFrom>
                <a:srgbClr val="000000">
                  <a:alpha val="0"/>
                </a:srgbClr>
              </a:clrFrom>
              <a:clrTo>
                <a:srgbClr val="000000">
                  <a:alpha val="0"/>
                </a:srgbClr>
              </a:clrTo>
            </a:clrChange>
            <a:alphaModFix amt="20000"/>
          </a:blip>
          <a:stretch>
            <a:fillRect/>
          </a:stretch>
        </p:blipFill>
        <p:spPr>
          <a:xfrm rot="16200000">
            <a:off x="4664132" y="-749990"/>
            <a:ext cx="6429895" cy="8321040"/>
          </a:xfrm>
          <a:prstGeom prst="rect">
            <a:avLst/>
          </a:prstGeom>
        </p:spPr>
      </p:pic>
      <p:sp>
        <p:nvSpPr>
          <p:cNvPr id="2" name="TextBox 1">
            <a:extLst>
              <a:ext uri="{FF2B5EF4-FFF2-40B4-BE49-F238E27FC236}">
                <a16:creationId xmlns:a16="http://schemas.microsoft.com/office/drawing/2014/main" id="{DBA8CF53-BBC5-9B49-AAE8-C3CFE6A5A552}"/>
              </a:ext>
            </a:extLst>
          </p:cNvPr>
          <p:cNvSpPr txBox="1"/>
          <p:nvPr/>
        </p:nvSpPr>
        <p:spPr>
          <a:xfrm>
            <a:off x="0" y="2013376"/>
            <a:ext cx="12192000" cy="3046988"/>
          </a:xfrm>
          <a:prstGeom prst="rect">
            <a:avLst/>
          </a:prstGeom>
          <a:noFill/>
        </p:spPr>
        <p:txBody>
          <a:bodyPr wrap="square" rtlCol="0">
            <a:spAutoFit/>
          </a:bodyPr>
          <a:lstStyle/>
          <a:p>
            <a:pPr algn="ctr"/>
            <a:r>
              <a:rPr lang="en-US" sz="4800" b="1" dirty="0">
                <a:solidFill>
                  <a:schemeClr val="accent1"/>
                </a:solidFill>
                <a:latin typeface="Garamond" panose="02020404030301010803" pitchFamily="18" charset="0"/>
              </a:rPr>
              <a:t>For these slides, the handout, and all ontologies discussed here, see:</a:t>
            </a:r>
          </a:p>
          <a:p>
            <a:pPr algn="ctr"/>
            <a:endParaRPr lang="en-US" sz="4800" b="1" dirty="0">
              <a:solidFill>
                <a:schemeClr val="accent1"/>
              </a:solidFill>
              <a:latin typeface="Garamond" panose="02020404030301010803" pitchFamily="18" charset="0"/>
            </a:endParaRPr>
          </a:p>
          <a:p>
            <a:pPr algn="ctr"/>
            <a:r>
              <a:rPr lang="en-US" sz="4800" b="1" dirty="0">
                <a:solidFill>
                  <a:schemeClr val="accent1"/>
                </a:solidFill>
                <a:latin typeface="Garamond" panose="02020404030301010803" pitchFamily="18" charset="0"/>
              </a:rPr>
              <a:t>https://</a:t>
            </a:r>
            <a:r>
              <a:rPr lang="en-US" sz="4800" b="1" dirty="0" err="1">
                <a:solidFill>
                  <a:schemeClr val="accent1"/>
                </a:solidFill>
                <a:latin typeface="Garamond" panose="02020404030301010803" pitchFamily="18" charset="0"/>
              </a:rPr>
              <a:t>github.com</a:t>
            </a:r>
            <a:r>
              <a:rPr lang="en-US" sz="4800" b="1" dirty="0">
                <a:solidFill>
                  <a:schemeClr val="accent1"/>
                </a:solidFill>
                <a:latin typeface="Garamond" panose="02020404030301010803" pitchFamily="18" charset="0"/>
              </a:rPr>
              <a:t>/NCOR-US/CHAMP</a:t>
            </a:r>
          </a:p>
        </p:txBody>
      </p:sp>
      <p:sp>
        <p:nvSpPr>
          <p:cNvPr id="3" name="TextBox 2">
            <a:extLst>
              <a:ext uri="{FF2B5EF4-FFF2-40B4-BE49-F238E27FC236}">
                <a16:creationId xmlns:a16="http://schemas.microsoft.com/office/drawing/2014/main" id="{29CA066A-ABF7-4B4E-BC89-DC98963D8D0C}"/>
              </a:ext>
            </a:extLst>
          </p:cNvPr>
          <p:cNvSpPr txBox="1"/>
          <p:nvPr/>
        </p:nvSpPr>
        <p:spPr>
          <a:xfrm>
            <a:off x="471884" y="6102258"/>
            <a:ext cx="10578781" cy="523220"/>
          </a:xfrm>
          <a:prstGeom prst="rect">
            <a:avLst/>
          </a:prstGeom>
          <a:noFill/>
        </p:spPr>
        <p:txBody>
          <a:bodyPr wrap="square" rtlCol="0">
            <a:spAutoFit/>
          </a:bodyPr>
          <a:lstStyle/>
          <a:p>
            <a:r>
              <a:rPr lang="en-US" sz="2800" b="1" dirty="0">
                <a:latin typeface="Garamond" panose="02020404030301010803" pitchFamily="18" charset="0"/>
              </a:rPr>
              <a:t>Email further questions to: J. Neil Otte, </a:t>
            </a:r>
            <a:r>
              <a:rPr lang="en-US" sz="2800" dirty="0">
                <a:latin typeface="Garamond" panose="02020404030301010803" pitchFamily="18" charset="0"/>
                <a:hlinkClick r:id="rId4"/>
              </a:rPr>
              <a:t>neilotte@gmail.com</a:t>
            </a:r>
            <a:endParaRPr lang="en-US" sz="2800" dirty="0">
              <a:latin typeface="Garamond" panose="02020404030301010803" pitchFamily="18" charset="0"/>
            </a:endParaRPr>
          </a:p>
        </p:txBody>
      </p:sp>
      <p:sp>
        <p:nvSpPr>
          <p:cNvPr id="5" name="TextBox 4">
            <a:extLst>
              <a:ext uri="{FF2B5EF4-FFF2-40B4-BE49-F238E27FC236}">
                <a16:creationId xmlns:a16="http://schemas.microsoft.com/office/drawing/2014/main" id="{8C486997-F7F7-874F-8E8D-B092F665EC9E}"/>
              </a:ext>
            </a:extLst>
          </p:cNvPr>
          <p:cNvSpPr txBox="1"/>
          <p:nvPr/>
        </p:nvSpPr>
        <p:spPr>
          <a:xfrm>
            <a:off x="471884" y="247604"/>
            <a:ext cx="6188550" cy="1107996"/>
          </a:xfrm>
          <a:prstGeom prst="rect">
            <a:avLst/>
          </a:prstGeom>
          <a:noFill/>
        </p:spPr>
        <p:txBody>
          <a:bodyPr wrap="square" rtlCol="0">
            <a:spAutoFit/>
          </a:bodyPr>
          <a:lstStyle/>
          <a:p>
            <a:pPr algn="ctr"/>
            <a:r>
              <a:rPr lang="en-US" sz="6600" b="1" dirty="0">
                <a:solidFill>
                  <a:schemeClr val="accent1"/>
                </a:solidFill>
                <a:latin typeface="Garamond" panose="02020404030301010803" pitchFamily="18" charset="0"/>
              </a:rPr>
              <a:t>Thank You</a:t>
            </a:r>
            <a:endParaRPr lang="en-US" sz="6600" dirty="0">
              <a:solidFill>
                <a:schemeClr val="accent1"/>
              </a:solidFill>
              <a:latin typeface="Garamond" panose="02020404030301010803" pitchFamily="18" charset="0"/>
            </a:endParaRPr>
          </a:p>
        </p:txBody>
      </p:sp>
    </p:spTree>
    <p:extLst>
      <p:ext uri="{BB962C8B-B14F-4D97-AF65-F5344CB8AC3E}">
        <p14:creationId xmlns:p14="http://schemas.microsoft.com/office/powerpoint/2010/main" val="1762878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ABBFF2B-F098-B742-ABAD-639B3D15B9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354" y="112542"/>
            <a:ext cx="10455612" cy="5881282"/>
          </a:xfrm>
          <a:prstGeom prst="rect">
            <a:avLst/>
          </a:prstGeom>
        </p:spPr>
      </p:pic>
      <p:sp>
        <p:nvSpPr>
          <p:cNvPr id="3" name="TextBox 2">
            <a:extLst>
              <a:ext uri="{FF2B5EF4-FFF2-40B4-BE49-F238E27FC236}">
                <a16:creationId xmlns:a16="http://schemas.microsoft.com/office/drawing/2014/main" id="{0A0D9213-D393-3746-872B-9F8883DDD22B}"/>
              </a:ext>
            </a:extLst>
          </p:cNvPr>
          <p:cNvSpPr txBox="1"/>
          <p:nvPr/>
        </p:nvSpPr>
        <p:spPr>
          <a:xfrm>
            <a:off x="6964680" y="112542"/>
            <a:ext cx="5063197" cy="1446550"/>
          </a:xfrm>
          <a:prstGeom prst="rect">
            <a:avLst/>
          </a:prstGeom>
          <a:noFill/>
        </p:spPr>
        <p:txBody>
          <a:bodyPr wrap="square" rtlCol="0">
            <a:spAutoFit/>
          </a:bodyPr>
          <a:lstStyle/>
          <a:p>
            <a:r>
              <a:rPr lang="en-US" sz="4400" b="1" dirty="0">
                <a:latin typeface="Garamond" panose="02020404030301010803" pitchFamily="18" charset="0"/>
              </a:rPr>
              <a:t>The Common Core Ontologies</a:t>
            </a:r>
          </a:p>
        </p:txBody>
      </p:sp>
      <p:sp>
        <p:nvSpPr>
          <p:cNvPr id="4" name="Rectangle 3">
            <a:extLst>
              <a:ext uri="{FF2B5EF4-FFF2-40B4-BE49-F238E27FC236}">
                <a16:creationId xmlns:a16="http://schemas.microsoft.com/office/drawing/2014/main" id="{F183772E-4EA4-914F-AACF-57F279CB352B}"/>
              </a:ext>
            </a:extLst>
          </p:cNvPr>
          <p:cNvSpPr/>
          <p:nvPr/>
        </p:nvSpPr>
        <p:spPr>
          <a:xfrm>
            <a:off x="4478214" y="6297300"/>
            <a:ext cx="7324579" cy="369332"/>
          </a:xfrm>
          <a:prstGeom prst="rect">
            <a:avLst/>
          </a:prstGeom>
        </p:spPr>
        <p:txBody>
          <a:bodyPr wrap="square">
            <a:spAutoFit/>
          </a:bodyPr>
          <a:lstStyle/>
          <a:p>
            <a:r>
              <a:rPr lang="en-US" dirty="0"/>
              <a:t>https://</a:t>
            </a:r>
            <a:r>
              <a:rPr lang="en-US" dirty="0" err="1"/>
              <a:t>github.com</a:t>
            </a:r>
            <a:r>
              <a:rPr lang="en-US" dirty="0"/>
              <a:t>/</a:t>
            </a:r>
            <a:r>
              <a:rPr lang="en-US" dirty="0" err="1"/>
              <a:t>CommonCoreOntology</a:t>
            </a:r>
            <a:r>
              <a:rPr lang="en-US" dirty="0"/>
              <a:t>/</a:t>
            </a:r>
            <a:r>
              <a:rPr lang="en-US" dirty="0" err="1"/>
              <a:t>CommonCoreOntologies</a:t>
            </a:r>
            <a:endParaRPr lang="en-US" dirty="0"/>
          </a:p>
        </p:txBody>
      </p:sp>
    </p:spTree>
    <p:extLst>
      <p:ext uri="{BB962C8B-B14F-4D97-AF65-F5344CB8AC3E}">
        <p14:creationId xmlns:p14="http://schemas.microsoft.com/office/powerpoint/2010/main" val="24310343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5004</TotalTime>
  <Words>3761</Words>
  <Application>Microsoft Macintosh PowerPoint</Application>
  <PresentationFormat>Widescreen</PresentationFormat>
  <Paragraphs>1072</Paragraphs>
  <Slides>81</Slides>
  <Notes>35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81</vt:i4>
      </vt:variant>
    </vt:vector>
  </HeadingPairs>
  <TitlesOfParts>
    <vt:vector size="90" baseType="lpstr">
      <vt:lpstr>DengXian</vt:lpstr>
      <vt:lpstr>Adobe Garamond Pro</vt:lpstr>
      <vt:lpstr>Arial</vt:lpstr>
      <vt:lpstr>Calibri</vt:lpstr>
      <vt:lpstr>Calibri Light</vt:lpstr>
      <vt:lpstr>Garamond</vt:lpstr>
      <vt:lpstr>Mangal</vt:lpstr>
      <vt:lpstr>Symbol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 Patterns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neil</dc:creator>
  <cp:lastModifiedBy/>
  <cp:revision>55</cp:revision>
  <dcterms:created xsi:type="dcterms:W3CDTF">2018-04-14T15:07:14Z</dcterms:created>
  <dcterms:modified xsi:type="dcterms:W3CDTF">2018-04-24T20:46:11Z</dcterms:modified>
</cp:coreProperties>
</file>