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0" r:id="rId4"/>
    <p:sldId id="304" r:id="rId5"/>
    <p:sldId id="305" r:id="rId6"/>
    <p:sldId id="302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3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74DB-74D7-F948-A21F-E3D28CAC437E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941E2-A32B-D343-9968-6C9B17845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7981-1A56-354E-B9EE-ABCFB18052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2BCB-CDB1-5949-9291-D0DF0771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0FB2-5267-F240-9E4A-5C8948043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A9D8-BF45-EC40-8389-7AFD369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C8D9-A3CB-6346-B0FF-B7EB7CBC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078F-44A4-FF43-A666-11035EC3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A6D7-9927-214B-9DDC-090B183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A2E9-8EAF-8242-944B-8901EFEE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0A32-ACC7-F04B-989C-19A979FE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1398-D15F-CF43-B62C-5F4FA7EE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579E-895B-E845-A9E8-5A68514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902A4-4E5D-7D41-8D05-35F82C8CE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EA36C-58AF-3C49-A0E2-BB2855B1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38DF-91C4-4448-84A9-52AD872F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F120-19D2-434F-ABE8-A1C99F6B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232C-6EC6-AC42-8D26-B2EF24EA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A517-4DF0-E649-A83F-DD7AB0AB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89D9-0AC8-9D47-A862-1C62888A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064B-4803-D542-B36E-BF54F2F1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BC0F-AD37-DA40-8453-FC8B872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5E18-3430-7A4B-B1C3-D207A67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EB62-AA6D-434A-A24A-2AB77357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6BE6-1F3C-7446-B3AB-863F0964C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4515-E09B-6A40-AF83-D17ADA17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B022-EC3C-3E4C-A7F8-0DCB1473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4B9-2FBC-E249-8B83-163FCC98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50CB-9222-194F-B80C-5FAF2ABC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5EA7-5CE2-4842-97BF-C8ADEBBC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3FB4-F726-BD4D-B373-928FA3B6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ECA7E-47A6-EC41-B9F1-56664CA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C066-3A2D-3E49-BD6D-C801881F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EE6F-34DC-5E4F-A607-54E2D6B4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651B-C878-394E-A7D7-89110756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5C5B0-8EB1-1741-B6E1-E4807C6A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5F09D-31C8-2E40-A0DC-423FF0E1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9EA3-C195-704A-A77A-423274527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A150A-5A72-C54D-8DAD-6987E5624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6B43-6F2D-8E45-B976-BC56890C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351-B9FC-4E43-8FCA-26A8B27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49B17-27D4-F54C-AF68-21E4BD14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CE65-35FE-7B49-B10C-71C5A544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348D2-2A36-914C-A9BE-B05F7D79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85D04-638D-1349-8CCF-B2D533BF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E0A8-988F-C94F-9A39-5C58F40D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F5B94-8390-AC47-9076-A6E3F6B6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0C1CD-C80E-6D46-A6EF-60AC6551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41D-C697-6D44-9839-F8486238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0381-CF0E-E84E-B7B6-C0404B91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680A-5E72-F841-8A23-E02D9604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054C5-7332-1B4F-A229-BEA41AF05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6532-AF5F-CE43-81FC-F9FAF48D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61D3-62D0-5C48-B0C5-A9E2171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2CA9-500D-D247-A4A5-1285F6D9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117-C8D7-BD47-AC07-10E9EE19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74A71-AA62-9340-A012-9A5E9179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0AB1-A148-764E-90ED-208F3B4D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4DB0-38AC-8240-91F3-B1E2D92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9F9B-4B33-D14F-9849-48C1E164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F9C19-AD0E-2042-932E-A072E8BE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DC96-6F69-BA45-8F7F-42A14D21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0F670-D2DE-F645-8C14-91DA679B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96BD-E127-DD45-9B43-CCFE6390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F1F7-285C-A546-92DF-8C5793429192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5A2D-75F0-5E42-9E57-95428649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7B79-DF59-B148-B388-9A10CF51D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01A7-4E4F-B345-ABCD-097EA75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896F6-96A2-3543-975C-FF137DBF2954}"/>
              </a:ext>
            </a:extLst>
          </p:cNvPr>
          <p:cNvSpPr txBox="1"/>
          <p:nvPr/>
        </p:nvSpPr>
        <p:spPr>
          <a:xfrm>
            <a:off x="2226365" y="1166191"/>
            <a:ext cx="8123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Alternative account of capabilities</a:t>
            </a:r>
          </a:p>
        </p:txBody>
      </p:sp>
    </p:spTree>
    <p:extLst>
      <p:ext uri="{BB962C8B-B14F-4D97-AF65-F5344CB8AC3E}">
        <p14:creationId xmlns:p14="http://schemas.microsoft.com/office/powerpoint/2010/main" val="315903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3D6ACA-4EF8-274B-9BD7-166D9E365C92}"/>
              </a:ext>
            </a:extLst>
          </p:cNvPr>
          <p:cNvSpPr txBox="1"/>
          <p:nvPr/>
        </p:nvSpPr>
        <p:spPr>
          <a:xfrm>
            <a:off x="1550504" y="662609"/>
            <a:ext cx="85476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Strategy: Treat the class Capability as a defined subclass of Disposition, where a capability is defined as a disposition that has 1) been designated by a label (a designative ICE), where that label is 2) output by some Act of Evaluation (process), where that Act of Evaluation 3) is employs some Objective (a directive ICE).</a:t>
            </a:r>
          </a:p>
          <a:p>
            <a:endParaRPr lang="en-US" sz="3200" b="1" dirty="0"/>
          </a:p>
          <a:p>
            <a:r>
              <a:rPr lang="en-US" sz="3200" b="1" dirty="0"/>
              <a:t>The objective will often implicitly cite a notion of benefit (e.g. desire satisfaction), but this can be allowed to vary from use case to use case. </a:t>
            </a:r>
          </a:p>
        </p:txBody>
      </p:sp>
    </p:spTree>
    <p:extLst>
      <p:ext uri="{BB962C8B-B14F-4D97-AF65-F5344CB8AC3E}">
        <p14:creationId xmlns:p14="http://schemas.microsoft.com/office/powerpoint/2010/main" val="174127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2406FF-DCD8-C047-B82D-68ED748C1C9D}"/>
              </a:ext>
            </a:extLst>
          </p:cNvPr>
          <p:cNvSpPr/>
          <p:nvPr/>
        </p:nvSpPr>
        <p:spPr>
          <a:xfrm>
            <a:off x="4941406" y="3054627"/>
            <a:ext cx="1898374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Disposition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1C5BC-5CFA-8745-8994-8C4813084AFA}"/>
              </a:ext>
            </a:extLst>
          </p:cNvPr>
          <p:cNvSpPr/>
          <p:nvPr/>
        </p:nvSpPr>
        <p:spPr>
          <a:xfrm>
            <a:off x="10210802" y="3054627"/>
            <a:ext cx="1517373" cy="390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01FEA-BFEB-0640-A58C-06A2031423DB}"/>
              </a:ext>
            </a:extLst>
          </p:cNvPr>
          <p:cNvSpPr/>
          <p:nvPr/>
        </p:nvSpPr>
        <p:spPr>
          <a:xfrm>
            <a:off x="7325557" y="1689654"/>
            <a:ext cx="1760881" cy="735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 of Evaluation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1A63DF-CC32-DE4C-AB21-99593538730F}"/>
              </a:ext>
            </a:extLst>
          </p:cNvPr>
          <p:cNvSpPr/>
          <p:nvPr/>
        </p:nvSpPr>
        <p:spPr>
          <a:xfrm>
            <a:off x="2375312" y="3054627"/>
            <a:ext cx="1898374" cy="4505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≡ Capability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F8FEA-7C40-1543-812B-6EC45EDEFD8F}"/>
              </a:ext>
            </a:extLst>
          </p:cNvPr>
          <p:cNvCxnSpPr>
            <a:stCxn id="2" idx="0"/>
            <a:endCxn id="4" idx="3"/>
          </p:cNvCxnSpPr>
          <p:nvPr/>
        </p:nvCxnSpPr>
        <p:spPr>
          <a:xfrm flipV="1">
            <a:off x="5890593" y="2317438"/>
            <a:ext cx="1692839" cy="73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8A887-E0F5-5C4A-9059-43D0BA6DE5E7}"/>
              </a:ext>
            </a:extLst>
          </p:cNvPr>
          <p:cNvCxnSpPr>
            <a:cxnSpLocks/>
            <a:stCxn id="3" idx="0"/>
            <a:endCxn id="4" idx="5"/>
          </p:cNvCxnSpPr>
          <p:nvPr/>
        </p:nvCxnSpPr>
        <p:spPr>
          <a:xfrm flipH="1" flipV="1">
            <a:off x="8828563" y="2317438"/>
            <a:ext cx="2140926" cy="73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ECBDD-564A-0D41-98BC-D9684DF4BB45}"/>
              </a:ext>
            </a:extLst>
          </p:cNvPr>
          <p:cNvSpPr txBox="1"/>
          <p:nvPr/>
        </p:nvSpPr>
        <p:spPr>
          <a:xfrm>
            <a:off x="5958621" y="228773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9BBC4-B640-6145-8276-45875455E2F5}"/>
              </a:ext>
            </a:extLst>
          </p:cNvPr>
          <p:cNvSpPr txBox="1"/>
          <p:nvPr/>
        </p:nvSpPr>
        <p:spPr>
          <a:xfrm>
            <a:off x="9833332" y="23655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FE1A3A-15E3-6140-BE56-AB7970B3B4F0}"/>
              </a:ext>
            </a:extLst>
          </p:cNvPr>
          <p:cNvCxnSpPr>
            <a:cxnSpLocks/>
            <a:stCxn id="4" idx="4"/>
            <a:endCxn id="22" idx="0"/>
          </p:cNvCxnSpPr>
          <p:nvPr/>
        </p:nvCxnSpPr>
        <p:spPr>
          <a:xfrm>
            <a:off x="8205998" y="2425149"/>
            <a:ext cx="40745" cy="171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BF34C6-80B5-D842-B001-D0210CFECD6C}"/>
              </a:ext>
            </a:extLst>
          </p:cNvPr>
          <p:cNvSpPr/>
          <p:nvPr/>
        </p:nvSpPr>
        <p:spPr>
          <a:xfrm>
            <a:off x="7297556" y="4142925"/>
            <a:ext cx="1898374" cy="65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Designation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CDBCD-5164-7F46-8767-D95B45DC6C4E}"/>
              </a:ext>
            </a:extLst>
          </p:cNvPr>
          <p:cNvSpPr txBox="1"/>
          <p:nvPr/>
        </p:nvSpPr>
        <p:spPr>
          <a:xfrm>
            <a:off x="8295452" y="31358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CB7C07-C77D-0F49-A329-3101CDB4B52B}"/>
              </a:ext>
            </a:extLst>
          </p:cNvPr>
          <p:cNvCxnSpPr>
            <a:cxnSpLocks/>
            <a:stCxn id="22" idx="2"/>
            <a:endCxn id="2" idx="4"/>
          </p:cNvCxnSpPr>
          <p:nvPr/>
        </p:nvCxnSpPr>
        <p:spPr>
          <a:xfrm flipH="1" flipV="1">
            <a:off x="5890593" y="3505201"/>
            <a:ext cx="1406963" cy="9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E761D-B1FD-9540-A4D0-821AF90A9248}"/>
              </a:ext>
            </a:extLst>
          </p:cNvPr>
          <p:cNvSpPr txBox="1"/>
          <p:nvPr/>
        </p:nvSpPr>
        <p:spPr>
          <a:xfrm>
            <a:off x="6469643" y="360715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970DB-9417-1149-8544-BD6636190115}"/>
              </a:ext>
            </a:extLst>
          </p:cNvPr>
          <p:cNvSpPr txBox="1"/>
          <p:nvPr/>
        </p:nvSpPr>
        <p:spPr>
          <a:xfrm>
            <a:off x="4388624" y="2926930"/>
            <a:ext cx="54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F4FC-590B-DD44-9AA2-6E3E2DA35F18}"/>
              </a:ext>
            </a:extLst>
          </p:cNvPr>
          <p:cNvSpPr txBox="1"/>
          <p:nvPr/>
        </p:nvSpPr>
        <p:spPr>
          <a:xfrm>
            <a:off x="481144" y="355417"/>
            <a:ext cx="732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Capabilities are Just Dispositions that People Think further their Objectives</a:t>
            </a:r>
          </a:p>
        </p:txBody>
      </p:sp>
    </p:spTree>
    <p:extLst>
      <p:ext uri="{BB962C8B-B14F-4D97-AF65-F5344CB8AC3E}">
        <p14:creationId xmlns:p14="http://schemas.microsoft.com/office/powerpoint/2010/main" val="21933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2406FF-DCD8-C047-B82D-68ED748C1C9D}"/>
              </a:ext>
            </a:extLst>
          </p:cNvPr>
          <p:cNvSpPr/>
          <p:nvPr/>
        </p:nvSpPr>
        <p:spPr>
          <a:xfrm>
            <a:off x="4941406" y="3054626"/>
            <a:ext cx="1898374" cy="552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build ontologies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1C5BC-5CFA-8745-8994-8C4813084AFA}"/>
              </a:ext>
            </a:extLst>
          </p:cNvPr>
          <p:cNvSpPr/>
          <p:nvPr/>
        </p:nvSpPr>
        <p:spPr>
          <a:xfrm>
            <a:off x="9612961" y="2926930"/>
            <a:ext cx="2087628" cy="1415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integrate heterogenous data.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01FEA-BFEB-0640-A58C-06A2031423DB}"/>
              </a:ext>
            </a:extLst>
          </p:cNvPr>
          <p:cNvSpPr/>
          <p:nvPr/>
        </p:nvSpPr>
        <p:spPr>
          <a:xfrm>
            <a:off x="7325557" y="1689654"/>
            <a:ext cx="1760881" cy="735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 of Evaluation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1A63DF-CC32-DE4C-AB21-99593538730F}"/>
              </a:ext>
            </a:extLst>
          </p:cNvPr>
          <p:cNvSpPr/>
          <p:nvPr/>
        </p:nvSpPr>
        <p:spPr>
          <a:xfrm>
            <a:off x="2375312" y="3054627"/>
            <a:ext cx="1898374" cy="4505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≡ Capability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F8FEA-7C40-1543-812B-6EC45EDEFD8F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flipV="1">
            <a:off x="5890593" y="2317438"/>
            <a:ext cx="1692839" cy="7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8A887-E0F5-5C4A-9059-43D0BA6DE5E7}"/>
              </a:ext>
            </a:extLst>
          </p:cNvPr>
          <p:cNvCxnSpPr>
            <a:cxnSpLocks/>
            <a:stCxn id="3" idx="0"/>
            <a:endCxn id="4" idx="5"/>
          </p:cNvCxnSpPr>
          <p:nvPr/>
        </p:nvCxnSpPr>
        <p:spPr>
          <a:xfrm flipH="1" flipV="1">
            <a:off x="8828563" y="2317438"/>
            <a:ext cx="1828212" cy="60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ECBDD-564A-0D41-98BC-D9684DF4BB45}"/>
              </a:ext>
            </a:extLst>
          </p:cNvPr>
          <p:cNvSpPr txBox="1"/>
          <p:nvPr/>
        </p:nvSpPr>
        <p:spPr>
          <a:xfrm>
            <a:off x="5958621" y="228773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9BBC4-B640-6145-8276-45875455E2F5}"/>
              </a:ext>
            </a:extLst>
          </p:cNvPr>
          <p:cNvSpPr txBox="1"/>
          <p:nvPr/>
        </p:nvSpPr>
        <p:spPr>
          <a:xfrm>
            <a:off x="9833332" y="23655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FE1A3A-15E3-6140-BE56-AB7970B3B4F0}"/>
              </a:ext>
            </a:extLst>
          </p:cNvPr>
          <p:cNvCxnSpPr>
            <a:cxnSpLocks/>
            <a:stCxn id="4" idx="4"/>
            <a:endCxn id="22" idx="0"/>
          </p:cNvCxnSpPr>
          <p:nvPr/>
        </p:nvCxnSpPr>
        <p:spPr>
          <a:xfrm>
            <a:off x="8205998" y="2425149"/>
            <a:ext cx="40745" cy="171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BF34C6-80B5-D842-B001-D0210CFECD6C}"/>
              </a:ext>
            </a:extLst>
          </p:cNvPr>
          <p:cNvSpPr/>
          <p:nvPr/>
        </p:nvSpPr>
        <p:spPr>
          <a:xfrm>
            <a:off x="7297556" y="4142925"/>
            <a:ext cx="1898374" cy="65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Designation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CDBCD-5164-7F46-8767-D95B45DC6C4E}"/>
              </a:ext>
            </a:extLst>
          </p:cNvPr>
          <p:cNvSpPr txBox="1"/>
          <p:nvPr/>
        </p:nvSpPr>
        <p:spPr>
          <a:xfrm>
            <a:off x="8295452" y="31358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CB7C07-C77D-0F49-A329-3101CDB4B52B}"/>
              </a:ext>
            </a:extLst>
          </p:cNvPr>
          <p:cNvCxnSpPr>
            <a:cxnSpLocks/>
            <a:stCxn id="22" idx="2"/>
            <a:endCxn id="2" idx="4"/>
          </p:cNvCxnSpPr>
          <p:nvPr/>
        </p:nvCxnSpPr>
        <p:spPr>
          <a:xfrm flipH="1" flipV="1">
            <a:off x="5890593" y="3607149"/>
            <a:ext cx="1406963" cy="86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E761D-B1FD-9540-A4D0-821AF90A9248}"/>
              </a:ext>
            </a:extLst>
          </p:cNvPr>
          <p:cNvSpPr txBox="1"/>
          <p:nvPr/>
        </p:nvSpPr>
        <p:spPr>
          <a:xfrm>
            <a:off x="6469643" y="360715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970DB-9417-1149-8544-BD6636190115}"/>
              </a:ext>
            </a:extLst>
          </p:cNvPr>
          <p:cNvSpPr txBox="1"/>
          <p:nvPr/>
        </p:nvSpPr>
        <p:spPr>
          <a:xfrm>
            <a:off x="4388624" y="2926930"/>
            <a:ext cx="54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F4FC-590B-DD44-9AA2-6E3E2DA35F18}"/>
              </a:ext>
            </a:extLst>
          </p:cNvPr>
          <p:cNvSpPr txBox="1"/>
          <p:nvPr/>
        </p:nvSpPr>
        <p:spPr>
          <a:xfrm>
            <a:off x="481144" y="35541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Capability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575455-329D-AE44-860C-261DE422037E}"/>
              </a:ext>
            </a:extLst>
          </p:cNvPr>
          <p:cNvSpPr/>
          <p:nvPr/>
        </p:nvSpPr>
        <p:spPr>
          <a:xfrm>
            <a:off x="3043032" y="1464367"/>
            <a:ext cx="1898374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957F62-D845-0B42-A3E7-1B1CDB4703AD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3992219" y="1914941"/>
            <a:ext cx="1898374" cy="113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8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2406FF-DCD8-C047-B82D-68ED748C1C9D}"/>
              </a:ext>
            </a:extLst>
          </p:cNvPr>
          <p:cNvSpPr/>
          <p:nvPr/>
        </p:nvSpPr>
        <p:spPr>
          <a:xfrm>
            <a:off x="4941406" y="3054626"/>
            <a:ext cx="1898374" cy="552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narcissism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1C5BC-5CFA-8745-8994-8C4813084AFA}"/>
              </a:ext>
            </a:extLst>
          </p:cNvPr>
          <p:cNvSpPr/>
          <p:nvPr/>
        </p:nvSpPr>
        <p:spPr>
          <a:xfrm>
            <a:off x="9612961" y="2926930"/>
            <a:ext cx="2087628" cy="1415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have high-quality, close friends.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01FEA-BFEB-0640-A58C-06A2031423DB}"/>
              </a:ext>
            </a:extLst>
          </p:cNvPr>
          <p:cNvSpPr/>
          <p:nvPr/>
        </p:nvSpPr>
        <p:spPr>
          <a:xfrm>
            <a:off x="7325557" y="1689654"/>
            <a:ext cx="1760881" cy="735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 of Evaluation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1A63DF-CC32-DE4C-AB21-99593538730F}"/>
              </a:ext>
            </a:extLst>
          </p:cNvPr>
          <p:cNvSpPr/>
          <p:nvPr/>
        </p:nvSpPr>
        <p:spPr>
          <a:xfrm>
            <a:off x="2375312" y="3054627"/>
            <a:ext cx="1898374" cy="4505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≡ Liability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F8FEA-7C40-1543-812B-6EC45EDEFD8F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flipV="1">
            <a:off x="5890593" y="2317438"/>
            <a:ext cx="1692839" cy="7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8A887-E0F5-5C4A-9059-43D0BA6DE5E7}"/>
              </a:ext>
            </a:extLst>
          </p:cNvPr>
          <p:cNvCxnSpPr>
            <a:cxnSpLocks/>
            <a:stCxn id="3" idx="0"/>
            <a:endCxn id="4" idx="5"/>
          </p:cNvCxnSpPr>
          <p:nvPr/>
        </p:nvCxnSpPr>
        <p:spPr>
          <a:xfrm flipH="1" flipV="1">
            <a:off x="8828563" y="2317438"/>
            <a:ext cx="1828212" cy="60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ECBDD-564A-0D41-98BC-D9684DF4BB45}"/>
              </a:ext>
            </a:extLst>
          </p:cNvPr>
          <p:cNvSpPr txBox="1"/>
          <p:nvPr/>
        </p:nvSpPr>
        <p:spPr>
          <a:xfrm>
            <a:off x="5958621" y="228773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9BBC4-B640-6145-8276-45875455E2F5}"/>
              </a:ext>
            </a:extLst>
          </p:cNvPr>
          <p:cNvSpPr txBox="1"/>
          <p:nvPr/>
        </p:nvSpPr>
        <p:spPr>
          <a:xfrm>
            <a:off x="9833332" y="23655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FE1A3A-15E3-6140-BE56-AB7970B3B4F0}"/>
              </a:ext>
            </a:extLst>
          </p:cNvPr>
          <p:cNvCxnSpPr>
            <a:cxnSpLocks/>
            <a:stCxn id="4" idx="4"/>
            <a:endCxn id="22" idx="0"/>
          </p:cNvCxnSpPr>
          <p:nvPr/>
        </p:nvCxnSpPr>
        <p:spPr>
          <a:xfrm>
            <a:off x="8205998" y="2425149"/>
            <a:ext cx="40745" cy="171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BF34C6-80B5-D842-B001-D0210CFECD6C}"/>
              </a:ext>
            </a:extLst>
          </p:cNvPr>
          <p:cNvSpPr/>
          <p:nvPr/>
        </p:nvSpPr>
        <p:spPr>
          <a:xfrm>
            <a:off x="7297556" y="4142925"/>
            <a:ext cx="1898374" cy="65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Designation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CDBCD-5164-7F46-8767-D95B45DC6C4E}"/>
              </a:ext>
            </a:extLst>
          </p:cNvPr>
          <p:cNvSpPr txBox="1"/>
          <p:nvPr/>
        </p:nvSpPr>
        <p:spPr>
          <a:xfrm>
            <a:off x="8295452" y="31358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CB7C07-C77D-0F49-A329-3101CDB4B52B}"/>
              </a:ext>
            </a:extLst>
          </p:cNvPr>
          <p:cNvCxnSpPr>
            <a:cxnSpLocks/>
            <a:stCxn id="22" idx="2"/>
            <a:endCxn id="2" idx="4"/>
          </p:cNvCxnSpPr>
          <p:nvPr/>
        </p:nvCxnSpPr>
        <p:spPr>
          <a:xfrm flipH="1" flipV="1">
            <a:off x="5890593" y="3607149"/>
            <a:ext cx="1406963" cy="86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E761D-B1FD-9540-A4D0-821AF90A9248}"/>
              </a:ext>
            </a:extLst>
          </p:cNvPr>
          <p:cNvSpPr txBox="1"/>
          <p:nvPr/>
        </p:nvSpPr>
        <p:spPr>
          <a:xfrm>
            <a:off x="6469643" y="360715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970DB-9417-1149-8544-BD6636190115}"/>
              </a:ext>
            </a:extLst>
          </p:cNvPr>
          <p:cNvSpPr txBox="1"/>
          <p:nvPr/>
        </p:nvSpPr>
        <p:spPr>
          <a:xfrm>
            <a:off x="4388624" y="2926930"/>
            <a:ext cx="54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F4FC-590B-DD44-9AA2-6E3E2DA35F18}"/>
              </a:ext>
            </a:extLst>
          </p:cNvPr>
          <p:cNvSpPr txBox="1"/>
          <p:nvPr/>
        </p:nvSpPr>
        <p:spPr>
          <a:xfrm>
            <a:off x="481144" y="35541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Liability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575455-329D-AE44-860C-261DE422037E}"/>
              </a:ext>
            </a:extLst>
          </p:cNvPr>
          <p:cNvSpPr/>
          <p:nvPr/>
        </p:nvSpPr>
        <p:spPr>
          <a:xfrm>
            <a:off x="3043032" y="1464367"/>
            <a:ext cx="1898374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957F62-D845-0B42-A3E7-1B1CDB4703AD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3992219" y="1914941"/>
            <a:ext cx="1898374" cy="113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8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2406FF-DCD8-C047-B82D-68ED748C1C9D}"/>
              </a:ext>
            </a:extLst>
          </p:cNvPr>
          <p:cNvSpPr/>
          <p:nvPr/>
        </p:nvSpPr>
        <p:spPr>
          <a:xfrm>
            <a:off x="4941406" y="3054626"/>
            <a:ext cx="1898374" cy="552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Speed is 85 mph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1C5BC-5CFA-8745-8994-8C4813084AFA}"/>
              </a:ext>
            </a:extLst>
          </p:cNvPr>
          <p:cNvSpPr/>
          <p:nvPr/>
        </p:nvSpPr>
        <p:spPr>
          <a:xfrm>
            <a:off x="9833332" y="3054627"/>
            <a:ext cx="1894843" cy="1088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want this car to go too fast.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01FEA-BFEB-0640-A58C-06A2031423DB}"/>
              </a:ext>
            </a:extLst>
          </p:cNvPr>
          <p:cNvSpPr/>
          <p:nvPr/>
        </p:nvSpPr>
        <p:spPr>
          <a:xfrm>
            <a:off x="7325557" y="1689654"/>
            <a:ext cx="1760881" cy="735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 of Evaluation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1A63DF-CC32-DE4C-AB21-99593538730F}"/>
              </a:ext>
            </a:extLst>
          </p:cNvPr>
          <p:cNvSpPr/>
          <p:nvPr/>
        </p:nvSpPr>
        <p:spPr>
          <a:xfrm>
            <a:off x="2375312" y="3054627"/>
            <a:ext cx="1898374" cy="4505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≡ Capability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F8FEA-7C40-1543-812B-6EC45EDEFD8F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flipV="1">
            <a:off x="5890593" y="2317438"/>
            <a:ext cx="1692839" cy="7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8A887-E0F5-5C4A-9059-43D0BA6DE5E7}"/>
              </a:ext>
            </a:extLst>
          </p:cNvPr>
          <p:cNvCxnSpPr>
            <a:cxnSpLocks/>
            <a:stCxn id="3" idx="0"/>
            <a:endCxn id="4" idx="5"/>
          </p:cNvCxnSpPr>
          <p:nvPr/>
        </p:nvCxnSpPr>
        <p:spPr>
          <a:xfrm flipH="1" flipV="1">
            <a:off x="8828563" y="2317438"/>
            <a:ext cx="1952191" cy="73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ECBDD-564A-0D41-98BC-D9684DF4BB45}"/>
              </a:ext>
            </a:extLst>
          </p:cNvPr>
          <p:cNvSpPr txBox="1"/>
          <p:nvPr/>
        </p:nvSpPr>
        <p:spPr>
          <a:xfrm>
            <a:off x="5958621" y="228773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9BBC4-B640-6145-8276-45875455E2F5}"/>
              </a:ext>
            </a:extLst>
          </p:cNvPr>
          <p:cNvSpPr txBox="1"/>
          <p:nvPr/>
        </p:nvSpPr>
        <p:spPr>
          <a:xfrm>
            <a:off x="9833332" y="23655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FE1A3A-15E3-6140-BE56-AB7970B3B4F0}"/>
              </a:ext>
            </a:extLst>
          </p:cNvPr>
          <p:cNvCxnSpPr>
            <a:cxnSpLocks/>
            <a:stCxn id="4" idx="4"/>
            <a:endCxn id="22" idx="0"/>
          </p:cNvCxnSpPr>
          <p:nvPr/>
        </p:nvCxnSpPr>
        <p:spPr>
          <a:xfrm>
            <a:off x="8205998" y="2425149"/>
            <a:ext cx="40745" cy="171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BF34C6-80B5-D842-B001-D0210CFECD6C}"/>
              </a:ext>
            </a:extLst>
          </p:cNvPr>
          <p:cNvSpPr/>
          <p:nvPr/>
        </p:nvSpPr>
        <p:spPr>
          <a:xfrm>
            <a:off x="7297556" y="4142925"/>
            <a:ext cx="1898374" cy="65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Designation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CDBCD-5164-7F46-8767-D95B45DC6C4E}"/>
              </a:ext>
            </a:extLst>
          </p:cNvPr>
          <p:cNvSpPr txBox="1"/>
          <p:nvPr/>
        </p:nvSpPr>
        <p:spPr>
          <a:xfrm>
            <a:off x="8295452" y="31358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CB7C07-C77D-0F49-A329-3101CDB4B52B}"/>
              </a:ext>
            </a:extLst>
          </p:cNvPr>
          <p:cNvCxnSpPr>
            <a:cxnSpLocks/>
            <a:stCxn id="22" idx="2"/>
            <a:endCxn id="2" idx="4"/>
          </p:cNvCxnSpPr>
          <p:nvPr/>
        </p:nvCxnSpPr>
        <p:spPr>
          <a:xfrm flipH="1" flipV="1">
            <a:off x="5890593" y="3607149"/>
            <a:ext cx="1406963" cy="86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E761D-B1FD-9540-A4D0-821AF90A9248}"/>
              </a:ext>
            </a:extLst>
          </p:cNvPr>
          <p:cNvSpPr txBox="1"/>
          <p:nvPr/>
        </p:nvSpPr>
        <p:spPr>
          <a:xfrm>
            <a:off x="6469643" y="360715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970DB-9417-1149-8544-BD6636190115}"/>
              </a:ext>
            </a:extLst>
          </p:cNvPr>
          <p:cNvSpPr txBox="1"/>
          <p:nvPr/>
        </p:nvSpPr>
        <p:spPr>
          <a:xfrm>
            <a:off x="4388624" y="2926930"/>
            <a:ext cx="54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F4FC-590B-DD44-9AA2-6E3E2DA35F18}"/>
              </a:ext>
            </a:extLst>
          </p:cNvPr>
          <p:cNvSpPr txBox="1"/>
          <p:nvPr/>
        </p:nvSpPr>
        <p:spPr>
          <a:xfrm>
            <a:off x="481144" y="355417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Artifact Capabilities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1B1027-9BE3-1C43-9062-5DDEFF11DBAD}"/>
              </a:ext>
            </a:extLst>
          </p:cNvPr>
          <p:cNvSpPr/>
          <p:nvPr/>
        </p:nvSpPr>
        <p:spPr>
          <a:xfrm>
            <a:off x="3306775" y="1464367"/>
            <a:ext cx="1898374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DeLorean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2C5834-3F72-0D42-9D01-34BE1A2EDEB6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4255962" y="1914941"/>
            <a:ext cx="1634631" cy="113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36C7322-9B61-3F40-9EDA-2D103AC7B45F}"/>
              </a:ext>
            </a:extLst>
          </p:cNvPr>
          <p:cNvSpPr/>
          <p:nvPr/>
        </p:nvSpPr>
        <p:spPr>
          <a:xfrm>
            <a:off x="9480439" y="355417"/>
            <a:ext cx="2247736" cy="74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Father Buying Car for son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CB0587-6703-2149-8D55-3CA1832802F3}"/>
              </a:ext>
            </a:extLst>
          </p:cNvPr>
          <p:cNvCxnSpPr>
            <a:cxnSpLocks/>
            <a:stCxn id="25" idx="4"/>
            <a:endCxn id="4" idx="0"/>
          </p:cNvCxnSpPr>
          <p:nvPr/>
        </p:nvCxnSpPr>
        <p:spPr>
          <a:xfrm flipH="1">
            <a:off x="8205998" y="1099930"/>
            <a:ext cx="2398309" cy="58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18F14B-EF92-F247-81AA-95A80407990D}"/>
              </a:ext>
            </a:extLst>
          </p:cNvPr>
          <p:cNvSpPr txBox="1"/>
          <p:nvPr/>
        </p:nvSpPr>
        <p:spPr>
          <a:xfrm>
            <a:off x="8558889" y="1044474"/>
            <a:ext cx="9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A721D1-FC31-E54B-82EE-1D52306CE024}"/>
              </a:ext>
            </a:extLst>
          </p:cNvPr>
          <p:cNvSpPr txBox="1"/>
          <p:nvPr/>
        </p:nvSpPr>
        <p:spPr>
          <a:xfrm>
            <a:off x="3490632" y="2083225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bearer of</a:t>
            </a:r>
          </a:p>
        </p:txBody>
      </p:sp>
    </p:spTree>
    <p:extLst>
      <p:ext uri="{BB962C8B-B14F-4D97-AF65-F5344CB8AC3E}">
        <p14:creationId xmlns:p14="http://schemas.microsoft.com/office/powerpoint/2010/main" val="22493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2406FF-DCD8-C047-B82D-68ED748C1C9D}"/>
              </a:ext>
            </a:extLst>
          </p:cNvPr>
          <p:cNvSpPr/>
          <p:nvPr/>
        </p:nvSpPr>
        <p:spPr>
          <a:xfrm>
            <a:off x="4941406" y="3054626"/>
            <a:ext cx="1898374" cy="552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Speed is 85 mph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1C5BC-5CFA-8745-8994-8C4813084AFA}"/>
              </a:ext>
            </a:extLst>
          </p:cNvPr>
          <p:cNvSpPr/>
          <p:nvPr/>
        </p:nvSpPr>
        <p:spPr>
          <a:xfrm>
            <a:off x="9612962" y="3054626"/>
            <a:ext cx="2115214" cy="1088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have a need. A need for speed.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01FEA-BFEB-0640-A58C-06A2031423DB}"/>
              </a:ext>
            </a:extLst>
          </p:cNvPr>
          <p:cNvSpPr/>
          <p:nvPr/>
        </p:nvSpPr>
        <p:spPr>
          <a:xfrm>
            <a:off x="7325557" y="1689654"/>
            <a:ext cx="1760881" cy="735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 of Evaluation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1A63DF-CC32-DE4C-AB21-99593538730F}"/>
              </a:ext>
            </a:extLst>
          </p:cNvPr>
          <p:cNvSpPr/>
          <p:nvPr/>
        </p:nvSpPr>
        <p:spPr>
          <a:xfrm>
            <a:off x="2375312" y="3054627"/>
            <a:ext cx="1898374" cy="4505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≡ Liability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F8FEA-7C40-1543-812B-6EC45EDEFD8F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flipV="1">
            <a:off x="5890593" y="2317438"/>
            <a:ext cx="1692839" cy="7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8A887-E0F5-5C4A-9059-43D0BA6DE5E7}"/>
              </a:ext>
            </a:extLst>
          </p:cNvPr>
          <p:cNvCxnSpPr>
            <a:cxnSpLocks/>
            <a:stCxn id="3" idx="0"/>
            <a:endCxn id="4" idx="5"/>
          </p:cNvCxnSpPr>
          <p:nvPr/>
        </p:nvCxnSpPr>
        <p:spPr>
          <a:xfrm flipH="1" flipV="1">
            <a:off x="8828563" y="2317438"/>
            <a:ext cx="1842006" cy="7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ECBDD-564A-0D41-98BC-D9684DF4BB45}"/>
              </a:ext>
            </a:extLst>
          </p:cNvPr>
          <p:cNvSpPr txBox="1"/>
          <p:nvPr/>
        </p:nvSpPr>
        <p:spPr>
          <a:xfrm>
            <a:off x="5958621" y="228773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9BBC4-B640-6145-8276-45875455E2F5}"/>
              </a:ext>
            </a:extLst>
          </p:cNvPr>
          <p:cNvSpPr txBox="1"/>
          <p:nvPr/>
        </p:nvSpPr>
        <p:spPr>
          <a:xfrm>
            <a:off x="9833332" y="236555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FE1A3A-15E3-6140-BE56-AB7970B3B4F0}"/>
              </a:ext>
            </a:extLst>
          </p:cNvPr>
          <p:cNvCxnSpPr>
            <a:cxnSpLocks/>
            <a:stCxn id="4" idx="4"/>
            <a:endCxn id="22" idx="0"/>
          </p:cNvCxnSpPr>
          <p:nvPr/>
        </p:nvCxnSpPr>
        <p:spPr>
          <a:xfrm>
            <a:off x="8205998" y="2425149"/>
            <a:ext cx="40745" cy="171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BF34C6-80B5-D842-B001-D0210CFECD6C}"/>
              </a:ext>
            </a:extLst>
          </p:cNvPr>
          <p:cNvSpPr/>
          <p:nvPr/>
        </p:nvSpPr>
        <p:spPr>
          <a:xfrm>
            <a:off x="7297556" y="4142925"/>
            <a:ext cx="1898374" cy="65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Designation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CDBCD-5164-7F46-8767-D95B45DC6C4E}"/>
              </a:ext>
            </a:extLst>
          </p:cNvPr>
          <p:cNvSpPr txBox="1"/>
          <p:nvPr/>
        </p:nvSpPr>
        <p:spPr>
          <a:xfrm>
            <a:off x="8295452" y="31358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CB7C07-C77D-0F49-A329-3101CDB4B52B}"/>
              </a:ext>
            </a:extLst>
          </p:cNvPr>
          <p:cNvCxnSpPr>
            <a:cxnSpLocks/>
            <a:stCxn id="22" idx="2"/>
            <a:endCxn id="2" idx="4"/>
          </p:cNvCxnSpPr>
          <p:nvPr/>
        </p:nvCxnSpPr>
        <p:spPr>
          <a:xfrm flipH="1" flipV="1">
            <a:off x="5890593" y="3607149"/>
            <a:ext cx="1406963" cy="86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E761D-B1FD-9540-A4D0-821AF90A9248}"/>
              </a:ext>
            </a:extLst>
          </p:cNvPr>
          <p:cNvSpPr txBox="1"/>
          <p:nvPr/>
        </p:nvSpPr>
        <p:spPr>
          <a:xfrm>
            <a:off x="6469643" y="360715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970DB-9417-1149-8544-BD6636190115}"/>
              </a:ext>
            </a:extLst>
          </p:cNvPr>
          <p:cNvSpPr txBox="1"/>
          <p:nvPr/>
        </p:nvSpPr>
        <p:spPr>
          <a:xfrm>
            <a:off x="4388624" y="2926930"/>
            <a:ext cx="54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F4FC-590B-DD44-9AA2-6E3E2DA35F18}"/>
              </a:ext>
            </a:extLst>
          </p:cNvPr>
          <p:cNvSpPr txBox="1"/>
          <p:nvPr/>
        </p:nvSpPr>
        <p:spPr>
          <a:xfrm>
            <a:off x="481144" y="355417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Artifact Liability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1B1027-9BE3-1C43-9062-5DDEFF11DBAD}"/>
              </a:ext>
            </a:extLst>
          </p:cNvPr>
          <p:cNvSpPr/>
          <p:nvPr/>
        </p:nvSpPr>
        <p:spPr>
          <a:xfrm>
            <a:off x="3306775" y="1464367"/>
            <a:ext cx="1898374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DeLorean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2C5834-3F72-0D42-9D01-34BE1A2EDEB6}"/>
              </a:ext>
            </a:extLst>
          </p:cNvPr>
          <p:cNvCxnSpPr>
            <a:cxnSpLocks/>
            <a:stCxn id="19" idx="4"/>
            <a:endCxn id="2" idx="0"/>
          </p:cNvCxnSpPr>
          <p:nvPr/>
        </p:nvCxnSpPr>
        <p:spPr>
          <a:xfrm>
            <a:off x="4255962" y="1914941"/>
            <a:ext cx="1634631" cy="113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36C7322-9B61-3F40-9EDA-2D103AC7B45F}"/>
              </a:ext>
            </a:extLst>
          </p:cNvPr>
          <p:cNvSpPr/>
          <p:nvPr/>
        </p:nvSpPr>
        <p:spPr>
          <a:xfrm>
            <a:off x="9480439" y="724730"/>
            <a:ext cx="1903178" cy="37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Barry Smith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CB0587-6703-2149-8D55-3CA1832802F3}"/>
              </a:ext>
            </a:extLst>
          </p:cNvPr>
          <p:cNvCxnSpPr>
            <a:cxnSpLocks/>
            <a:stCxn id="25" idx="4"/>
            <a:endCxn id="4" idx="0"/>
          </p:cNvCxnSpPr>
          <p:nvPr/>
        </p:nvCxnSpPr>
        <p:spPr>
          <a:xfrm flipH="1">
            <a:off x="8205998" y="1099930"/>
            <a:ext cx="2226030" cy="58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18F14B-EF92-F247-81AA-95A80407990D}"/>
              </a:ext>
            </a:extLst>
          </p:cNvPr>
          <p:cNvSpPr txBox="1"/>
          <p:nvPr/>
        </p:nvSpPr>
        <p:spPr>
          <a:xfrm>
            <a:off x="8558889" y="1044474"/>
            <a:ext cx="9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A721D1-FC31-E54B-82EE-1D52306CE024}"/>
              </a:ext>
            </a:extLst>
          </p:cNvPr>
          <p:cNvSpPr txBox="1"/>
          <p:nvPr/>
        </p:nvSpPr>
        <p:spPr>
          <a:xfrm>
            <a:off x="3760336" y="2240483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bearer of</a:t>
            </a:r>
          </a:p>
        </p:txBody>
      </p:sp>
    </p:spTree>
    <p:extLst>
      <p:ext uri="{BB962C8B-B14F-4D97-AF65-F5344CB8AC3E}">
        <p14:creationId xmlns:p14="http://schemas.microsoft.com/office/powerpoint/2010/main" val="2976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3D6ACA-4EF8-274B-9BD7-166D9E365C92}"/>
              </a:ext>
            </a:extLst>
          </p:cNvPr>
          <p:cNvSpPr txBox="1"/>
          <p:nvPr/>
        </p:nvSpPr>
        <p:spPr>
          <a:xfrm>
            <a:off x="424070" y="543340"/>
            <a:ext cx="11105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Merits of the account:</a:t>
            </a:r>
          </a:p>
          <a:p>
            <a:endParaRPr lang="en-US" sz="2800" dirty="0"/>
          </a:p>
          <a:p>
            <a:r>
              <a:rPr lang="en-US" sz="2800" dirty="0"/>
              <a:t>1). Sets capabilities as orthogonal to BFO.</a:t>
            </a:r>
          </a:p>
          <a:p>
            <a:r>
              <a:rPr lang="en-US" sz="2800" dirty="0"/>
              <a:t>2). Allows different objectives to employ different notions of benefit. </a:t>
            </a:r>
          </a:p>
          <a:p>
            <a:r>
              <a:rPr lang="en-US" sz="2800" dirty="0"/>
              <a:t>3). Can deal with both direct and indirect capabilities. </a:t>
            </a:r>
          </a:p>
          <a:p>
            <a:r>
              <a:rPr lang="en-US" sz="2800" dirty="0"/>
              <a:t>4). Allows for a disposition to be a liability or capability relative to different evaluative contexts employing different objectives.</a:t>
            </a:r>
          </a:p>
        </p:txBody>
      </p:sp>
    </p:spTree>
    <p:extLst>
      <p:ext uri="{BB962C8B-B14F-4D97-AF65-F5344CB8AC3E}">
        <p14:creationId xmlns:p14="http://schemas.microsoft.com/office/powerpoint/2010/main" val="365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331</Words>
  <Application>Microsoft Macintosh PowerPoint</Application>
  <PresentationFormat>Widescreen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2018-05-07T00:46:29Z</dcterms:created>
  <dcterms:modified xsi:type="dcterms:W3CDTF">2018-05-07T01:12:46Z</dcterms:modified>
</cp:coreProperties>
</file>