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8" r:id="rId2"/>
    <p:sldId id="310" r:id="rId3"/>
    <p:sldId id="311" r:id="rId4"/>
    <p:sldId id="313" r:id="rId5"/>
    <p:sldId id="314" r:id="rId6"/>
    <p:sldId id="318" r:id="rId7"/>
    <p:sldId id="312" r:id="rId8"/>
    <p:sldId id="323" r:id="rId9"/>
    <p:sldId id="315" r:id="rId10"/>
    <p:sldId id="321" r:id="rId11"/>
    <p:sldId id="322" r:id="rId12"/>
    <p:sldId id="324" r:id="rId13"/>
    <p:sldId id="316" r:id="rId14"/>
    <p:sldId id="317" r:id="rId15"/>
    <p:sldId id="320" r:id="rId16"/>
    <p:sldId id="327" r:id="rId17"/>
    <p:sldId id="325" r:id="rId18"/>
    <p:sldId id="326" r:id="rId19"/>
  </p:sldIdLst>
  <p:sldSz cx="9144000" cy="6858000" type="screen4x3"/>
  <p:notesSz cx="6858000" cy="9144000"/>
  <p:kinsoku lang="ja-JP" invalStChars="、。，．・：；？！゛゜ヽヾゝゞ々ー’”）〕］｝〉》」』】°‰′″℃％ぁぃぅぇぉっゃゅょゎァィゥェォッャュョヮヵヶ!%),.:;?]}｡｣､･ｧｨｩｪｫｬｭｮｯｰﾞﾟ¢" invalEndChars="‘“（〔［｛〈《「『【￥＄$([\{｢£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ABFE87-90A1-49DB-BE87-B70AC85B5D17}">
          <p14:sldIdLst>
            <p14:sldId id="308"/>
            <p14:sldId id="310"/>
            <p14:sldId id="311"/>
            <p14:sldId id="313"/>
            <p14:sldId id="314"/>
            <p14:sldId id="318"/>
            <p14:sldId id="312"/>
            <p14:sldId id="323"/>
            <p14:sldId id="315"/>
            <p14:sldId id="321"/>
            <p14:sldId id="322"/>
            <p14:sldId id="324"/>
            <p14:sldId id="316"/>
            <p14:sldId id="317"/>
            <p14:sldId id="320"/>
            <p14:sldId id="327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E8FC"/>
    <a:srgbClr val="F75A29"/>
    <a:srgbClr val="13951D"/>
    <a:srgbClr val="FFFFFF"/>
    <a:srgbClr val="6E0000"/>
    <a:srgbClr val="00B0F0"/>
    <a:srgbClr val="FF7C80"/>
    <a:srgbClr val="5B1717"/>
    <a:srgbClr val="5A0C0C"/>
    <a:srgbClr val="6B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7" autoAdjust="0"/>
    <p:restoredTop sz="86401" autoAdjust="0"/>
  </p:normalViewPr>
  <p:slideViewPr>
    <p:cSldViewPr snapToGrid="0">
      <p:cViewPr varScale="1">
        <p:scale>
          <a:sx n="92" d="100"/>
          <a:sy n="92" d="100"/>
        </p:scale>
        <p:origin x="1794" y="7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592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8014124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44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838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1262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0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7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2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 course, we have some trickiness trying to figure out how to characterize capabilities. </a:t>
            </a:r>
          </a:p>
          <a:p>
            <a:r>
              <a:rPr lang="en-US" dirty="0"/>
              <a:t>Simple case is things like reaches in certain planes, where we have well characterized anthropometric data</a:t>
            </a:r>
          </a:p>
        </p:txBody>
      </p:sp>
    </p:spTree>
    <p:extLst>
      <p:ext uri="{BB962C8B-B14F-4D97-AF65-F5344CB8AC3E}">
        <p14:creationId xmlns:p14="http://schemas.microsoft.com/office/powerpoint/2010/main" val="158560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9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13951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neva" charset="0"/>
              <a:ea typeface="ＭＳ Ｐゴシック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0700" y="3124200"/>
            <a:ext cx="55626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1447800"/>
            <a:ext cx="6858000" cy="1143000"/>
          </a:xfrm>
        </p:spPr>
        <p:txBody>
          <a:bodyPr/>
          <a:lstStyle>
            <a:lvl1pPr algn="ctr">
              <a:defRPr sz="47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156325" y="5943600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676400" y="830263"/>
            <a:ext cx="1219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33800" name="Picture 8" descr="A [blk-201].jpg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881C1C"/>
              </a:clrFrom>
              <a:clrTo>
                <a:srgbClr val="881C1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357188"/>
            <a:ext cx="3049587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0" y="6096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2" name="Picture 11" descr="imag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378"/>
            <a:ext cx="990600" cy="72511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13951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neva" charset="0"/>
              <a:ea typeface="ＭＳ Ｐゴシック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82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09600"/>
            <a:ext cx="22098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4770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6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60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81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261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01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508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2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9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90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13951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neva" charset="0"/>
              <a:ea typeface="ＭＳ Ｐゴシック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56325" y="5943600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74" name="Picture 50" descr="A [blk-201].jpg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881C1C"/>
              </a:clrFrom>
              <a:clrTo>
                <a:srgbClr val="881C1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"/>
            <a:ext cx="2592388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6" name="Text Box 52"/>
          <p:cNvSpPr txBox="1">
            <a:spLocks noChangeArrowheads="1"/>
          </p:cNvSpPr>
          <p:nvPr/>
        </p:nvSpPr>
        <p:spPr bwMode="auto">
          <a:xfrm>
            <a:off x="8382000" y="6172200"/>
            <a:ext cx="609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A1603341-D0A7-4640-BC78-93656E0CD596}" type="slidenum">
              <a:rPr lang="en-US" sz="1400">
                <a:latin typeface="Verdana" charset="0"/>
              </a:rPr>
              <a:pPr>
                <a:spcBef>
                  <a:spcPct val="50000"/>
                </a:spcBef>
              </a:pPr>
              <a:t>‹#›</a:t>
            </a:fld>
            <a:endParaRPr lang="en-US" b="1" dirty="0">
              <a:solidFill>
                <a:srgbClr val="336699"/>
              </a:solidFill>
              <a:latin typeface="Verdana" charset="0"/>
            </a:endParaRPr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0" y="6096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13951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neva" charset="0"/>
              <a:ea typeface="ＭＳ Ｐゴシック" charset="0"/>
            </a:endParaRPr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378"/>
            <a:ext cx="990600" cy="7251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jpeg"/><Relationship Id="rId3" Type="http://schemas.openxmlformats.org/officeDocument/2006/relationships/image" Target="../media/image21.jpe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mith-nephew.com/professional/microsites/navio/" TargetMode="External"/><Relationship Id="rId11" Type="http://schemas.openxmlformats.org/officeDocument/2006/relationships/image" Target="../media/image27.jpeg"/><Relationship Id="rId5" Type="http://schemas.openxmlformats.org/officeDocument/2006/relationships/image" Target="../media/image22.jpeg"/><Relationship Id="rId15" Type="http://schemas.openxmlformats.org/officeDocument/2006/relationships/image" Target="../media/image30.png"/><Relationship Id="rId10" Type="http://schemas.openxmlformats.org/officeDocument/2006/relationships/image" Target="../media/image26.jpeg"/><Relationship Id="rId4" Type="http://schemas.openxmlformats.org/officeDocument/2006/relationships/hyperlink" Target="http://totalknee.org/patient-education/partial-knee-replacement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s://www.google.com/url?sa=i&amp;rct=j&amp;q=&amp;esrc=s&amp;source=images&amp;cd=&amp;ved=0ahUKEwje_8j9sY7XAhUE5iYKHexoCBwQjB0IBg&amp;url=https://www.webmd.com/pain-management/knee-pain/arthroscopic-procedure&amp;psig=AOvVaw3B5_84E4-X8Zn5pYXtxYvr&amp;ust=150911062568058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05200"/>
            <a:ext cx="7867649" cy="175260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sz="1600" dirty="0"/>
              <a:t>Dr. Tom Hagedorn</a:t>
            </a:r>
          </a:p>
          <a:p>
            <a:pPr marL="457200" lvl="1" indent="0" algn="ctr">
              <a:buNone/>
            </a:pPr>
            <a:r>
              <a:rPr lang="en-US" sz="1600" dirty="0"/>
              <a:t>Professor Sundar Krishnamurty</a:t>
            </a:r>
          </a:p>
          <a:p>
            <a:pPr marL="457200" lvl="1" indent="0" algn="ctr">
              <a:buNone/>
            </a:pPr>
            <a:r>
              <a:rPr lang="en-US" sz="1600" dirty="0"/>
              <a:t>Professor Ian Grosse</a:t>
            </a:r>
          </a:p>
          <a:p>
            <a:pPr marL="457200" lvl="1" indent="0" algn="ctr">
              <a:buNone/>
            </a:pPr>
            <a:endParaRPr lang="en-US" sz="1600" b="1" dirty="0"/>
          </a:p>
          <a:p>
            <a:pPr marL="457200" lvl="1" indent="0" algn="ctr">
              <a:buNone/>
            </a:pPr>
            <a:r>
              <a:rPr lang="en-US" sz="1600" b="1" dirty="0"/>
              <a:t>UMass Center for e-Design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18288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/>
              <a:t>Representing Capabilities for Engineering Design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19AD-0313-46F7-B43B-D56E4667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EF17-B6A1-4216-8D88-551CE6CA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371600"/>
            <a:ext cx="8447809" cy="4495800"/>
          </a:xfrm>
        </p:spPr>
        <p:txBody>
          <a:bodyPr/>
          <a:lstStyle/>
          <a:p>
            <a:r>
              <a:rPr lang="en-US" dirty="0"/>
              <a:t>Manufacturability of parts, implications of design directly relate to machine capabilities</a:t>
            </a:r>
          </a:p>
          <a:p>
            <a:endParaRPr lang="en-US" dirty="0"/>
          </a:p>
          <a:p>
            <a:r>
              <a:rPr lang="en-US" dirty="0"/>
              <a:t>High level binary choice</a:t>
            </a:r>
          </a:p>
          <a:p>
            <a:pPr lvl="1"/>
            <a:r>
              <a:rPr lang="en-US" dirty="0"/>
              <a:t>Size scale? Meso? Micro? Nano?</a:t>
            </a:r>
          </a:p>
          <a:p>
            <a:pPr lvl="1"/>
            <a:r>
              <a:rPr lang="en-US" dirty="0"/>
              <a:t>Multi-material support? Unsupported? Makes some shape?</a:t>
            </a:r>
          </a:p>
          <a:p>
            <a:endParaRPr lang="en-US" dirty="0"/>
          </a:p>
          <a:p>
            <a:r>
              <a:rPr lang="en-US" dirty="0"/>
              <a:t>Wealth of specification information about manufacturing machines</a:t>
            </a:r>
          </a:p>
          <a:p>
            <a:pPr lvl="1"/>
            <a:r>
              <a:rPr lang="en-US" dirty="0"/>
              <a:t>Minimum Feature sizes (model number level)</a:t>
            </a:r>
          </a:p>
          <a:p>
            <a:pPr lvl="1"/>
            <a:r>
              <a:rPr lang="en-US" dirty="0"/>
              <a:t>“best” design practices (type of process level)</a:t>
            </a:r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9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6285-326E-40CF-9146-39FBCCB8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Manufacturability in an Ontology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5E3E-E0BC-4B53-8FDF-A266B15A4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“rules” affecting certain types of feature, manufacturing plan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D1AE9-2FD9-45F0-8C82-AC7150FC67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021032"/>
            <a:ext cx="8603269" cy="3846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A473D5-E1B5-4F71-B8C4-60C542486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607" y="1240003"/>
            <a:ext cx="6090725" cy="4377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8769C9-1756-47E1-AEB6-82685BD4775B}"/>
              </a:ext>
            </a:extLst>
          </p:cNvPr>
          <p:cNvSpPr txBox="1"/>
          <p:nvPr/>
        </p:nvSpPr>
        <p:spPr>
          <a:xfrm>
            <a:off x="2614546" y="3432462"/>
            <a:ext cx="935181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is subject to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29298-BFBA-4B4D-BD94-671DD804F350}"/>
              </a:ext>
            </a:extLst>
          </p:cNvPr>
          <p:cNvSpPr txBox="1"/>
          <p:nvPr/>
        </p:nvSpPr>
        <p:spPr>
          <a:xfrm>
            <a:off x="647699" y="5680501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Use tools like SWRL or SPARQL to assess issues directly from tool specifications (e.g. from capabilities)</a:t>
            </a:r>
          </a:p>
        </p:txBody>
      </p:sp>
    </p:spTree>
    <p:extLst>
      <p:ext uri="{BB962C8B-B14F-4D97-AF65-F5344CB8AC3E}">
        <p14:creationId xmlns:p14="http://schemas.microsoft.com/office/powerpoint/2010/main" val="235033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9F80DA-DC56-4A2B-8921-7ECB86D7F0D7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7700" y="2067242"/>
            <a:ext cx="4820660" cy="31045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FA1FAC-DD1A-4A44-812E-34A106E62923}"/>
              </a:ext>
            </a:extLst>
          </p:cNvPr>
          <p:cNvSpPr/>
          <p:nvPr/>
        </p:nvSpPr>
        <p:spPr bwMode="auto">
          <a:xfrm>
            <a:off x="4323340" y="3257550"/>
            <a:ext cx="1080510" cy="15303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neva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tx1"/>
              </a:solidFill>
              <a:latin typeface="Geneva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neva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tx1"/>
              </a:solidFill>
              <a:latin typeface="Geneva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tx1"/>
              </a:solidFill>
              <a:latin typeface="Geneva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tx1"/>
              </a:solidFill>
              <a:latin typeface="Geneva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tx1"/>
              </a:solidFill>
              <a:latin typeface="Geneva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Geneva" charset="0"/>
                <a:ea typeface="ＭＳ Ｐゴシック" charset="0"/>
              </a:rPr>
              <a:t>   (simplified)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neva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9AFD5-1890-46CF-AA41-E29E95DF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Usability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88B8-E16B-4325-AA31-EFCEEF329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rule / query based treatment of capabilities useful across design domains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7BEA6-F9EF-49FF-B6C4-3487220DA947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5320" y="2381885"/>
            <a:ext cx="4518660" cy="3104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4A0102-42C5-458C-B1F8-805E8BFD70C7}"/>
              </a:ext>
            </a:extLst>
          </p:cNvPr>
          <p:cNvSpPr txBox="1"/>
          <p:nvPr/>
        </p:nvSpPr>
        <p:spPr>
          <a:xfrm>
            <a:off x="1184564" y="5297769"/>
            <a:ext cx="3138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 a process utilizing some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B244A-3C5E-48D6-88C3-C02C6F4DD74F}"/>
              </a:ext>
            </a:extLst>
          </p:cNvPr>
          <p:cNvSpPr txBox="1"/>
          <p:nvPr/>
        </p:nvSpPr>
        <p:spPr>
          <a:xfrm>
            <a:off x="5186652" y="5082569"/>
            <a:ext cx="4091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Consideration of requirements placed on user in context of expected capability</a:t>
            </a:r>
          </a:p>
        </p:txBody>
      </p:sp>
    </p:spTree>
    <p:extLst>
      <p:ext uri="{BB962C8B-B14F-4D97-AF65-F5344CB8AC3E}">
        <p14:creationId xmlns:p14="http://schemas.microsoft.com/office/powerpoint/2010/main" val="240982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24E1-BB75-4B1E-97C4-7162FEF1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in Design and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2DEF-90D3-4A2F-A394-2FF5DE580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Capabilities of artifact are often central to design and decision-making about design</a:t>
            </a:r>
          </a:p>
          <a:p>
            <a:pPr lvl="1"/>
            <a:r>
              <a:rPr lang="en-US" dirty="0"/>
              <a:t>Typically requirements are used to specify the set and acceptable range of capabilities based on stakeholder views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8EEAD-3E6F-4AEE-B4F2-12EB6020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41" y="3205778"/>
            <a:ext cx="6646718" cy="343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0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828A-4A25-4CC2-86B9-3BAE135B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Capabilities, Characterizing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1852-BA1E-4FF9-8D0E-17F3F437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be many ways to characterize a capability</a:t>
            </a:r>
          </a:p>
          <a:p>
            <a:pPr lvl="1"/>
            <a:r>
              <a:rPr lang="en-US" dirty="0"/>
              <a:t>Many capabilities are not directly </a:t>
            </a:r>
            <a:r>
              <a:rPr lang="en-US" dirty="0" err="1"/>
              <a:t>measureable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5D1AE-496C-4FBB-9D5F-D86CAE02B0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9193" y="2065661"/>
            <a:ext cx="6577013" cy="511445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7FF88C1-B542-4D97-95A2-F9A2C8652759}"/>
              </a:ext>
            </a:extLst>
          </p:cNvPr>
          <p:cNvSpPr/>
          <p:nvPr/>
        </p:nvSpPr>
        <p:spPr bwMode="auto">
          <a:xfrm>
            <a:off x="4166754" y="5070764"/>
            <a:ext cx="1413163" cy="737755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neva" charset="0"/>
              <a:ea typeface="ＭＳ Ｐゴシック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DC3281-AF97-4301-99D3-2140D644C91E}"/>
              </a:ext>
            </a:extLst>
          </p:cNvPr>
          <p:cNvSpPr/>
          <p:nvPr/>
        </p:nvSpPr>
        <p:spPr bwMode="auto">
          <a:xfrm>
            <a:off x="1293883" y="5070763"/>
            <a:ext cx="1413163" cy="737755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neva" charset="0"/>
              <a:ea typeface="ＭＳ Ｐゴシック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DF6404-11C1-4899-9570-11F4D50175DA}"/>
              </a:ext>
            </a:extLst>
          </p:cNvPr>
          <p:cNvCxnSpPr/>
          <p:nvPr/>
        </p:nvCxnSpPr>
        <p:spPr bwMode="auto">
          <a:xfrm>
            <a:off x="5476009" y="5590309"/>
            <a:ext cx="2280588" cy="2770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E6E497-7F08-4DA5-8882-275857B7FA86}"/>
              </a:ext>
            </a:extLst>
          </p:cNvPr>
          <p:cNvCxnSpPr>
            <a:cxnSpLocks/>
            <a:stCxn id="5" idx="1"/>
            <a:endCxn id="7" idx="1"/>
          </p:cNvCxnSpPr>
          <p:nvPr/>
        </p:nvCxnSpPr>
        <p:spPr bwMode="auto">
          <a:xfrm>
            <a:off x="1169193" y="4622890"/>
            <a:ext cx="331643" cy="55591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837CDC-D243-433D-B192-9807AB06F721}"/>
              </a:ext>
            </a:extLst>
          </p:cNvPr>
          <p:cNvSpPr txBox="1"/>
          <p:nvPr/>
        </p:nvSpPr>
        <p:spPr>
          <a:xfrm>
            <a:off x="7776294" y="5572780"/>
            <a:ext cx="1215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Metric of the capability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B34FE-4E9D-44D6-A77C-BB1AA8FACDA6}"/>
              </a:ext>
            </a:extLst>
          </p:cNvPr>
          <p:cNvSpPr txBox="1"/>
          <p:nvPr/>
        </p:nvSpPr>
        <p:spPr>
          <a:xfrm>
            <a:off x="531452" y="4108163"/>
            <a:ext cx="1215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Specification of a design metric</a:t>
            </a:r>
          </a:p>
        </p:txBody>
      </p:sp>
    </p:spTree>
    <p:extLst>
      <p:ext uri="{BB962C8B-B14F-4D97-AF65-F5344CB8AC3E}">
        <p14:creationId xmlns:p14="http://schemas.microsoft.com/office/powerpoint/2010/main" val="298357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D8E3-15A4-4BFD-B33C-F63E8153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Capabilities, Characterizing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BC54-2BB8-433C-B318-64D4452CE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73815-BF1A-4654-8B5E-96F3C058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1143000"/>
            <a:ext cx="6886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99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10DB-7592-4145-900D-BC9426EE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92C2-9799-4829-984B-BE5439F35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EF56E8-4B8C-43D7-991B-438BC28D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143000"/>
            <a:ext cx="6886575" cy="5276850"/>
          </a:xfrm>
          <a:prstGeom prst="rect">
            <a:avLst/>
          </a:prstGeom>
        </p:spPr>
      </p:pic>
      <p:pic>
        <p:nvPicPr>
          <p:cNvPr id="2054" name="Picture 6" descr="Image result for lime green car">
            <a:extLst>
              <a:ext uri="{FF2B5EF4-FFF2-40B4-BE49-F238E27FC236}">
                <a16:creationId xmlns:a16="http://schemas.microsoft.com/office/drawing/2014/main" id="{118D9149-77F9-4D53-B5B1-AEBE38CE1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8" t="35834" r="23194" b="15832"/>
          <a:stretch/>
        </p:blipFill>
        <p:spPr bwMode="auto">
          <a:xfrm>
            <a:off x="2406897" y="6202050"/>
            <a:ext cx="916870" cy="3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FB489-F434-4570-B535-AFE08D8C3B6E}"/>
              </a:ext>
            </a:extLst>
          </p:cNvPr>
          <p:cNvSpPr txBox="1"/>
          <p:nvPr/>
        </p:nvSpPr>
        <p:spPr>
          <a:xfrm>
            <a:off x="5698330" y="5892800"/>
            <a:ext cx="1068725" cy="430887"/>
          </a:xfrm>
          <a:prstGeom prst="rect">
            <a:avLst/>
          </a:prstGeom>
          <a:solidFill>
            <a:srgbClr val="DA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Measurement alternative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A4550-2154-4AE6-B97B-8915FBCC0B62}"/>
              </a:ext>
            </a:extLst>
          </p:cNvPr>
          <p:cNvSpPr txBox="1"/>
          <p:nvPr/>
        </p:nvSpPr>
        <p:spPr>
          <a:xfrm>
            <a:off x="4457700" y="5880556"/>
            <a:ext cx="1068725" cy="430887"/>
          </a:xfrm>
          <a:prstGeom prst="rect">
            <a:avLst/>
          </a:prstGeom>
          <a:solidFill>
            <a:srgbClr val="DA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Measurement alternative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347E2-2AAA-4CB1-AC37-EAB769518ABD}"/>
              </a:ext>
            </a:extLst>
          </p:cNvPr>
          <p:cNvSpPr txBox="1"/>
          <p:nvPr/>
        </p:nvSpPr>
        <p:spPr>
          <a:xfrm>
            <a:off x="3202163" y="5892800"/>
            <a:ext cx="1068725" cy="430887"/>
          </a:xfrm>
          <a:prstGeom prst="rect">
            <a:avLst/>
          </a:prstGeom>
          <a:solidFill>
            <a:srgbClr val="DA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Measurement alternative 1</a:t>
            </a:r>
          </a:p>
        </p:txBody>
      </p:sp>
      <p:pic>
        <p:nvPicPr>
          <p:cNvPr id="2050" name="Picture 2" descr="Image result for lime green car">
            <a:extLst>
              <a:ext uri="{FF2B5EF4-FFF2-40B4-BE49-F238E27FC236}">
                <a16:creationId xmlns:a16="http://schemas.microsoft.com/office/drawing/2014/main" id="{C1346933-C199-4CDD-B36C-595D34679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9" b="15280"/>
          <a:stretch/>
        </p:blipFill>
        <p:spPr bwMode="auto">
          <a:xfrm>
            <a:off x="6655904" y="6121815"/>
            <a:ext cx="1102822" cy="60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ime green car">
            <a:extLst>
              <a:ext uri="{FF2B5EF4-FFF2-40B4-BE49-F238E27FC236}">
                <a16:creationId xmlns:a16="http://schemas.microsoft.com/office/drawing/2014/main" id="{6BED3FE6-FFEE-4878-8252-06CF33428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6251866"/>
            <a:ext cx="844921" cy="63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90D843-E694-489E-AC98-6E6048362098}"/>
              </a:ext>
            </a:extLst>
          </p:cNvPr>
          <p:cNvSpPr/>
          <p:nvPr/>
        </p:nvSpPr>
        <p:spPr>
          <a:xfrm>
            <a:off x="3682365" y="6546375"/>
            <a:ext cx="1413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http://hookupmycart.com/product/2016-club-car-precedent-lime-green-golf-cart-high-speed/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79491B-54A8-422E-A96D-31E8A220EF6F}"/>
              </a:ext>
            </a:extLst>
          </p:cNvPr>
          <p:cNvSpPr/>
          <p:nvPr/>
        </p:nvSpPr>
        <p:spPr>
          <a:xfrm>
            <a:off x="6306554" y="6483002"/>
            <a:ext cx="12988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https://encrypted-tbn0.gstatic.com/images?q=tbn:ANd9GcRolBu5jXsCiNOj-_pozwLDx6C5kKCkRUNkXMDmaCNv3ZPQLCtKfA</a:t>
            </a:r>
          </a:p>
        </p:txBody>
      </p:sp>
      <p:pic>
        <p:nvPicPr>
          <p:cNvPr id="2058" name="Picture 10" descr="Image result for lime green impreza">
            <a:extLst>
              <a:ext uri="{FF2B5EF4-FFF2-40B4-BE49-F238E27FC236}">
                <a16:creationId xmlns:a16="http://schemas.microsoft.com/office/drawing/2014/main" id="{6B1BEC78-12D6-4E70-9A25-C5649F5A62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" t="21867" r="9068" b="10889"/>
          <a:stretch/>
        </p:blipFill>
        <p:spPr bwMode="auto">
          <a:xfrm>
            <a:off x="2378701" y="6121815"/>
            <a:ext cx="973261" cy="53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FF4A42-5805-4061-85F1-F05D8E237586}"/>
              </a:ext>
            </a:extLst>
          </p:cNvPr>
          <p:cNvSpPr/>
          <p:nvPr/>
        </p:nvSpPr>
        <p:spPr>
          <a:xfrm>
            <a:off x="1725945" y="6417617"/>
            <a:ext cx="1396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https://todayautoreviews.wordpress.com/category/subaru/</a:t>
            </a:r>
          </a:p>
        </p:txBody>
      </p:sp>
    </p:spTree>
    <p:extLst>
      <p:ext uri="{BB962C8B-B14F-4D97-AF65-F5344CB8AC3E}">
        <p14:creationId xmlns:p14="http://schemas.microsoft.com/office/powerpoint/2010/main" val="1807967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81F9-1A24-4A01-B29F-45DD81B9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7F8D-F602-4B7A-B6E3-FF29E99FC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treatment very closely tracks common engineering design practice</a:t>
            </a:r>
          </a:p>
          <a:p>
            <a:pPr lvl="1"/>
            <a:r>
              <a:rPr lang="en-US" dirty="0"/>
              <a:t>Definition of customer requirements, assessment of “metrics” to characterize design “quality”</a:t>
            </a:r>
          </a:p>
          <a:p>
            <a:pPr lvl="1"/>
            <a:endParaRPr lang="en-US" dirty="0"/>
          </a:p>
          <a:p>
            <a:r>
              <a:rPr lang="en-US" dirty="0"/>
              <a:t>Much more challenging to create classes to support this type of model</a:t>
            </a:r>
          </a:p>
          <a:p>
            <a:pPr lvl="1"/>
            <a:r>
              <a:rPr lang="en-US" dirty="0"/>
              <a:t>Many domains, </a:t>
            </a:r>
          </a:p>
        </p:txBody>
      </p:sp>
    </p:spTree>
    <p:extLst>
      <p:ext uri="{BB962C8B-B14F-4D97-AF65-F5344CB8AC3E}">
        <p14:creationId xmlns:p14="http://schemas.microsoft.com/office/powerpoint/2010/main" val="258635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1CF0-9DCA-4A7E-9E97-3AE479EC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FD03-33A4-4B4F-911D-1CD24A686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Capabilities are central to ontologies of engineering design</a:t>
            </a:r>
          </a:p>
          <a:p>
            <a:pPr lvl="1"/>
            <a:r>
              <a:rPr lang="en-US" dirty="0"/>
              <a:t>Generally see two useful, overlapping characterizations of capability</a:t>
            </a:r>
          </a:p>
          <a:p>
            <a:pPr lvl="1"/>
            <a:endParaRPr lang="en-US" dirty="0"/>
          </a:p>
          <a:p>
            <a:r>
              <a:rPr lang="en-US" dirty="0"/>
              <a:t>High level definition of capability is usable in many engineering applications</a:t>
            </a:r>
          </a:p>
          <a:p>
            <a:pPr lvl="1"/>
            <a:r>
              <a:rPr lang="en-US" dirty="0"/>
              <a:t>Mainly an issue of defining subclasses of capability that are relevant to some field</a:t>
            </a:r>
          </a:p>
          <a:p>
            <a:pPr lvl="1"/>
            <a:r>
              <a:rPr lang="en-US" dirty="0"/>
              <a:t>Combined with information content entities can pretty intuitively express common engineering practice</a:t>
            </a:r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5FD-EAD8-4239-9A18-3477A979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7EE7-A0B1-45F8-A55C-3DE34BA0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4876800"/>
          </a:xfrm>
        </p:spPr>
        <p:txBody>
          <a:bodyPr/>
          <a:lstStyle/>
          <a:p>
            <a:r>
              <a:rPr lang="en-US" dirty="0"/>
              <a:t>Capabilities are a fundamental part of engineering design</a:t>
            </a:r>
          </a:p>
          <a:p>
            <a:r>
              <a:rPr lang="en-US" dirty="0"/>
              <a:t>Key areas of concern:</a:t>
            </a:r>
          </a:p>
          <a:p>
            <a:pPr lvl="1"/>
            <a:r>
              <a:rPr lang="en-US" dirty="0"/>
              <a:t>Capabilities of a user</a:t>
            </a:r>
          </a:p>
          <a:p>
            <a:pPr lvl="1"/>
            <a:r>
              <a:rPr lang="en-US" dirty="0"/>
              <a:t>Capabilities of an organization</a:t>
            </a:r>
          </a:p>
          <a:p>
            <a:pPr lvl="1"/>
            <a:r>
              <a:rPr lang="en-US" dirty="0"/>
              <a:t>Capabilities as a source of value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Capabilities of manufacturing resources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Capabilities in product design</a:t>
            </a:r>
          </a:p>
          <a:p>
            <a:r>
              <a:rPr lang="en-US" dirty="0"/>
              <a:t>Capabilities of various stakeholders, machines restrict the design space</a:t>
            </a:r>
          </a:p>
          <a:p>
            <a:r>
              <a:rPr lang="en-US" dirty="0"/>
              <a:t>Preferences towards capabilities define design space</a:t>
            </a:r>
          </a:p>
        </p:txBody>
      </p:sp>
    </p:spTree>
    <p:extLst>
      <p:ext uri="{BB962C8B-B14F-4D97-AF65-F5344CB8AC3E}">
        <p14:creationId xmlns:p14="http://schemas.microsoft.com/office/powerpoint/2010/main" val="8948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80D0-82EA-49CD-BAC8-338F9ACD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6045-BC74-4027-A608-FD3701BC0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of a designs and modeling decisions</a:t>
            </a:r>
          </a:p>
          <a:p>
            <a:pPr lvl="1"/>
            <a:r>
              <a:rPr lang="en-US" dirty="0"/>
              <a:t>Human factors / Universal Design</a:t>
            </a:r>
          </a:p>
          <a:p>
            <a:pPr lvl="1"/>
            <a:r>
              <a:rPr lang="en-US" dirty="0"/>
              <a:t>Manufacturing</a:t>
            </a:r>
          </a:p>
          <a:p>
            <a:pPr lvl="1"/>
            <a:r>
              <a:rPr lang="en-US" dirty="0"/>
              <a:t>Design definition / Decision Making</a:t>
            </a:r>
          </a:p>
          <a:p>
            <a:endParaRPr lang="en-US" dirty="0"/>
          </a:p>
        </p:txBody>
      </p:sp>
      <p:pic>
        <p:nvPicPr>
          <p:cNvPr id="5" name="Picture 4" descr="Image result for mortar board">
            <a:extLst>
              <a:ext uri="{FF2B5EF4-FFF2-40B4-BE49-F238E27FC236}">
                <a16:creationId xmlns:a16="http://schemas.microsoft.com/office/drawing/2014/main" id="{FADCE482-286F-4FF5-B36E-C8280E547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1855"/>
            <a:ext cx="1368880" cy="13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Man and Woman">
            <a:extLst>
              <a:ext uri="{FF2B5EF4-FFF2-40B4-BE49-F238E27FC236}">
                <a16:creationId xmlns:a16="http://schemas.microsoft.com/office/drawing/2014/main" id="{CE15ED2B-8293-4CED-B39F-0520559E6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2100" y="4201423"/>
            <a:ext cx="1104900" cy="1104900"/>
          </a:xfrm>
          <a:prstGeom prst="rect">
            <a:avLst/>
          </a:prstGeom>
        </p:spPr>
      </p:pic>
      <p:pic>
        <p:nvPicPr>
          <p:cNvPr id="7" name="Graphic 6" descr="Person with Cane">
            <a:extLst>
              <a:ext uri="{FF2B5EF4-FFF2-40B4-BE49-F238E27FC236}">
                <a16:creationId xmlns:a16="http://schemas.microsoft.com/office/drawing/2014/main" id="{3A3E430E-AE44-4D91-8D0B-C89661EE58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9200" y="3138055"/>
            <a:ext cx="1113973" cy="1113973"/>
          </a:xfrm>
          <a:prstGeom prst="rect">
            <a:avLst/>
          </a:prstGeom>
        </p:spPr>
      </p:pic>
      <p:pic>
        <p:nvPicPr>
          <p:cNvPr id="8" name="Graphic 7" descr="Person in wheelchair">
            <a:extLst>
              <a:ext uri="{FF2B5EF4-FFF2-40B4-BE49-F238E27FC236}">
                <a16:creationId xmlns:a16="http://schemas.microsoft.com/office/drawing/2014/main" id="{465D8A61-D2F3-4C1F-B400-BAFE9D9A13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57400" y="3214255"/>
            <a:ext cx="1055914" cy="1055914"/>
          </a:xfrm>
          <a:prstGeom prst="rect">
            <a:avLst/>
          </a:prstGeom>
        </p:spPr>
      </p:pic>
      <p:pic>
        <p:nvPicPr>
          <p:cNvPr id="9" name="Graphic 8" descr="Brain in head">
            <a:extLst>
              <a:ext uri="{FF2B5EF4-FFF2-40B4-BE49-F238E27FC236}">
                <a16:creationId xmlns:a16="http://schemas.microsoft.com/office/drawing/2014/main" id="{4D5D4E89-AA8D-430E-8BAB-F144DC3EC3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00" y="4201423"/>
            <a:ext cx="969096" cy="969096"/>
          </a:xfrm>
          <a:prstGeom prst="rect">
            <a:avLst/>
          </a:prstGeom>
        </p:spPr>
      </p:pic>
      <p:pic>
        <p:nvPicPr>
          <p:cNvPr id="10" name="Picture 2" descr="http://www.mkstechgroup.com/wp-content/uploads/2017/03/Polyjet-Process.png">
            <a:extLst>
              <a:ext uri="{FF2B5EF4-FFF2-40B4-BE49-F238E27FC236}">
                <a16:creationId xmlns:a16="http://schemas.microsoft.com/office/drawing/2014/main" id="{4BFB513B-3A50-4D54-81E8-2B82DAA7D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23467" y="3134971"/>
            <a:ext cx="1589809" cy="1194006"/>
          </a:xfrm>
          <a:prstGeom prst="rect">
            <a:avLst/>
          </a:prstGeom>
          <a:noFill/>
        </p:spPr>
      </p:pic>
      <p:pic>
        <p:nvPicPr>
          <p:cNvPr id="11" name="Picture 4" descr="http://www.machinedesign.com/sites/machinedesign.com/files/uploads/2015/03/SLS.png">
            <a:extLst>
              <a:ext uri="{FF2B5EF4-FFF2-40B4-BE49-F238E27FC236}">
                <a16:creationId xmlns:a16="http://schemas.microsoft.com/office/drawing/2014/main" id="{69BD2F6E-F238-415F-90F9-FEE23D29E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441499" y="4720004"/>
            <a:ext cx="967710" cy="1172637"/>
          </a:xfrm>
          <a:prstGeom prst="rect">
            <a:avLst/>
          </a:prstGeom>
          <a:noFill/>
        </p:spPr>
      </p:pic>
      <p:pic>
        <p:nvPicPr>
          <p:cNvPr id="12" name="Picture 11" descr="http://www.mkstechgroup.com/wp-content/uploads/2017/03/material-extrusion-process.jpg">
            <a:extLst>
              <a:ext uri="{FF2B5EF4-FFF2-40B4-BE49-F238E27FC236}">
                <a16:creationId xmlns:a16="http://schemas.microsoft.com/office/drawing/2014/main" id="{07639A89-C93D-4CDB-9553-185B9BCD0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685" t="6154" r="12904" b="10769"/>
          <a:stretch>
            <a:fillRect/>
          </a:stretch>
        </p:blipFill>
        <p:spPr bwMode="auto">
          <a:xfrm>
            <a:off x="4702973" y="4057895"/>
            <a:ext cx="1071393" cy="933149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B24A49-30D9-45D3-9583-CA685B7068D5}"/>
              </a:ext>
            </a:extLst>
          </p:cNvPr>
          <p:cNvSpPr/>
          <p:nvPr/>
        </p:nvSpPr>
        <p:spPr>
          <a:xfrm>
            <a:off x="3592018" y="4129147"/>
            <a:ext cx="127875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http://</a:t>
            </a:r>
            <a:r>
              <a:rPr lang="en-US" sz="800" dirty="0"/>
              <a:t>www.mkstechgroup.com/polyjet-technology</a:t>
            </a:r>
            <a:r>
              <a:rPr lang="en-US" sz="900" dirty="0"/>
              <a:t>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169A6-3A3C-4D16-9CF4-BCBE9442EC73}"/>
              </a:ext>
            </a:extLst>
          </p:cNvPr>
          <p:cNvSpPr/>
          <p:nvPr/>
        </p:nvSpPr>
        <p:spPr>
          <a:xfrm>
            <a:off x="3155179" y="5801304"/>
            <a:ext cx="1451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http://www.machinedesign.com/3d-printing/what-s-difference-between-stereolithography-and-selective-laser-sintering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47B25C-487C-476C-A4F2-38FF2190DBAA}"/>
              </a:ext>
            </a:extLst>
          </p:cNvPr>
          <p:cNvSpPr/>
          <p:nvPr/>
        </p:nvSpPr>
        <p:spPr>
          <a:xfrm>
            <a:off x="4870777" y="4963180"/>
            <a:ext cx="1105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http://www.mkstechgroup.com/fused-deposition-modeling-fdm/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CDA50-7BF7-4D3C-92FD-47006E04C7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05407" y="3020763"/>
            <a:ext cx="2101177" cy="2407499"/>
          </a:xfrm>
          <a:prstGeom prst="rect">
            <a:avLst/>
          </a:prstGeom>
        </p:spPr>
      </p:pic>
      <p:pic>
        <p:nvPicPr>
          <p:cNvPr id="2050" name="Picture 2" descr="Image result for decision making">
            <a:extLst>
              <a:ext uri="{FF2B5EF4-FFF2-40B4-BE49-F238E27FC236}">
                <a16:creationId xmlns:a16="http://schemas.microsoft.com/office/drawing/2014/main" id="{A8604D07-3776-4BF8-868D-6BDA2F924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58" y="4668411"/>
            <a:ext cx="1602003" cy="127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03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F2DA58-A6A7-47DB-960C-92E6F1576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590" y="2067791"/>
            <a:ext cx="6154617" cy="2143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6A4D87-CAA0-4A7A-8761-9C7C4D03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C137B-9E44-4739-88C6-5F75C2BF0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capability as </a:t>
            </a:r>
            <a:r>
              <a:rPr lang="en-US" b="1" dirty="0"/>
              <a:t>enabling</a:t>
            </a:r>
            <a:r>
              <a:rPr lang="en-US" dirty="0"/>
              <a:t> participation in some process at some level of performance / success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Some level of restriction / refinement in practice</a:t>
            </a:r>
          </a:p>
          <a:p>
            <a:pPr lvl="1"/>
            <a:r>
              <a:rPr lang="en-US" dirty="0"/>
              <a:t>The process has some conditions or is completed in some way</a:t>
            </a:r>
          </a:p>
          <a:p>
            <a:pPr lvl="1"/>
            <a:r>
              <a:rPr lang="en-US" dirty="0"/>
              <a:t>Express in capability definition, or ICEs about the capability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82D78-7BF4-4DF5-8E3C-60AA7707DD81}"/>
              </a:ext>
            </a:extLst>
          </p:cNvPr>
          <p:cNvSpPr txBox="1"/>
          <p:nvPr/>
        </p:nvSpPr>
        <p:spPr>
          <a:xfrm>
            <a:off x="678872" y="3096280"/>
            <a:ext cx="1215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Binary treatment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4CEFD-5FF4-4C90-A580-ACE94619372A}"/>
              </a:ext>
            </a:extLst>
          </p:cNvPr>
          <p:cNvSpPr txBox="1"/>
          <p:nvPr/>
        </p:nvSpPr>
        <p:spPr>
          <a:xfrm>
            <a:off x="7249391" y="3009689"/>
            <a:ext cx="1215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Continuous treatment</a:t>
            </a:r>
          </a:p>
        </p:txBody>
      </p:sp>
    </p:spTree>
    <p:extLst>
      <p:ext uri="{BB962C8B-B14F-4D97-AF65-F5344CB8AC3E}">
        <p14:creationId xmlns:p14="http://schemas.microsoft.com/office/powerpoint/2010/main" val="365227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4620-C49D-469B-8FD2-55D96761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Innovation and Manufacturing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4C9E-C6E6-465E-B655-B2F8EA9C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capabilities from multiple perspectives</a:t>
            </a:r>
          </a:p>
          <a:p>
            <a:pPr lvl="1"/>
            <a:r>
              <a:rPr lang="en-US" dirty="0"/>
              <a:t>Do we (or some service provide) have the equipment to participate in a process?</a:t>
            </a:r>
          </a:p>
          <a:p>
            <a:pPr lvl="1"/>
            <a:r>
              <a:rPr lang="en-US" dirty="0"/>
              <a:t>Do certain machines have capabilities that allow the delivery of value to customers?</a:t>
            </a:r>
          </a:p>
          <a:p>
            <a:pPr lvl="1"/>
            <a:r>
              <a:rPr lang="en-US" dirty="0"/>
              <a:t>Can some specific manufacturing tool or machine fabricate a design as specified?</a:t>
            </a:r>
          </a:p>
        </p:txBody>
      </p:sp>
    </p:spTree>
    <p:extLst>
      <p:ext uri="{BB962C8B-B14F-4D97-AF65-F5344CB8AC3E}">
        <p14:creationId xmlns:p14="http://schemas.microsoft.com/office/powerpoint/2010/main" val="71522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3A3D-60C6-4015-9551-B9EDC57E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E01AF-B7CD-44CA-A82F-637AEF7D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from traits born by a product</a:t>
            </a:r>
          </a:p>
          <a:p>
            <a:pPr lvl="1"/>
            <a:r>
              <a:rPr lang="en-US" dirty="0"/>
              <a:t>Traits inhering in the product itself</a:t>
            </a:r>
          </a:p>
          <a:p>
            <a:pPr lvl="1"/>
            <a:r>
              <a:rPr lang="en-US" dirty="0"/>
              <a:t>Enabling capabilities for stakeholders</a:t>
            </a:r>
          </a:p>
          <a:p>
            <a:pPr lvl="1"/>
            <a:endParaRPr lang="en-US" dirty="0"/>
          </a:p>
          <a:p>
            <a:r>
              <a:rPr lang="en-US" dirty="0"/>
              <a:t>Having certain capabilities might allow the creation of value</a:t>
            </a:r>
          </a:p>
          <a:p>
            <a:pPr lvl="1"/>
            <a:r>
              <a:rPr lang="en-US" dirty="0"/>
              <a:t>Provide services, create products, allow participation in useful or enjoyable processes</a:t>
            </a:r>
          </a:p>
        </p:txBody>
      </p:sp>
    </p:spTree>
    <p:extLst>
      <p:ext uri="{BB962C8B-B14F-4D97-AF65-F5344CB8AC3E}">
        <p14:creationId xmlns:p14="http://schemas.microsoft.com/office/powerpoint/2010/main" val="304978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2C92E4-03C8-49B4-95D5-7AB52ABA8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545545"/>
            <a:ext cx="5924550" cy="427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C91D7A-B017-407C-B127-00119369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0181-7023-46B9-A956-336DF6018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71600"/>
            <a:ext cx="8638310" cy="4495800"/>
          </a:xfrm>
        </p:spPr>
        <p:txBody>
          <a:bodyPr/>
          <a:lstStyle/>
          <a:p>
            <a:r>
              <a:rPr lang="en-US" dirty="0"/>
              <a:t>How do certain resources contribute to the overall value of a product to stakeholders?</a:t>
            </a:r>
          </a:p>
          <a:p>
            <a:pPr lvl="1"/>
            <a:r>
              <a:rPr lang="en-US" dirty="0"/>
              <a:t>Important for defining product knowledge base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9D30E-B60F-4676-AB73-D505E1DAB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2545545"/>
            <a:ext cx="5873861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868AE2-004E-4B1A-A5BB-7C8D9881E8A1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2" y="1143000"/>
            <a:ext cx="5943600" cy="372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E40066-C7A5-4179-BF78-22848E7D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Specific Product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B23B-195F-4D44-BEC7-0B39A6DD7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2892136" cy="4495800"/>
          </a:xfrm>
        </p:spPr>
        <p:txBody>
          <a:bodyPr/>
          <a:lstStyle/>
          <a:p>
            <a:r>
              <a:rPr lang="en-US" sz="1600" dirty="0"/>
              <a:t>Used binary understanding of capability to map a knowledge base to an ontology</a:t>
            </a:r>
          </a:p>
          <a:p>
            <a:r>
              <a:rPr lang="en-US" sz="1600" dirty="0"/>
              <a:t>Combine with manufacturing knowledge, class hierarchy of “fabrication capabilities”, functional / engineering terminology</a:t>
            </a:r>
          </a:p>
          <a:p>
            <a:r>
              <a:rPr lang="en-US" sz="1600" dirty="0"/>
              <a:t>Implement a searchable ideation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14806-16E2-4B4C-A09F-0EE26656E51C}"/>
              </a:ext>
            </a:extLst>
          </p:cNvPr>
          <p:cNvSpPr/>
          <p:nvPr/>
        </p:nvSpPr>
        <p:spPr bwMode="auto">
          <a:xfrm>
            <a:off x="0" y="1257300"/>
            <a:ext cx="9144000" cy="4457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neva" charset="0"/>
              <a:ea typeface="ＭＳ Ｐゴシック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A9099F-E96A-46EE-9726-44D4FBF2956C}"/>
              </a:ext>
            </a:extLst>
          </p:cNvPr>
          <p:cNvGrpSpPr/>
          <p:nvPr/>
        </p:nvGrpSpPr>
        <p:grpSpPr>
          <a:xfrm>
            <a:off x="304800" y="1447800"/>
            <a:ext cx="2590800" cy="2045732"/>
            <a:chOff x="2286000" y="2362200"/>
            <a:chExt cx="3491948" cy="2730138"/>
          </a:xfrm>
        </p:grpSpPr>
        <p:pic>
          <p:nvPicPr>
            <p:cNvPr id="7" name="Picture 6" descr="Image result for partial knee replacement">
              <a:extLst>
                <a:ext uri="{FF2B5EF4-FFF2-40B4-BE49-F238E27FC236}">
                  <a16:creationId xmlns:a16="http://schemas.microsoft.com/office/drawing/2014/main" id="{60B091F3-F48F-4807-A44B-891EFAC789A9}"/>
                </a:ext>
              </a:extLst>
            </p:cNvPr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0" y="2362200"/>
              <a:ext cx="3332655" cy="2222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658F95-8F85-4B58-A482-4BAC46296621}"/>
                </a:ext>
              </a:extLst>
            </p:cNvPr>
            <p:cNvSpPr/>
            <p:nvPr/>
          </p:nvSpPr>
          <p:spPr>
            <a:xfrm>
              <a:off x="2438400" y="4599445"/>
              <a:ext cx="3339548" cy="492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u="sng" dirty="0">
                  <a:hlinkClick r:id="rId4"/>
                </a:rPr>
                <a:t>http://</a:t>
              </a:r>
              <a:r>
                <a:rPr lang="en-US" sz="800" u="sng" dirty="0">
                  <a:hlinkClick r:id="rId4"/>
                </a:rPr>
                <a:t>totalknee.org/patient-education/partial-knee-replacement</a:t>
              </a:r>
              <a:r>
                <a:rPr lang="en-US" sz="900" u="sng" dirty="0">
                  <a:hlinkClick r:id="rId4"/>
                </a:rPr>
                <a:t>/</a:t>
              </a:r>
              <a:endParaRPr lang="en-US" sz="9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94AB69-26D1-406C-AC6E-4507C1F3F077}"/>
              </a:ext>
            </a:extLst>
          </p:cNvPr>
          <p:cNvGrpSpPr/>
          <p:nvPr/>
        </p:nvGrpSpPr>
        <p:grpSpPr>
          <a:xfrm>
            <a:off x="2819400" y="1371600"/>
            <a:ext cx="2590800" cy="2057400"/>
            <a:chOff x="2819400" y="1371600"/>
            <a:chExt cx="2590800" cy="2057400"/>
          </a:xfrm>
        </p:grpSpPr>
        <p:pic>
          <p:nvPicPr>
            <p:cNvPr id="10" name="Picture 9" descr="NAVIO Surgical System with JOURNEY II Total knees">
              <a:extLst>
                <a:ext uri="{FF2B5EF4-FFF2-40B4-BE49-F238E27FC236}">
                  <a16:creationId xmlns:a16="http://schemas.microsoft.com/office/drawing/2014/main" id="{548D61B4-BF35-4969-BB40-ED285915C6A5}"/>
                </a:ext>
              </a:extLst>
            </p:cNvPr>
            <p:cNvPicPr/>
            <p:nvPr/>
          </p:nvPicPr>
          <p:blipFill>
            <a:blip r:embed="rId5" cstate="print"/>
            <a:srcRect l="44207"/>
            <a:stretch>
              <a:fillRect/>
            </a:stretch>
          </p:blipFill>
          <p:spPr bwMode="auto">
            <a:xfrm>
              <a:off x="2895600" y="1371600"/>
              <a:ext cx="205740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8056B3-5506-41C8-A422-A218BFC3471E}"/>
                </a:ext>
              </a:extLst>
            </p:cNvPr>
            <p:cNvSpPr/>
            <p:nvPr/>
          </p:nvSpPr>
          <p:spPr>
            <a:xfrm>
              <a:off x="2819400" y="3090446"/>
              <a:ext cx="25908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u="sng" dirty="0">
                  <a:hlinkClick r:id="rId6"/>
                </a:rPr>
                <a:t>http://www.smith-nephew.com/professional/microsites/navio/</a:t>
              </a:r>
              <a:endParaRPr lang="en-US" sz="800" dirty="0"/>
            </a:p>
          </p:txBody>
        </p:sp>
      </p:grpSp>
      <p:pic>
        <p:nvPicPr>
          <p:cNvPr id="12" name="Picture 13" descr="Image result for MAKO surgical Robot">
            <a:extLst>
              <a:ext uri="{FF2B5EF4-FFF2-40B4-BE49-F238E27FC236}">
                <a16:creationId xmlns:a16="http://schemas.microsoft.com/office/drawing/2014/main" id="{7D732273-0B99-469D-B9C3-285B0A1E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 l="36237"/>
          <a:stretch>
            <a:fillRect/>
          </a:stretch>
        </p:blipFill>
        <p:spPr bwMode="auto">
          <a:xfrm>
            <a:off x="5029200" y="1295400"/>
            <a:ext cx="2133600" cy="2151089"/>
          </a:xfrm>
          <a:prstGeom prst="rect">
            <a:avLst/>
          </a:prstGeom>
          <a:noFill/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F4E8DD53-AE69-4CE0-8CA7-F59C41DA2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29000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https://www.wealthdaily.com/articles/this-robot-will-perform-your-next-surgery/6102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38">
            <a:extLst>
              <a:ext uri="{FF2B5EF4-FFF2-40B4-BE49-F238E27FC236}">
                <a16:creationId xmlns:a16="http://schemas.microsoft.com/office/drawing/2014/main" id="{73C16414-1418-48F1-8A5A-4A3E84947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 l="77962"/>
          <a:stretch>
            <a:fillRect/>
          </a:stretch>
        </p:blipFill>
        <p:spPr bwMode="auto">
          <a:xfrm>
            <a:off x="7239000" y="1209675"/>
            <a:ext cx="1488838" cy="2143125"/>
          </a:xfrm>
          <a:prstGeom prst="rect">
            <a:avLst/>
          </a:prstGeom>
          <a:noFill/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997E4F31-CDA3-46EA-8B8A-EDA57CAA2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92733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Rajon</a:t>
            </a:r>
            <a:r>
              <a:rPr kumimoji="0" lang="en-US" sz="7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D.A., </a:t>
            </a:r>
            <a:r>
              <a:rPr kumimoji="0" lang="en-US" sz="7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Bova</a:t>
            </a:r>
            <a:r>
              <a:rPr kumimoji="0" lang="en-US" sz="7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F.J., Chi, Y.Y. and Friedman, W.A., 2009. Rapid fabrication of custom patient biopsy guides. </a:t>
            </a:r>
            <a:r>
              <a:rPr kumimoji="0" lang="en-US" sz="7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Journal of Applied Clinical Medical Physics</a:t>
            </a:r>
            <a:r>
              <a:rPr kumimoji="0" lang="en-US" sz="7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 </a:t>
            </a:r>
            <a:r>
              <a:rPr kumimoji="0" lang="en-US" sz="7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en-US" sz="7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(4), pp.260-272.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35">
            <a:extLst>
              <a:ext uri="{FF2B5EF4-FFF2-40B4-BE49-F238E27FC236}">
                <a16:creationId xmlns:a16="http://schemas.microsoft.com/office/drawing/2014/main" id="{307C8A62-94F9-4A24-87F5-FBD2AD9EC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4800" y="3505200"/>
            <a:ext cx="2738485" cy="914400"/>
          </a:xfrm>
          <a:prstGeom prst="rect">
            <a:avLst/>
          </a:prstGeom>
          <a:noFill/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B8D22EC4-8BA9-4024-A795-1AE6A28CB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356556"/>
            <a:ext cx="1143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alibaba.com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56" descr="Image result for oriceps">
            <a:extLst>
              <a:ext uri="{FF2B5EF4-FFF2-40B4-BE49-F238E27FC236}">
                <a16:creationId xmlns:a16="http://schemas.microsoft.com/office/drawing/2014/main" id="{5BE8D3AE-1A10-4B9D-A8DB-15E6AAE48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971800" y="3962400"/>
            <a:ext cx="2057400" cy="1371600"/>
          </a:xfrm>
          <a:prstGeom prst="rect">
            <a:avLst/>
          </a:prstGeom>
          <a:noFill/>
        </p:spPr>
      </p:pic>
      <p:pic>
        <p:nvPicPr>
          <p:cNvPr id="19" name="Picture 53" descr="Image result for oriceps">
            <a:extLst>
              <a:ext uri="{FF2B5EF4-FFF2-40B4-BE49-F238E27FC236}">
                <a16:creationId xmlns:a16="http://schemas.microsoft.com/office/drawing/2014/main" id="{93163246-B93B-4481-9117-095171376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 l="18269" r="26923"/>
          <a:stretch>
            <a:fillRect/>
          </a:stretch>
        </p:blipFill>
        <p:spPr bwMode="auto">
          <a:xfrm>
            <a:off x="5029200" y="3962400"/>
            <a:ext cx="1329179" cy="1371600"/>
          </a:xfrm>
          <a:prstGeom prst="rect">
            <a:avLst/>
          </a:prstGeom>
          <a:noFill/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D1EDED42-8C15-48BC-BC89-92732003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33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D049A-5BB1-46A2-BC1B-E14B03598FCC}"/>
              </a:ext>
            </a:extLst>
          </p:cNvPr>
          <p:cNvSpPr/>
          <p:nvPr/>
        </p:nvSpPr>
        <p:spPr>
          <a:xfrm>
            <a:off x="3581400" y="52578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https://www.youtube.com/watch?v=06III88xNqA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5E5641-F653-4D7F-B642-1AE9DAC5E694}"/>
              </a:ext>
            </a:extLst>
          </p:cNvPr>
          <p:cNvSpPr/>
          <p:nvPr/>
        </p:nvSpPr>
        <p:spPr>
          <a:xfrm>
            <a:off x="2971800" y="5410200"/>
            <a:ext cx="2209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http://www.claytongrames.com/oriceps/</a:t>
            </a:r>
          </a:p>
        </p:txBody>
      </p:sp>
      <p:pic>
        <p:nvPicPr>
          <p:cNvPr id="23" name="Picture 50" descr="Polymers 06 02287 g013 1024">
            <a:extLst>
              <a:ext uri="{FF2B5EF4-FFF2-40B4-BE49-F238E27FC236}">
                <a16:creationId xmlns:a16="http://schemas.microsoft.com/office/drawing/2014/main" id="{0530505B-803E-48AF-B2B5-72122DD2A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29400" y="3886200"/>
            <a:ext cx="2343150" cy="1823981"/>
          </a:xfrm>
          <a:prstGeom prst="rect">
            <a:avLst/>
          </a:prstGeom>
          <a:noFill/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739203A7-073C-46AA-927C-5009798C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87425"/>
            <a:ext cx="3276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Yang, W.G., Lu, H., Huang, W.M., </a:t>
            </a:r>
            <a:r>
              <a:rPr kumimoji="0" lang="en-US" sz="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Qi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H.J., Wu, X.L. and Sun, K.Y., 2014. Advanced shape memory technology to reshape product design, manufacturing and recycling. </a:t>
            </a:r>
            <a:r>
              <a:rPr kumimoji="0" lang="en-US" sz="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Polymers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 </a:t>
            </a:r>
            <a:r>
              <a:rPr kumimoji="0" lang="en-US" sz="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6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(8), pp.2287-2308.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24" descr="Image result for arthroscopy">
            <a:extLst>
              <a:ext uri="{FF2B5EF4-FFF2-40B4-BE49-F238E27FC236}">
                <a16:creationId xmlns:a16="http://schemas.microsoft.com/office/drawing/2014/main" id="{871CACCC-8A4E-469B-BE01-76631CB936CA}"/>
              </a:ext>
            </a:extLst>
          </p:cNvPr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45720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FD36560-26BC-4272-8555-46C676F20803}"/>
              </a:ext>
            </a:extLst>
          </p:cNvPr>
          <p:cNvSpPr/>
          <p:nvPr/>
        </p:nvSpPr>
        <p:spPr>
          <a:xfrm>
            <a:off x="304800" y="5638800"/>
            <a:ext cx="6479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" pitchFamily="34" charset="0"/>
                <a:ea typeface="Calibri" pitchFamily="34" charset="0"/>
                <a:cs typeface="Times New Roman" pitchFamily="18" charset="0"/>
                <a:hlinkClick r:id="rId14"/>
              </a:rPr>
              <a:t>WebMD</a:t>
            </a:r>
            <a:endParaRPr lang="en-US" dirty="0"/>
          </a:p>
        </p:txBody>
      </p:sp>
      <p:pic>
        <p:nvPicPr>
          <p:cNvPr id="27" name="Picture 4" descr="Various scalpels.png">
            <a:extLst>
              <a:ext uri="{FF2B5EF4-FFF2-40B4-BE49-F238E27FC236}">
                <a16:creationId xmlns:a16="http://schemas.microsoft.com/office/drawing/2014/main" id="{3CC4A230-980A-4F9D-A7E4-5060DC6C2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905000" y="4572000"/>
            <a:ext cx="565459" cy="1095375"/>
          </a:xfrm>
          <a:prstGeom prst="rect">
            <a:avLst/>
          </a:prstGeom>
          <a:noFill/>
        </p:spPr>
      </p:pic>
      <p:sp>
        <p:nvSpPr>
          <p:cNvPr id="28" name="Rectangle 21">
            <a:extLst>
              <a:ext uri="{FF2B5EF4-FFF2-40B4-BE49-F238E27FC236}">
                <a16:creationId xmlns:a16="http://schemas.microsoft.com/office/drawing/2014/main" id="{C552CE93-77A5-44B5-AC90-7D4250260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15000"/>
            <a:ext cx="22685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7200" algn="ctr" eaLnBrk="1" hangingPunct="1"/>
            <a:r>
              <a:rPr lang="en-US" sz="8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https://en.wikipedia.org/wiki/Scalpel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07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5" grpId="0"/>
      <p:bldP spid="17" grpId="0"/>
      <p:bldP spid="20" grpId="0"/>
      <p:bldP spid="21" grpId="0"/>
      <p:bldP spid="22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CA0E-DBCF-4B8F-9CB4-9EF25719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C3050-35DF-4090-AFED-27D75336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91" y="1288473"/>
            <a:ext cx="8153400" cy="4495800"/>
          </a:xfrm>
        </p:spPr>
        <p:txBody>
          <a:bodyPr/>
          <a:lstStyle/>
          <a:p>
            <a:r>
              <a:rPr lang="en-US" dirty="0"/>
              <a:t>From a value perspective, many capabilities of interest are purely contextual</a:t>
            </a:r>
          </a:p>
          <a:p>
            <a:pPr lvl="1"/>
            <a:r>
              <a:rPr lang="en-US" dirty="0"/>
              <a:t>Manufacture in X environment</a:t>
            </a:r>
          </a:p>
          <a:p>
            <a:pPr lvl="1"/>
            <a:r>
              <a:rPr lang="en-US" dirty="0"/>
              <a:t>Switch jobs quickly and cheaply</a:t>
            </a:r>
          </a:p>
          <a:p>
            <a:r>
              <a:rPr lang="en-US" dirty="0"/>
              <a:t>Many capabilities are closely related to other traits </a:t>
            </a:r>
          </a:p>
          <a:p>
            <a:pPr lvl="1"/>
            <a:r>
              <a:rPr lang="en-US" dirty="0"/>
              <a:t>Possessing some combination of capabilities might imply possession of another</a:t>
            </a:r>
          </a:p>
          <a:p>
            <a:pPr lvl="1"/>
            <a:r>
              <a:rPr lang="en-US" dirty="0"/>
              <a:t>Traits like size, weight, price etc. might directly lead to other capabilities</a:t>
            </a:r>
          </a:p>
          <a:p>
            <a:pPr lvl="2"/>
            <a:r>
              <a:rPr lang="en-US" dirty="0"/>
              <a:t>Example: Desktop, distributed manufacturing</a:t>
            </a:r>
          </a:p>
          <a:p>
            <a:r>
              <a:rPr lang="en-US" dirty="0"/>
              <a:t>Gain some useful insights from a yes / no assessment of capability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6266503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College slid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Blank Presentation">
      <a:majorFont>
        <a:latin typeface="Georgi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enev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eneva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291372</TotalTime>
  <Words>953</Words>
  <Application>Microsoft Office PowerPoint</Application>
  <PresentationFormat>On-screen Show (4:3)</PresentationFormat>
  <Paragraphs>137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ＭＳ Ｐゴシック</vt:lpstr>
      <vt:lpstr>Arial</vt:lpstr>
      <vt:lpstr>Calibri</vt:lpstr>
      <vt:lpstr>Geneva</vt:lpstr>
      <vt:lpstr>Georgia</vt:lpstr>
      <vt:lpstr>Times</vt:lpstr>
      <vt:lpstr>Times New Roman</vt:lpstr>
      <vt:lpstr>Verdana</vt:lpstr>
      <vt:lpstr>Wingdings</vt:lpstr>
      <vt:lpstr>powerpoint College slide template</vt:lpstr>
      <vt:lpstr>Representing Capabilities for Engineering Design</vt:lpstr>
      <vt:lpstr>Background</vt:lpstr>
      <vt:lpstr>Specific Applications</vt:lpstr>
      <vt:lpstr>What is a capability</vt:lpstr>
      <vt:lpstr>Applications: Innovation and Manufacturing</vt:lpstr>
      <vt:lpstr>Product Value</vt:lpstr>
      <vt:lpstr>Product Value</vt:lpstr>
      <vt:lpstr>Linking to Specific Product knowledge</vt:lpstr>
      <vt:lpstr>Key Insights</vt:lpstr>
      <vt:lpstr>Manufacturability</vt:lpstr>
      <vt:lpstr>Manufacturability in an Ontology</vt:lpstr>
      <vt:lpstr>Extension to Usability Design</vt:lpstr>
      <vt:lpstr>Capabilities in Design and Decision Making</vt:lpstr>
      <vt:lpstr>Characterizing Capabilities, Characterizing Designs</vt:lpstr>
      <vt:lpstr>Characterizing Capabilities, Characterizing Designs</vt:lpstr>
      <vt:lpstr>Use in Decision Making</vt:lpstr>
      <vt:lpstr>Observations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goes here</dc:title>
  <dc:creator>Doug Eddy</dc:creator>
  <cp:lastModifiedBy>T. Hagedorn</cp:lastModifiedBy>
  <cp:revision>7263</cp:revision>
  <dcterms:created xsi:type="dcterms:W3CDTF">2012-06-11T13:44:17Z</dcterms:created>
  <dcterms:modified xsi:type="dcterms:W3CDTF">2018-04-20T15:07:40Z</dcterms:modified>
</cp:coreProperties>
</file>