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72" r:id="rId4"/>
    <p:sldId id="273" r:id="rId5"/>
    <p:sldId id="267" r:id="rId6"/>
    <p:sldId id="268" r:id="rId7"/>
    <p:sldId id="274" r:id="rId8"/>
    <p:sldId id="275" r:id="rId9"/>
    <p:sldId id="269" r:id="rId10"/>
    <p:sldId id="276" r:id="rId11"/>
    <p:sldId id="277" r:id="rId12"/>
    <p:sldId id="278" r:id="rId13"/>
    <p:sldId id="279" r:id="rId14"/>
    <p:sldId id="281" r:id="rId15"/>
    <p:sldId id="282" r:id="rId16"/>
    <p:sldId id="283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nira Mohd Ali" initials="MMA" lastIdx="1" clrIdx="0">
    <p:extLst>
      <p:ext uri="{19B8F6BF-5375-455C-9EA6-DF929625EA0E}">
        <p15:presenceInfo xmlns:p15="http://schemas.microsoft.com/office/powerpoint/2012/main" userId="450cd583fee888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76536" autoAdjust="0"/>
  </p:normalViewPr>
  <p:slideViewPr>
    <p:cSldViewPr snapToGrid="0">
      <p:cViewPr>
        <p:scale>
          <a:sx n="75" d="100"/>
          <a:sy n="75" d="100"/>
        </p:scale>
        <p:origin x="902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61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4EEDA-DBAA-4360-B378-FBF31722BA62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061EE-4B8D-4ED6-B00F-D1BA264D7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1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4135-957D-423A-8373-FEB9FA891032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594B-41E9-4877-98DC-5E93EF33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0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4135-957D-423A-8373-FEB9FA891032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594B-41E9-4877-98DC-5E93EF33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8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4135-957D-423A-8373-FEB9FA891032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594B-41E9-4877-98DC-5E93EF33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6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4135-957D-423A-8373-FEB9FA891032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594B-41E9-4877-98DC-5E93EF33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4135-957D-423A-8373-FEB9FA891032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594B-41E9-4877-98DC-5E93EF33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6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4135-957D-423A-8373-FEB9FA891032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594B-41E9-4877-98DC-5E93EF33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1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4135-957D-423A-8373-FEB9FA891032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594B-41E9-4877-98DC-5E93EF33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3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4135-957D-423A-8373-FEB9FA891032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594B-41E9-4877-98DC-5E93EF33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4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4135-957D-423A-8373-FEB9FA891032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594B-41E9-4877-98DC-5E93EF33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2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4135-957D-423A-8373-FEB9FA891032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594B-41E9-4877-98DC-5E93EF33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3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4135-957D-423A-8373-FEB9FA891032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594B-41E9-4877-98DC-5E93EF33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4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4135-957D-423A-8373-FEB9FA891032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C594B-41E9-4877-98DC-5E93EF33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 </a:t>
            </a:r>
            <a:r>
              <a:rPr lang="en-US" smtClean="0"/>
              <a:t>turbine blade analysis </a:t>
            </a:r>
            <a:r>
              <a:rPr lang="en-US" dirty="0" smtClean="0"/>
              <a:t>SPARQL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8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1840"/>
            <a:ext cx="10515600" cy="542512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PREFIX emae06: &lt;http://example.com/emae06#&gt; 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xsd</a:t>
            </a:r>
            <a:r>
              <a:rPr lang="en-US" dirty="0"/>
              <a:t>: &lt;http://www.w3.org/2001/XMLSchema#&gt;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DISTINCT ?Material ?Resin ?</a:t>
            </a:r>
            <a:r>
              <a:rPr lang="en-US" dirty="0" err="1"/>
              <a:t>ReinforcementFiber</a:t>
            </a:r>
            <a:r>
              <a:rPr lang="en-US" dirty="0"/>
              <a:t> ?</a:t>
            </a:r>
            <a:r>
              <a:rPr lang="en-US" dirty="0" err="1"/>
              <a:t>ZeroDegreeDirectionFiber_pct</a:t>
            </a:r>
            <a:r>
              <a:rPr lang="en-US" dirty="0"/>
              <a:t> ?</a:t>
            </a:r>
            <a:r>
              <a:rPr lang="en-US" dirty="0" err="1"/>
              <a:t>FortyFiveDegreeDirectionFiber_pct</a:t>
            </a:r>
            <a:r>
              <a:rPr lang="en-US" dirty="0"/>
              <a:t> ?</a:t>
            </a:r>
            <a:r>
              <a:rPr lang="en-US" dirty="0" err="1"/>
              <a:t>NinetyDegreeDirectionFiber_pct</a:t>
            </a:r>
            <a:r>
              <a:rPr lang="en-US" dirty="0"/>
              <a:t> ?</a:t>
            </a:r>
            <a:r>
              <a:rPr lang="en-US" dirty="0" err="1"/>
              <a:t>OtherDegreeDirectionFiber_pct</a:t>
            </a:r>
            <a:r>
              <a:rPr lang="en-US" dirty="0"/>
              <a:t> ?</a:t>
            </a:r>
            <a:r>
              <a:rPr lang="en-US" dirty="0" err="1"/>
              <a:t>GaugeSectionWidth_mm</a:t>
            </a:r>
            <a:r>
              <a:rPr lang="en-US" dirty="0"/>
              <a:t> ?</a:t>
            </a:r>
            <a:r>
              <a:rPr lang="en-US" dirty="0" err="1"/>
              <a:t>GaugeSectionThickness_mm</a:t>
            </a:r>
            <a:r>
              <a:rPr lang="en-US" dirty="0"/>
              <a:t> ?</a:t>
            </a:r>
            <a:r>
              <a:rPr lang="en-US" dirty="0" err="1"/>
              <a:t>MaximumStrain_pct</a:t>
            </a:r>
            <a:r>
              <a:rPr lang="en-US" dirty="0"/>
              <a:t> ?</a:t>
            </a:r>
            <a:r>
              <a:rPr lang="en-US" dirty="0" err="1"/>
              <a:t>LoadCycle_time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{</a:t>
            </a:r>
          </a:p>
          <a:p>
            <a:pPr marL="0" indent="0">
              <a:buNone/>
            </a:pPr>
            <a:r>
              <a:rPr lang="en-US" dirty="0"/>
              <a:t>?a emae06:sshAstmLayup "[(+-45/0):3]:s" .</a:t>
            </a:r>
          </a:p>
          <a:p>
            <a:pPr marL="0" indent="0">
              <a:buNone/>
            </a:pPr>
            <a:r>
              <a:rPr lang="en-US" dirty="0"/>
              <a:t>?a emae06:sshUsesMaterial ?Material .</a:t>
            </a:r>
          </a:p>
          <a:p>
            <a:pPr marL="0" indent="0">
              <a:buNone/>
            </a:pPr>
            <a:r>
              <a:rPr lang="en-US" dirty="0"/>
              <a:t>?a emae06:sshResin ?Resin .</a:t>
            </a:r>
          </a:p>
          <a:p>
            <a:pPr marL="0" indent="0">
              <a:buNone/>
            </a:pPr>
            <a:r>
              <a:rPr lang="en-US" dirty="0"/>
              <a:t>?a emae06:sshZeroDegreeReinforcementFabric ?</a:t>
            </a:r>
            <a:r>
              <a:rPr lang="en-US" dirty="0" err="1"/>
              <a:t>ReinforcementFiber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emae06:sshPctInZeroDegDirection ?</a:t>
            </a:r>
            <a:r>
              <a:rPr lang="en-US" dirty="0" err="1"/>
              <a:t>ZeroDegreeDirectionFiber_pct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emae06:sshPctInFortyFiveDegreeDirection ?</a:t>
            </a:r>
            <a:r>
              <a:rPr lang="en-US" dirty="0" err="1"/>
              <a:t>FortyFiveDegreeDirectionFiber_pct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emae06:sshPctInNinetyDegreeDirection ?</a:t>
            </a:r>
            <a:r>
              <a:rPr lang="en-US" dirty="0" err="1"/>
              <a:t>NinetyDegreeDirectionFiber_pct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emae06:sshPctInOtherDirection ?</a:t>
            </a:r>
            <a:r>
              <a:rPr lang="en-US" dirty="0" err="1"/>
              <a:t>OtherDegreeDirectionFiber_pct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emae06:sshGaugeSectionThickness ?</a:t>
            </a:r>
            <a:r>
              <a:rPr lang="en-US" dirty="0" err="1"/>
              <a:t>GaugeSectionThickness_mm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emae06:sshGageSectionWidth ?</a:t>
            </a:r>
            <a:r>
              <a:rPr lang="en-US" dirty="0" err="1"/>
              <a:t>GaugeSectionWidth_mm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emae06:sshMaxStrainPct ?</a:t>
            </a:r>
            <a:r>
              <a:rPr lang="en-US" dirty="0" err="1"/>
              <a:t>MaximumStrain_pct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emae06:sshAppliedMechanicalLoadCycles ?</a:t>
            </a:r>
            <a:r>
              <a:rPr lang="en-US" dirty="0" err="1"/>
              <a:t>LoadCycle_time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ORDER BY ?Material ?Resin ?</a:t>
            </a:r>
            <a:r>
              <a:rPr lang="en-US" dirty="0" err="1"/>
              <a:t>ReinforcementFiber</a:t>
            </a:r>
            <a:r>
              <a:rPr lang="en-US" dirty="0"/>
              <a:t> ?</a:t>
            </a:r>
            <a:r>
              <a:rPr lang="en-US" dirty="0" err="1"/>
              <a:t>ZeroDegreeDirectionFiber_pct</a:t>
            </a:r>
            <a:r>
              <a:rPr lang="en-US" dirty="0"/>
              <a:t> ?</a:t>
            </a:r>
            <a:r>
              <a:rPr lang="en-US" dirty="0" err="1"/>
              <a:t>FortyFiveDegreeDirectionFiber_pct</a:t>
            </a:r>
            <a:r>
              <a:rPr lang="en-US" dirty="0"/>
              <a:t> ?</a:t>
            </a:r>
            <a:r>
              <a:rPr lang="en-US" dirty="0" err="1"/>
              <a:t>NinetyDegreeDirectionFiber_pct</a:t>
            </a:r>
            <a:r>
              <a:rPr lang="en-US" dirty="0"/>
              <a:t> ?</a:t>
            </a:r>
            <a:r>
              <a:rPr lang="en-US" dirty="0" err="1"/>
              <a:t>OtherDegreeDirectionFiber_pct</a:t>
            </a:r>
            <a:r>
              <a:rPr lang="en-US" dirty="0"/>
              <a:t> ?</a:t>
            </a:r>
            <a:r>
              <a:rPr lang="en-US" dirty="0" err="1"/>
              <a:t>GaugeSectionWidth_mm</a:t>
            </a:r>
            <a:r>
              <a:rPr lang="en-US" dirty="0"/>
              <a:t> ?</a:t>
            </a:r>
            <a:r>
              <a:rPr lang="en-US" dirty="0" err="1"/>
              <a:t>GaugeSectionThickness_mm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0040" y="90805"/>
            <a:ext cx="10515600" cy="56959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Query 2a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91182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1840"/>
            <a:ext cx="10515600" cy="542512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PREFIX emae06: &lt;http://example.com/emae06#&gt; 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xsd</a:t>
            </a:r>
            <a:r>
              <a:rPr lang="en-US" dirty="0"/>
              <a:t>: &lt;http://www.w3.org/2001/XMLSchema#&gt;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DISTINCT ?Resin ?</a:t>
            </a:r>
            <a:r>
              <a:rPr lang="en-US" dirty="0" err="1"/>
              <a:t>ReinforcementFiber</a:t>
            </a:r>
            <a:r>
              <a:rPr lang="en-US" dirty="0"/>
              <a:t> ?</a:t>
            </a:r>
            <a:r>
              <a:rPr lang="en-US" dirty="0" err="1"/>
              <a:t>ZeroDegreeDirectionFiber_pct</a:t>
            </a:r>
            <a:r>
              <a:rPr lang="en-US" dirty="0"/>
              <a:t> ?</a:t>
            </a:r>
            <a:r>
              <a:rPr lang="en-US" dirty="0" err="1"/>
              <a:t>FortyFiveDegreeDirectionFiber_pct</a:t>
            </a:r>
            <a:r>
              <a:rPr lang="en-US" dirty="0"/>
              <a:t> ?</a:t>
            </a:r>
            <a:r>
              <a:rPr lang="en-US" dirty="0" err="1"/>
              <a:t>NinetyDegreeDirectionFiber_pct</a:t>
            </a:r>
            <a:r>
              <a:rPr lang="en-US" dirty="0"/>
              <a:t> ?</a:t>
            </a:r>
            <a:r>
              <a:rPr lang="en-US" dirty="0" err="1"/>
              <a:t>OtherDegreeDirectionFiber_pct</a:t>
            </a:r>
            <a:r>
              <a:rPr lang="en-US" dirty="0"/>
              <a:t> ?</a:t>
            </a:r>
            <a:r>
              <a:rPr lang="en-US" dirty="0" err="1"/>
              <a:t>GaugeSectionWidth_mm</a:t>
            </a:r>
            <a:r>
              <a:rPr lang="en-US" dirty="0"/>
              <a:t> ?</a:t>
            </a:r>
            <a:r>
              <a:rPr lang="en-US" dirty="0" err="1"/>
              <a:t>GaugeSectionThickness_mm</a:t>
            </a:r>
            <a:r>
              <a:rPr lang="en-US" dirty="0"/>
              <a:t> ?</a:t>
            </a:r>
            <a:r>
              <a:rPr lang="en-US" dirty="0" err="1"/>
              <a:t>MaximumStrain_pct</a:t>
            </a:r>
            <a:r>
              <a:rPr lang="en-US" dirty="0"/>
              <a:t> ?</a:t>
            </a:r>
            <a:r>
              <a:rPr lang="en-US" dirty="0" err="1"/>
              <a:t>LoadCycle_time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{</a:t>
            </a:r>
          </a:p>
          <a:p>
            <a:pPr marL="0" indent="0">
              <a:buNone/>
            </a:pPr>
            <a:r>
              <a:rPr lang="en-US" dirty="0"/>
              <a:t>?a emae06:sshUsesMaterial "UNI-A" .</a:t>
            </a:r>
          </a:p>
          <a:p>
            <a:pPr marL="0" indent="0">
              <a:buNone/>
            </a:pPr>
            <a:r>
              <a:rPr lang="en-US" dirty="0"/>
              <a:t>?a emae06:sshResin ?Resin .</a:t>
            </a:r>
          </a:p>
          <a:p>
            <a:pPr marL="0" indent="0">
              <a:buNone/>
            </a:pPr>
            <a:r>
              <a:rPr lang="en-US" dirty="0"/>
              <a:t>?a emae06:sshZeroDegreeReinforcementFabric ?</a:t>
            </a:r>
            <a:r>
              <a:rPr lang="en-US" dirty="0" err="1"/>
              <a:t>ReinforcementFiber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emae06:sshPctInZeroDegDirection ?</a:t>
            </a:r>
            <a:r>
              <a:rPr lang="en-US" dirty="0" err="1"/>
              <a:t>ZeroDegreeDirectionFiber_pct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emae06:sshPctInFortyFiveDegreeDirection ?</a:t>
            </a:r>
            <a:r>
              <a:rPr lang="en-US" dirty="0" err="1"/>
              <a:t>FortyFiveDegreeDirectionFiber_pct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emae06:sshPctInNinetyDegreeDirection ?</a:t>
            </a:r>
            <a:r>
              <a:rPr lang="en-US" dirty="0" err="1"/>
              <a:t>NinetyDegreeDirectionFiber_pct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emae06:sshPctInOtherDirection ?</a:t>
            </a:r>
            <a:r>
              <a:rPr lang="en-US" dirty="0" err="1"/>
              <a:t>OtherDegreeDirectionFiber_pct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emae06:sshGaugeSectionThickness ?</a:t>
            </a:r>
            <a:r>
              <a:rPr lang="en-US" dirty="0" err="1"/>
              <a:t>GaugeSectionThickness_mm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emae06:sshGageSectionWidth ?</a:t>
            </a:r>
            <a:r>
              <a:rPr lang="en-US" dirty="0" err="1"/>
              <a:t>GaugeSectionWidth_mm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emae06:sshMaxStrainPct ?</a:t>
            </a:r>
            <a:r>
              <a:rPr lang="en-US" dirty="0" err="1"/>
              <a:t>MaximumStrain_pct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emae06:sshAppliedMechanicalLoadCycles ?</a:t>
            </a:r>
            <a:r>
              <a:rPr lang="en-US" dirty="0" err="1"/>
              <a:t>LoadCycle_time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ORDER BY ?Resin ?</a:t>
            </a:r>
            <a:r>
              <a:rPr lang="en-US" dirty="0" err="1"/>
              <a:t>ReinforcementFiber</a:t>
            </a:r>
            <a:r>
              <a:rPr lang="en-US" dirty="0"/>
              <a:t> ?</a:t>
            </a:r>
            <a:r>
              <a:rPr lang="en-US" dirty="0" err="1"/>
              <a:t>ZeroDegreeDirectionFiber_pct</a:t>
            </a:r>
            <a:r>
              <a:rPr lang="en-US" dirty="0"/>
              <a:t> ?</a:t>
            </a:r>
            <a:r>
              <a:rPr lang="en-US" dirty="0" err="1"/>
              <a:t>FortyFiveDegreeDirectionFiber_pct</a:t>
            </a:r>
            <a:r>
              <a:rPr lang="en-US" dirty="0"/>
              <a:t> ?</a:t>
            </a:r>
            <a:r>
              <a:rPr lang="en-US" dirty="0" err="1"/>
              <a:t>NinetyDegreeDirectionFiber_pct</a:t>
            </a:r>
            <a:r>
              <a:rPr lang="en-US" dirty="0"/>
              <a:t> ?</a:t>
            </a:r>
            <a:r>
              <a:rPr lang="en-US" dirty="0" err="1"/>
              <a:t>OtherDegreeDirectionFiber_pct</a:t>
            </a:r>
            <a:r>
              <a:rPr lang="en-US" dirty="0"/>
              <a:t> ?</a:t>
            </a:r>
            <a:r>
              <a:rPr lang="en-US" dirty="0" err="1"/>
              <a:t>GaugeSectionWidth_mm</a:t>
            </a:r>
            <a:r>
              <a:rPr lang="en-US" dirty="0"/>
              <a:t> ?</a:t>
            </a:r>
            <a:r>
              <a:rPr lang="en-US" dirty="0" err="1"/>
              <a:t>GaugeSectionThickness_mm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0040" y="90805"/>
            <a:ext cx="10515600" cy="56959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Query 2b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6881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Analysis: SPARQL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Query 3.</a:t>
            </a:r>
          </a:p>
          <a:p>
            <a:pPr marL="0" indent="0">
              <a:buNone/>
            </a:pPr>
            <a:r>
              <a:rPr lang="en-US" dirty="0" smtClean="0"/>
              <a:t>To find the variation of the stress ratio (min stress/max stress) and the load cycle time applied to the specimen according to the material and it’s properties and also the specimen’s dimensions.</a:t>
            </a:r>
          </a:p>
          <a:p>
            <a:pPr marL="0" indent="0">
              <a:buNone/>
            </a:pPr>
            <a:r>
              <a:rPr lang="en-US" dirty="0" smtClean="0"/>
              <a:t>Query 1a: Filter the search by the material’s layer structure</a:t>
            </a:r>
          </a:p>
          <a:p>
            <a:pPr marL="0" indent="0">
              <a:buNone/>
            </a:pPr>
            <a:r>
              <a:rPr lang="en-US" dirty="0" smtClean="0"/>
              <a:t>Query 1b: Filter the search by the material’s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91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1840"/>
            <a:ext cx="10515600" cy="542512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PREFIX emae06: &lt;http://example.com/emae06#&gt; 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xsd</a:t>
            </a:r>
            <a:r>
              <a:rPr lang="en-US" dirty="0"/>
              <a:t>: &lt;http://www.w3.org/2001/XMLSchema#&gt;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DISTINCT ?Material ?Resin ?</a:t>
            </a:r>
            <a:r>
              <a:rPr lang="en-US" dirty="0" err="1"/>
              <a:t>ReinforcementFiber</a:t>
            </a:r>
            <a:r>
              <a:rPr lang="en-US" dirty="0"/>
              <a:t> ?</a:t>
            </a:r>
            <a:r>
              <a:rPr lang="en-US" dirty="0" err="1"/>
              <a:t>ZeroDegreeDirectionFiber_pct</a:t>
            </a:r>
            <a:r>
              <a:rPr lang="en-US" dirty="0"/>
              <a:t> ?</a:t>
            </a:r>
            <a:r>
              <a:rPr lang="en-US" dirty="0" err="1"/>
              <a:t>FortyFiveDegreeDirectionFiber_pct</a:t>
            </a:r>
            <a:r>
              <a:rPr lang="en-US" dirty="0"/>
              <a:t> ?</a:t>
            </a:r>
            <a:r>
              <a:rPr lang="en-US" dirty="0" err="1"/>
              <a:t>NinetyDegreeDirectionFiber_pct</a:t>
            </a:r>
            <a:r>
              <a:rPr lang="en-US" dirty="0"/>
              <a:t> ?</a:t>
            </a:r>
            <a:r>
              <a:rPr lang="en-US" dirty="0" err="1"/>
              <a:t>OtherDegreeDirectionFiber_pct</a:t>
            </a:r>
            <a:r>
              <a:rPr lang="en-US" dirty="0"/>
              <a:t> ?</a:t>
            </a:r>
            <a:r>
              <a:rPr lang="en-US" dirty="0" err="1"/>
              <a:t>GaugeSectionWidth_mm</a:t>
            </a:r>
            <a:r>
              <a:rPr lang="en-US" dirty="0"/>
              <a:t> ?</a:t>
            </a:r>
            <a:r>
              <a:rPr lang="en-US" dirty="0" err="1"/>
              <a:t>GaugeSectionThickness_mm</a:t>
            </a:r>
            <a:r>
              <a:rPr lang="en-US" dirty="0"/>
              <a:t> ?</a:t>
            </a:r>
            <a:r>
              <a:rPr lang="en-US" dirty="0" err="1"/>
              <a:t>MaximumStrain_pct</a:t>
            </a:r>
            <a:r>
              <a:rPr lang="en-US" dirty="0"/>
              <a:t> ?</a:t>
            </a:r>
            <a:r>
              <a:rPr lang="en-US" dirty="0" err="1"/>
              <a:t>StressRatio</a:t>
            </a:r>
            <a:r>
              <a:rPr lang="en-US" dirty="0"/>
              <a:t> ?</a:t>
            </a:r>
            <a:r>
              <a:rPr lang="en-US" dirty="0" err="1"/>
              <a:t>LoadCycle_time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{</a:t>
            </a:r>
          </a:p>
          <a:p>
            <a:pPr marL="0" indent="0">
              <a:buNone/>
            </a:pPr>
            <a:r>
              <a:rPr lang="en-US" dirty="0"/>
              <a:t>?a emae06:sshUsesMaterial ?Material .</a:t>
            </a:r>
          </a:p>
          <a:p>
            <a:pPr marL="0" indent="0">
              <a:buNone/>
            </a:pPr>
            <a:r>
              <a:rPr lang="en-US" dirty="0"/>
              <a:t>?a emae06:sshResin ?Resin .</a:t>
            </a:r>
          </a:p>
          <a:p>
            <a:pPr marL="0" indent="0">
              <a:buNone/>
            </a:pPr>
            <a:r>
              <a:rPr lang="en-US" dirty="0"/>
              <a:t>?a emae06:sshZeroDegreeReinforcementFabric ?</a:t>
            </a:r>
            <a:r>
              <a:rPr lang="en-US" dirty="0" err="1"/>
              <a:t>ReinforcementFiber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emae06:sshPctInZeroDegDirection ?</a:t>
            </a:r>
            <a:r>
              <a:rPr lang="en-US" dirty="0" err="1"/>
              <a:t>ZeroDegreeDirectionFiber_pct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emae06:sshPctInFortyFiveDegreeDirection ?</a:t>
            </a:r>
            <a:r>
              <a:rPr lang="en-US" dirty="0" err="1"/>
              <a:t>FortyFiveDegreeDirectionFiber_pct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emae06:sshPctInNinetyDegreeDirection ?</a:t>
            </a:r>
            <a:r>
              <a:rPr lang="en-US" dirty="0" err="1"/>
              <a:t>NinetyDegreeDirectionFiber_pct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emae06:sshPctInOtherDirection ?</a:t>
            </a:r>
            <a:r>
              <a:rPr lang="en-US" dirty="0" err="1"/>
              <a:t>OtherDegreeDirectionFiber_pct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emae06:sshGaugeSectionThickness ?</a:t>
            </a:r>
            <a:r>
              <a:rPr lang="en-US" dirty="0" err="1"/>
              <a:t>GaugeSectionThickness_mm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emae06:sshGageSectionWidth ?</a:t>
            </a:r>
            <a:r>
              <a:rPr lang="en-US" dirty="0" err="1"/>
              <a:t>GaugeSectionWidth_mm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emae06:sshMaxStrainPct ?</a:t>
            </a:r>
            <a:r>
              <a:rPr lang="en-US" dirty="0" err="1"/>
              <a:t>MaximumStrain_pct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emae06:sshStressRatio ?</a:t>
            </a:r>
            <a:r>
              <a:rPr lang="en-US" dirty="0" err="1"/>
              <a:t>StressRatio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emae06:sshAppliedMechanicalLoadCycles ?</a:t>
            </a:r>
            <a:r>
              <a:rPr lang="en-US" dirty="0" err="1"/>
              <a:t>LoadCycle_time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ORDER BY ?Material ?Resin ?</a:t>
            </a:r>
            <a:r>
              <a:rPr lang="en-US" dirty="0" err="1"/>
              <a:t>ReinforcementFiber</a:t>
            </a:r>
            <a:r>
              <a:rPr lang="en-US" dirty="0"/>
              <a:t> ?</a:t>
            </a:r>
            <a:r>
              <a:rPr lang="en-US" dirty="0" err="1"/>
              <a:t>ZeroDegreeDirectionFiber_pct</a:t>
            </a:r>
            <a:r>
              <a:rPr lang="en-US" dirty="0"/>
              <a:t> ?</a:t>
            </a:r>
            <a:r>
              <a:rPr lang="en-US" dirty="0" err="1"/>
              <a:t>FortyFiveDegreeDirectionFiber_pct</a:t>
            </a:r>
            <a:r>
              <a:rPr lang="en-US" dirty="0"/>
              <a:t> ?</a:t>
            </a:r>
            <a:r>
              <a:rPr lang="en-US" dirty="0" err="1"/>
              <a:t>NinetyDegreeDirectionFiber_pct</a:t>
            </a:r>
            <a:r>
              <a:rPr lang="en-US" dirty="0"/>
              <a:t> ?</a:t>
            </a:r>
            <a:r>
              <a:rPr lang="en-US" dirty="0" err="1"/>
              <a:t>OtherDegreeDirectionFiber_pct</a:t>
            </a:r>
            <a:r>
              <a:rPr lang="en-US" dirty="0"/>
              <a:t> ?</a:t>
            </a:r>
            <a:r>
              <a:rPr lang="en-US" dirty="0" err="1"/>
              <a:t>GaugeSectionWidth_mm</a:t>
            </a:r>
            <a:r>
              <a:rPr lang="en-US" dirty="0"/>
              <a:t> ?</a:t>
            </a:r>
            <a:r>
              <a:rPr lang="en-US" dirty="0" err="1"/>
              <a:t>GaugeSectionThickness_mm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0040" y="90805"/>
            <a:ext cx="10515600" cy="56959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Query 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19025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1840"/>
            <a:ext cx="10515600" cy="58420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PREFIX emae06: &lt;http://example.com/emae06#&gt; 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xsd</a:t>
            </a:r>
            <a:r>
              <a:rPr lang="en-US" dirty="0"/>
              <a:t>: &lt;http://www.w3.org/2001/XMLSchema#&gt;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DISTINCT ?Material ?Resin ?</a:t>
            </a:r>
            <a:r>
              <a:rPr lang="en-US" dirty="0" err="1"/>
              <a:t>ReinforcementFiber</a:t>
            </a:r>
            <a:r>
              <a:rPr lang="en-US" dirty="0"/>
              <a:t> ?</a:t>
            </a:r>
            <a:r>
              <a:rPr lang="en-US" dirty="0" err="1"/>
              <a:t>ZeroDegreeDirectionFiber_pct</a:t>
            </a:r>
            <a:r>
              <a:rPr lang="en-US" dirty="0"/>
              <a:t> ?</a:t>
            </a:r>
            <a:r>
              <a:rPr lang="en-US" dirty="0" err="1"/>
              <a:t>FortyFiveDegreeDirectionFiber_pct</a:t>
            </a:r>
            <a:r>
              <a:rPr lang="en-US" dirty="0"/>
              <a:t> ?</a:t>
            </a:r>
            <a:r>
              <a:rPr lang="en-US" dirty="0" err="1"/>
              <a:t>NinetyDegreeDirectionFiber_pct</a:t>
            </a:r>
            <a:r>
              <a:rPr lang="en-US" dirty="0"/>
              <a:t> ?</a:t>
            </a:r>
            <a:r>
              <a:rPr lang="en-US" dirty="0" err="1"/>
              <a:t>OtherDegreeDirectionFiber_pct</a:t>
            </a:r>
            <a:r>
              <a:rPr lang="en-US" dirty="0"/>
              <a:t> ?</a:t>
            </a:r>
            <a:r>
              <a:rPr lang="en-US" dirty="0" err="1"/>
              <a:t>GaugeSectionWidth_mm</a:t>
            </a:r>
            <a:r>
              <a:rPr lang="en-US" dirty="0"/>
              <a:t> ?</a:t>
            </a:r>
            <a:r>
              <a:rPr lang="en-US" dirty="0" err="1"/>
              <a:t>GaugeSectionThickness_mm</a:t>
            </a:r>
            <a:r>
              <a:rPr lang="en-US" dirty="0"/>
              <a:t> ?</a:t>
            </a:r>
            <a:r>
              <a:rPr lang="en-US" dirty="0" err="1"/>
              <a:t>MaximumStrain_pct</a:t>
            </a:r>
            <a:r>
              <a:rPr lang="en-US" dirty="0"/>
              <a:t> ?</a:t>
            </a:r>
            <a:r>
              <a:rPr lang="en-US" dirty="0" err="1"/>
              <a:t>StressRatio</a:t>
            </a:r>
            <a:r>
              <a:rPr lang="en-US" dirty="0"/>
              <a:t> ?</a:t>
            </a:r>
            <a:r>
              <a:rPr lang="en-US" dirty="0" err="1"/>
              <a:t>LoadCycle_time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{</a:t>
            </a:r>
          </a:p>
          <a:p>
            <a:pPr marL="0" indent="0">
              <a:buNone/>
            </a:pPr>
            <a:r>
              <a:rPr lang="en-US" dirty="0"/>
              <a:t>?a emae06:sshAstmLayup "[(+-45/0):3]:s" .</a:t>
            </a:r>
          </a:p>
          <a:p>
            <a:pPr marL="0" indent="0">
              <a:buNone/>
            </a:pPr>
            <a:r>
              <a:rPr lang="en-US" dirty="0"/>
              <a:t>?a emae06:sshUsesMaterial ?Material .</a:t>
            </a:r>
          </a:p>
          <a:p>
            <a:pPr marL="0" indent="0">
              <a:buNone/>
            </a:pPr>
            <a:r>
              <a:rPr lang="en-US" dirty="0"/>
              <a:t>?a emae06:sshResin ?Resin .</a:t>
            </a:r>
          </a:p>
          <a:p>
            <a:pPr marL="0" indent="0">
              <a:buNone/>
            </a:pPr>
            <a:r>
              <a:rPr lang="en-US" dirty="0"/>
              <a:t>?a emae06:sshZeroDegreeReinforcementFabric ?</a:t>
            </a:r>
            <a:r>
              <a:rPr lang="en-US" dirty="0" err="1"/>
              <a:t>ReinforcementFiber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emae06:sshPctInZeroDegDirection ?</a:t>
            </a:r>
            <a:r>
              <a:rPr lang="en-US" dirty="0" err="1"/>
              <a:t>ZeroDegreeDirectionFiber_pct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emae06:sshPctInFortyFiveDegreeDirection ?</a:t>
            </a:r>
            <a:r>
              <a:rPr lang="en-US" dirty="0" err="1"/>
              <a:t>FortyFiveDegreeDirectionFiber_pct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emae06:sshPctInNinetyDegreeDirection ?</a:t>
            </a:r>
            <a:r>
              <a:rPr lang="en-US" dirty="0" err="1"/>
              <a:t>NinetyDegreeDirectionFiber_pct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emae06:sshPctInOtherDirection ?</a:t>
            </a:r>
            <a:r>
              <a:rPr lang="en-US" dirty="0" err="1"/>
              <a:t>OtherDegreeDirectionFiber_pct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emae06:sshGaugeSectionThickness ?</a:t>
            </a:r>
            <a:r>
              <a:rPr lang="en-US" dirty="0" err="1"/>
              <a:t>GaugeSectionThickness_mm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emae06:sshGageSectionWidth ?</a:t>
            </a:r>
            <a:r>
              <a:rPr lang="en-US" dirty="0" err="1"/>
              <a:t>GaugeSectionWidth_mm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emae06:sshMaxStrainPct ?</a:t>
            </a:r>
            <a:r>
              <a:rPr lang="en-US" dirty="0" err="1"/>
              <a:t>MaximumStrain_pct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emae06:sshStressRatio ?</a:t>
            </a:r>
            <a:r>
              <a:rPr lang="en-US" dirty="0" err="1"/>
              <a:t>StressRatio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emae06:sshAppliedMechanicalLoadCycles ?</a:t>
            </a:r>
            <a:r>
              <a:rPr lang="en-US" dirty="0" err="1"/>
              <a:t>LoadCycle_time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ORDER BY ?Material ?Resin ?</a:t>
            </a:r>
            <a:r>
              <a:rPr lang="en-US" dirty="0" err="1"/>
              <a:t>ReinforcementFiber</a:t>
            </a:r>
            <a:r>
              <a:rPr lang="en-US" dirty="0"/>
              <a:t> ?</a:t>
            </a:r>
            <a:r>
              <a:rPr lang="en-US" dirty="0" err="1"/>
              <a:t>ZeroDegreeDirectionFiber_pct</a:t>
            </a:r>
            <a:r>
              <a:rPr lang="en-US" dirty="0"/>
              <a:t> ?</a:t>
            </a:r>
            <a:r>
              <a:rPr lang="en-US" dirty="0" err="1"/>
              <a:t>FortyFiveDegreeDirectionFiber_pct</a:t>
            </a:r>
            <a:r>
              <a:rPr lang="en-US" dirty="0"/>
              <a:t> ?</a:t>
            </a:r>
            <a:r>
              <a:rPr lang="en-US" dirty="0" err="1"/>
              <a:t>NinetyDegreeDirectionFiber_pct</a:t>
            </a:r>
            <a:r>
              <a:rPr lang="en-US" dirty="0"/>
              <a:t> ?</a:t>
            </a:r>
            <a:r>
              <a:rPr lang="en-US" dirty="0" err="1"/>
              <a:t>OtherDegreeDirectionFiber_pct</a:t>
            </a:r>
            <a:r>
              <a:rPr lang="en-US" dirty="0"/>
              <a:t> ?</a:t>
            </a:r>
            <a:r>
              <a:rPr lang="en-US" dirty="0" err="1"/>
              <a:t>GaugeSectionWidth_mm</a:t>
            </a:r>
            <a:r>
              <a:rPr lang="en-US" dirty="0"/>
              <a:t> ?</a:t>
            </a:r>
            <a:r>
              <a:rPr lang="en-US" dirty="0" err="1"/>
              <a:t>GaugeSectionThickness_mm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0040" y="90805"/>
            <a:ext cx="10515600" cy="56959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Query 3a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68111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1840"/>
            <a:ext cx="10515600" cy="5842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PREFIX emae06: &lt;http://example.com/emae06#&gt; 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xsd</a:t>
            </a:r>
            <a:r>
              <a:rPr lang="en-US" dirty="0"/>
              <a:t>: &lt;http://www.w3.org/2001/XMLSchema#&gt;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DISTINCT ?Resin ?</a:t>
            </a:r>
            <a:r>
              <a:rPr lang="en-US" dirty="0" err="1"/>
              <a:t>ReinforcementFiber</a:t>
            </a:r>
            <a:r>
              <a:rPr lang="en-US" dirty="0"/>
              <a:t> ?</a:t>
            </a:r>
            <a:r>
              <a:rPr lang="en-US" dirty="0" err="1"/>
              <a:t>ZeroDegreeDirectionFiber_pct</a:t>
            </a:r>
            <a:r>
              <a:rPr lang="en-US" dirty="0"/>
              <a:t> ?</a:t>
            </a:r>
            <a:r>
              <a:rPr lang="en-US" dirty="0" err="1"/>
              <a:t>FortyFiveDegreeDirectionFiber_pct</a:t>
            </a:r>
            <a:r>
              <a:rPr lang="en-US" dirty="0"/>
              <a:t> ?</a:t>
            </a:r>
            <a:r>
              <a:rPr lang="en-US" dirty="0" err="1"/>
              <a:t>NinetyDegreeDirectionFiber_pct</a:t>
            </a:r>
            <a:r>
              <a:rPr lang="en-US" dirty="0"/>
              <a:t> ?</a:t>
            </a:r>
            <a:r>
              <a:rPr lang="en-US" dirty="0" err="1"/>
              <a:t>OtherDegreeDirectionFiber_pct</a:t>
            </a:r>
            <a:r>
              <a:rPr lang="en-US" dirty="0"/>
              <a:t> ?</a:t>
            </a:r>
            <a:r>
              <a:rPr lang="en-US" dirty="0" err="1"/>
              <a:t>GaugeSectionWidth_mm</a:t>
            </a:r>
            <a:r>
              <a:rPr lang="en-US" dirty="0"/>
              <a:t> ?</a:t>
            </a:r>
            <a:r>
              <a:rPr lang="en-US" dirty="0" err="1"/>
              <a:t>GaugeSectionThickness_mm</a:t>
            </a:r>
            <a:r>
              <a:rPr lang="en-US" dirty="0"/>
              <a:t> ?</a:t>
            </a:r>
            <a:r>
              <a:rPr lang="en-US" dirty="0" err="1"/>
              <a:t>MaximumStrain_pct</a:t>
            </a:r>
            <a:r>
              <a:rPr lang="en-US" dirty="0"/>
              <a:t> ?</a:t>
            </a:r>
            <a:r>
              <a:rPr lang="en-US" dirty="0" err="1"/>
              <a:t>StressRatio</a:t>
            </a:r>
            <a:r>
              <a:rPr lang="en-US" dirty="0"/>
              <a:t> ?</a:t>
            </a:r>
            <a:r>
              <a:rPr lang="en-US" dirty="0" err="1"/>
              <a:t>LoadCycle_time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{</a:t>
            </a:r>
          </a:p>
          <a:p>
            <a:pPr marL="0" indent="0">
              <a:buNone/>
            </a:pPr>
            <a:r>
              <a:rPr lang="en-US" dirty="0"/>
              <a:t>?a emae06:sshUsesMaterial "UNI-A" .</a:t>
            </a:r>
          </a:p>
          <a:p>
            <a:pPr marL="0" indent="0">
              <a:buNone/>
            </a:pPr>
            <a:r>
              <a:rPr lang="en-US" dirty="0"/>
              <a:t>?a emae06:sshResin ?Resin .</a:t>
            </a:r>
          </a:p>
          <a:p>
            <a:pPr marL="0" indent="0">
              <a:buNone/>
            </a:pPr>
            <a:r>
              <a:rPr lang="en-US" dirty="0"/>
              <a:t>?a emae06:sshZeroDegreeReinforcementFabric ?</a:t>
            </a:r>
            <a:r>
              <a:rPr lang="en-US" dirty="0" err="1"/>
              <a:t>ReinforcementFiber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emae06:sshPctInZeroDegDirection ?</a:t>
            </a:r>
            <a:r>
              <a:rPr lang="en-US" dirty="0" err="1"/>
              <a:t>ZeroDegreeDirectionFiber_pct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emae06:sshPctInFortyFiveDegreeDirection ?</a:t>
            </a:r>
            <a:r>
              <a:rPr lang="en-US" dirty="0" err="1"/>
              <a:t>FortyFiveDegreeDirectionFiber_pct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emae06:sshPctInNinetyDegreeDirection ?</a:t>
            </a:r>
            <a:r>
              <a:rPr lang="en-US" dirty="0" err="1"/>
              <a:t>NinetyDegreeDirectionFiber_pct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emae06:sshPctInOtherDirection ?</a:t>
            </a:r>
            <a:r>
              <a:rPr lang="en-US" dirty="0" err="1"/>
              <a:t>OtherDegreeDirectionFiber_pct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emae06:sshGaugeSectionThickness ?</a:t>
            </a:r>
            <a:r>
              <a:rPr lang="en-US" dirty="0" err="1"/>
              <a:t>GaugeSectionThickness_mm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emae06:sshGageSectionWidth ?</a:t>
            </a:r>
            <a:r>
              <a:rPr lang="en-US" dirty="0" err="1"/>
              <a:t>GaugeSectionWidth_mm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emae06:sshMaxStrainPct ?</a:t>
            </a:r>
            <a:r>
              <a:rPr lang="en-US" dirty="0" err="1"/>
              <a:t>MaximumStrain_pct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emae06:sshStressRatio ?</a:t>
            </a:r>
            <a:r>
              <a:rPr lang="en-US" dirty="0" err="1"/>
              <a:t>StressRatio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emae06:sshAppliedMechanicalLoadCycles ?</a:t>
            </a:r>
            <a:r>
              <a:rPr lang="en-US" dirty="0" err="1"/>
              <a:t>LoadCycle_time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ORDER BY ?Resin ?</a:t>
            </a:r>
            <a:r>
              <a:rPr lang="en-US" dirty="0" err="1"/>
              <a:t>ReinforcementFiber</a:t>
            </a:r>
            <a:r>
              <a:rPr lang="en-US" dirty="0"/>
              <a:t> ?</a:t>
            </a:r>
            <a:r>
              <a:rPr lang="en-US" dirty="0" err="1"/>
              <a:t>ZeroDegreeDirectionFiber_pct</a:t>
            </a:r>
            <a:r>
              <a:rPr lang="en-US" dirty="0"/>
              <a:t> ?</a:t>
            </a:r>
            <a:r>
              <a:rPr lang="en-US" dirty="0" err="1"/>
              <a:t>FortyFiveDegreeDirectionFiber_pct</a:t>
            </a:r>
            <a:r>
              <a:rPr lang="en-US" dirty="0"/>
              <a:t> ?</a:t>
            </a:r>
            <a:r>
              <a:rPr lang="en-US" dirty="0" err="1"/>
              <a:t>NinetyDegreeDirectionFiber_pct</a:t>
            </a:r>
            <a:r>
              <a:rPr lang="en-US" dirty="0"/>
              <a:t> ?</a:t>
            </a:r>
            <a:r>
              <a:rPr lang="en-US" dirty="0" err="1"/>
              <a:t>OtherDegreeDirectionFiber_pct</a:t>
            </a:r>
            <a:r>
              <a:rPr lang="en-US" dirty="0"/>
              <a:t> ?</a:t>
            </a:r>
            <a:r>
              <a:rPr lang="en-US" dirty="0" err="1"/>
              <a:t>GaugeSectionWidth_mm</a:t>
            </a:r>
            <a:r>
              <a:rPr lang="en-US" dirty="0"/>
              <a:t> ?</a:t>
            </a:r>
            <a:r>
              <a:rPr lang="en-US" dirty="0" err="1"/>
              <a:t>GaugeSectionThickness_mm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0040" y="90805"/>
            <a:ext cx="10515600" cy="56959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Query 3b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55110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Analysis: SPARQL Queries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Query 4 (</a:t>
            </a:r>
            <a:r>
              <a:rPr lang="en-US" dirty="0" err="1" smtClean="0"/>
              <a:t>Ruoyu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find  gauge section size( width and thickness) of the blade according to the material of the blade, the maximum and minimum stress, the maximum and minimum </a:t>
            </a:r>
            <a:r>
              <a:rPr lang="en-US" dirty="0" smtClean="0"/>
              <a:t>strain percentage.</a:t>
            </a:r>
          </a:p>
        </p:txBody>
      </p:sp>
    </p:spTree>
    <p:extLst>
      <p:ext uri="{BB962C8B-B14F-4D97-AF65-F5344CB8AC3E}">
        <p14:creationId xmlns:p14="http://schemas.microsoft.com/office/powerpoint/2010/main" val="2497348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720" y="931545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prefix emae06: &lt;http://example.com/emae06#&gt;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DISTINCT ?</a:t>
            </a:r>
            <a:r>
              <a:rPr lang="en-US" dirty="0" err="1"/>
              <a:t>MaterialName</a:t>
            </a:r>
            <a:r>
              <a:rPr lang="en-US" dirty="0"/>
              <a:t> ?</a:t>
            </a:r>
            <a:r>
              <a:rPr lang="en-US" dirty="0" err="1"/>
              <a:t>GaugeSectionThickness</a:t>
            </a:r>
            <a:r>
              <a:rPr lang="en-US" dirty="0"/>
              <a:t> ?</a:t>
            </a:r>
            <a:r>
              <a:rPr lang="en-US" dirty="0" err="1"/>
              <a:t>GaugeSectionWidth</a:t>
            </a:r>
            <a:r>
              <a:rPr lang="en-US" dirty="0"/>
              <a:t> ?</a:t>
            </a:r>
            <a:r>
              <a:rPr lang="en-US" dirty="0" err="1"/>
              <a:t>Maxstress</a:t>
            </a:r>
            <a:r>
              <a:rPr lang="en-US" dirty="0"/>
              <a:t> ?</a:t>
            </a:r>
            <a:r>
              <a:rPr lang="en-US" dirty="0" err="1"/>
              <a:t>Minstress</a:t>
            </a:r>
            <a:r>
              <a:rPr lang="en-US" dirty="0"/>
              <a:t> ?</a:t>
            </a:r>
            <a:r>
              <a:rPr lang="en-US" dirty="0" err="1"/>
              <a:t>Maxstrainpct</a:t>
            </a:r>
            <a:r>
              <a:rPr lang="en-US" dirty="0"/>
              <a:t> ?</a:t>
            </a:r>
            <a:r>
              <a:rPr lang="en-US" dirty="0" err="1"/>
              <a:t>Minstrainpct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{?a emae06:sshUsesMaterial ?</a:t>
            </a:r>
            <a:r>
              <a:rPr lang="en-US" dirty="0" err="1"/>
              <a:t>MaterialName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emae06:sshGaugeSectionThickness ?</a:t>
            </a:r>
            <a:r>
              <a:rPr lang="en-US" dirty="0" err="1"/>
              <a:t>GaugeSectionThickness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emae06:sshGageSectionWidth ?</a:t>
            </a:r>
            <a:r>
              <a:rPr lang="en-US" dirty="0" err="1"/>
              <a:t>GaugeSectionWidth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emae06:sshModulusOfElasticity ?</a:t>
            </a:r>
            <a:r>
              <a:rPr lang="en-US" dirty="0" err="1"/>
              <a:t>ModuleElasticity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emae06:sshMaxStress   ?</a:t>
            </a:r>
            <a:r>
              <a:rPr lang="en-US" dirty="0" err="1"/>
              <a:t>Maxstress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emae06:sshMinStress   ?</a:t>
            </a:r>
            <a:r>
              <a:rPr lang="en-US" dirty="0" err="1"/>
              <a:t>Minstress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emae06:sshMaxStrainPct  ?</a:t>
            </a:r>
            <a:r>
              <a:rPr lang="en-US" dirty="0" err="1"/>
              <a:t>Maxstrainpct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emae06:sshMinStrainPct  ?</a:t>
            </a:r>
            <a:r>
              <a:rPr lang="en-US" dirty="0" err="1"/>
              <a:t>Minstrainpct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ORDER BY ?</a:t>
            </a:r>
            <a:r>
              <a:rPr lang="en-US" dirty="0" err="1"/>
              <a:t>GaugeSectionThickness</a:t>
            </a:r>
            <a:r>
              <a:rPr lang="en-US" dirty="0"/>
              <a:t>(?</a:t>
            </a:r>
            <a:r>
              <a:rPr lang="en-US" dirty="0" err="1"/>
              <a:t>GaugeSectionWidth</a:t>
            </a:r>
            <a:r>
              <a:rPr lang="en-US" dirty="0"/>
              <a:t>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0040" y="90805"/>
            <a:ext cx="10515600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Query 4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8217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is based 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</a:t>
            </a:r>
            <a:r>
              <a:rPr lang="en-US" dirty="0"/>
              <a:t>on the CONTRACTOR REPORT SAND92–7005 Unlimited Release UC–261 </a:t>
            </a:r>
            <a:r>
              <a:rPr lang="en-US" dirty="0" smtClean="0"/>
              <a:t>“Fatigue </a:t>
            </a:r>
            <a:r>
              <a:rPr lang="en-US" dirty="0"/>
              <a:t>of Fiberglass Wind Turbine Blade </a:t>
            </a:r>
            <a:r>
              <a:rPr lang="en-US" dirty="0" smtClean="0"/>
              <a:t>Materials” by </a:t>
            </a:r>
            <a:r>
              <a:rPr lang="en-US" dirty="0"/>
              <a:t>John F. </a:t>
            </a:r>
            <a:r>
              <a:rPr lang="en-US" dirty="0" err="1"/>
              <a:t>Mandell</a:t>
            </a:r>
            <a:r>
              <a:rPr lang="en-US" dirty="0"/>
              <a:t>, Robert M. Reed, Daniel D. </a:t>
            </a:r>
            <a:r>
              <a:rPr lang="en-US" dirty="0" err="1"/>
              <a:t>Samborsky</a:t>
            </a:r>
            <a:r>
              <a:rPr lang="en-US" dirty="0"/>
              <a:t> </a:t>
            </a:r>
            <a:r>
              <a:rPr lang="en-US" dirty="0" smtClean="0"/>
              <a:t>from Department </a:t>
            </a:r>
            <a:r>
              <a:rPr lang="en-US" dirty="0"/>
              <a:t>of Chemical Engineering Montana State </a:t>
            </a:r>
            <a:r>
              <a:rPr lang="en-US" dirty="0" smtClean="0"/>
              <a:t>University</a:t>
            </a:r>
          </a:p>
          <a:p>
            <a:r>
              <a:rPr lang="en-US" dirty="0" smtClean="0"/>
              <a:t>For the data </a:t>
            </a:r>
            <a:r>
              <a:rPr lang="en-US" dirty="0"/>
              <a:t>in the SNL/MSU/DOE COMPOSITE MATERIAL FATIGUE </a:t>
            </a:r>
            <a:r>
              <a:rPr lang="en-US" dirty="0" smtClean="0"/>
              <a:t>DATABASE (Excel File)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8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Tensile fatigue testing on the specimen that has the following parameter:</a:t>
            </a:r>
          </a:p>
          <a:p>
            <a:pPr lvl="1"/>
            <a:r>
              <a:rPr lang="en-US" dirty="0" smtClean="0"/>
              <a:t>Specimen’s material properties (Material name, Composition of Resin and Reinforcement Fiber with it’s orientation degree percentage, Modulus of Elasticity)</a:t>
            </a:r>
          </a:p>
          <a:p>
            <a:pPr lvl="1"/>
            <a:r>
              <a:rPr lang="en-US" dirty="0" smtClean="0"/>
              <a:t>Specimen’s dimension (Gage Width and Gage Thickness)</a:t>
            </a:r>
          </a:p>
          <a:p>
            <a:pPr lvl="1"/>
            <a:r>
              <a:rPr lang="en-US" dirty="0" smtClean="0"/>
              <a:t>Constant load rate by varying the Frequency (Hz) and the Maximum Stress</a:t>
            </a:r>
          </a:p>
        </p:txBody>
      </p:sp>
    </p:spTree>
    <p:extLst>
      <p:ext uri="{BB962C8B-B14F-4D97-AF65-F5344CB8AC3E}">
        <p14:creationId xmlns:p14="http://schemas.microsoft.com/office/powerpoint/2010/main" val="172615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Analysis: SPARQL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Query 1.</a:t>
            </a:r>
          </a:p>
          <a:p>
            <a:pPr marL="0" indent="0">
              <a:buNone/>
            </a:pPr>
            <a:r>
              <a:rPr lang="en-US" dirty="0" smtClean="0"/>
              <a:t>To find the variation of the frequency (Hz) and the maximum stress (</a:t>
            </a:r>
            <a:r>
              <a:rPr lang="en-US" dirty="0" err="1" smtClean="0"/>
              <a:t>Mpa</a:t>
            </a:r>
            <a:r>
              <a:rPr lang="en-US" dirty="0" smtClean="0"/>
              <a:t>) applied to the specimen according to the Material and it’s properties and also the specimen’s dimensions.</a:t>
            </a:r>
          </a:p>
          <a:p>
            <a:pPr marL="0" indent="0">
              <a:buNone/>
            </a:pPr>
            <a:r>
              <a:rPr lang="en-US" dirty="0" smtClean="0"/>
              <a:t>Query 1a: Filter the search by the material’s layer structure</a:t>
            </a:r>
          </a:p>
          <a:p>
            <a:pPr marL="0" indent="0">
              <a:buNone/>
            </a:pPr>
            <a:r>
              <a:rPr lang="en-US" dirty="0" smtClean="0"/>
              <a:t>Query 1b: Filter the search by the material’s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680" y="660400"/>
            <a:ext cx="11694160" cy="55165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PREFIX emae06: &lt;http://example.com/emae06#&gt; 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xsd</a:t>
            </a:r>
            <a:r>
              <a:rPr lang="en-US" dirty="0"/>
              <a:t>: &lt;http://www.w3.org/2001/XMLSchema#&gt;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DISTINCT ?Material ?Resin ?</a:t>
            </a:r>
            <a:r>
              <a:rPr lang="en-US" dirty="0" err="1"/>
              <a:t>ReinforcementFiber</a:t>
            </a:r>
            <a:r>
              <a:rPr lang="en-US" dirty="0"/>
              <a:t> ?</a:t>
            </a:r>
            <a:r>
              <a:rPr lang="en-US" dirty="0" err="1"/>
              <a:t>ZeroDegreeDirectionFiber_pct</a:t>
            </a:r>
            <a:r>
              <a:rPr lang="en-US" dirty="0"/>
              <a:t> ?</a:t>
            </a:r>
            <a:r>
              <a:rPr lang="en-US" dirty="0" err="1"/>
              <a:t>FortyFiveDegreeDirectionFiber_pct</a:t>
            </a:r>
            <a:r>
              <a:rPr lang="en-US" dirty="0"/>
              <a:t> ?</a:t>
            </a:r>
            <a:r>
              <a:rPr lang="en-US" dirty="0" err="1"/>
              <a:t>NinetyDegreeDirectionFiber_pct</a:t>
            </a:r>
            <a:r>
              <a:rPr lang="en-US" dirty="0"/>
              <a:t> ?</a:t>
            </a:r>
            <a:r>
              <a:rPr lang="en-US" dirty="0" err="1"/>
              <a:t>OtherDegreeDirectionFiber_pct</a:t>
            </a:r>
            <a:r>
              <a:rPr lang="en-US" dirty="0"/>
              <a:t> ?</a:t>
            </a:r>
            <a:r>
              <a:rPr lang="en-US" dirty="0" err="1"/>
              <a:t>GaugeSectionWidth_mm</a:t>
            </a:r>
            <a:r>
              <a:rPr lang="en-US" dirty="0"/>
              <a:t> ?</a:t>
            </a:r>
            <a:r>
              <a:rPr lang="en-US" dirty="0" err="1"/>
              <a:t>GaugeSectionThickness_mm</a:t>
            </a:r>
            <a:r>
              <a:rPr lang="en-US" dirty="0"/>
              <a:t> ?</a:t>
            </a:r>
            <a:r>
              <a:rPr lang="en-US" dirty="0" err="1"/>
              <a:t>MaximumStress_MPa</a:t>
            </a:r>
            <a:r>
              <a:rPr lang="en-US" dirty="0"/>
              <a:t> ?</a:t>
            </a:r>
            <a:r>
              <a:rPr lang="en-US" dirty="0" err="1"/>
              <a:t>FatigueTestFrequency_Hz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{</a:t>
            </a:r>
          </a:p>
          <a:p>
            <a:pPr marL="0" indent="0">
              <a:buNone/>
            </a:pPr>
            <a:r>
              <a:rPr lang="en-US" dirty="0"/>
              <a:t>?a emae06:sshUsesMaterial ?Material .</a:t>
            </a:r>
          </a:p>
          <a:p>
            <a:pPr marL="0" indent="0">
              <a:buNone/>
            </a:pPr>
            <a:r>
              <a:rPr lang="en-US" dirty="0"/>
              <a:t>?a emae06:sshResin ?Resin .</a:t>
            </a:r>
          </a:p>
          <a:p>
            <a:pPr marL="0" indent="0">
              <a:buNone/>
            </a:pPr>
            <a:r>
              <a:rPr lang="en-US" dirty="0"/>
              <a:t>?a emae06:sshZeroDegreeReinforcementFabric ?</a:t>
            </a:r>
            <a:r>
              <a:rPr lang="en-US" dirty="0" err="1"/>
              <a:t>ReinforcementFiber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emae06:sshPctInZeroDegDirection ?</a:t>
            </a:r>
            <a:r>
              <a:rPr lang="en-US" dirty="0" err="1"/>
              <a:t>ZeroDegreeDirectionFiber_pct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emae06:sshPctInFortyFiveDegreeDirection ?</a:t>
            </a:r>
            <a:r>
              <a:rPr lang="en-US" dirty="0" err="1"/>
              <a:t>FortyFiveDegreeDirectionFiber_pct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emae06:sshPctInNinetyDegreeDirection ?</a:t>
            </a:r>
            <a:r>
              <a:rPr lang="en-US" dirty="0" err="1"/>
              <a:t>NinetyDegreeDirectionFiber_pct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emae06:sshPctInOtherDirection ?</a:t>
            </a:r>
            <a:r>
              <a:rPr lang="en-US" dirty="0" err="1"/>
              <a:t>OtherDegreeDirectionFiber_pct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emae06:sshGaugeSectionThickness ?</a:t>
            </a:r>
            <a:r>
              <a:rPr lang="en-US" dirty="0" err="1"/>
              <a:t>GaugeSectionThickness_mm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emae06:sshGageSectionWidth ?</a:t>
            </a:r>
            <a:r>
              <a:rPr lang="en-US" dirty="0" err="1"/>
              <a:t>GaugeSectionWidth_mm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emae06:sshMaxStress ?</a:t>
            </a:r>
            <a:r>
              <a:rPr lang="en-US" dirty="0" err="1"/>
              <a:t>MaximumStress_MPa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emae06:sshFatigueTestFrequency ?</a:t>
            </a:r>
            <a:r>
              <a:rPr lang="en-US" dirty="0" err="1"/>
              <a:t>FatigueTestFrequency_Hz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ORDER BY ?Material ?Resin ?</a:t>
            </a:r>
            <a:r>
              <a:rPr lang="en-US" dirty="0" err="1"/>
              <a:t>ReinforcementFiber</a:t>
            </a:r>
            <a:r>
              <a:rPr lang="en-US" dirty="0"/>
              <a:t> ?</a:t>
            </a:r>
            <a:r>
              <a:rPr lang="en-US" dirty="0" err="1"/>
              <a:t>ZeroDegreeDirectionFiber_pct</a:t>
            </a:r>
            <a:r>
              <a:rPr lang="en-US" dirty="0"/>
              <a:t> ?</a:t>
            </a:r>
            <a:r>
              <a:rPr lang="en-US" dirty="0" err="1"/>
              <a:t>FortyFiveDegreeDirectionFiber_pct</a:t>
            </a:r>
            <a:r>
              <a:rPr lang="en-US" dirty="0"/>
              <a:t> ?</a:t>
            </a:r>
            <a:r>
              <a:rPr lang="en-US" dirty="0" err="1"/>
              <a:t>NinetyDegreeDirectionFiber_pct</a:t>
            </a:r>
            <a:r>
              <a:rPr lang="en-US" dirty="0"/>
              <a:t> ?</a:t>
            </a:r>
            <a:r>
              <a:rPr lang="en-US" dirty="0" err="1"/>
              <a:t>OtherDegreeDirectionFiber_pct</a:t>
            </a:r>
            <a:r>
              <a:rPr lang="en-US" dirty="0"/>
              <a:t> ?</a:t>
            </a:r>
            <a:r>
              <a:rPr lang="en-US" dirty="0" err="1"/>
              <a:t>GaugeSectionWidth_mm</a:t>
            </a:r>
            <a:r>
              <a:rPr lang="en-US" dirty="0"/>
              <a:t> ?</a:t>
            </a:r>
            <a:r>
              <a:rPr lang="en-US" dirty="0" err="1"/>
              <a:t>GaugeSectionThickness_mm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0040" y="90805"/>
            <a:ext cx="10515600" cy="56959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Query 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8060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1840"/>
            <a:ext cx="10515600" cy="542512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PREFIX emae06: &lt;http://example.com/emae06#&gt; 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xsd</a:t>
            </a:r>
            <a:r>
              <a:rPr lang="en-US" dirty="0"/>
              <a:t>: &lt;http://www.w3.org/2001/XMLSchema#&gt;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DISTINCT </a:t>
            </a:r>
            <a:r>
              <a:rPr lang="en-US" dirty="0" smtClean="0"/>
              <a:t>?Material ?Resin </a:t>
            </a:r>
            <a:r>
              <a:rPr lang="en-US" dirty="0"/>
              <a:t>?</a:t>
            </a:r>
            <a:r>
              <a:rPr lang="en-US" dirty="0" err="1"/>
              <a:t>ReinforcementFiber</a:t>
            </a:r>
            <a:r>
              <a:rPr lang="en-US" dirty="0"/>
              <a:t> ?</a:t>
            </a:r>
            <a:r>
              <a:rPr lang="en-US" dirty="0" err="1"/>
              <a:t>ZeroDegreeDirectionFiber_pct</a:t>
            </a:r>
            <a:r>
              <a:rPr lang="en-US" dirty="0"/>
              <a:t> ?</a:t>
            </a:r>
            <a:r>
              <a:rPr lang="en-US" dirty="0" err="1"/>
              <a:t>FortyFiveDegreeDirectionFiber_pct</a:t>
            </a:r>
            <a:r>
              <a:rPr lang="en-US" dirty="0"/>
              <a:t> ?</a:t>
            </a:r>
            <a:r>
              <a:rPr lang="en-US" dirty="0" err="1"/>
              <a:t>NinetyDegreeDirectionFiber_pct</a:t>
            </a:r>
            <a:r>
              <a:rPr lang="en-US" dirty="0"/>
              <a:t> ?</a:t>
            </a:r>
            <a:r>
              <a:rPr lang="en-US" dirty="0" err="1"/>
              <a:t>OtherDegreeDirectionFiber_pct</a:t>
            </a:r>
            <a:r>
              <a:rPr lang="en-US" dirty="0"/>
              <a:t> ?</a:t>
            </a:r>
            <a:r>
              <a:rPr lang="en-US" dirty="0" err="1"/>
              <a:t>GaugeSectionWidth_mm</a:t>
            </a:r>
            <a:r>
              <a:rPr lang="en-US" dirty="0"/>
              <a:t> ?</a:t>
            </a:r>
            <a:r>
              <a:rPr lang="en-US" dirty="0" err="1"/>
              <a:t>GaugeSectionThickness_mm</a:t>
            </a:r>
            <a:r>
              <a:rPr lang="en-US" dirty="0"/>
              <a:t> ?</a:t>
            </a:r>
            <a:r>
              <a:rPr lang="en-US" dirty="0" err="1"/>
              <a:t>MaximumStress_MPa</a:t>
            </a:r>
            <a:r>
              <a:rPr lang="en-US" dirty="0"/>
              <a:t> ?</a:t>
            </a:r>
            <a:r>
              <a:rPr lang="en-US" dirty="0" err="1"/>
              <a:t>FatigueTestFrequency_Hz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{</a:t>
            </a:r>
          </a:p>
          <a:p>
            <a:pPr marL="0" indent="0">
              <a:buNone/>
            </a:pPr>
            <a:r>
              <a:rPr lang="en-US" dirty="0"/>
              <a:t>?a emae06:sshAstmLayup "[(+-45/0):3]:s" .</a:t>
            </a:r>
          </a:p>
          <a:p>
            <a:pPr marL="0" indent="0">
              <a:buNone/>
            </a:pPr>
            <a:r>
              <a:rPr lang="en-US" dirty="0"/>
              <a:t>?a emae06:sshUsesMaterial ?Material .</a:t>
            </a:r>
          </a:p>
          <a:p>
            <a:pPr marL="0" indent="0">
              <a:buNone/>
            </a:pPr>
            <a:r>
              <a:rPr lang="en-US" dirty="0"/>
              <a:t>?a emae06:sshResin ?Resin .</a:t>
            </a:r>
          </a:p>
          <a:p>
            <a:pPr marL="0" indent="0">
              <a:buNone/>
            </a:pPr>
            <a:r>
              <a:rPr lang="en-US" dirty="0"/>
              <a:t>?a emae06:sshZeroDegreeReinforcementFabric ?</a:t>
            </a:r>
            <a:r>
              <a:rPr lang="en-US" dirty="0" err="1"/>
              <a:t>ReinforcementFiber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emae06:sshPctInZeroDegDirection ?</a:t>
            </a:r>
            <a:r>
              <a:rPr lang="en-US" dirty="0" err="1"/>
              <a:t>ZeroDegreeDirectionFiber_pct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emae06:sshPctInFortyFiveDegreeDirection ?</a:t>
            </a:r>
            <a:r>
              <a:rPr lang="en-US" dirty="0" err="1"/>
              <a:t>FortyFiveDegreeDirectionFiber_pct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emae06:sshPctInNinetyDegreeDirection ?</a:t>
            </a:r>
            <a:r>
              <a:rPr lang="en-US" dirty="0" err="1"/>
              <a:t>NinetyDegreeDirectionFiber_pct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emae06:sshPctInOtherDirection ?</a:t>
            </a:r>
            <a:r>
              <a:rPr lang="en-US" dirty="0" err="1"/>
              <a:t>OtherDegreeDirectionFiber_pct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emae06:sshGaugeSectionThickness ?</a:t>
            </a:r>
            <a:r>
              <a:rPr lang="en-US" dirty="0" err="1"/>
              <a:t>GaugeSectionThickness_mm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emae06:sshGageSectionWidth ?</a:t>
            </a:r>
            <a:r>
              <a:rPr lang="en-US" dirty="0" err="1"/>
              <a:t>GaugeSectionWidth_mm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emae06:sshMaxStress ?</a:t>
            </a:r>
            <a:r>
              <a:rPr lang="en-US" dirty="0" err="1"/>
              <a:t>MaximumStress_MPa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emae06:sshFatigueTestFrequency ?</a:t>
            </a:r>
            <a:r>
              <a:rPr lang="en-US" dirty="0" err="1"/>
              <a:t>FatigueTestFrequency_Hz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smtClean="0"/>
              <a:t>?Material ?Resin </a:t>
            </a:r>
            <a:r>
              <a:rPr lang="en-US" dirty="0"/>
              <a:t>?</a:t>
            </a:r>
            <a:r>
              <a:rPr lang="en-US" dirty="0" err="1"/>
              <a:t>ReinforcementFiber</a:t>
            </a:r>
            <a:r>
              <a:rPr lang="en-US" dirty="0"/>
              <a:t> ?</a:t>
            </a:r>
            <a:r>
              <a:rPr lang="en-US" dirty="0" err="1"/>
              <a:t>ZeroDegreeDirectionFiber_pct</a:t>
            </a:r>
            <a:r>
              <a:rPr lang="en-US" dirty="0"/>
              <a:t> ?</a:t>
            </a:r>
            <a:r>
              <a:rPr lang="en-US" dirty="0" err="1"/>
              <a:t>FortyFiveDegreeDirectionFiber_pct</a:t>
            </a:r>
            <a:r>
              <a:rPr lang="en-US" dirty="0"/>
              <a:t> ?</a:t>
            </a:r>
            <a:r>
              <a:rPr lang="en-US" dirty="0" err="1"/>
              <a:t>NinetyDegreeDirectionFiber_pct</a:t>
            </a:r>
            <a:r>
              <a:rPr lang="en-US" dirty="0"/>
              <a:t> ?</a:t>
            </a:r>
            <a:r>
              <a:rPr lang="en-US" dirty="0" err="1"/>
              <a:t>OtherDegreeDirectionFiber_pct</a:t>
            </a:r>
            <a:r>
              <a:rPr lang="en-US" dirty="0"/>
              <a:t> ?</a:t>
            </a:r>
            <a:r>
              <a:rPr lang="en-US" dirty="0" err="1"/>
              <a:t>GaugeSectionWidth_mm</a:t>
            </a:r>
            <a:r>
              <a:rPr lang="en-US" dirty="0"/>
              <a:t> ?</a:t>
            </a:r>
            <a:r>
              <a:rPr lang="en-US" dirty="0" err="1"/>
              <a:t>GaugeSectionThickness_mm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0040" y="90805"/>
            <a:ext cx="10515600" cy="56959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Query 1a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4342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1840"/>
            <a:ext cx="10515600" cy="542512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PREFIX emae06: &lt;http://example.com/emae06#&gt; 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xsd</a:t>
            </a:r>
            <a:r>
              <a:rPr lang="en-US" dirty="0"/>
              <a:t>: &lt;http://www.w3.org/2001/XMLSchema#&gt;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DISTINCT ?Resin ?</a:t>
            </a:r>
            <a:r>
              <a:rPr lang="en-US" dirty="0" err="1"/>
              <a:t>ReinforcementFiber</a:t>
            </a:r>
            <a:r>
              <a:rPr lang="en-US" dirty="0"/>
              <a:t> ?</a:t>
            </a:r>
            <a:r>
              <a:rPr lang="en-US" dirty="0" err="1"/>
              <a:t>ZeroDegreeDirectionFiber_pct</a:t>
            </a:r>
            <a:r>
              <a:rPr lang="en-US" dirty="0"/>
              <a:t> ?</a:t>
            </a:r>
            <a:r>
              <a:rPr lang="en-US" dirty="0" err="1"/>
              <a:t>FortyFiveDegreeDirectionFiber_pct</a:t>
            </a:r>
            <a:r>
              <a:rPr lang="en-US" dirty="0"/>
              <a:t> ?</a:t>
            </a:r>
            <a:r>
              <a:rPr lang="en-US" dirty="0" err="1"/>
              <a:t>NinetyDegreeDirectionFiber_pct</a:t>
            </a:r>
            <a:r>
              <a:rPr lang="en-US" dirty="0"/>
              <a:t> ?</a:t>
            </a:r>
            <a:r>
              <a:rPr lang="en-US" dirty="0" err="1"/>
              <a:t>OtherDegreeDirectionFiber_pct</a:t>
            </a:r>
            <a:r>
              <a:rPr lang="en-US" dirty="0"/>
              <a:t> ?</a:t>
            </a:r>
            <a:r>
              <a:rPr lang="en-US" dirty="0" err="1"/>
              <a:t>GaugeSectionWidth_mm</a:t>
            </a:r>
            <a:r>
              <a:rPr lang="en-US" dirty="0"/>
              <a:t> ?</a:t>
            </a:r>
            <a:r>
              <a:rPr lang="en-US" dirty="0" err="1"/>
              <a:t>GaugeSectionThickness_mm</a:t>
            </a:r>
            <a:r>
              <a:rPr lang="en-US" dirty="0"/>
              <a:t> ?</a:t>
            </a:r>
            <a:r>
              <a:rPr lang="en-US" dirty="0" err="1"/>
              <a:t>MaximumStress_MPa</a:t>
            </a:r>
            <a:r>
              <a:rPr lang="en-US" dirty="0"/>
              <a:t> ?</a:t>
            </a:r>
            <a:r>
              <a:rPr lang="en-US" dirty="0" err="1"/>
              <a:t>FatigueTestFrequency_Hz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{</a:t>
            </a:r>
          </a:p>
          <a:p>
            <a:pPr marL="0" indent="0">
              <a:buNone/>
            </a:pPr>
            <a:r>
              <a:rPr lang="en-US" dirty="0"/>
              <a:t>?a emae06:sshUsesMaterial "UNI-A" .</a:t>
            </a:r>
          </a:p>
          <a:p>
            <a:pPr marL="0" indent="0">
              <a:buNone/>
            </a:pPr>
            <a:r>
              <a:rPr lang="en-US" dirty="0"/>
              <a:t>?a emae06:sshResin ?Resin .</a:t>
            </a:r>
          </a:p>
          <a:p>
            <a:pPr marL="0" indent="0">
              <a:buNone/>
            </a:pPr>
            <a:r>
              <a:rPr lang="en-US" dirty="0"/>
              <a:t>?a emae06:sshZeroDegreeReinforcementFabric ?</a:t>
            </a:r>
            <a:r>
              <a:rPr lang="en-US" dirty="0" err="1"/>
              <a:t>ReinforcementFiber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emae06:sshPctInZeroDegDirection ?</a:t>
            </a:r>
            <a:r>
              <a:rPr lang="en-US" dirty="0" err="1"/>
              <a:t>ZeroDegreeDirectionFiber_pct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emae06:sshPctInFortyFiveDegreeDirection ?</a:t>
            </a:r>
            <a:r>
              <a:rPr lang="en-US" dirty="0" err="1"/>
              <a:t>FortyFiveDegreeDirectionFiber_pct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emae06:sshPctInNinetyDegreeDirection ?</a:t>
            </a:r>
            <a:r>
              <a:rPr lang="en-US" dirty="0" err="1"/>
              <a:t>NinetyDegreeDirectionFiber_pct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emae06:sshPctInOtherDirection ?</a:t>
            </a:r>
            <a:r>
              <a:rPr lang="en-US" dirty="0" err="1"/>
              <a:t>OtherDegreeDirectionFiber_pct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emae06:sshGaugeSectionThickness ?</a:t>
            </a:r>
            <a:r>
              <a:rPr lang="en-US" dirty="0" err="1"/>
              <a:t>GaugeSectionThickness_mm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emae06:sshGageSectionWidth ?</a:t>
            </a:r>
            <a:r>
              <a:rPr lang="en-US" dirty="0" err="1"/>
              <a:t>GaugeSectionWidth_mm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emae06:sshMaxStress ?</a:t>
            </a:r>
            <a:r>
              <a:rPr lang="en-US" dirty="0" err="1"/>
              <a:t>MaximumStress_MPa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emae06:sshFatigueTestFrequency ?</a:t>
            </a:r>
            <a:r>
              <a:rPr lang="en-US" dirty="0" err="1"/>
              <a:t>FatigueTestFrequency_Hz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ORDER BY ?Resin ?</a:t>
            </a:r>
            <a:r>
              <a:rPr lang="en-US" dirty="0" err="1"/>
              <a:t>ReinforcementFiber</a:t>
            </a:r>
            <a:r>
              <a:rPr lang="en-US" dirty="0"/>
              <a:t> ?</a:t>
            </a:r>
            <a:r>
              <a:rPr lang="en-US" dirty="0" err="1"/>
              <a:t>ZeroDegreeDirectionFiber_pct</a:t>
            </a:r>
            <a:r>
              <a:rPr lang="en-US" dirty="0"/>
              <a:t> ?</a:t>
            </a:r>
            <a:r>
              <a:rPr lang="en-US" dirty="0" err="1"/>
              <a:t>FortyFiveDegreeDirectionFiber_pct</a:t>
            </a:r>
            <a:r>
              <a:rPr lang="en-US" dirty="0"/>
              <a:t> ?</a:t>
            </a:r>
            <a:r>
              <a:rPr lang="en-US" dirty="0" err="1"/>
              <a:t>NinetyDegreeDirectionFiber_pct</a:t>
            </a:r>
            <a:r>
              <a:rPr lang="en-US" dirty="0"/>
              <a:t> ?</a:t>
            </a:r>
            <a:r>
              <a:rPr lang="en-US" dirty="0" err="1"/>
              <a:t>OtherDegreeDirectionFiber_pct</a:t>
            </a:r>
            <a:r>
              <a:rPr lang="en-US" dirty="0"/>
              <a:t> ?</a:t>
            </a:r>
            <a:r>
              <a:rPr lang="en-US" dirty="0" err="1"/>
              <a:t>GaugeSectionWidth_mm</a:t>
            </a:r>
            <a:r>
              <a:rPr lang="en-US" dirty="0"/>
              <a:t> ?</a:t>
            </a:r>
            <a:r>
              <a:rPr lang="en-US" dirty="0" err="1"/>
              <a:t>GaugeSectionThickness_mm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0040" y="90805"/>
            <a:ext cx="10515600" cy="56959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Query 1b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53003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Analysis: SPARQL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Query 2.</a:t>
            </a:r>
          </a:p>
          <a:p>
            <a:pPr marL="0" indent="0">
              <a:buNone/>
            </a:pPr>
            <a:r>
              <a:rPr lang="en-US" dirty="0" smtClean="0"/>
              <a:t>To find the variation of the maximum strain percentage and the load cycle time applied to the specimen according to the material and it’s properties and also the specimen’s dimensions.</a:t>
            </a:r>
          </a:p>
          <a:p>
            <a:pPr marL="0" indent="0">
              <a:buNone/>
            </a:pPr>
            <a:r>
              <a:rPr lang="en-US" dirty="0" smtClean="0"/>
              <a:t>Query 1a: Filter the search by the material’s layer structure</a:t>
            </a:r>
          </a:p>
          <a:p>
            <a:pPr marL="0" indent="0">
              <a:buNone/>
            </a:pPr>
            <a:r>
              <a:rPr lang="en-US" dirty="0" smtClean="0"/>
              <a:t>Query 1b: Filter the search by the material’s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3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1840"/>
            <a:ext cx="10515600" cy="542512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PREFIX emae06: &lt;http://example.com/emae06#&gt; </a:t>
            </a:r>
          </a:p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xsd</a:t>
            </a:r>
            <a:r>
              <a:rPr lang="en-US" dirty="0"/>
              <a:t>: &lt;http://www.w3.org/2001/XMLSchema#&gt;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DISTINCT ?Material ?Resin ?</a:t>
            </a:r>
            <a:r>
              <a:rPr lang="en-US" dirty="0" err="1"/>
              <a:t>ReinforcementFiber</a:t>
            </a:r>
            <a:r>
              <a:rPr lang="en-US" dirty="0"/>
              <a:t> ?</a:t>
            </a:r>
            <a:r>
              <a:rPr lang="en-US" dirty="0" err="1"/>
              <a:t>ZeroDegreeDirectionFiber_pct</a:t>
            </a:r>
            <a:r>
              <a:rPr lang="en-US" dirty="0"/>
              <a:t> ?</a:t>
            </a:r>
            <a:r>
              <a:rPr lang="en-US" dirty="0" err="1"/>
              <a:t>FortyFiveDegreeDirectionFiber_pct</a:t>
            </a:r>
            <a:r>
              <a:rPr lang="en-US" dirty="0"/>
              <a:t> ?</a:t>
            </a:r>
            <a:r>
              <a:rPr lang="en-US" dirty="0" err="1"/>
              <a:t>NinetyDegreeDirectionFiber_pct</a:t>
            </a:r>
            <a:r>
              <a:rPr lang="en-US" dirty="0"/>
              <a:t> ?</a:t>
            </a:r>
            <a:r>
              <a:rPr lang="en-US" dirty="0" err="1"/>
              <a:t>OtherDegreeDirectionFiber_pct</a:t>
            </a:r>
            <a:r>
              <a:rPr lang="en-US" dirty="0"/>
              <a:t> ?</a:t>
            </a:r>
            <a:r>
              <a:rPr lang="en-US" dirty="0" err="1"/>
              <a:t>GaugeSectionWidth_mm</a:t>
            </a:r>
            <a:r>
              <a:rPr lang="en-US" dirty="0"/>
              <a:t> ?</a:t>
            </a:r>
            <a:r>
              <a:rPr lang="en-US" dirty="0" err="1"/>
              <a:t>GaugeSectionThickness_mm</a:t>
            </a:r>
            <a:r>
              <a:rPr lang="en-US" dirty="0"/>
              <a:t> ?</a:t>
            </a:r>
            <a:r>
              <a:rPr lang="en-US" dirty="0" err="1"/>
              <a:t>MaximumStrain_pct</a:t>
            </a:r>
            <a:r>
              <a:rPr lang="en-US" dirty="0"/>
              <a:t> ?</a:t>
            </a:r>
            <a:r>
              <a:rPr lang="en-US" dirty="0" err="1"/>
              <a:t>LoadCycle_time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{</a:t>
            </a:r>
          </a:p>
          <a:p>
            <a:pPr marL="0" indent="0">
              <a:buNone/>
            </a:pPr>
            <a:r>
              <a:rPr lang="en-US" dirty="0"/>
              <a:t>?a emae06:sshUsesMaterial ?Material .</a:t>
            </a:r>
          </a:p>
          <a:p>
            <a:pPr marL="0" indent="0">
              <a:buNone/>
            </a:pPr>
            <a:r>
              <a:rPr lang="en-US" dirty="0"/>
              <a:t>?a emae06:sshResin ?Resin .</a:t>
            </a:r>
          </a:p>
          <a:p>
            <a:pPr marL="0" indent="0">
              <a:buNone/>
            </a:pPr>
            <a:r>
              <a:rPr lang="en-US" dirty="0"/>
              <a:t>?a emae06:sshZeroDegreeReinforcementFabric ?</a:t>
            </a:r>
            <a:r>
              <a:rPr lang="en-US" dirty="0" err="1"/>
              <a:t>ReinforcementFiber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emae06:sshPctInZeroDegDirection ?</a:t>
            </a:r>
            <a:r>
              <a:rPr lang="en-US" dirty="0" err="1"/>
              <a:t>ZeroDegreeDirectionFiber_pct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emae06:sshPctInFortyFiveDegreeDirection ?</a:t>
            </a:r>
            <a:r>
              <a:rPr lang="en-US" dirty="0" err="1"/>
              <a:t>FortyFiveDegreeDirectionFiber_pct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emae06:sshPctInNinetyDegreeDirection ?</a:t>
            </a:r>
            <a:r>
              <a:rPr lang="en-US" dirty="0" err="1"/>
              <a:t>NinetyDegreeDirectionFiber_pct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emae06:sshPctInOtherDirection ?</a:t>
            </a:r>
            <a:r>
              <a:rPr lang="en-US" dirty="0" err="1"/>
              <a:t>OtherDegreeDirectionFiber_pct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emae06:sshGaugeSectionThickness ?</a:t>
            </a:r>
            <a:r>
              <a:rPr lang="en-US" dirty="0" err="1"/>
              <a:t>GaugeSectionThickness_mm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emae06:sshGageSectionWidth ?</a:t>
            </a:r>
            <a:r>
              <a:rPr lang="en-US" dirty="0" err="1"/>
              <a:t>GaugeSectionWidth_mm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emae06:sshMaxStrainPct ?</a:t>
            </a:r>
            <a:r>
              <a:rPr lang="en-US" dirty="0" err="1"/>
              <a:t>MaximumStrain_pct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?a emae06:sshAppliedMechanicalLoadCycles ?</a:t>
            </a:r>
            <a:r>
              <a:rPr lang="en-US" dirty="0" err="1"/>
              <a:t>LoadCycle_time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ORDER BY ?Material ?Resin ?</a:t>
            </a:r>
            <a:r>
              <a:rPr lang="en-US" dirty="0" err="1"/>
              <a:t>ReinforcementFiber</a:t>
            </a:r>
            <a:r>
              <a:rPr lang="en-US" dirty="0"/>
              <a:t> ?</a:t>
            </a:r>
            <a:r>
              <a:rPr lang="en-US" dirty="0" err="1"/>
              <a:t>ZeroDegreeDirectionFiber_pct</a:t>
            </a:r>
            <a:r>
              <a:rPr lang="en-US" dirty="0"/>
              <a:t> ?</a:t>
            </a:r>
            <a:r>
              <a:rPr lang="en-US" dirty="0" err="1"/>
              <a:t>FortyFiveDegreeDirectionFiber_pct</a:t>
            </a:r>
            <a:r>
              <a:rPr lang="en-US" dirty="0"/>
              <a:t> ?</a:t>
            </a:r>
            <a:r>
              <a:rPr lang="en-US" dirty="0" err="1"/>
              <a:t>NinetyDegreeDirectionFiber_pct</a:t>
            </a:r>
            <a:r>
              <a:rPr lang="en-US" dirty="0"/>
              <a:t> ?</a:t>
            </a:r>
            <a:r>
              <a:rPr lang="en-US" dirty="0" err="1"/>
              <a:t>OtherDegreeDirectionFiber_pct</a:t>
            </a:r>
            <a:r>
              <a:rPr lang="en-US" dirty="0"/>
              <a:t> ?</a:t>
            </a:r>
            <a:r>
              <a:rPr lang="en-US" dirty="0" err="1"/>
              <a:t>GaugeSectionWidth_mm</a:t>
            </a:r>
            <a:r>
              <a:rPr lang="en-US" dirty="0"/>
              <a:t> ?</a:t>
            </a:r>
            <a:r>
              <a:rPr lang="en-US" dirty="0" err="1"/>
              <a:t>GaugeSectionThickness_mm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0040" y="90805"/>
            <a:ext cx="10515600" cy="56959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Query 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42931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20213</TotalTime>
  <Words>1625</Words>
  <Application>Microsoft Office PowerPoint</Application>
  <PresentationFormat>Widescreen</PresentationFormat>
  <Paragraphs>239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Wind turbine blade analysis SPARQL queries</vt:lpstr>
      <vt:lpstr>Analysis is based on:</vt:lpstr>
      <vt:lpstr>Test Method</vt:lpstr>
      <vt:lpstr>Result Analysis: SPARQL Queries</vt:lpstr>
      <vt:lpstr>Query 1</vt:lpstr>
      <vt:lpstr>Query 1a</vt:lpstr>
      <vt:lpstr>Query 1b</vt:lpstr>
      <vt:lpstr>Result Analysis: SPARQL Queries</vt:lpstr>
      <vt:lpstr>Query 2</vt:lpstr>
      <vt:lpstr>Query 2a</vt:lpstr>
      <vt:lpstr>Query 2b</vt:lpstr>
      <vt:lpstr>Result Analysis: SPARQL Queries</vt:lpstr>
      <vt:lpstr>Query 3</vt:lpstr>
      <vt:lpstr>Query 3a</vt:lpstr>
      <vt:lpstr>Query 3b</vt:lpstr>
      <vt:lpstr>Result Analysis: SPARQL Queries 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Munira Mohd Ali</dc:creator>
  <cp:lastModifiedBy>Munira Mohd Ali</cp:lastModifiedBy>
  <cp:revision>47</cp:revision>
  <dcterms:created xsi:type="dcterms:W3CDTF">2018-05-25T15:52:08Z</dcterms:created>
  <dcterms:modified xsi:type="dcterms:W3CDTF">2018-06-08T19:49:23Z</dcterms:modified>
</cp:coreProperties>
</file>