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2" r:id="rId3"/>
    <p:sldId id="310" r:id="rId4"/>
    <p:sldId id="311" r:id="rId5"/>
    <p:sldId id="312" r:id="rId6"/>
    <p:sldId id="313" r:id="rId7"/>
    <p:sldId id="314" r:id="rId8"/>
    <p:sldId id="315" r:id="rId9"/>
  </p:sldIdLst>
  <p:sldSz cx="9144000" cy="6858000" type="screen4x3"/>
  <p:notesSz cx="6858000" cy="9144000"/>
  <p:embeddedFontLst>
    <p:embeddedFont>
      <p:font typeface="Roboto Slab" panose="020B0604020202020204" charset="0"/>
      <p:regular r:id="rId11"/>
      <p:bold r:id="rId12"/>
    </p:embeddedFont>
    <p:embeddedFont>
      <p:font typeface="Source Sans Pro" panose="020B0604020202020204" charset="0"/>
      <p:regular r:id="rId13"/>
      <p:bold r:id="rId14"/>
      <p:italic r:id="rId15"/>
      <p:boldItalic r:id="rId16"/>
    </p:embeddedFont>
    <p:embeddedFont>
      <p:font typeface="Gadugi" panose="020B0502040204020203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3ADA31F-421E-42DE-A845-3A439D4CC8AE}">
  <a:tblStyle styleId="{F3ADA31F-421E-42DE-A845-3A439D4CC8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20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00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58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9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0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24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300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065072" y="1954538"/>
            <a:ext cx="7228401" cy="965446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4400" dirty="0">
                <a:ln w="12700">
                  <a:solidFill>
                    <a:schemeClr val="tx1"/>
                  </a:solidFill>
                </a:ln>
              </a:rPr>
              <a:t>Vacation Home Rental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" sz="4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A6B8A9D-CB6A-4056-837D-D042F25D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96" y="128389"/>
            <a:ext cx="1471422" cy="147142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51D36A4-5B3C-419B-B22C-ADEC0FDACACA}"/>
              </a:ext>
            </a:extLst>
          </p:cNvPr>
          <p:cNvSpPr txBox="1">
            <a:spLocks/>
          </p:cNvSpPr>
          <p:nvPr/>
        </p:nvSpPr>
        <p:spPr>
          <a:xfrm>
            <a:off x="2285510" y="2908409"/>
            <a:ext cx="4544895" cy="106433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IS 620 - Advanced Database projects</a:t>
            </a:r>
          </a:p>
          <a:p>
            <a:pPr algn="ctr"/>
            <a:r>
              <a:rPr lang="en-US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Deliverable 3</a:t>
            </a:r>
          </a:p>
          <a:p>
            <a:pPr algn="ctr"/>
            <a:r>
              <a:rPr lang="en-US" sz="18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Date 12/19/2017</a:t>
            </a:r>
            <a:endParaRPr lang="en-US" sz="1800" b="1" u="sng" dirty="0">
              <a:solidFill>
                <a:srgbClr val="00206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55C3D-BF12-474E-AC17-0D58F7BC547D}"/>
              </a:ext>
            </a:extLst>
          </p:cNvPr>
          <p:cNvSpPr txBox="1">
            <a:spLocks/>
          </p:cNvSpPr>
          <p:nvPr/>
        </p:nvSpPr>
        <p:spPr>
          <a:xfrm>
            <a:off x="288239" y="4572000"/>
            <a:ext cx="3936520" cy="2088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 Members:</a:t>
            </a: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Abishek Agarwal Poddar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Balakumaran Bhoopathi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 Varsha Venantius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Reddy Chandupatla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Siddhie Shah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 up of a weapon&#10;&#10;Description generated with low confidence">
            <a:extLst>
              <a:ext uri="{FF2B5EF4-FFF2-40B4-BE49-F238E27FC236}">
                <a16:creationId xmlns:a16="http://schemas.microsoft.com/office/drawing/2014/main" id="{0A537E84-CFD7-4F87-9CB1-7D95DA26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76" y="6213327"/>
            <a:ext cx="453471" cy="469227"/>
          </a:xfrm>
          <a:prstGeom prst="rect">
            <a:avLst/>
          </a:prstGeom>
        </p:spPr>
      </p:pic>
      <p:sp>
        <p:nvSpPr>
          <p:cNvPr id="117" name="Shape 117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1578463" y="1604551"/>
            <a:ext cx="2194560" cy="77023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1714766" y="2633368"/>
            <a:ext cx="5137269" cy="310090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Introduction 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Code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ER Diagram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Demonstration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Questions and Answers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3" name="Shape 12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grpSp>
        <p:nvGrpSpPr>
          <p:cNvPr id="13" name="Shape 399">
            <a:extLst>
              <a:ext uri="{FF2B5EF4-FFF2-40B4-BE49-F238E27FC236}">
                <a16:creationId xmlns:a16="http://schemas.microsoft.com/office/drawing/2014/main" id="{FD5146A8-67D9-4C3A-BEA5-81DF118D8643}"/>
              </a:ext>
            </a:extLst>
          </p:cNvPr>
          <p:cNvGrpSpPr/>
          <p:nvPr/>
        </p:nvGrpSpPr>
        <p:grpSpPr>
          <a:xfrm>
            <a:off x="5594213" y="1800610"/>
            <a:ext cx="1002924" cy="1294580"/>
            <a:chOff x="590250" y="244200"/>
            <a:chExt cx="407975" cy="532175"/>
          </a:xfrm>
        </p:grpSpPr>
        <p:sp>
          <p:nvSpPr>
            <p:cNvPr id="14" name="Shape 400">
              <a:extLst>
                <a:ext uri="{FF2B5EF4-FFF2-40B4-BE49-F238E27FC236}">
                  <a16:creationId xmlns:a16="http://schemas.microsoft.com/office/drawing/2014/main" id="{21DD22E8-C797-4CA9-A77D-6E2D471E3867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401">
              <a:extLst>
                <a:ext uri="{FF2B5EF4-FFF2-40B4-BE49-F238E27FC236}">
                  <a16:creationId xmlns:a16="http://schemas.microsoft.com/office/drawing/2014/main" id="{854561E7-277B-443D-B157-EBF00CDDAAAF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402">
              <a:extLst>
                <a:ext uri="{FF2B5EF4-FFF2-40B4-BE49-F238E27FC236}">
                  <a16:creationId xmlns:a16="http://schemas.microsoft.com/office/drawing/2014/main" id="{D5C7B6D6-42D6-4433-B47D-5065F5A209B5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403">
              <a:extLst>
                <a:ext uri="{FF2B5EF4-FFF2-40B4-BE49-F238E27FC236}">
                  <a16:creationId xmlns:a16="http://schemas.microsoft.com/office/drawing/2014/main" id="{64770DFF-3917-4102-84E0-3DF5D423C007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404">
              <a:extLst>
                <a:ext uri="{FF2B5EF4-FFF2-40B4-BE49-F238E27FC236}">
                  <a16:creationId xmlns:a16="http://schemas.microsoft.com/office/drawing/2014/main" id="{9B06259D-6D92-41BB-9B54-729A5D54F81A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405">
              <a:extLst>
                <a:ext uri="{FF2B5EF4-FFF2-40B4-BE49-F238E27FC236}">
                  <a16:creationId xmlns:a16="http://schemas.microsoft.com/office/drawing/2014/main" id="{1B59264E-901A-4BA4-94DF-C7B11A589418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Shape 406">
              <a:extLst>
                <a:ext uri="{FF2B5EF4-FFF2-40B4-BE49-F238E27FC236}">
                  <a16:creationId xmlns:a16="http://schemas.microsoft.com/office/drawing/2014/main" id="{F1841560-80BA-437D-9E0D-D51EFD531A4D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Shape 407">
              <a:extLst>
                <a:ext uri="{FF2B5EF4-FFF2-40B4-BE49-F238E27FC236}">
                  <a16:creationId xmlns:a16="http://schemas.microsoft.com/office/drawing/2014/main" id="{D0CD8B35-CFAE-4A7D-8154-0D27D92955C4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Shape 408">
              <a:extLst>
                <a:ext uri="{FF2B5EF4-FFF2-40B4-BE49-F238E27FC236}">
                  <a16:creationId xmlns:a16="http://schemas.microsoft.com/office/drawing/2014/main" id="{C6B8F439-409E-48FC-A66F-8CE1140B35A2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Shape 409">
              <a:extLst>
                <a:ext uri="{FF2B5EF4-FFF2-40B4-BE49-F238E27FC236}">
                  <a16:creationId xmlns:a16="http://schemas.microsoft.com/office/drawing/2014/main" id="{27388B8E-BA7D-407D-B700-28A48A7E4547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Shape 410">
              <a:extLst>
                <a:ext uri="{FF2B5EF4-FFF2-40B4-BE49-F238E27FC236}">
                  <a16:creationId xmlns:a16="http://schemas.microsoft.com/office/drawing/2014/main" id="{7770D8C3-D2B8-4920-AFA2-A6EA2144EA7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411">
              <a:extLst>
                <a:ext uri="{FF2B5EF4-FFF2-40B4-BE49-F238E27FC236}">
                  <a16:creationId xmlns:a16="http://schemas.microsoft.com/office/drawing/2014/main" id="{3DA12A5E-D8D7-4775-A20F-0CFF958991AD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412">
              <a:extLst>
                <a:ext uri="{FF2B5EF4-FFF2-40B4-BE49-F238E27FC236}">
                  <a16:creationId xmlns:a16="http://schemas.microsoft.com/office/drawing/2014/main" id="{181CCF5A-A8EF-45EB-9617-65E6EA4AB585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413">
              <a:extLst>
                <a:ext uri="{FF2B5EF4-FFF2-40B4-BE49-F238E27FC236}">
                  <a16:creationId xmlns:a16="http://schemas.microsoft.com/office/drawing/2014/main" id="{3AEEDCD8-0146-4EEA-84AF-74921E7D0608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eapon&#10;&#10;Description generated with low confidence">
            <a:extLst>
              <a:ext uri="{FF2B5EF4-FFF2-40B4-BE49-F238E27FC236}">
                <a16:creationId xmlns:a16="http://schemas.microsoft.com/office/drawing/2014/main" id="{32EABAA7-7527-4CE4-8CBD-006503D0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76" y="6213327"/>
            <a:ext cx="453471" cy="469227"/>
          </a:xfrm>
          <a:prstGeom prst="rect">
            <a:avLst/>
          </a:prstGeom>
        </p:spPr>
      </p:pic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34000" y="1539031"/>
            <a:ext cx="8876000" cy="44103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an Account management database for a Vacation Home rental which provides &amp; manages User and host with facilities like listing home, amenities, available dates, booking and so on.</a:t>
            </a:r>
          </a:p>
          <a:p>
            <a:pPr algn="just">
              <a:buNone/>
            </a:pPr>
            <a:endParaRPr lang="en-US" altLang="zh-CN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PL/SQL procedures for each set of required features and tested the database using sample data's. </a:t>
            </a:r>
          </a:p>
          <a:p>
            <a:pPr algn="just">
              <a:buNone/>
            </a:pPr>
            <a:endParaRPr lang="en-US" altLang="zh-CN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Project Management Schedule and Resource allocation, Design document which included ER Diagrams and SQL statements to create tables and insert data.</a:t>
            </a:r>
          </a:p>
          <a:p>
            <a:pPr marL="457200" indent="-457200" algn="just"/>
            <a:endParaRPr 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8" name="Shape 97">
            <a:extLst>
              <a:ext uri="{FF2B5EF4-FFF2-40B4-BE49-F238E27FC236}">
                <a16:creationId xmlns:a16="http://schemas.microsoft.com/office/drawing/2014/main" id="{14CF3069-FF09-441B-8BE0-C17FC1D9B18F}"/>
              </a:ext>
            </a:extLst>
          </p:cNvPr>
          <p:cNvSpPr txBox="1">
            <a:spLocks/>
          </p:cNvSpPr>
          <p:nvPr/>
        </p:nvSpPr>
        <p:spPr>
          <a:xfrm>
            <a:off x="3018364" y="937551"/>
            <a:ext cx="3523957" cy="704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000" dirty="0"/>
              <a:t>Introduction 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5197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eapon&#10;&#10;Description generated with low confidence">
            <a:extLst>
              <a:ext uri="{FF2B5EF4-FFF2-40B4-BE49-F238E27FC236}">
                <a16:creationId xmlns:a16="http://schemas.microsoft.com/office/drawing/2014/main" id="{7DEDC2E3-9E9E-489C-B501-DC23E14DF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76" y="6222754"/>
            <a:ext cx="453471" cy="469227"/>
          </a:xfrm>
          <a:prstGeom prst="rect">
            <a:avLst/>
          </a:prstGeom>
        </p:spPr>
      </p:pic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34000" y="1539031"/>
            <a:ext cx="8876000" cy="44103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</a:p>
          <a:p>
            <a:pPr algn="just"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a)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Stored Functions and Procedures  </a:t>
            </a:r>
          </a:p>
          <a:p>
            <a:pPr algn="just">
              <a:buNone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Implicit and Explicit Cursors </a:t>
            </a:r>
          </a:p>
          <a:p>
            <a:pPr algn="just">
              <a:buNone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Statements and Exception Handling </a:t>
            </a:r>
          </a:p>
          <a:p>
            <a:pPr algn="just">
              <a:buNone/>
            </a:pPr>
            <a:endParaRPr lang="en-US" altLang="zh-CN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algn="just">
              <a:buNone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PL-SQL</a:t>
            </a:r>
          </a:p>
          <a:p>
            <a:pPr algn="just">
              <a:buNone/>
            </a:pPr>
            <a:endParaRPr lang="en-US" altLang="zh-CN" sz="2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algn="just">
              <a:buNone/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Oracle SQL Developer </a:t>
            </a:r>
          </a:p>
          <a:p>
            <a:pPr marL="457200" indent="-457200" algn="just"/>
            <a:endParaRPr 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8" name="Shape 97">
            <a:extLst>
              <a:ext uri="{FF2B5EF4-FFF2-40B4-BE49-F238E27FC236}">
                <a16:creationId xmlns:a16="http://schemas.microsoft.com/office/drawing/2014/main" id="{14CF3069-FF09-441B-8BE0-C17FC1D9B18F}"/>
              </a:ext>
            </a:extLst>
          </p:cNvPr>
          <p:cNvSpPr txBox="1">
            <a:spLocks/>
          </p:cNvSpPr>
          <p:nvPr/>
        </p:nvSpPr>
        <p:spPr>
          <a:xfrm>
            <a:off x="2337845" y="937551"/>
            <a:ext cx="4873658" cy="704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000" dirty="0"/>
              <a:t> Code Management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3704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weapon&#10;&#10;Description generated with low confidence">
            <a:extLst>
              <a:ext uri="{FF2B5EF4-FFF2-40B4-BE49-F238E27FC236}">
                <a16:creationId xmlns:a16="http://schemas.microsoft.com/office/drawing/2014/main" id="{C5F3CAC0-5CF1-4684-8612-6531A7C7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288" y="6244082"/>
            <a:ext cx="412246" cy="426569"/>
          </a:xfrm>
          <a:prstGeom prst="rect">
            <a:avLst/>
          </a:prstGeom>
        </p:spPr>
      </p:pic>
      <p:sp>
        <p:nvSpPr>
          <p:cNvPr id="8" name="Shape 97">
            <a:extLst>
              <a:ext uri="{FF2B5EF4-FFF2-40B4-BE49-F238E27FC236}">
                <a16:creationId xmlns:a16="http://schemas.microsoft.com/office/drawing/2014/main" id="{14CF3069-FF09-441B-8BE0-C17FC1D9B18F}"/>
              </a:ext>
            </a:extLst>
          </p:cNvPr>
          <p:cNvSpPr txBox="1">
            <a:spLocks/>
          </p:cNvSpPr>
          <p:nvPr/>
        </p:nvSpPr>
        <p:spPr>
          <a:xfrm>
            <a:off x="3305402" y="76311"/>
            <a:ext cx="3137922" cy="704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000" dirty="0"/>
              <a:t>ER Diagram</a:t>
            </a:r>
            <a:endParaRPr lang="en" sz="40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BB25491-D21B-49C6-AE92-46F65969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0893"/>
            <a:ext cx="9144000" cy="54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eapon&#10;&#10;Description generated with low confidence">
            <a:extLst>
              <a:ext uri="{FF2B5EF4-FFF2-40B4-BE49-F238E27FC236}">
                <a16:creationId xmlns:a16="http://schemas.microsoft.com/office/drawing/2014/main" id="{64B859C4-A511-4D31-8376-1DD95D3E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15" y="6244082"/>
            <a:ext cx="412246" cy="426570"/>
          </a:xfrm>
          <a:prstGeom prst="rect">
            <a:avLst/>
          </a:prstGeom>
        </p:spPr>
      </p:pic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4018" y="2185278"/>
            <a:ext cx="3371624" cy="281092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tables</a:t>
            </a:r>
          </a:p>
          <a:p>
            <a:pPr marL="457200" indent="-457200" algn="just"/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features</a:t>
            </a:r>
          </a:p>
          <a:p>
            <a:pPr marL="457200" indent="-457200" algn="just"/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</a:t>
            </a:r>
          </a:p>
          <a:p>
            <a:pPr marL="457200" indent="-457200" algn="just"/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8" name="Shape 97">
            <a:extLst>
              <a:ext uri="{FF2B5EF4-FFF2-40B4-BE49-F238E27FC236}">
                <a16:creationId xmlns:a16="http://schemas.microsoft.com/office/drawing/2014/main" id="{14CF3069-FF09-441B-8BE0-C17FC1D9B18F}"/>
              </a:ext>
            </a:extLst>
          </p:cNvPr>
          <p:cNvSpPr txBox="1">
            <a:spLocks/>
          </p:cNvSpPr>
          <p:nvPr/>
        </p:nvSpPr>
        <p:spPr>
          <a:xfrm>
            <a:off x="3114017" y="895021"/>
            <a:ext cx="3191085" cy="704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000" dirty="0"/>
              <a:t> Conclusion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4778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weapon&#10;&#10;Description generated with low confidence">
            <a:extLst>
              <a:ext uri="{FF2B5EF4-FFF2-40B4-BE49-F238E27FC236}">
                <a16:creationId xmlns:a16="http://schemas.microsoft.com/office/drawing/2014/main" id="{E14C4E59-4FAD-411E-88ED-389ECC91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288" y="6244082"/>
            <a:ext cx="412246" cy="426570"/>
          </a:xfrm>
          <a:prstGeom prst="rect">
            <a:avLst/>
          </a:prstGeom>
        </p:spPr>
      </p:pic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8" name="Shape 97">
            <a:extLst>
              <a:ext uri="{FF2B5EF4-FFF2-40B4-BE49-F238E27FC236}">
                <a16:creationId xmlns:a16="http://schemas.microsoft.com/office/drawing/2014/main" id="{14CF3069-FF09-441B-8BE0-C17FC1D9B18F}"/>
              </a:ext>
            </a:extLst>
          </p:cNvPr>
          <p:cNvSpPr txBox="1">
            <a:spLocks/>
          </p:cNvSpPr>
          <p:nvPr/>
        </p:nvSpPr>
        <p:spPr>
          <a:xfrm>
            <a:off x="2975798" y="566955"/>
            <a:ext cx="4873658" cy="704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000" dirty="0"/>
              <a:t>Demonstration 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4580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weapon&#10;&#10;Description generated with low confidence">
            <a:extLst>
              <a:ext uri="{FF2B5EF4-FFF2-40B4-BE49-F238E27FC236}">
                <a16:creationId xmlns:a16="http://schemas.microsoft.com/office/drawing/2014/main" id="{4A94E97D-D06E-42EB-B6BF-CE83666C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377" y="6209889"/>
            <a:ext cx="453471" cy="469227"/>
          </a:xfrm>
          <a:prstGeom prst="rect">
            <a:avLst/>
          </a:prstGeom>
        </p:spPr>
      </p:pic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246738" y="2899999"/>
            <a:ext cx="8685084" cy="7469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THANK YOU ALL FOR YOUR SUPPORT AND COOPERATION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97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178</Words>
  <Application>Microsoft Office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Roboto Slab</vt:lpstr>
      <vt:lpstr>Source Sans Pro</vt:lpstr>
      <vt:lpstr>Gadugi</vt:lpstr>
      <vt:lpstr>Arial</vt:lpstr>
      <vt:lpstr>Cordelia template</vt:lpstr>
      <vt:lpstr>Vacation Home Rental 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and Legal Issues Related to Panama Papers </dc:title>
  <cp:lastModifiedBy>cureddy19@gmail.com</cp:lastModifiedBy>
  <cp:revision>74</cp:revision>
  <dcterms:modified xsi:type="dcterms:W3CDTF">2017-12-19T19:34:54Z</dcterms:modified>
</cp:coreProperties>
</file>