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.fntdata"/><Relationship Id="rId20" Type="http://schemas.openxmlformats.org/officeDocument/2006/relationships/slide" Target="slides/slide15.xml"/><Relationship Id="rId42" Type="http://schemas.openxmlformats.org/officeDocument/2006/relationships/font" Target="fonts/NunitoSans-boldItalic.fntdata"/><Relationship Id="rId41" Type="http://schemas.openxmlformats.org/officeDocument/2006/relationships/font" Target="fonts/Nuni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961faa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961faa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d16596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d16596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d16596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bd16596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bd16596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bd16596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bd16596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bd16596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70c491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70c491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d16596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d16596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961faa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961faa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bd16596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bd16596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961faad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961faa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961faa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0961faa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961faa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961faa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0961faad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0961faad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bd16596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bd16596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0626812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0626812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bd16596fd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bd16596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d16596fd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d16596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9ebf13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9ebf13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d16596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d16596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0961faad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0961faad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09ebf13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09ebf13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961faa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961faa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961faad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961faad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23ec1b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23ec1b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d16596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d16596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d16596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d16596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gdata.duke.edu/projects/visualizing-twitter-public-discourse-and-2018-florida-midterm-election-recounts" TargetMode="External"/><Relationship Id="rId4" Type="http://schemas.openxmlformats.org/officeDocument/2006/relationships/hyperlink" Target="https://www.kaggle.com/paultimothymooney/open-elections-data-us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825"/>
            <a:ext cx="9144000" cy="51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3800" y="1015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22300" y="101400"/>
            <a:ext cx="37146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Republican Retweeted Hashtags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84100" y="101500"/>
            <a:ext cx="3352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Democrat Retweeted Hashtags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 Midterm Elections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163" name="Google Shape;163;p22"/>
          <p:cNvCxnSpPr/>
          <p:nvPr/>
        </p:nvCxnSpPr>
        <p:spPr>
          <a:xfrm>
            <a:off x="4348038" y="101500"/>
            <a:ext cx="38100" cy="36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2"/>
          <p:cNvSpPr txBox="1"/>
          <p:nvPr/>
        </p:nvSpPr>
        <p:spPr>
          <a:xfrm>
            <a:off x="4836675" y="1808850"/>
            <a:ext cx="37935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Republican Hashtag Retweets: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801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Negative Republican Hashtag Retweets: 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20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02175" y="1878150"/>
            <a:ext cx="3714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Democrat Hashtag Retweets: </a:t>
            </a:r>
            <a:endParaRPr b="1" sz="17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1,006 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Negative Democrat Hashtag Retweets: </a:t>
            </a: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sz="17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79600" y="4069000"/>
            <a:ext cx="3000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Total Retweets Per Hashtag:</a:t>
            </a: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b="1"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 Sans"/>
                <a:ea typeface="Nunito Sans"/>
                <a:cs typeface="Nunito Sans"/>
                <a:sym typeface="Nunito Sans"/>
              </a:rPr>
              <a:t>30,670</a:t>
            </a:r>
            <a:endParaRPr sz="15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 flipH="1">
            <a:off x="-12650" y="3775800"/>
            <a:ext cx="9369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/>
        </p:nvSpPr>
        <p:spPr>
          <a:xfrm>
            <a:off x="4746225" y="4069000"/>
            <a:ext cx="3974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Total Retweets Considered ”Neutral” </a:t>
            </a:r>
            <a:endParaRPr b="1"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 Sans"/>
                <a:ea typeface="Nunito Sans"/>
                <a:cs typeface="Nunito Sans"/>
                <a:sym typeface="Nunito Sans"/>
              </a:rPr>
              <a:t>28, 839</a:t>
            </a:r>
            <a:endParaRPr sz="15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41050" y="108975"/>
            <a:ext cx="87261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 created a Flag for each count of Democrat vs Republican Tweets</a:t>
            </a:r>
            <a:endParaRPr sz="29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53" y="1403600"/>
            <a:ext cx="6439025" cy="2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23625" y="231325"/>
            <a:ext cx="85206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Hypothesis Testing: </a:t>
            </a:r>
            <a:r>
              <a:rPr lang="en" sz="2300"/>
              <a:t>Are the retweet counts for the Democrat Party hashtags significantly different than the retweet counts for the Republican Party hashtags?</a:t>
            </a:r>
            <a:endParaRPr sz="2300"/>
          </a:p>
        </p:txBody>
      </p:sp>
      <p:sp>
        <p:nvSpPr>
          <p:cNvPr id="180" name="Google Shape;180;p24"/>
          <p:cNvSpPr txBox="1"/>
          <p:nvPr/>
        </p:nvSpPr>
        <p:spPr>
          <a:xfrm>
            <a:off x="321100" y="1634250"/>
            <a:ext cx="31392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independent variable: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Retweets of a hashtag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dependent variables: 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Republican Hashtag Retweets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Democrat Hashtag Retweets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1521688"/>
            <a:ext cx="52387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3694100" y="2927475"/>
            <a:ext cx="52386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 value is smaller than alpha,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we reject the null hypothesis.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support the claim that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there is a significant difference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between the retweet counts for the Democrat Hashtags and the Republican Hashtags.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98850" y="1937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Variance: the population means for the Republican, Democrat, and Neutral hashtag tweets are equal.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40425" y="1432250"/>
            <a:ext cx="30000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H0: m1 = m2 = m3 (claim)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H1: m1  ≠ m2  ≠ m3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50" y="1223275"/>
            <a:ext cx="4857294" cy="35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123550" y="2282450"/>
            <a:ext cx="34914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P-Value low we reject the null hypothesis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that at all the means are equal.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We conclude that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at least one of the population means is different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423150" y="329125"/>
            <a:ext cx="3131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47900" y="1828175"/>
            <a:ext cx="55773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Models and Methods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36125" y="224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</a:t>
            </a:r>
            <a:endParaRPr b="1"/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5338" r="11763" t="1806"/>
          <a:stretch/>
        </p:blipFill>
        <p:spPr>
          <a:xfrm>
            <a:off x="330500" y="2317100"/>
            <a:ext cx="4007399" cy="26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953175" y="977125"/>
            <a:ext cx="65658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between Retweet Count and Followers Count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-0.02470969 : Weak Negative Correlation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351" y="2317100"/>
            <a:ext cx="3693150" cy="251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85525" y="224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</a:t>
            </a:r>
            <a:r>
              <a:rPr lang="en" sz="3300">
                <a:solidFill>
                  <a:schemeClr val="lt1"/>
                </a:solidFill>
              </a:rPr>
              <a:t>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93600" y="97175"/>
            <a:ext cx="41949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Univariate Model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137125" y="153600"/>
            <a:ext cx="5072700" cy="4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did a linear regression by comparing the user followers and user friends.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realized the linear model is not significant because the p value and R squared. Also, our prediction is outside of our model range.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Another way to confirm our result is by 0 resulting within a 95% of confidence interval.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4789" l="2774" r="5042" t="0"/>
          <a:stretch/>
        </p:blipFill>
        <p:spPr>
          <a:xfrm>
            <a:off x="193588" y="1838650"/>
            <a:ext cx="3900124" cy="2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85525" y="224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65400" y="153600"/>
            <a:ext cx="4194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071300" y="832500"/>
            <a:ext cx="50727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Prediction: 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What would be the user followers when the user friends are 100?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Using predict ():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 100 user friends, the followers count is 796.1941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0" y="931850"/>
            <a:ext cx="3766499" cy="247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00" y="3703754"/>
            <a:ext cx="6489624" cy="1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174800" y="133750"/>
            <a:ext cx="7432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Non-Linear Regression (Loess Method)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74800" y="959150"/>
            <a:ext cx="48090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did a non-linear regression by comparing the user followers and user friends.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3800" y="177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278250" y="293575"/>
            <a:ext cx="4194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385525" y="1043750"/>
            <a:ext cx="829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Out Data Set “Twitter Political Data” was not eligible for Time Series Model since it does not have an ordered sequence of equally spaced time.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13" y="1783625"/>
            <a:ext cx="4298724" cy="28021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type="title"/>
          </p:nvPr>
        </p:nvSpPr>
        <p:spPr>
          <a:xfrm>
            <a:off x="270813" y="823725"/>
            <a:ext cx="4133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Problem Statement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4866350" y="1924775"/>
            <a:ext cx="4133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Does Social Media influence Political Bias?</a:t>
            </a:r>
            <a:endParaRPr b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3800" y="177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78250" y="293575"/>
            <a:ext cx="4194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150" y="638638"/>
            <a:ext cx="5131428" cy="38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4653575" y="-25"/>
            <a:ext cx="46086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type="ctrTitle"/>
          </p:nvPr>
        </p:nvSpPr>
        <p:spPr>
          <a:xfrm>
            <a:off x="438000" y="1041050"/>
            <a:ext cx="413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Midterm Elections Data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236525" y="1785450"/>
            <a:ext cx="41340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set that consists of vote counts per candidate for the 2018 midterm elections and 2016 general elections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965225" y="364700"/>
            <a:ext cx="38832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We tidied the data and replaced variables to be able to combine different subfolders.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Also, we grouped the data by year, and party in order to map out the most voted parties.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5" y="3091400"/>
            <a:ext cx="2969924" cy="1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221" y="2643284"/>
            <a:ext cx="3883201" cy="225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357300" y="445550"/>
            <a:ext cx="84294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2016 vs 2018 Votes Per Party</a:t>
            </a:r>
            <a:endParaRPr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1825375"/>
            <a:ext cx="4225350" cy="26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625" y="1825375"/>
            <a:ext cx="4174700" cy="26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274250" y="374524"/>
            <a:ext cx="7179300" cy="4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Candidates that ran in 2012 and 2016</a:t>
            </a:r>
            <a:endParaRPr sz="3100"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50" y="1181872"/>
            <a:ext cx="6058231" cy="365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274250" y="374525"/>
            <a:ext cx="7637100" cy="4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Votes in the Midterm elections 2018 vs General Elections in 2016</a:t>
            </a:r>
            <a:endParaRPr b="1" sz="1900"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3" y="908174"/>
            <a:ext cx="6913367" cy="400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573775" y="281574"/>
            <a:ext cx="7179300" cy="4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Votes per Year in General and Primary Elections</a:t>
            </a:r>
            <a:endParaRPr b="1" sz="19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0" y="955374"/>
            <a:ext cx="6830824" cy="40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idx="1" type="subTitle"/>
          </p:nvPr>
        </p:nvSpPr>
        <p:spPr>
          <a:xfrm>
            <a:off x="225900" y="1845025"/>
            <a:ext cx="88446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In 2018 during the midterm elections, there were  50,861,970	votes for Republicans and 60,572,245 votes for Democrats. And 1,970,000 for other parties.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In total 113,412,989 votes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In 2018 within our twitter API data set, there were 801 hashtag retweets  for Republicans and 1,006 hashtag retweets for Democrats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In total 900,270 hashtag retweets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112825" y="338525"/>
            <a:ext cx="8180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Comparing Political Hashtags to Midterm Election Votes:</a:t>
            </a:r>
            <a:endParaRPr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464875" y="1420325"/>
            <a:ext cx="26631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Votes: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54% Democrat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46% Republican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Tweets: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56 % Democrat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Char char="●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44% Republican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112825" y="338525"/>
            <a:ext cx="8180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Conclusion:</a:t>
            </a:r>
            <a:endParaRPr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4197425" y="1420325"/>
            <a:ext cx="44358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Even though we found no ways to correlate both data frames.  We do find a similarity within the number of support each party was getting via Twitter during the 2018 Midterm Elections Period and the actual Result of the election. </a:t>
            </a:r>
            <a:endParaRPr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Our future steps will be to relate both data frames with each other and find significant relationships within them.</a:t>
            </a:r>
            <a:endParaRPr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5" y="0"/>
            <a:ext cx="92100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1184825" y="74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 &amp; A </a:t>
            </a:r>
            <a:endParaRPr b="1" sz="4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Session</a:t>
            </a:r>
            <a:endParaRPr b="1" sz="4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01" name="Google Shape;301;p41"/>
          <p:cNvGrpSpPr/>
          <p:nvPr/>
        </p:nvGrpSpPr>
        <p:grpSpPr>
          <a:xfrm>
            <a:off x="4975759" y="666443"/>
            <a:ext cx="3119300" cy="3238575"/>
            <a:chOff x="5280559" y="742643"/>
            <a:chExt cx="3119300" cy="3238575"/>
          </a:xfrm>
        </p:grpSpPr>
        <p:sp>
          <p:nvSpPr>
            <p:cNvPr id="302" name="Google Shape;302;p41"/>
            <p:cNvSpPr txBox="1"/>
            <p:nvPr/>
          </p:nvSpPr>
          <p:spPr>
            <a:xfrm rot="216409">
              <a:off x="5955469" y="1533172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5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3" name="Google Shape;303;p41"/>
            <p:cNvSpPr txBox="1"/>
            <p:nvPr/>
          </p:nvSpPr>
          <p:spPr>
            <a:xfrm rot="216409">
              <a:off x="6916544" y="1805347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0">
                  <a:solidFill>
                    <a:srgbClr val="B9131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7000">
                <a:solidFill>
                  <a:srgbClr val="B9131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4" name="Google Shape;304;p41"/>
            <p:cNvSpPr txBox="1"/>
            <p:nvPr/>
          </p:nvSpPr>
          <p:spPr>
            <a:xfrm rot="216409">
              <a:off x="6410744" y="776472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200">
                  <a:solidFill>
                    <a:srgbClr val="B6232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6200">
                <a:solidFill>
                  <a:srgbClr val="B6232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5" name="Google Shape;305;p41"/>
            <p:cNvSpPr txBox="1"/>
            <p:nvPr/>
          </p:nvSpPr>
          <p:spPr>
            <a:xfrm rot="216409">
              <a:off x="5329394" y="1805347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100">
                  <a:solidFill>
                    <a:srgbClr val="B91313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6100">
                <a:solidFill>
                  <a:srgbClr val="B91313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6" name="Google Shape;306;p41"/>
            <p:cNvSpPr txBox="1"/>
            <p:nvPr/>
          </p:nvSpPr>
          <p:spPr>
            <a:xfrm rot="216409">
              <a:off x="6365669" y="2358147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2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6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7" name="Google Shape;307;p41"/>
            <p:cNvSpPr txBox="1"/>
            <p:nvPr/>
          </p:nvSpPr>
          <p:spPr>
            <a:xfrm rot="216409">
              <a:off x="5533594" y="776472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1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61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08" name="Google Shape;308;p41"/>
            <p:cNvSpPr txBox="1"/>
            <p:nvPr/>
          </p:nvSpPr>
          <p:spPr>
            <a:xfrm rot="216409">
              <a:off x="7225594" y="776472"/>
              <a:ext cx="1125429" cy="1589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?</a:t>
              </a:r>
              <a:endParaRPr sz="16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71125" y="2317025"/>
            <a:ext cx="4072200" cy="2707200"/>
          </a:xfrm>
          <a:prstGeom prst="cube">
            <a:avLst>
              <a:gd fmla="val 25000" name="adj"/>
            </a:avLst>
          </a:prstGeom>
          <a:solidFill>
            <a:srgbClr val="B62323"/>
          </a:solidFill>
          <a:ln cap="flat" cmpd="sng" w="9525">
            <a:solidFill>
              <a:srgbClr val="B9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15060">
            <a:off x="1032642" y="1569727"/>
            <a:ext cx="2321673" cy="68637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0" y="3213920"/>
            <a:ext cx="34239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- </a:t>
            </a: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Understand if there’s</a:t>
            </a: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biases on voters </a:t>
            </a: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that utilize social media.</a:t>
            </a:r>
            <a:endParaRPr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-</a:t>
            </a: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Discover the possible impact of fake news and targeted political advertising on voting patterns</a:t>
            </a:r>
            <a:endParaRPr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793750" y="1520550"/>
            <a:ext cx="4191900" cy="28752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763300" y="1764175"/>
            <a:ext cx="2310600" cy="224700"/>
          </a:xfrm>
          <a:prstGeom prst="parallelogram">
            <a:avLst>
              <a:gd fmla="val 80042" name="adj"/>
            </a:avLst>
          </a:prstGeom>
          <a:solidFill>
            <a:srgbClr val="162166"/>
          </a:solidFill>
          <a:ln cap="flat" cmpd="sng" w="9525">
            <a:solidFill>
              <a:srgbClr val="1621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43381" l="0" r="51641" t="16337"/>
          <a:stretch/>
        </p:blipFill>
        <p:spPr>
          <a:xfrm rot="-1344816">
            <a:off x="-639103" y="267589"/>
            <a:ext cx="2300726" cy="20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1172825" y="2613848"/>
            <a:ext cx="2068800" cy="186300"/>
          </a:xfrm>
          <a:prstGeom prst="parallelogram">
            <a:avLst>
              <a:gd fmla="val 80042" name="adj"/>
            </a:avLst>
          </a:prstGeom>
          <a:solidFill>
            <a:srgbClr val="B91313"/>
          </a:solidFill>
          <a:ln cap="flat" cmpd="sng" w="9525">
            <a:solidFill>
              <a:srgbClr val="B9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1115776">
            <a:off x="5578810" y="710007"/>
            <a:ext cx="2560696" cy="7218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 rot="-1134002">
            <a:off x="5790011" y="681422"/>
            <a:ext cx="2547868" cy="6156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Nunito Sans"/>
                <a:ea typeface="Nunito Sans"/>
                <a:cs typeface="Nunito Sans"/>
                <a:sym typeface="Nunito Sans"/>
              </a:rPr>
              <a:t>PURPOSE</a:t>
            </a:r>
            <a:endParaRPr b="1" sz="29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4793750" y="2385245"/>
            <a:ext cx="34239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-Enforce more control over fake news and misinformation on social networks</a:t>
            </a:r>
            <a:endParaRPr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-Motivate developers to create responsible algorithms to detect fake information and bots</a:t>
            </a:r>
            <a:endParaRPr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 rot="1052318">
            <a:off x="971688" y="1632097"/>
            <a:ext cx="2510713" cy="537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Nunito Sans"/>
                <a:ea typeface="Nunito Sans"/>
                <a:cs typeface="Nunito Sans"/>
                <a:sym typeface="Nunito Sans"/>
              </a:rPr>
              <a:t>MOTIVATION</a:t>
            </a:r>
            <a:endParaRPr b="1" sz="29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43381" l="0" r="51641" t="16337"/>
          <a:stretch/>
        </p:blipFill>
        <p:spPr>
          <a:xfrm flipH="1" rot="1373838">
            <a:off x="7556013" y="-673525"/>
            <a:ext cx="2300725" cy="20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15850" y="305975"/>
            <a:ext cx="3009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363325" y="1242425"/>
            <a:ext cx="38532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We are going to look at data from </a:t>
            </a:r>
            <a:r>
              <a:rPr b="1" lang="en" sz="2200">
                <a:solidFill>
                  <a:srgbClr val="000000"/>
                </a:solidFill>
              </a:rPr>
              <a:t>2018 Midterm Elections and 2018 </a:t>
            </a:r>
            <a:r>
              <a:rPr b="1" lang="en" sz="2200">
                <a:solidFill>
                  <a:srgbClr val="000000"/>
                </a:solidFill>
              </a:rPr>
              <a:t>Political</a:t>
            </a:r>
            <a:r>
              <a:rPr b="1" lang="en" sz="2200">
                <a:solidFill>
                  <a:srgbClr val="000000"/>
                </a:solidFill>
              </a:rPr>
              <a:t> tweets (Midterm Elections) in the State of Florida</a:t>
            </a:r>
            <a:r>
              <a:rPr lang="en" sz="2200">
                <a:solidFill>
                  <a:srgbClr val="000000"/>
                </a:solidFill>
              </a:rPr>
              <a:t> see if there’s a positive correlation and a significant relationship</a:t>
            </a:r>
            <a:r>
              <a:rPr lang="en" sz="2200"/>
              <a:t>. </a:t>
            </a:r>
            <a:endParaRPr sz="2200"/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4837875" y="97850"/>
            <a:ext cx="4196100" cy="4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taking data from the following Data Frames: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Political Tweets 124 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Open Elections Dataset 28GB 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086600" y="3253000"/>
            <a:ext cx="3905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 Data =  </a:t>
            </a: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28.1GB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Data = 332 MB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744700" y="828450"/>
            <a:ext cx="433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Null Hypothesis</a:t>
            </a:r>
            <a:r>
              <a:rPr b="1" lang="en" sz="2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endParaRPr b="1" sz="2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Social Media does not affect political biases</a:t>
            </a:r>
            <a:endParaRPr b="1" sz="2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Alternative Hypothesis:</a:t>
            </a:r>
            <a:endParaRPr b="1" sz="2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Social Media does </a:t>
            </a:r>
            <a:r>
              <a:rPr b="1" lang="en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affect political biases</a:t>
            </a:r>
            <a:endParaRPr b="1"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18875" y="232975"/>
            <a:ext cx="48012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Hypothesis </a:t>
            </a:r>
            <a:r>
              <a:rPr b="1" lang="en" sz="3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Analysis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1456075"/>
            <a:ext cx="4214650" cy="237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3800" y="177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12450" y="1025525"/>
            <a:ext cx="419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Dependent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Political Bias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Independent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666375" y="177700"/>
            <a:ext cx="435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Frames: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arenR"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Political Tweets: political hashtags from 2018 midterm election campaigns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AutoNum type="arabicParenR"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Midterm Elections votes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candidates 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4653575" y="-25"/>
            <a:ext cx="46086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ctrTitle"/>
          </p:nvPr>
        </p:nvSpPr>
        <p:spPr>
          <a:xfrm>
            <a:off x="330725" y="364700"/>
            <a:ext cx="4134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Tweets: 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41703" y="1266425"/>
            <a:ext cx="37377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set that consists of Midterm Elections related Political Tweets from either neutral, Republican, Democrat or Independent inclined users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965225" y="364700"/>
            <a:ext cx="38832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We filtered by Hashtags and retweets to determine which tweets were more popular…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Also, we assigned a binary variable to tweets that were in favor or Democrats or in favor of Republicans.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We did this with the function str_detect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" y="3035949"/>
            <a:ext cx="3602350" cy="1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3800" y="177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-67800" y="325025"/>
            <a:ext cx="3714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Republican Retweeted Hashtags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4452" r="0" t="18526"/>
          <a:stretch/>
        </p:blipFill>
        <p:spPr>
          <a:xfrm>
            <a:off x="378113" y="2205625"/>
            <a:ext cx="4102425" cy="24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480550" y="567025"/>
            <a:ext cx="42939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were able to determine the retweeted hashtags for each party. We did this with a filter and str operator to select the keywords related to republicans: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"maga|republican|trump|desantis| De Santis| GOP | gop | FOX|potus"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And we also exclude the following words that are negatively associated with that party.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“corrupt | liar | impeach | fuck | stop | tyrant | dictator|fucktrump | nazi”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3800" y="177700"/>
            <a:ext cx="3172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Variables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51275" y="325050"/>
            <a:ext cx="33528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Democrat </a:t>
            </a: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Retweeted Hashtags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 Variable: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Hashtags from 2018 Midterm Elections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80550" y="567025"/>
            <a:ext cx="42939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were able to determine the retweeted hashtags for each party. We did this with a filter and str operator to select the keywords related to democrats: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"democrat | liberal | dem | BlueWave | hilary | CNN | obama | OBAMA "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And exclude the following words that are negatively associated with that party.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" fake | corrupt | socialists | CrookedHillary | emails"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