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302" r:id="rId3"/>
    <p:sldId id="300" r:id="rId4"/>
    <p:sldId id="303" r:id="rId5"/>
    <p:sldId id="305" r:id="rId6"/>
    <p:sldId id="306" r:id="rId7"/>
    <p:sldId id="307" r:id="rId8"/>
    <p:sldId id="309" r:id="rId9"/>
    <p:sldId id="310" r:id="rId10"/>
    <p:sldId id="299" r:id="rId11"/>
    <p:sldId id="311" r:id="rId12"/>
    <p:sldId id="312" r:id="rId13"/>
    <p:sldId id="313" r:id="rId14"/>
    <p:sldId id="314" r:id="rId15"/>
    <p:sldId id="315" r:id="rId16"/>
    <p:sldId id="316"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0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7E547-9F06-4A66-90C3-D45E6DC546BC}" type="datetimeFigureOut">
              <a:rPr lang="fr-CH" smtClean="0"/>
              <a:t>26.10.2019</a:t>
            </a:fld>
            <a:endParaRPr lang="fr-CH"/>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D1785-B41C-41B4-BFC4-41C9FC17AA74}" type="slidenum">
              <a:rPr lang="fr-CH" smtClean="0"/>
              <a:t>‹N°›</a:t>
            </a:fld>
            <a:endParaRPr lang="fr-CH"/>
          </a:p>
        </p:txBody>
      </p:sp>
    </p:spTree>
    <p:extLst>
      <p:ext uri="{BB962C8B-B14F-4D97-AF65-F5344CB8AC3E}">
        <p14:creationId xmlns:p14="http://schemas.microsoft.com/office/powerpoint/2010/main" val="1223013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Ellipse 8"/>
          <p:cNvSpPr/>
          <p:nvPr userDrawn="1"/>
        </p:nvSpPr>
        <p:spPr>
          <a:xfrm>
            <a:off x="467544" y="1268760"/>
            <a:ext cx="576064" cy="5760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 name="Espace réservé du texte 10"/>
          <p:cNvSpPr>
            <a:spLocks noGrp="1"/>
          </p:cNvSpPr>
          <p:nvPr>
            <p:ph type="body" sz="quarter" idx="12" hasCustomPrompt="1"/>
          </p:nvPr>
        </p:nvSpPr>
        <p:spPr>
          <a:xfrm>
            <a:off x="1187450" y="1341190"/>
            <a:ext cx="7534374" cy="431800"/>
          </a:xfrm>
        </p:spPr>
        <p:txBody>
          <a:bodyPr>
            <a:noAutofit/>
          </a:bodyPr>
          <a:lstStyle>
            <a:lvl1pPr marL="0" indent="0">
              <a:buNone/>
              <a:defRPr sz="2400" b="0">
                <a:solidFill>
                  <a:schemeClr val="accent2"/>
                </a:solidFill>
              </a:defRPr>
            </a:lvl1pPr>
            <a:lvl2pPr marL="457200" indent="0">
              <a:buNone/>
              <a:defRPr/>
            </a:lvl2pPr>
            <a:lvl3pPr marL="914400" indent="0" algn="l">
              <a:buNone/>
              <a:defRPr/>
            </a:lvl3pPr>
          </a:lstStyle>
          <a:p>
            <a:pPr lvl="0"/>
            <a:r>
              <a:rPr lang="fr-FR" dirty="0"/>
              <a:t>Introduction</a:t>
            </a:r>
            <a:endParaRPr lang="fr-BE" dirty="0"/>
          </a:p>
        </p:txBody>
      </p:sp>
      <p:sp>
        <p:nvSpPr>
          <p:cNvPr id="5" name="Espace réservé du texte 14"/>
          <p:cNvSpPr>
            <a:spLocks noGrp="1"/>
          </p:cNvSpPr>
          <p:nvPr>
            <p:ph type="body" sz="quarter" idx="13" hasCustomPrompt="1"/>
          </p:nvPr>
        </p:nvSpPr>
        <p:spPr>
          <a:xfrm>
            <a:off x="611114" y="1412330"/>
            <a:ext cx="288925" cy="288925"/>
          </a:xfrm>
        </p:spPr>
        <p:txBody>
          <a:bodyPr anchor="ctr">
            <a:noAutofit/>
          </a:bodyPr>
          <a:lstStyle>
            <a:lvl1pPr marL="0" indent="0" algn="ctr">
              <a:buNone/>
              <a:defRPr sz="1800">
                <a:solidFill>
                  <a:schemeClr val="bg1"/>
                </a:solidFill>
                <a:latin typeface="+mj-lt"/>
              </a:defRPr>
            </a:lvl1pPr>
          </a:lstStyle>
          <a:p>
            <a:pPr lvl="0"/>
            <a:r>
              <a:rPr lang="fr-BE" dirty="0"/>
              <a:t>1</a:t>
            </a:r>
          </a:p>
        </p:txBody>
      </p:sp>
      <p:sp>
        <p:nvSpPr>
          <p:cNvPr id="6" name="Ellipse 15"/>
          <p:cNvSpPr/>
          <p:nvPr userDrawn="1"/>
        </p:nvSpPr>
        <p:spPr>
          <a:xfrm>
            <a:off x="467544" y="2055564"/>
            <a:ext cx="576064" cy="5760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space réservé du texte 10"/>
          <p:cNvSpPr>
            <a:spLocks noGrp="1"/>
          </p:cNvSpPr>
          <p:nvPr>
            <p:ph type="body" sz="quarter" idx="14" hasCustomPrompt="1"/>
          </p:nvPr>
        </p:nvSpPr>
        <p:spPr>
          <a:xfrm>
            <a:off x="1187450" y="2127994"/>
            <a:ext cx="7534374" cy="431800"/>
          </a:xfrm>
        </p:spPr>
        <p:txBody>
          <a:bodyPr>
            <a:noAutofit/>
          </a:bodyPr>
          <a:lstStyle>
            <a:lvl1pPr marL="0" indent="0">
              <a:buNone/>
              <a:defRPr sz="2400">
                <a:solidFill>
                  <a:schemeClr val="accent2"/>
                </a:solidFill>
              </a:defRPr>
            </a:lvl1pPr>
            <a:lvl2pPr marL="457200" indent="0">
              <a:buNone/>
              <a:defRPr/>
            </a:lvl2pPr>
            <a:lvl3pPr marL="914400" indent="0" algn="l">
              <a:buNone/>
              <a:defRPr/>
            </a:lvl3pPr>
          </a:lstStyle>
          <a:p>
            <a:pPr lvl="0"/>
            <a:r>
              <a:rPr lang="fr-FR" dirty="0" err="1"/>
              <a:t>Context</a:t>
            </a:r>
            <a:endParaRPr lang="fr-BE" dirty="0"/>
          </a:p>
        </p:txBody>
      </p:sp>
      <p:sp>
        <p:nvSpPr>
          <p:cNvPr id="8" name="Espace réservé du texte 14"/>
          <p:cNvSpPr>
            <a:spLocks noGrp="1"/>
          </p:cNvSpPr>
          <p:nvPr>
            <p:ph type="body" sz="quarter" idx="15" hasCustomPrompt="1"/>
          </p:nvPr>
        </p:nvSpPr>
        <p:spPr>
          <a:xfrm>
            <a:off x="611114" y="2199134"/>
            <a:ext cx="288925" cy="288925"/>
          </a:xfrm>
        </p:spPr>
        <p:txBody>
          <a:bodyPr anchor="ctr">
            <a:noAutofit/>
          </a:bodyPr>
          <a:lstStyle>
            <a:lvl1pPr marL="0" indent="0" algn="ctr">
              <a:buNone/>
              <a:defRPr sz="1800">
                <a:solidFill>
                  <a:schemeClr val="bg1"/>
                </a:solidFill>
                <a:latin typeface="+mj-lt"/>
              </a:defRPr>
            </a:lvl1pPr>
          </a:lstStyle>
          <a:p>
            <a:pPr lvl="0"/>
            <a:r>
              <a:rPr lang="fr-BE" dirty="0"/>
              <a:t>2</a:t>
            </a:r>
          </a:p>
        </p:txBody>
      </p:sp>
      <p:sp>
        <p:nvSpPr>
          <p:cNvPr id="9" name="Ellipse 18"/>
          <p:cNvSpPr/>
          <p:nvPr userDrawn="1"/>
        </p:nvSpPr>
        <p:spPr>
          <a:xfrm>
            <a:off x="462862" y="2910161"/>
            <a:ext cx="576064" cy="5760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Espace réservé du texte 10"/>
          <p:cNvSpPr>
            <a:spLocks noGrp="1"/>
          </p:cNvSpPr>
          <p:nvPr>
            <p:ph type="body" sz="quarter" idx="16" hasCustomPrompt="1"/>
          </p:nvPr>
        </p:nvSpPr>
        <p:spPr>
          <a:xfrm>
            <a:off x="1182768" y="2982591"/>
            <a:ext cx="7534374" cy="431800"/>
          </a:xfrm>
        </p:spPr>
        <p:txBody>
          <a:bodyPr>
            <a:noAutofit/>
          </a:bodyPr>
          <a:lstStyle>
            <a:lvl1pPr marL="0" indent="0">
              <a:buNone/>
              <a:defRPr sz="2400">
                <a:solidFill>
                  <a:schemeClr val="accent2"/>
                </a:solidFill>
              </a:defRPr>
            </a:lvl1pPr>
            <a:lvl2pPr marL="457200" indent="0">
              <a:buNone/>
              <a:defRPr/>
            </a:lvl2pPr>
            <a:lvl3pPr marL="914400" indent="0" algn="l">
              <a:buNone/>
              <a:defRPr baseline="0"/>
            </a:lvl3pPr>
          </a:lstStyle>
          <a:p>
            <a:pPr lvl="0"/>
            <a:r>
              <a:rPr lang="fr-FR" dirty="0" err="1"/>
              <a:t>Further</a:t>
            </a:r>
            <a:r>
              <a:rPr lang="fr-FR" dirty="0"/>
              <a:t> information</a:t>
            </a:r>
            <a:endParaRPr lang="fr-BE" dirty="0"/>
          </a:p>
        </p:txBody>
      </p:sp>
      <p:sp>
        <p:nvSpPr>
          <p:cNvPr id="11" name="Espace réservé du texte 14"/>
          <p:cNvSpPr>
            <a:spLocks noGrp="1"/>
          </p:cNvSpPr>
          <p:nvPr>
            <p:ph type="body" sz="quarter" idx="17" hasCustomPrompt="1"/>
          </p:nvPr>
        </p:nvSpPr>
        <p:spPr>
          <a:xfrm>
            <a:off x="606432" y="3053731"/>
            <a:ext cx="288925" cy="288925"/>
          </a:xfrm>
        </p:spPr>
        <p:txBody>
          <a:bodyPr anchor="ctr">
            <a:noAutofit/>
          </a:bodyPr>
          <a:lstStyle>
            <a:lvl1pPr marL="0" indent="0" algn="ctr">
              <a:buNone/>
              <a:defRPr sz="1800">
                <a:solidFill>
                  <a:schemeClr val="bg1"/>
                </a:solidFill>
                <a:latin typeface="+mj-lt"/>
              </a:defRPr>
            </a:lvl1pPr>
          </a:lstStyle>
          <a:p>
            <a:pPr lvl="0"/>
            <a:r>
              <a:rPr lang="fr-BE" dirty="0"/>
              <a:t>3</a:t>
            </a:r>
          </a:p>
        </p:txBody>
      </p:sp>
      <p:sp>
        <p:nvSpPr>
          <p:cNvPr id="12" name="Ellipse 21"/>
          <p:cNvSpPr/>
          <p:nvPr userDrawn="1"/>
        </p:nvSpPr>
        <p:spPr>
          <a:xfrm>
            <a:off x="480259" y="3768090"/>
            <a:ext cx="576064" cy="5760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Espace réservé du texte 10"/>
          <p:cNvSpPr>
            <a:spLocks noGrp="1"/>
          </p:cNvSpPr>
          <p:nvPr>
            <p:ph type="body" sz="quarter" idx="18" hasCustomPrompt="1"/>
          </p:nvPr>
        </p:nvSpPr>
        <p:spPr>
          <a:xfrm>
            <a:off x="1200165" y="3840520"/>
            <a:ext cx="7534374" cy="431800"/>
          </a:xfrm>
        </p:spPr>
        <p:txBody>
          <a:bodyPr>
            <a:noAutofit/>
          </a:bodyPr>
          <a:lstStyle>
            <a:lvl1pPr marL="0" indent="0">
              <a:buNone/>
              <a:defRPr sz="2400">
                <a:solidFill>
                  <a:schemeClr val="accent2"/>
                </a:solidFill>
              </a:defRPr>
            </a:lvl1pPr>
            <a:lvl2pPr marL="457200" indent="0">
              <a:buNone/>
              <a:defRPr/>
            </a:lvl2pPr>
            <a:lvl3pPr marL="914400" indent="0" algn="l">
              <a:buNone/>
              <a:defRPr baseline="0"/>
            </a:lvl3pPr>
          </a:lstStyle>
          <a:p>
            <a:pPr lvl="0"/>
            <a:r>
              <a:rPr lang="fr-FR" dirty="0"/>
              <a:t>Quick abstract</a:t>
            </a:r>
            <a:endParaRPr lang="fr-BE" dirty="0"/>
          </a:p>
        </p:txBody>
      </p:sp>
      <p:sp>
        <p:nvSpPr>
          <p:cNvPr id="14" name="Espace réservé du texte 14"/>
          <p:cNvSpPr>
            <a:spLocks noGrp="1"/>
          </p:cNvSpPr>
          <p:nvPr>
            <p:ph type="body" sz="quarter" idx="19" hasCustomPrompt="1"/>
          </p:nvPr>
        </p:nvSpPr>
        <p:spPr>
          <a:xfrm>
            <a:off x="623829" y="3911660"/>
            <a:ext cx="288925" cy="288925"/>
          </a:xfrm>
        </p:spPr>
        <p:txBody>
          <a:bodyPr anchor="ctr">
            <a:noAutofit/>
          </a:bodyPr>
          <a:lstStyle>
            <a:lvl1pPr marL="0" indent="0" algn="ctr">
              <a:buNone/>
              <a:defRPr sz="1800">
                <a:solidFill>
                  <a:schemeClr val="bg1"/>
                </a:solidFill>
                <a:latin typeface="+mj-lt"/>
              </a:defRPr>
            </a:lvl1pPr>
          </a:lstStyle>
          <a:p>
            <a:pPr lvl="0"/>
            <a:r>
              <a:rPr lang="fr-BE" dirty="0"/>
              <a:t>4</a:t>
            </a:r>
          </a:p>
        </p:txBody>
      </p:sp>
      <p:sp>
        <p:nvSpPr>
          <p:cNvPr id="15" name="Ellipse 24"/>
          <p:cNvSpPr/>
          <p:nvPr userDrawn="1"/>
        </p:nvSpPr>
        <p:spPr>
          <a:xfrm>
            <a:off x="481118" y="4627749"/>
            <a:ext cx="576064" cy="5760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space réservé du texte 10"/>
          <p:cNvSpPr>
            <a:spLocks noGrp="1"/>
          </p:cNvSpPr>
          <p:nvPr>
            <p:ph type="body" sz="quarter" idx="20" hasCustomPrompt="1"/>
          </p:nvPr>
        </p:nvSpPr>
        <p:spPr>
          <a:xfrm>
            <a:off x="1201024" y="4700179"/>
            <a:ext cx="7534374" cy="431800"/>
          </a:xfrm>
        </p:spPr>
        <p:txBody>
          <a:bodyPr>
            <a:noAutofit/>
          </a:bodyPr>
          <a:lstStyle>
            <a:lvl1pPr marL="0" indent="0">
              <a:buNone/>
              <a:defRPr sz="2400">
                <a:solidFill>
                  <a:schemeClr val="accent2"/>
                </a:solidFill>
              </a:defRPr>
            </a:lvl1pPr>
            <a:lvl2pPr marL="457200" indent="0">
              <a:buNone/>
              <a:defRPr/>
            </a:lvl2pPr>
            <a:lvl3pPr marL="914400" indent="0" algn="l">
              <a:buNone/>
              <a:defRPr baseline="0"/>
            </a:lvl3pPr>
          </a:lstStyle>
          <a:p>
            <a:pPr lvl="0"/>
            <a:r>
              <a:rPr lang="fr-FR" dirty="0"/>
              <a:t>Conclusion</a:t>
            </a:r>
            <a:endParaRPr lang="fr-BE" dirty="0"/>
          </a:p>
        </p:txBody>
      </p:sp>
      <p:sp>
        <p:nvSpPr>
          <p:cNvPr id="17" name="Espace réservé du texte 14"/>
          <p:cNvSpPr>
            <a:spLocks noGrp="1"/>
          </p:cNvSpPr>
          <p:nvPr>
            <p:ph type="body" sz="quarter" idx="21" hasCustomPrompt="1"/>
          </p:nvPr>
        </p:nvSpPr>
        <p:spPr>
          <a:xfrm>
            <a:off x="624688" y="4771319"/>
            <a:ext cx="288925" cy="288925"/>
          </a:xfrm>
        </p:spPr>
        <p:txBody>
          <a:bodyPr anchor="ctr">
            <a:noAutofit/>
          </a:bodyPr>
          <a:lstStyle>
            <a:lvl1pPr marL="0" indent="0" algn="ctr">
              <a:buNone/>
              <a:defRPr sz="1800">
                <a:solidFill>
                  <a:schemeClr val="bg1"/>
                </a:solidFill>
                <a:latin typeface="+mj-lt"/>
              </a:defRPr>
            </a:lvl1pPr>
          </a:lstStyle>
          <a:p>
            <a:pPr lvl="0"/>
            <a:r>
              <a:rPr lang="fr-BE" dirty="0"/>
              <a:t>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Picture Placeholder 2"/>
          <p:cNvSpPr>
            <a:spLocks noGrp="1"/>
          </p:cNvSpPr>
          <p:nvPr>
            <p:ph type="pic" idx="1"/>
          </p:nvPr>
        </p:nvSpPr>
        <p:spPr>
          <a:xfrm>
            <a:off x="251520" y="1268759"/>
            <a:ext cx="8640960" cy="4320481"/>
          </a:xfrm>
        </p:spPr>
        <p:txBody>
          <a:bodyPr/>
          <a:lstStyle>
            <a:lvl1pPr marL="0" indent="0" algn="l">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Text Placeholder 3"/>
          <p:cNvSpPr>
            <a:spLocks noGrp="1"/>
          </p:cNvSpPr>
          <p:nvPr>
            <p:ph type="body" sz="half" idx="2"/>
          </p:nvPr>
        </p:nvSpPr>
        <p:spPr>
          <a:xfrm>
            <a:off x="1792288" y="5589240"/>
            <a:ext cx="5486400" cy="936104"/>
          </a:xfrm>
        </p:spPr>
        <p:txBody>
          <a:bodyPr>
            <a:noAutofit/>
          </a:bodyPr>
          <a:lstStyle>
            <a:lvl1pPr marL="0" indent="0" algn="ctr">
              <a:buNone/>
              <a:defRPr sz="240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Text Placeholder 2"/>
          <p:cNvSpPr>
            <a:spLocks noGrp="1"/>
          </p:cNvSpPr>
          <p:nvPr>
            <p:ph type="body" idx="10" hasCustomPrompt="1"/>
          </p:nvPr>
        </p:nvSpPr>
        <p:spPr>
          <a:xfrm>
            <a:off x="1691680" y="4149080"/>
            <a:ext cx="5760640" cy="432048"/>
          </a:xfrm>
          <a:noFill/>
        </p:spPr>
        <p:txBody>
          <a:bodyPr anchor="t" anchorCtr="0">
            <a:noAutofit/>
          </a:bodyPr>
          <a:lstStyle>
            <a:lvl1pPr marL="0" indent="0" algn="r">
              <a:buNone/>
              <a:defRPr sz="20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7" name="Text Placeholder 2"/>
          <p:cNvSpPr>
            <a:spLocks noGrp="1"/>
          </p:cNvSpPr>
          <p:nvPr>
            <p:ph type="body" idx="1" hasCustomPrompt="1"/>
          </p:nvPr>
        </p:nvSpPr>
        <p:spPr>
          <a:xfrm>
            <a:off x="1691680" y="1988840"/>
            <a:ext cx="5760640" cy="2160240"/>
          </a:xfrm>
          <a:noFill/>
        </p:spPr>
        <p:txBody>
          <a:bodyPr anchor="t" anchorCtr="0">
            <a:noAutofit/>
          </a:bodyPr>
          <a:lstStyle>
            <a:lvl1pPr marL="0" indent="0" algn="l">
              <a:buNone/>
              <a:defRPr sz="20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2" name="Title 1"/>
          <p:cNvSpPr>
            <a:spLocks noGrp="1"/>
          </p:cNvSpPr>
          <p:nvPr>
            <p:ph type="title"/>
          </p:nvPr>
        </p:nvSpPr>
        <p:spPr/>
        <p:txBody>
          <a:bodyPr/>
          <a:lstStyle/>
          <a:p>
            <a:r>
              <a:rPr lang="en-US"/>
              <a:t>Click to edit Master title style</a:t>
            </a:r>
            <a:endParaRPr lang="fr-BE"/>
          </a:p>
        </p:txBody>
      </p:sp>
      <p:sp>
        <p:nvSpPr>
          <p:cNvPr id="4" name="TextBox 3"/>
          <p:cNvSpPr txBox="1"/>
          <p:nvPr userDrawn="1"/>
        </p:nvSpPr>
        <p:spPr>
          <a:xfrm>
            <a:off x="971600" y="1772816"/>
            <a:ext cx="720080" cy="1938992"/>
          </a:xfrm>
          <a:prstGeom prst="rect">
            <a:avLst/>
          </a:prstGeom>
          <a:noFill/>
        </p:spPr>
        <p:txBody>
          <a:bodyPr wrap="square" rtlCol="0">
            <a:spAutoFit/>
          </a:bodyPr>
          <a:lstStyle/>
          <a:p>
            <a:r>
              <a:rPr lang="fr-BE" sz="6000" b="1" dirty="0">
                <a:solidFill>
                  <a:schemeClr val="tx2"/>
                </a:solidFill>
              </a:rPr>
              <a:t>"  </a:t>
            </a:r>
          </a:p>
        </p:txBody>
      </p:sp>
      <p:sp>
        <p:nvSpPr>
          <p:cNvPr id="5" name="TextBox 4"/>
          <p:cNvSpPr txBox="1"/>
          <p:nvPr userDrawn="1"/>
        </p:nvSpPr>
        <p:spPr>
          <a:xfrm>
            <a:off x="7452320" y="3356992"/>
            <a:ext cx="720080" cy="2011000"/>
          </a:xfrm>
          <a:prstGeom prst="rect">
            <a:avLst/>
          </a:prstGeom>
          <a:noFill/>
        </p:spPr>
        <p:txBody>
          <a:bodyPr wrap="square" rtlCol="0">
            <a:spAutoFit/>
          </a:bodyPr>
          <a:lstStyle/>
          <a:p>
            <a:r>
              <a:rPr lang="fr-BE" sz="6000" b="1" dirty="0">
                <a:solidFill>
                  <a:schemeClr val="tx2"/>
                </a:solidFill>
              </a:rPr>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without title">
    <p:spTree>
      <p:nvGrpSpPr>
        <p:cNvPr id="1" name=""/>
        <p:cNvGrpSpPr/>
        <p:nvPr/>
      </p:nvGrpSpPr>
      <p:grpSpPr>
        <a:xfrm>
          <a:off x="0" y="0"/>
          <a:ext cx="0" cy="0"/>
          <a:chOff x="0" y="0"/>
          <a:chExt cx="0" cy="0"/>
        </a:xfrm>
      </p:grpSpPr>
      <p:sp>
        <p:nvSpPr>
          <p:cNvPr id="8" name="Text Placeholder 2"/>
          <p:cNvSpPr>
            <a:spLocks noGrp="1"/>
          </p:cNvSpPr>
          <p:nvPr>
            <p:ph type="body" idx="10" hasCustomPrompt="1"/>
          </p:nvPr>
        </p:nvSpPr>
        <p:spPr>
          <a:xfrm>
            <a:off x="1691680" y="4149080"/>
            <a:ext cx="5760640" cy="432048"/>
          </a:xfrm>
          <a:noFill/>
        </p:spPr>
        <p:txBody>
          <a:bodyPr anchor="t" anchorCtr="0">
            <a:noAutofit/>
          </a:bodyPr>
          <a:lstStyle>
            <a:lvl1pPr marL="0" indent="0" algn="r">
              <a:buNone/>
              <a:defRPr sz="2000" b="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7" name="Text Placeholder 2"/>
          <p:cNvSpPr>
            <a:spLocks noGrp="1"/>
          </p:cNvSpPr>
          <p:nvPr>
            <p:ph type="body" idx="1" hasCustomPrompt="1"/>
          </p:nvPr>
        </p:nvSpPr>
        <p:spPr>
          <a:xfrm>
            <a:off x="1691680" y="1988840"/>
            <a:ext cx="5760640" cy="2160240"/>
          </a:xfrm>
          <a:noFill/>
        </p:spPr>
        <p:txBody>
          <a:bodyPr anchor="t" anchorCtr="0">
            <a:noAutofit/>
          </a:bodyPr>
          <a:lstStyle>
            <a:lvl1pPr marL="0" indent="0" algn="l">
              <a:buNone/>
              <a:defRPr sz="2000" b="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4" name="TextBox 3"/>
          <p:cNvSpPr txBox="1"/>
          <p:nvPr userDrawn="1"/>
        </p:nvSpPr>
        <p:spPr>
          <a:xfrm>
            <a:off x="971600" y="1772816"/>
            <a:ext cx="720080" cy="1938992"/>
          </a:xfrm>
          <a:prstGeom prst="rect">
            <a:avLst/>
          </a:prstGeom>
          <a:noFill/>
        </p:spPr>
        <p:txBody>
          <a:bodyPr wrap="square" rtlCol="0">
            <a:spAutoFit/>
          </a:bodyPr>
          <a:lstStyle/>
          <a:p>
            <a:r>
              <a:rPr lang="fr-BE" sz="6000" b="1" dirty="0">
                <a:solidFill>
                  <a:schemeClr val="tx2"/>
                </a:solidFill>
              </a:rPr>
              <a:t>"  </a:t>
            </a:r>
          </a:p>
        </p:txBody>
      </p:sp>
      <p:sp>
        <p:nvSpPr>
          <p:cNvPr id="5" name="TextBox 4"/>
          <p:cNvSpPr txBox="1"/>
          <p:nvPr userDrawn="1"/>
        </p:nvSpPr>
        <p:spPr>
          <a:xfrm>
            <a:off x="7452320" y="3356992"/>
            <a:ext cx="720080" cy="2011000"/>
          </a:xfrm>
          <a:prstGeom prst="rect">
            <a:avLst/>
          </a:prstGeom>
          <a:noFill/>
        </p:spPr>
        <p:txBody>
          <a:bodyPr wrap="square" rtlCol="0">
            <a:spAutoFit/>
          </a:bodyPr>
          <a:lstStyle/>
          <a:p>
            <a:r>
              <a:rPr lang="fr-BE" sz="6000" b="1" dirty="0">
                <a:solidFill>
                  <a:schemeClr val="tx2"/>
                </a:solidFill>
              </a:rPr>
              <a:t>"  </a:t>
            </a:r>
          </a:p>
        </p:txBody>
      </p:sp>
      <p:sp>
        <p:nvSpPr>
          <p:cNvPr id="9" name="Rectangle 8"/>
          <p:cNvSpPr/>
          <p:nvPr userDrawn="1"/>
        </p:nvSpPr>
        <p:spPr>
          <a:xfrm>
            <a:off x="3059832" y="692696"/>
            <a:ext cx="6084168"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without title">
    <p:spTree>
      <p:nvGrpSpPr>
        <p:cNvPr id="1" name=""/>
        <p:cNvGrpSpPr/>
        <p:nvPr/>
      </p:nvGrpSpPr>
      <p:grpSpPr>
        <a:xfrm>
          <a:off x="0" y="0"/>
          <a:ext cx="0" cy="0"/>
          <a:chOff x="0" y="0"/>
          <a:chExt cx="0" cy="0"/>
        </a:xfrm>
      </p:grpSpPr>
      <p:sp>
        <p:nvSpPr>
          <p:cNvPr id="3" name="Rectangle 2"/>
          <p:cNvSpPr/>
          <p:nvPr userDrawn="1"/>
        </p:nvSpPr>
        <p:spPr>
          <a:xfrm>
            <a:off x="3059832" y="764704"/>
            <a:ext cx="6084168"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hank You">
    <p:bg>
      <p:bgPr>
        <a:solidFill>
          <a:schemeClr val="tx1"/>
        </a:solidFill>
        <a:effectLst/>
      </p:bgPr>
    </p:bg>
    <p:spTree>
      <p:nvGrpSpPr>
        <p:cNvPr id="1" name=""/>
        <p:cNvGrpSpPr/>
        <p:nvPr/>
      </p:nvGrpSpPr>
      <p:grpSpPr>
        <a:xfrm>
          <a:off x="0" y="0"/>
          <a:ext cx="0" cy="0"/>
          <a:chOff x="0" y="0"/>
          <a:chExt cx="0" cy="0"/>
        </a:xfrm>
      </p:grpSpPr>
      <p:sp>
        <p:nvSpPr>
          <p:cNvPr id="6" name="Rectangle 5"/>
          <p:cNvSpPr/>
          <p:nvPr userDrawn="1"/>
        </p:nvSpPr>
        <p:spPr>
          <a:xfrm>
            <a:off x="0" y="4149080"/>
            <a:ext cx="9144000" cy="270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 name="Title 1"/>
          <p:cNvSpPr>
            <a:spLocks noGrp="1"/>
          </p:cNvSpPr>
          <p:nvPr>
            <p:ph type="ctrTitle" hasCustomPrompt="1"/>
          </p:nvPr>
        </p:nvSpPr>
        <p:spPr>
          <a:xfrm>
            <a:off x="251520" y="3212976"/>
            <a:ext cx="8640960" cy="936104"/>
          </a:xfrm>
        </p:spPr>
        <p:txBody>
          <a:bodyPr/>
          <a:lstStyle>
            <a:lvl1pPr algn="ctr">
              <a:defRPr sz="4400">
                <a:solidFill>
                  <a:schemeClr val="bg1"/>
                </a:solidFill>
              </a:defRPr>
            </a:lvl1pPr>
          </a:lstStyle>
          <a:p>
            <a:r>
              <a:rPr lang="en-US" dirty="0"/>
              <a:t>Thank You</a:t>
            </a:r>
            <a:endParaRPr lang="fr-BE" dirty="0"/>
          </a:p>
        </p:txBody>
      </p:sp>
      <p:sp>
        <p:nvSpPr>
          <p:cNvPr id="7" name="Rectangle 6"/>
          <p:cNvSpPr/>
          <p:nvPr userDrawn="1"/>
        </p:nvSpPr>
        <p:spPr>
          <a:xfrm>
            <a:off x="179512" y="0"/>
            <a:ext cx="2376264" cy="1052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 name="Subtitle 2"/>
          <p:cNvSpPr>
            <a:spLocks noGrp="1"/>
          </p:cNvSpPr>
          <p:nvPr>
            <p:ph type="subTitle" idx="1"/>
          </p:nvPr>
        </p:nvSpPr>
        <p:spPr>
          <a:xfrm>
            <a:off x="251520" y="4149080"/>
            <a:ext cx="8640960" cy="144016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BE" dirty="0"/>
          </a:p>
        </p:txBody>
      </p:sp>
      <p:graphicFrame>
        <p:nvGraphicFramePr>
          <p:cNvPr id="9" name="Tableau 7"/>
          <p:cNvGraphicFramePr>
            <a:graphicFrameLocks noGrp="1"/>
          </p:cNvGraphicFramePr>
          <p:nvPr userDrawn="1">
            <p:extLst>
              <p:ext uri="{D42A27DB-BD31-4B8C-83A1-F6EECF244321}">
                <p14:modId xmlns:p14="http://schemas.microsoft.com/office/powerpoint/2010/main" val="780794153"/>
              </p:ext>
            </p:extLst>
          </p:nvPr>
        </p:nvGraphicFramePr>
        <p:xfrm>
          <a:off x="251520" y="4869160"/>
          <a:ext cx="6096000" cy="188976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4151784">
                  <a:extLst>
                    <a:ext uri="{9D8B030D-6E8A-4147-A177-3AD203B41FA5}">
                      <a16:colId xmlns:a16="http://schemas.microsoft.com/office/drawing/2014/main" val="20001"/>
                    </a:ext>
                  </a:extLst>
                </a:gridCol>
              </a:tblGrid>
              <a:tr h="1008112">
                <a:tc>
                  <a:txBody>
                    <a:bodyPr/>
                    <a:lstStyle/>
                    <a:p>
                      <a:pPr algn="l"/>
                      <a:r>
                        <a:rPr lang="fr-BE" sz="1400" dirty="0" err="1">
                          <a:solidFill>
                            <a:schemeClr val="accent1"/>
                          </a:solidFill>
                          <a:latin typeface="+mj-lt"/>
                        </a:rPr>
                        <a:t>Odoo</a:t>
                      </a:r>
                      <a:r>
                        <a:rPr lang="fr-BE" sz="1400" dirty="0">
                          <a:solidFill>
                            <a:schemeClr val="accent1"/>
                          </a:solidFill>
                        </a:rPr>
                        <a:t> </a:t>
                      </a:r>
                    </a:p>
                    <a:p>
                      <a:pPr algn="l"/>
                      <a:r>
                        <a:rPr lang="fr-BE" sz="1400" b="0" dirty="0">
                          <a:solidFill>
                            <a:schemeClr val="tx2"/>
                          </a:solidFill>
                        </a:rPr>
                        <a:t>sales@odoo.com</a:t>
                      </a:r>
                    </a:p>
                    <a:p>
                      <a:pPr algn="l"/>
                      <a:r>
                        <a:rPr lang="fr-BE" sz="1400" b="0" dirty="0">
                          <a:solidFill>
                            <a:schemeClr val="tx2"/>
                          </a:solidFill>
                        </a:rPr>
                        <a:t>+32 (0) 2 290 34 90</a:t>
                      </a:r>
                    </a:p>
                    <a:p>
                      <a:pPr marL="0" marR="0" indent="0" algn="l" defTabSz="914400" rtl="0" eaLnBrk="1" fontAlgn="auto" latinLnBrk="0" hangingPunct="1">
                        <a:lnSpc>
                          <a:spcPct val="100000"/>
                        </a:lnSpc>
                        <a:spcBef>
                          <a:spcPts val="0"/>
                        </a:spcBef>
                        <a:spcAft>
                          <a:spcPts val="0"/>
                        </a:spcAft>
                        <a:buClrTx/>
                        <a:buSzTx/>
                        <a:buFontTx/>
                        <a:buNone/>
                        <a:tabLst/>
                        <a:defRPr/>
                      </a:pPr>
                      <a:r>
                        <a:rPr lang="fr-BE" sz="1400" b="0" dirty="0">
                          <a:solidFill>
                            <a:schemeClr val="tx2"/>
                          </a:solidFill>
                        </a:rPr>
                        <a:t>www.odoo.com</a:t>
                      </a:r>
                    </a:p>
                    <a:p>
                      <a:pPr algn="l"/>
                      <a:endParaRPr lang="fr-BE" sz="1400" dirty="0">
                        <a:solidFill>
                          <a:schemeClr val="tx2"/>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fr-BE" sz="1400" b="1" dirty="0">
                          <a:solidFill>
                            <a:schemeClr val="accent2"/>
                          </a:solidFill>
                          <a:latin typeface="+mj-lt"/>
                        </a:rPr>
                        <a:t>R&amp;D and</a:t>
                      </a:r>
                      <a:r>
                        <a:rPr lang="fr-BE" sz="1400" b="1" baseline="0" dirty="0">
                          <a:solidFill>
                            <a:schemeClr val="accent2"/>
                          </a:solidFill>
                          <a:latin typeface="+mj-lt"/>
                        </a:rPr>
                        <a:t> services office</a:t>
                      </a:r>
                      <a:endParaRPr lang="fr-BE" sz="1400" b="1" dirty="0">
                        <a:solidFill>
                          <a:schemeClr val="accent2"/>
                        </a:solidFill>
                        <a:latin typeface="+mj-lt"/>
                      </a:endParaRPr>
                    </a:p>
                    <a:p>
                      <a:pPr algn="l"/>
                      <a:r>
                        <a:rPr lang="fr-BE" sz="1400" b="0" dirty="0">
                          <a:solidFill>
                            <a:schemeClr val="tx2"/>
                          </a:solidFill>
                        </a:rPr>
                        <a:t>Chaussée de Namur 40</a:t>
                      </a:r>
                    </a:p>
                    <a:p>
                      <a:pPr algn="l"/>
                      <a:r>
                        <a:rPr lang="fr-BE" sz="1400" b="0" dirty="0">
                          <a:solidFill>
                            <a:schemeClr val="tx2"/>
                          </a:solidFill>
                        </a:rPr>
                        <a:t>B-1367 Grand</a:t>
                      </a:r>
                      <a:r>
                        <a:rPr lang="fr-BE" sz="1400" b="0" baseline="0" dirty="0">
                          <a:solidFill>
                            <a:schemeClr val="tx2"/>
                          </a:solidFill>
                        </a:rPr>
                        <a:t> Rosière</a:t>
                      </a:r>
                      <a:endParaRPr lang="fr-BE" sz="1400" b="0" dirty="0">
                        <a:solidFill>
                          <a:schemeClr val="tx2"/>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a:endParaRPr lang="fr-BE" sz="1400">
                        <a:solidFill>
                          <a:schemeClr val="tx2"/>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fr-BE" sz="1400" b="1" baseline="0" dirty="0">
                          <a:solidFill>
                            <a:schemeClr val="accent1"/>
                          </a:solidFill>
                          <a:latin typeface="+mj-lt"/>
                        </a:rPr>
                        <a:t>Sales office</a:t>
                      </a:r>
                    </a:p>
                    <a:p>
                      <a:pPr algn="l"/>
                      <a:r>
                        <a:rPr lang="fr-BE" sz="1400" baseline="0" dirty="0">
                          <a:solidFill>
                            <a:schemeClr val="tx2"/>
                          </a:solidFill>
                        </a:rPr>
                        <a:t>Avenue Van </a:t>
                      </a:r>
                      <a:r>
                        <a:rPr lang="fr-BE" sz="1400" baseline="0" dirty="0" err="1">
                          <a:solidFill>
                            <a:schemeClr val="tx2"/>
                          </a:solidFill>
                        </a:rPr>
                        <a:t>Nieuwenhuyse</a:t>
                      </a:r>
                      <a:r>
                        <a:rPr lang="fr-BE" sz="1400" baseline="0" dirty="0">
                          <a:solidFill>
                            <a:schemeClr val="tx2"/>
                          </a:solidFill>
                        </a:rPr>
                        <a:t> 5</a:t>
                      </a:r>
                    </a:p>
                    <a:p>
                      <a:pPr algn="l"/>
                      <a:r>
                        <a:rPr lang="fr-BE" sz="1400" baseline="0" dirty="0">
                          <a:solidFill>
                            <a:schemeClr val="tx2"/>
                          </a:solidFill>
                        </a:rPr>
                        <a:t>B-1160 Brussels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10" name="Picture 9" descr="odoo_png_white.png"/>
          <p:cNvPicPr>
            <a:picLocks noChangeAspect="1"/>
          </p:cNvPicPr>
          <p:nvPr userDrawn="1"/>
        </p:nvPicPr>
        <p:blipFill>
          <a:blip r:embed="rId2" cstate="print"/>
          <a:stretch>
            <a:fillRect/>
          </a:stretch>
        </p:blipFill>
        <p:spPr>
          <a:xfrm>
            <a:off x="269073" y="230400"/>
            <a:ext cx="1336985" cy="43204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55776" y="-27384"/>
            <a:ext cx="6588224" cy="868346"/>
          </a:xfrm>
        </p:spPr>
        <p:txBody>
          <a:bodyPr/>
          <a:lstStyle>
            <a:lvl1pPr>
              <a:defRPr b="1"/>
            </a:lvl1pPr>
          </a:lstStyle>
          <a:p>
            <a:r>
              <a:rPr lang="fr-FR"/>
              <a:t>Cliquez pour modifier le style du titre</a:t>
            </a:r>
            <a:endParaRPr lang="fr-CH" dirty="0"/>
          </a:p>
        </p:txBody>
      </p:sp>
      <p:sp>
        <p:nvSpPr>
          <p:cNvPr id="3" name="Content Placeholder 2"/>
          <p:cNvSpPr>
            <a:spLocks noGrp="1"/>
          </p:cNvSpPr>
          <p:nvPr>
            <p:ph idx="1"/>
          </p:nvPr>
        </p:nvSpPr>
        <p:spPr>
          <a:xfrm>
            <a:off x="611560" y="1052736"/>
            <a:ext cx="8283327" cy="4968552"/>
          </a:xfrm>
        </p:spPr>
        <p:txBody>
          <a:bodyPr/>
          <a:lstStyle>
            <a:lvl1pPr>
              <a:defRPr>
                <a:solidFill>
                  <a:srgbClr val="343434"/>
                </a:solidFill>
              </a:defRPr>
            </a:lvl1pPr>
            <a:lvl2pPr>
              <a:defRPr>
                <a:solidFill>
                  <a:srgbClr val="808080"/>
                </a:solidFill>
              </a:defRPr>
            </a:lvl2pPr>
            <a:lvl3pPr>
              <a:defRPr>
                <a:solidFill>
                  <a:srgbClr val="808080"/>
                </a:solidFill>
              </a:defRPr>
            </a:lvl3pPr>
            <a:lvl4pPr>
              <a:defRPr>
                <a:solidFill>
                  <a:srgbClr val="808080"/>
                </a:solidFill>
              </a:defRPr>
            </a:lvl4pPr>
            <a:lvl5pPr>
              <a:buClr>
                <a:srgbClr val="A90000"/>
              </a:buClr>
              <a:buFont typeface="Wingdings" pitchFamily="2" charset="2"/>
              <a:buChar char="§"/>
              <a:defRPr sz="1600" b="0">
                <a:solidFill>
                  <a:srgbClr val="808080"/>
                </a:solidFill>
                <a:latin typeface="Verdana" pitchFamily="34" charset="0"/>
                <a:ea typeface="Verdana" pitchFamily="34" charset="0"/>
                <a:cs typeface="Verdana"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10" name="Slide Number Placeholder 5"/>
          <p:cNvSpPr>
            <a:spLocks noGrp="1"/>
          </p:cNvSpPr>
          <p:nvPr>
            <p:ph type="sldNum" sz="quarter" idx="4"/>
          </p:nvPr>
        </p:nvSpPr>
        <p:spPr>
          <a:xfrm>
            <a:off x="3491880" y="6376243"/>
            <a:ext cx="2133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Verdana" pitchFamily="34" charset="0"/>
                <a:cs typeface="+mn-cs"/>
              </a:defRPr>
            </a:lvl1pPr>
          </a:lstStyle>
          <a:p>
            <a:pPr>
              <a:defRPr/>
            </a:pPr>
            <a:fld id="{305180AC-89FD-466F-B034-E00BDE5D196A}" type="slidenum">
              <a:rPr lang="fr-CH" smtClean="0"/>
              <a:pPr>
                <a:defRPr/>
              </a:pPr>
              <a:t>‹N°›</a:t>
            </a:fld>
            <a:endParaRPr lang="fr-CH" dirty="0"/>
          </a:p>
        </p:txBody>
      </p:sp>
      <p:sp>
        <p:nvSpPr>
          <p:cNvPr id="12" name="Footer Placeholder 4"/>
          <p:cNvSpPr>
            <a:spLocks noGrp="1"/>
          </p:cNvSpPr>
          <p:nvPr>
            <p:ph type="ftr" sz="quarter" idx="3"/>
          </p:nvPr>
        </p:nvSpPr>
        <p:spPr>
          <a:xfrm>
            <a:off x="179513" y="6376243"/>
            <a:ext cx="3096344"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tx1">
                    <a:tint val="75000"/>
                  </a:schemeClr>
                </a:solidFill>
                <a:latin typeface="Verdana" pitchFamily="34" charset="0"/>
                <a:cs typeface="+mn-cs"/>
              </a:defRPr>
            </a:lvl1pPr>
          </a:lstStyle>
          <a:p>
            <a:pPr>
              <a:defRPr/>
            </a:pPr>
            <a:r>
              <a:rPr lang="fr-CH"/>
              <a:t>OpenERP ∎ Overview</a:t>
            </a:r>
          </a:p>
        </p:txBody>
      </p:sp>
      <p:sp>
        <p:nvSpPr>
          <p:cNvPr id="13" name="Date Placeholder 3"/>
          <p:cNvSpPr>
            <a:spLocks noGrp="1"/>
          </p:cNvSpPr>
          <p:nvPr>
            <p:ph type="dt" sz="half" idx="2"/>
          </p:nvPr>
        </p:nvSpPr>
        <p:spPr>
          <a:xfrm>
            <a:off x="6804248" y="6381328"/>
            <a:ext cx="1512168"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Verdana" pitchFamily="34" charset="0"/>
                <a:cs typeface="+mn-cs"/>
              </a:defRPr>
            </a:lvl1pPr>
          </a:lstStyle>
          <a:p>
            <a:pPr>
              <a:defRPr/>
            </a:pPr>
            <a:r>
              <a:rPr lang="fr-CH" dirty="0"/>
              <a:t>06.09.2012</a:t>
            </a:r>
          </a:p>
        </p:txBody>
      </p:sp>
    </p:spTree>
    <p:extLst>
      <p:ext uri="{BB962C8B-B14F-4D97-AF65-F5344CB8AC3E}">
        <p14:creationId xmlns:p14="http://schemas.microsoft.com/office/powerpoint/2010/main" val="154755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5" name="Content Placeholder 2"/>
          <p:cNvSpPr>
            <a:spLocks noGrp="1"/>
          </p:cNvSpPr>
          <p:nvPr>
            <p:ph sz="half" idx="1"/>
          </p:nvPr>
        </p:nvSpPr>
        <p:spPr>
          <a:xfrm>
            <a:off x="457200" y="1279301"/>
            <a:ext cx="8435280" cy="50300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1520" y="3212976"/>
            <a:ext cx="8640960" cy="936104"/>
          </a:xfrm>
        </p:spPr>
        <p:txBody>
          <a:bodyPr/>
          <a:lstStyle>
            <a:lvl1pPr algn="ctr">
              <a:defRPr sz="4400">
                <a:solidFill>
                  <a:schemeClr val="bg1"/>
                </a:solidFill>
              </a:defRPr>
            </a:lvl1pPr>
          </a:lstStyle>
          <a:p>
            <a:r>
              <a:rPr lang="en-US" dirty="0"/>
              <a:t>Click to edit Master title style</a:t>
            </a:r>
            <a:endParaRPr lang="fr-BE" dirty="0"/>
          </a:p>
        </p:txBody>
      </p:sp>
      <p:sp>
        <p:nvSpPr>
          <p:cNvPr id="7" name="Rectangle 6"/>
          <p:cNvSpPr/>
          <p:nvPr userDrawn="1"/>
        </p:nvSpPr>
        <p:spPr>
          <a:xfrm>
            <a:off x="179512" y="0"/>
            <a:ext cx="2376264" cy="1052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Picture 7" descr="odoo_png_white.png"/>
          <p:cNvPicPr>
            <a:picLocks noChangeAspect="1"/>
          </p:cNvPicPr>
          <p:nvPr userDrawn="1"/>
        </p:nvPicPr>
        <p:blipFill>
          <a:blip r:embed="rId2" cstate="print"/>
          <a:stretch>
            <a:fillRect/>
          </a:stretch>
        </p:blipFill>
        <p:spPr>
          <a:xfrm>
            <a:off x="269073" y="230400"/>
            <a:ext cx="1336985" cy="432048"/>
          </a:xfrm>
          <a:prstGeom prst="rect">
            <a:avLst/>
          </a:prstGeom>
        </p:spPr>
      </p:pic>
      <p:sp>
        <p:nvSpPr>
          <p:cNvPr id="6" name="Rectangle 5"/>
          <p:cNvSpPr/>
          <p:nvPr userDrawn="1"/>
        </p:nvSpPr>
        <p:spPr>
          <a:xfrm>
            <a:off x="0" y="4149080"/>
            <a:ext cx="9144000" cy="270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 name="Subtitle 2"/>
          <p:cNvSpPr>
            <a:spLocks noGrp="1"/>
          </p:cNvSpPr>
          <p:nvPr>
            <p:ph type="subTitle" idx="1"/>
          </p:nvPr>
        </p:nvSpPr>
        <p:spPr>
          <a:xfrm>
            <a:off x="251520" y="4149080"/>
            <a:ext cx="8640960" cy="144016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paration p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1520" y="3212976"/>
            <a:ext cx="8640960" cy="936104"/>
          </a:xfrm>
        </p:spPr>
        <p:txBody>
          <a:bodyPr/>
          <a:lstStyle>
            <a:lvl1pPr algn="ctr">
              <a:defRPr sz="4400">
                <a:solidFill>
                  <a:schemeClr val="bg1"/>
                </a:solidFill>
              </a:defRPr>
            </a:lvl1pPr>
          </a:lstStyle>
          <a:p>
            <a:r>
              <a:rPr lang="en-US" dirty="0"/>
              <a:t>Click to edit Master title style</a:t>
            </a:r>
            <a:endParaRPr lang="fr-BE" dirty="0"/>
          </a:p>
        </p:txBody>
      </p:sp>
      <p:sp>
        <p:nvSpPr>
          <p:cNvPr id="3" name="Subtitle 2"/>
          <p:cNvSpPr>
            <a:spLocks noGrp="1"/>
          </p:cNvSpPr>
          <p:nvPr>
            <p:ph type="subTitle" idx="1"/>
          </p:nvPr>
        </p:nvSpPr>
        <p:spPr>
          <a:xfrm>
            <a:off x="251520" y="4149080"/>
            <a:ext cx="864096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BE" dirty="0"/>
          </a:p>
        </p:txBody>
      </p:sp>
      <p:sp>
        <p:nvSpPr>
          <p:cNvPr id="7" name="Rectangle 6"/>
          <p:cNvSpPr/>
          <p:nvPr userDrawn="1"/>
        </p:nvSpPr>
        <p:spPr>
          <a:xfrm>
            <a:off x="179512" y="0"/>
            <a:ext cx="2376264" cy="1052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6" name="Picture 5" descr="odoo_png_white.png"/>
          <p:cNvPicPr>
            <a:picLocks noChangeAspect="1"/>
          </p:cNvPicPr>
          <p:nvPr userDrawn="1"/>
        </p:nvPicPr>
        <p:blipFill>
          <a:blip r:embed="rId2" cstate="print"/>
          <a:stretch>
            <a:fillRect/>
          </a:stretch>
        </p:blipFill>
        <p:spPr>
          <a:xfrm>
            <a:off x="269073" y="230400"/>
            <a:ext cx="1336985" cy="4320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features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fr-BE" dirty="0"/>
          </a:p>
        </p:txBody>
      </p:sp>
      <p:sp>
        <p:nvSpPr>
          <p:cNvPr id="3" name="Content Placeholder 2"/>
          <p:cNvSpPr>
            <a:spLocks noGrp="1"/>
          </p:cNvSpPr>
          <p:nvPr>
            <p:ph sz="half" idx="1"/>
          </p:nvPr>
        </p:nvSpPr>
        <p:spPr>
          <a:xfrm>
            <a:off x="457200" y="1279301"/>
            <a:ext cx="4038600" cy="5030019"/>
          </a:xfrm>
        </p:spPr>
        <p:txBody>
          <a:bodyPr/>
          <a:lstStyle>
            <a:lvl1pPr>
              <a:defRPr sz="2400">
                <a:solidFill>
                  <a:schemeClr val="accent2"/>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sp>
        <p:nvSpPr>
          <p:cNvPr id="4" name="Content Placeholder 3"/>
          <p:cNvSpPr>
            <a:spLocks noGrp="1"/>
          </p:cNvSpPr>
          <p:nvPr>
            <p:ph sz="half" idx="2"/>
          </p:nvPr>
        </p:nvSpPr>
        <p:spPr>
          <a:xfrm>
            <a:off x="4648200" y="1279301"/>
            <a:ext cx="4038600" cy="5030019"/>
          </a:xfrm>
        </p:spPr>
        <p:txBody>
          <a:bodyPr/>
          <a:lstStyle>
            <a:lvl1pPr>
              <a:defRPr sz="2400">
                <a:solidFill>
                  <a:schemeClr val="accent2"/>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31840" y="259200"/>
            <a:ext cx="6012160" cy="490066"/>
          </a:xfrm>
        </p:spPr>
        <p:txBody>
          <a:bodyPr>
            <a:noAutofit/>
          </a:bodyPr>
          <a:lstStyle>
            <a:lvl1pPr algn="l">
              <a:defRPr sz="3200">
                <a:solidFill>
                  <a:schemeClr val="tx2"/>
                </a:solidFill>
              </a:defRPr>
            </a:lvl1pPr>
          </a:lstStyle>
          <a:p>
            <a:r>
              <a:rPr lang="en-US" dirty="0"/>
              <a:t>Click to edit title style</a:t>
            </a:r>
            <a:endParaRPr lang="fr-BE" dirty="0"/>
          </a:p>
        </p:txBody>
      </p:sp>
      <p:sp>
        <p:nvSpPr>
          <p:cNvPr id="3" name="Text Placeholder 2"/>
          <p:cNvSpPr>
            <a:spLocks noGrp="1"/>
          </p:cNvSpPr>
          <p:nvPr>
            <p:ph type="body" idx="1" hasCustomPrompt="1"/>
          </p:nvPr>
        </p:nvSpPr>
        <p:spPr>
          <a:xfrm>
            <a:off x="457200" y="1268760"/>
            <a:ext cx="4040188" cy="720080"/>
          </a:xfrm>
          <a:solidFill>
            <a:schemeClr val="tx1"/>
          </a:solidFill>
        </p:spPr>
        <p:txBody>
          <a:bodyPr anchor="ctr" anchorCtr="0">
            <a:normAutofit/>
          </a:bodyPr>
          <a:lstStyle>
            <a:lvl1pPr marL="0" indent="0" algn="ctr">
              <a:buNone/>
              <a:defRPr sz="28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4" name="Content Placeholder 3"/>
          <p:cNvSpPr>
            <a:spLocks noGrp="1"/>
          </p:cNvSpPr>
          <p:nvPr>
            <p:ph sz="half" idx="2"/>
          </p:nvPr>
        </p:nvSpPr>
        <p:spPr>
          <a:xfrm>
            <a:off x="457200" y="2174875"/>
            <a:ext cx="4040188" cy="3951288"/>
          </a:xfrm>
        </p:spPr>
        <p:txBody>
          <a:bodyPr/>
          <a:lstStyle>
            <a:lvl1pPr>
              <a:buClr>
                <a:schemeClr val="tx1"/>
              </a:buClr>
              <a:buFont typeface="[z] Arista Light" pitchFamily="2" charset="0"/>
              <a:buChar char="o"/>
              <a:defRPr sz="2400">
                <a:solidFill>
                  <a:schemeClr val="accent2"/>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sp>
        <p:nvSpPr>
          <p:cNvPr id="5" name="Text Placeholder 4"/>
          <p:cNvSpPr>
            <a:spLocks noGrp="1"/>
          </p:cNvSpPr>
          <p:nvPr>
            <p:ph type="body" sz="quarter" idx="3" hasCustomPrompt="1"/>
          </p:nvPr>
        </p:nvSpPr>
        <p:spPr>
          <a:xfrm>
            <a:off x="4645025" y="1268760"/>
            <a:ext cx="4041775" cy="720080"/>
          </a:xfrm>
          <a:solidFill>
            <a:schemeClr val="tx1"/>
          </a:solidFill>
        </p:spPr>
        <p:txBody>
          <a:bodyPr anchor="ctr" anchorCtr="0">
            <a:normAutofit/>
          </a:bodyPr>
          <a:lstStyle>
            <a:lvl1pPr marL="0" indent="0" algn="ctr">
              <a:buNone/>
              <a:defRPr sz="28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accent2"/>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features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31840" y="259200"/>
            <a:ext cx="6012160" cy="490066"/>
          </a:xfrm>
        </p:spPr>
        <p:txBody>
          <a:bodyPr>
            <a:noAutofit/>
          </a:bodyPr>
          <a:lstStyle>
            <a:lvl1pPr algn="l">
              <a:defRPr sz="3200">
                <a:solidFill>
                  <a:schemeClr val="tx2"/>
                </a:solidFill>
              </a:defRPr>
            </a:lvl1pPr>
          </a:lstStyle>
          <a:p>
            <a:r>
              <a:rPr lang="en-US" dirty="0"/>
              <a:t>Click to edit title style</a:t>
            </a:r>
            <a:endParaRPr lang="fr-BE" dirty="0"/>
          </a:p>
        </p:txBody>
      </p:sp>
      <p:sp>
        <p:nvSpPr>
          <p:cNvPr id="3" name="Text Placeholder 2"/>
          <p:cNvSpPr>
            <a:spLocks noGrp="1"/>
          </p:cNvSpPr>
          <p:nvPr>
            <p:ph type="body" idx="1" hasCustomPrompt="1"/>
          </p:nvPr>
        </p:nvSpPr>
        <p:spPr>
          <a:xfrm>
            <a:off x="457200" y="1268760"/>
            <a:ext cx="4040188" cy="720080"/>
          </a:xfrm>
          <a:solidFill>
            <a:schemeClr val="tx1"/>
          </a:solidFill>
        </p:spPr>
        <p:txBody>
          <a:bodyPr anchor="ctr" anchorCtr="0">
            <a:noAutofit/>
          </a:bodyPr>
          <a:lstStyle>
            <a:lvl1pPr marL="0" indent="0" algn="ctr">
              <a:buNone/>
              <a:defRPr sz="28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4" name="Content Placeholder 3"/>
          <p:cNvSpPr>
            <a:spLocks noGrp="1"/>
          </p:cNvSpPr>
          <p:nvPr>
            <p:ph sz="half" idx="2"/>
          </p:nvPr>
        </p:nvSpPr>
        <p:spPr>
          <a:xfrm>
            <a:off x="457200" y="2174875"/>
            <a:ext cx="4040188" cy="3951288"/>
          </a:xfrm>
        </p:spPr>
        <p:txBody>
          <a:bodyPr lIns="72000"/>
          <a:lstStyle>
            <a:lvl1pPr>
              <a:spcBef>
                <a:spcPts val="0"/>
              </a:spcBef>
              <a:buClr>
                <a:schemeClr val="tx1"/>
              </a:buClr>
              <a:buFont typeface="FontAwesome" pitchFamily="2" charset="0"/>
              <a:buChar char=""/>
              <a:defRPr sz="2400">
                <a:solidFill>
                  <a:schemeClr val="accent2"/>
                </a:solidFill>
              </a:defRPr>
            </a:lvl1pPr>
            <a:lvl2pPr marL="342000" indent="-342000" algn="l">
              <a:spcBef>
                <a:spcPts val="0"/>
              </a:spcBef>
              <a:spcAft>
                <a:spcPts val="0"/>
              </a:spcAft>
              <a:buFont typeface="FontAwesome" pitchFamily="2" charset="0"/>
              <a:buChar char=""/>
              <a:defRPr sz="2400">
                <a:solidFill>
                  <a:schemeClr val="accent2"/>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sp>
        <p:nvSpPr>
          <p:cNvPr id="5" name="Text Placeholder 4"/>
          <p:cNvSpPr>
            <a:spLocks noGrp="1"/>
          </p:cNvSpPr>
          <p:nvPr>
            <p:ph type="body" sz="quarter" idx="3" hasCustomPrompt="1"/>
          </p:nvPr>
        </p:nvSpPr>
        <p:spPr>
          <a:xfrm>
            <a:off x="4645025" y="1268760"/>
            <a:ext cx="4041775" cy="720080"/>
          </a:xfrm>
          <a:solidFill>
            <a:schemeClr val="tx1"/>
          </a:solidFill>
        </p:spPr>
        <p:txBody>
          <a:bodyPr anchor="ctr" anchorCtr="0">
            <a:noAutofit/>
          </a:bodyPr>
          <a:lstStyle>
            <a:lvl1pPr marL="0" indent="0" algn="ctr">
              <a:buNone/>
              <a:defRPr sz="28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6" name="Content Placeholder 5"/>
          <p:cNvSpPr>
            <a:spLocks noGrp="1"/>
          </p:cNvSpPr>
          <p:nvPr>
            <p:ph sz="quarter" idx="4"/>
          </p:nvPr>
        </p:nvSpPr>
        <p:spPr>
          <a:xfrm>
            <a:off x="4645025" y="2174875"/>
            <a:ext cx="4041775" cy="3951288"/>
          </a:xfrm>
        </p:spPr>
        <p:txBody>
          <a:bodyPr/>
          <a:lstStyle>
            <a:lvl1pPr>
              <a:spcBef>
                <a:spcPts val="0"/>
              </a:spcBef>
              <a:buFont typeface="FontAwesome" pitchFamily="2" charset="0"/>
              <a:buChar char=""/>
              <a:defRPr sz="2400">
                <a:solidFill>
                  <a:schemeClr val="accent2"/>
                </a:solidFill>
              </a:defRPr>
            </a:lvl1pPr>
            <a:lvl2pPr marL="342000" indent="-342000">
              <a:spcBef>
                <a:spcPts val="0"/>
              </a:spcBef>
              <a:buFont typeface="FontAwesome" pitchFamily="2" charset="0"/>
              <a:buChar char=""/>
              <a:defRPr sz="2400">
                <a:solidFill>
                  <a:schemeClr val="accent2"/>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fullscreen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31840" y="188640"/>
            <a:ext cx="6012160" cy="576064"/>
          </a:xfrm>
          <a:solidFill>
            <a:schemeClr val="accent1">
              <a:alpha val="70000"/>
            </a:schemeClr>
          </a:solidFill>
        </p:spPr>
        <p:txBody>
          <a:bodyPr/>
          <a:lstStyle>
            <a:lvl1pPr>
              <a:defRPr baseline="0">
                <a:solidFill>
                  <a:schemeClr val="bg1"/>
                </a:solidFill>
              </a:defRPr>
            </a:lvl1pPr>
          </a:lstStyle>
          <a:p>
            <a:r>
              <a:rPr lang="en-US" dirty="0"/>
              <a:t>Set </a:t>
            </a:r>
            <a:r>
              <a:rPr lang="en-US" dirty="0" err="1"/>
              <a:t>fullscreen</a:t>
            </a:r>
            <a:r>
              <a:rPr lang="en-US" dirty="0"/>
              <a:t> photo</a:t>
            </a:r>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Title 1"/>
          <p:cNvSpPr txBox="1">
            <a:spLocks/>
          </p:cNvSpPr>
          <p:nvPr userDrawn="1"/>
        </p:nvSpPr>
        <p:spPr>
          <a:xfrm>
            <a:off x="457200" y="1268760"/>
            <a:ext cx="3008313" cy="720080"/>
          </a:xfrm>
          <a:prstGeom prst="rect">
            <a:avLst/>
          </a:prstGeom>
          <a:solidFill>
            <a:schemeClr val="tx1"/>
          </a:solidFill>
        </p:spPr>
        <p:txBody>
          <a:bodyPr vert="horz" lIns="91440" tIns="45720" rIns="91440" bIns="45720" rtlCol="0" anchor="ctr" anchorCtr="0">
            <a:noAutofit/>
          </a:bodyPr>
          <a:lstStyle>
            <a:lvl1pPr algn="ctr">
              <a:defRPr sz="2000" b="1">
                <a:solidFill>
                  <a:schemeClr val="bg1"/>
                </a:solidFill>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mj-lt"/>
                <a:ea typeface="+mj-ea"/>
                <a:cs typeface="+mj-cs"/>
              </a:rPr>
              <a:t>Click to edit title style</a:t>
            </a:r>
            <a:endParaRPr kumimoji="0" lang="fr-BE" sz="2000" b="1"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a:spLocks noGrp="1"/>
          </p:cNvSpPr>
          <p:nvPr>
            <p:ph idx="1"/>
          </p:nvPr>
        </p:nvSpPr>
        <p:spPr>
          <a:xfrm>
            <a:off x="3575050" y="1268760"/>
            <a:ext cx="5111750" cy="5040560"/>
          </a:xfrm>
        </p:spPr>
        <p:txBody>
          <a:bodyPr/>
          <a:lstStyle>
            <a:lvl1pPr>
              <a:defRPr sz="2400">
                <a:solidFill>
                  <a:schemeClr val="accent2"/>
                </a:solidFill>
              </a:defRPr>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sp>
        <p:nvSpPr>
          <p:cNvPr id="5" name="Text Placeholder 3"/>
          <p:cNvSpPr>
            <a:spLocks noGrp="1"/>
          </p:cNvSpPr>
          <p:nvPr>
            <p:ph type="body" sz="half" idx="2"/>
          </p:nvPr>
        </p:nvSpPr>
        <p:spPr>
          <a:xfrm>
            <a:off x="457200" y="1988840"/>
            <a:ext cx="3008313" cy="4320480"/>
          </a:xfrm>
        </p:spPr>
        <p:txBody>
          <a:bodyPr/>
          <a:lstStyle>
            <a:lvl1pPr marL="0" indent="0">
              <a:buNone/>
              <a:defRPr sz="140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1840" y="260648"/>
            <a:ext cx="5554960" cy="504056"/>
          </a:xfrm>
          <a:prstGeom prst="rect">
            <a:avLst/>
          </a:prstGeom>
        </p:spPr>
        <p:txBody>
          <a:bodyPr vert="horz" lIns="91440" tIns="45720" rIns="91440" bIns="45720" rtlCol="0" anchor="ctr">
            <a:noAutofit/>
          </a:bodyPr>
          <a:lstStyle/>
          <a:p>
            <a:r>
              <a:rPr lang="en-US" dirty="0"/>
              <a:t>Click to edit  title style</a:t>
            </a:r>
            <a:endParaRPr lang="fr-BE"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BE" dirty="0"/>
          </a:p>
        </p:txBody>
      </p:sp>
      <p:pic>
        <p:nvPicPr>
          <p:cNvPr id="9" name="Picture 8" descr="odoo_png_colors.png"/>
          <p:cNvPicPr>
            <a:picLocks noChangeAspect="1"/>
          </p:cNvPicPr>
          <p:nvPr userDrawn="1"/>
        </p:nvPicPr>
        <p:blipFill>
          <a:blip r:embed="rId18" cstate="print"/>
          <a:stretch>
            <a:fillRect/>
          </a:stretch>
        </p:blipFill>
        <p:spPr>
          <a:xfrm>
            <a:off x="252000" y="230400"/>
            <a:ext cx="1368151" cy="442121"/>
          </a:xfrm>
          <a:prstGeom prst="rect">
            <a:avLst/>
          </a:prstGeom>
        </p:spPr>
      </p:pic>
      <p:cxnSp>
        <p:nvCxnSpPr>
          <p:cNvPr id="7" name="Straight Connector 6"/>
          <p:cNvCxnSpPr/>
          <p:nvPr userDrawn="1"/>
        </p:nvCxnSpPr>
        <p:spPr>
          <a:xfrm>
            <a:off x="3131840" y="836712"/>
            <a:ext cx="6012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4" r:id="rId2"/>
    <p:sldLayoutId id="2147483649" r:id="rId3"/>
    <p:sldLayoutId id="2147483665" r:id="rId4"/>
    <p:sldLayoutId id="2147483652" r:id="rId5"/>
    <p:sldLayoutId id="2147483653" r:id="rId6"/>
    <p:sldLayoutId id="2147483661" r:id="rId7"/>
    <p:sldLayoutId id="2147483654" r:id="rId8"/>
    <p:sldLayoutId id="2147483669" r:id="rId9"/>
    <p:sldLayoutId id="2147483667" r:id="rId10"/>
    <p:sldLayoutId id="2147483660" r:id="rId11"/>
    <p:sldLayoutId id="2147483670" r:id="rId12"/>
    <p:sldLayoutId id="2147483663" r:id="rId13"/>
    <p:sldLayoutId id="2147483671" r:id="rId14"/>
    <p:sldLayoutId id="2147483666" r:id="rId15"/>
    <p:sldLayoutId id="2147483672" r:id="rId16"/>
  </p:sldLayoutIdLst>
  <p:txStyles>
    <p:titleStyle>
      <a:lvl1pPr algn="l" defTabSz="914400" rtl="0" eaLnBrk="1" latinLnBrk="0" hangingPunct="1">
        <a:spcBef>
          <a:spcPct val="0"/>
        </a:spcBef>
        <a:buNone/>
        <a:defRPr sz="3200" b="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1"/>
        </a:buClr>
        <a:buFont typeface="[z] Arista Light" pitchFamily="2" charset="0"/>
        <a:buChar char="o"/>
        <a:defRPr sz="3200" kern="1200">
          <a:solidFill>
            <a:schemeClr val="accent2"/>
          </a:solidFill>
          <a:latin typeface="+mn-lt"/>
          <a:ea typeface="+mn-ea"/>
          <a:cs typeface="+mn-cs"/>
        </a:defRPr>
      </a:lvl1pPr>
      <a:lvl2pPr marL="742950" indent="-285750" algn="l" defTabSz="914400" rtl="0" eaLnBrk="1" latinLnBrk="0" hangingPunct="1">
        <a:spcBef>
          <a:spcPct val="20000"/>
        </a:spcBef>
        <a:buClr>
          <a:schemeClr val="tx2">
            <a:lumMod val="75000"/>
          </a:schemeClr>
        </a:buClr>
        <a:buFont typeface="[z] Arista Light" pitchFamily="2" charset="0"/>
        <a:buChar char="o"/>
        <a:defRPr sz="2800" kern="1200">
          <a:solidFill>
            <a:schemeClr val="tx2">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go.Buchs@prisme.ch"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51520" y="2924944"/>
            <a:ext cx="8640960" cy="936104"/>
          </a:xfrm>
        </p:spPr>
        <p:txBody>
          <a:bodyPr/>
          <a:lstStyle/>
          <a:p>
            <a:r>
              <a:rPr lang="fr-BE" dirty="0"/>
              <a:t>Odoo : </a:t>
            </a:r>
            <a:r>
              <a:rPr lang="fr-BE" cap="small" dirty="0"/>
              <a:t>Projet – imprimer la vue financière</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4248" y="116632"/>
            <a:ext cx="2228995" cy="995693"/>
          </a:xfrm>
          <a:prstGeom prst="rect">
            <a:avLst/>
          </a:prstGeom>
        </p:spPr>
      </p:pic>
      <p:sp>
        <p:nvSpPr>
          <p:cNvPr id="8" name="Subtitle 5"/>
          <p:cNvSpPr>
            <a:spLocks noGrp="1"/>
          </p:cNvSpPr>
          <p:nvPr/>
        </p:nvSpPr>
        <p:spPr>
          <a:xfrm>
            <a:off x="2699792" y="4149080"/>
            <a:ext cx="4392488" cy="144016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tx1"/>
              </a:buClr>
              <a:buFont typeface="[z] Arista Light" pitchFamily="2" charset="0"/>
              <a:buNone/>
              <a:defRPr sz="3200" kern="1200">
                <a:solidFill>
                  <a:schemeClr val="tx2"/>
                </a:solidFill>
                <a:latin typeface="Lato" panose="020F0502020204030203" pitchFamily="34" charset="0"/>
                <a:ea typeface="+mn-ea"/>
                <a:cs typeface="+mn-cs"/>
              </a:defRPr>
            </a:lvl1pPr>
            <a:lvl2pPr marL="457200" indent="0" algn="ctr" defTabSz="914400" rtl="0" eaLnBrk="1" latinLnBrk="0" hangingPunct="1">
              <a:spcBef>
                <a:spcPct val="20000"/>
              </a:spcBef>
              <a:buClr>
                <a:schemeClr val="tx2">
                  <a:lumMod val="75000"/>
                </a:schemeClr>
              </a:buClr>
              <a:buFont typeface="[z] Arista Light" pitchFamily="2" charset="0"/>
              <a:buNone/>
              <a:defRPr sz="2800" kern="1200">
                <a:solidFill>
                  <a:schemeClr val="tx1">
                    <a:tint val="75000"/>
                  </a:schemeClr>
                </a:solidFill>
                <a:latin typeface="Lato" panose="020F0502020204030203" pitchFamily="34"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Lato" panose="020F0502020204030203" pitchFamily="34"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Lato" panose="020F0502020204030203" pitchFamily="34"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Lato" panose="020F0502020204030203"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BE" dirty="0"/>
              <a:t>Hugo Buchs</a:t>
            </a:r>
          </a:p>
          <a:p>
            <a:r>
              <a:rPr lang="fr-BE" sz="1800" dirty="0">
                <a:hlinkClick r:id="rId3"/>
              </a:rPr>
              <a:t>Hugo.Buchs@prisme.ch</a:t>
            </a:r>
            <a:endParaRPr lang="fr-BE" sz="18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forfait - généralité</a:t>
            </a:r>
          </a:p>
        </p:txBody>
      </p:sp>
      <p:pic>
        <p:nvPicPr>
          <p:cNvPr id="2" name="Image 1">
            <a:extLst>
              <a:ext uri="{FF2B5EF4-FFF2-40B4-BE49-F238E27FC236}">
                <a16:creationId xmlns:a16="http://schemas.microsoft.com/office/drawing/2014/main" id="{6D3CCEDF-BD6B-4100-A7DC-30E8FC7052C6}"/>
              </a:ext>
            </a:extLst>
          </p:cNvPr>
          <p:cNvPicPr>
            <a:picLocks noChangeAspect="1"/>
          </p:cNvPicPr>
          <p:nvPr/>
        </p:nvPicPr>
        <p:blipFill>
          <a:blip r:embed="rId2"/>
          <a:stretch>
            <a:fillRect/>
          </a:stretch>
        </p:blipFill>
        <p:spPr>
          <a:xfrm>
            <a:off x="35496" y="1212180"/>
            <a:ext cx="5554960" cy="4764591"/>
          </a:xfrm>
          <a:prstGeom prst="rect">
            <a:avLst/>
          </a:prstGeom>
        </p:spPr>
      </p:pic>
      <p:sp>
        <p:nvSpPr>
          <p:cNvPr id="10" name="ZoneTexte 9">
            <a:extLst>
              <a:ext uri="{FF2B5EF4-FFF2-40B4-BE49-F238E27FC236}">
                <a16:creationId xmlns:a16="http://schemas.microsoft.com/office/drawing/2014/main" id="{60A961BC-6E6F-4B9D-AC70-5ED52083B03F}"/>
              </a:ext>
            </a:extLst>
          </p:cNvPr>
          <p:cNvSpPr txBox="1"/>
          <p:nvPr/>
        </p:nvSpPr>
        <p:spPr>
          <a:xfrm>
            <a:off x="35496" y="2205444"/>
            <a:ext cx="276038" cy="215444"/>
          </a:xfrm>
          <a:prstGeom prst="rect">
            <a:avLst/>
          </a:prstGeom>
          <a:noFill/>
        </p:spPr>
        <p:txBody>
          <a:bodyPr wrap="none" rtlCol="0">
            <a:spAutoFit/>
          </a:bodyPr>
          <a:lstStyle/>
          <a:p>
            <a:r>
              <a:rPr lang="fr-CH" sz="800" b="1" dirty="0"/>
              <a:t>1)</a:t>
            </a:r>
          </a:p>
        </p:txBody>
      </p:sp>
      <p:sp>
        <p:nvSpPr>
          <p:cNvPr id="11" name="ZoneTexte 10">
            <a:extLst>
              <a:ext uri="{FF2B5EF4-FFF2-40B4-BE49-F238E27FC236}">
                <a16:creationId xmlns:a16="http://schemas.microsoft.com/office/drawing/2014/main" id="{ADD41EDB-267E-469F-9D39-2DD6B8D533D4}"/>
              </a:ext>
            </a:extLst>
          </p:cNvPr>
          <p:cNvSpPr txBox="1"/>
          <p:nvPr/>
        </p:nvSpPr>
        <p:spPr>
          <a:xfrm>
            <a:off x="539552" y="2205444"/>
            <a:ext cx="276038" cy="215444"/>
          </a:xfrm>
          <a:prstGeom prst="rect">
            <a:avLst/>
          </a:prstGeom>
          <a:noFill/>
        </p:spPr>
        <p:txBody>
          <a:bodyPr wrap="none" rtlCol="0">
            <a:spAutoFit/>
          </a:bodyPr>
          <a:lstStyle/>
          <a:p>
            <a:r>
              <a:rPr lang="fr-CH" sz="800" b="1" dirty="0"/>
              <a:t>2)</a:t>
            </a:r>
          </a:p>
        </p:txBody>
      </p:sp>
      <p:sp>
        <p:nvSpPr>
          <p:cNvPr id="12" name="ZoneTexte 11">
            <a:extLst>
              <a:ext uri="{FF2B5EF4-FFF2-40B4-BE49-F238E27FC236}">
                <a16:creationId xmlns:a16="http://schemas.microsoft.com/office/drawing/2014/main" id="{E818F67A-9B54-4D3E-AF38-6710A726CFA4}"/>
              </a:ext>
            </a:extLst>
          </p:cNvPr>
          <p:cNvSpPr txBox="1"/>
          <p:nvPr/>
        </p:nvSpPr>
        <p:spPr>
          <a:xfrm>
            <a:off x="1271626" y="2205444"/>
            <a:ext cx="276038" cy="215444"/>
          </a:xfrm>
          <a:prstGeom prst="rect">
            <a:avLst/>
          </a:prstGeom>
          <a:noFill/>
        </p:spPr>
        <p:txBody>
          <a:bodyPr wrap="none" rtlCol="0">
            <a:spAutoFit/>
          </a:bodyPr>
          <a:lstStyle/>
          <a:p>
            <a:r>
              <a:rPr lang="fr-CH" sz="800" b="1" dirty="0"/>
              <a:t>3)</a:t>
            </a:r>
          </a:p>
        </p:txBody>
      </p:sp>
      <p:sp>
        <p:nvSpPr>
          <p:cNvPr id="13" name="ZoneTexte 12">
            <a:extLst>
              <a:ext uri="{FF2B5EF4-FFF2-40B4-BE49-F238E27FC236}">
                <a16:creationId xmlns:a16="http://schemas.microsoft.com/office/drawing/2014/main" id="{2A9C9495-E7D2-413B-BD03-E30B78F89ACF}"/>
              </a:ext>
            </a:extLst>
          </p:cNvPr>
          <p:cNvSpPr txBox="1"/>
          <p:nvPr/>
        </p:nvSpPr>
        <p:spPr>
          <a:xfrm>
            <a:off x="3635896" y="2205444"/>
            <a:ext cx="276038" cy="215444"/>
          </a:xfrm>
          <a:prstGeom prst="rect">
            <a:avLst/>
          </a:prstGeom>
          <a:noFill/>
        </p:spPr>
        <p:txBody>
          <a:bodyPr wrap="none" rtlCol="0">
            <a:spAutoFit/>
          </a:bodyPr>
          <a:lstStyle/>
          <a:p>
            <a:r>
              <a:rPr lang="fr-CH" sz="800" b="1" dirty="0"/>
              <a:t>4)</a:t>
            </a:r>
          </a:p>
        </p:txBody>
      </p:sp>
      <p:sp>
        <p:nvSpPr>
          <p:cNvPr id="14" name="ZoneTexte 13">
            <a:extLst>
              <a:ext uri="{FF2B5EF4-FFF2-40B4-BE49-F238E27FC236}">
                <a16:creationId xmlns:a16="http://schemas.microsoft.com/office/drawing/2014/main" id="{2D183006-28A8-4F1A-9E31-EC2197A63420}"/>
              </a:ext>
            </a:extLst>
          </p:cNvPr>
          <p:cNvSpPr txBox="1"/>
          <p:nvPr/>
        </p:nvSpPr>
        <p:spPr>
          <a:xfrm>
            <a:off x="4151946" y="2205444"/>
            <a:ext cx="276038" cy="215444"/>
          </a:xfrm>
          <a:prstGeom prst="rect">
            <a:avLst/>
          </a:prstGeom>
          <a:noFill/>
        </p:spPr>
        <p:txBody>
          <a:bodyPr wrap="none" rtlCol="0">
            <a:spAutoFit/>
          </a:bodyPr>
          <a:lstStyle/>
          <a:p>
            <a:r>
              <a:rPr lang="fr-CH" sz="800" b="1" dirty="0"/>
              <a:t>5)</a:t>
            </a:r>
          </a:p>
        </p:txBody>
      </p:sp>
      <p:sp>
        <p:nvSpPr>
          <p:cNvPr id="16" name="ZoneTexte 15">
            <a:extLst>
              <a:ext uri="{FF2B5EF4-FFF2-40B4-BE49-F238E27FC236}">
                <a16:creationId xmlns:a16="http://schemas.microsoft.com/office/drawing/2014/main" id="{C3F4DFCD-7292-4334-8A7F-1E9380A441D2}"/>
              </a:ext>
            </a:extLst>
          </p:cNvPr>
          <p:cNvSpPr txBox="1"/>
          <p:nvPr/>
        </p:nvSpPr>
        <p:spPr>
          <a:xfrm>
            <a:off x="4944034" y="2205444"/>
            <a:ext cx="276038" cy="215444"/>
          </a:xfrm>
          <a:prstGeom prst="rect">
            <a:avLst/>
          </a:prstGeom>
          <a:noFill/>
        </p:spPr>
        <p:txBody>
          <a:bodyPr wrap="none" rtlCol="0">
            <a:spAutoFit/>
          </a:bodyPr>
          <a:lstStyle/>
          <a:p>
            <a:r>
              <a:rPr lang="fr-CH" sz="800" b="1" dirty="0"/>
              <a:t>6)</a:t>
            </a:r>
          </a:p>
        </p:txBody>
      </p:sp>
      <p:sp>
        <p:nvSpPr>
          <p:cNvPr id="18" name="ZoneTexte 17">
            <a:extLst>
              <a:ext uri="{FF2B5EF4-FFF2-40B4-BE49-F238E27FC236}">
                <a16:creationId xmlns:a16="http://schemas.microsoft.com/office/drawing/2014/main" id="{059F0AAD-8A87-424C-A50F-B01AC308C869}"/>
              </a:ext>
            </a:extLst>
          </p:cNvPr>
          <p:cNvSpPr txBox="1"/>
          <p:nvPr/>
        </p:nvSpPr>
        <p:spPr>
          <a:xfrm>
            <a:off x="5252627" y="2205444"/>
            <a:ext cx="276038" cy="215444"/>
          </a:xfrm>
          <a:prstGeom prst="rect">
            <a:avLst/>
          </a:prstGeom>
          <a:noFill/>
        </p:spPr>
        <p:txBody>
          <a:bodyPr wrap="none" rtlCol="0">
            <a:spAutoFit/>
          </a:bodyPr>
          <a:lstStyle/>
          <a:p>
            <a:r>
              <a:rPr lang="fr-CH" sz="800" b="1" dirty="0"/>
              <a:t>7)</a:t>
            </a:r>
          </a:p>
        </p:txBody>
      </p:sp>
      <p:sp>
        <p:nvSpPr>
          <p:cNvPr id="19" name="ZoneTexte 18">
            <a:extLst>
              <a:ext uri="{FF2B5EF4-FFF2-40B4-BE49-F238E27FC236}">
                <a16:creationId xmlns:a16="http://schemas.microsoft.com/office/drawing/2014/main" id="{AC4F99EB-8AB3-4B5B-BB20-67525D8A5A74}"/>
              </a:ext>
            </a:extLst>
          </p:cNvPr>
          <p:cNvSpPr txBox="1"/>
          <p:nvPr/>
        </p:nvSpPr>
        <p:spPr>
          <a:xfrm>
            <a:off x="5590456" y="2636912"/>
            <a:ext cx="3570280" cy="1200329"/>
          </a:xfrm>
          <a:prstGeom prst="rect">
            <a:avLst/>
          </a:prstGeom>
          <a:noFill/>
        </p:spPr>
        <p:txBody>
          <a:bodyPr wrap="square" rtlCol="0">
            <a:spAutoFit/>
          </a:bodyPr>
          <a:lstStyle/>
          <a:p>
            <a:r>
              <a:rPr lang="fr-CH" dirty="0"/>
              <a:t>Le principe est le même que pour les projets en régie, seul le calcul des champs est différent, voir le slide 3</a:t>
            </a:r>
          </a:p>
        </p:txBody>
      </p:sp>
    </p:spTree>
    <p:extLst>
      <p:ext uri="{BB962C8B-B14F-4D97-AF65-F5344CB8AC3E}">
        <p14:creationId xmlns:p14="http://schemas.microsoft.com/office/powerpoint/2010/main" val="287473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forfait - prestations</a:t>
            </a:r>
          </a:p>
        </p:txBody>
      </p:sp>
      <p:sp>
        <p:nvSpPr>
          <p:cNvPr id="5" name="ZoneTexte 4">
            <a:extLst>
              <a:ext uri="{FF2B5EF4-FFF2-40B4-BE49-F238E27FC236}">
                <a16:creationId xmlns:a16="http://schemas.microsoft.com/office/drawing/2014/main" id="{33899799-9E1C-4143-87F1-0894C20955AE}"/>
              </a:ext>
            </a:extLst>
          </p:cNvPr>
          <p:cNvSpPr txBox="1"/>
          <p:nvPr/>
        </p:nvSpPr>
        <p:spPr>
          <a:xfrm>
            <a:off x="1" y="939539"/>
            <a:ext cx="8820471" cy="5632311"/>
          </a:xfrm>
          <a:prstGeom prst="rect">
            <a:avLst/>
          </a:prstGeom>
          <a:noFill/>
        </p:spPr>
        <p:txBody>
          <a:bodyPr wrap="square" rtlCol="0">
            <a:spAutoFit/>
          </a:bodyPr>
          <a:lstStyle/>
          <a:p>
            <a:r>
              <a:rPr lang="fr-CH" dirty="0"/>
              <a:t>Note : les feuilles de temps avec le champ «</a:t>
            </a:r>
            <a:r>
              <a:rPr lang="fr-CH" dirty="0" err="1"/>
              <a:t>Invoiceable</a:t>
            </a:r>
            <a:r>
              <a:rPr lang="fr-CH" dirty="0"/>
              <a:t>» à «Gratis» sont ignorées</a:t>
            </a:r>
          </a:p>
          <a:p>
            <a:pPr marL="342900" indent="-342900">
              <a:buAutoNum type="arabicParenR"/>
            </a:pPr>
            <a:r>
              <a:rPr lang="fr-CH" dirty="0"/>
              <a:t>Numéro de facture</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du numéro de facture (FA[numéro de facture])</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Vide</a:t>
            </a:r>
          </a:p>
          <a:p>
            <a:pPr marL="342900" indent="-342900">
              <a:buAutoNum type="arabicParenR"/>
            </a:pPr>
            <a:r>
              <a:rPr lang="fr-CH" dirty="0"/>
              <a:t>Dates</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Regroupement de chaque feuille de temps associée à la tâche, ayant la même facture associée et dans cette facture le même produit et le même compte</a:t>
            </a:r>
          </a:p>
          <a:p>
            <a:pPr marL="1714500" lvl="3" indent="-342900">
              <a:buFont typeface="Arial" panose="020B0604020202020204" pitchFamily="34" charset="0"/>
              <a:buChar char="•"/>
            </a:pPr>
            <a:r>
              <a:rPr lang="fr-CH" dirty="0"/>
              <a:t>Récupération de la plus petite et la plus grande date de ces feuilles de temps</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Récupération de la plus petite et la plus grande date de ces feuilles de temps</a:t>
            </a:r>
          </a:p>
        </p:txBody>
      </p:sp>
    </p:spTree>
    <p:extLst>
      <p:ext uri="{BB962C8B-B14F-4D97-AF65-F5344CB8AC3E}">
        <p14:creationId xmlns:p14="http://schemas.microsoft.com/office/powerpoint/2010/main" val="340908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forfait - prestations</a:t>
            </a:r>
          </a:p>
        </p:txBody>
      </p:sp>
      <p:sp>
        <p:nvSpPr>
          <p:cNvPr id="5" name="ZoneTexte 4">
            <a:extLst>
              <a:ext uri="{FF2B5EF4-FFF2-40B4-BE49-F238E27FC236}">
                <a16:creationId xmlns:a16="http://schemas.microsoft.com/office/drawing/2014/main" id="{33899799-9E1C-4143-87F1-0894C20955AE}"/>
              </a:ext>
            </a:extLst>
          </p:cNvPr>
          <p:cNvSpPr txBox="1"/>
          <p:nvPr/>
        </p:nvSpPr>
        <p:spPr>
          <a:xfrm>
            <a:off x="1" y="939539"/>
            <a:ext cx="8820471" cy="5909310"/>
          </a:xfrm>
          <a:prstGeom prst="rect">
            <a:avLst/>
          </a:prstGeom>
          <a:noFill/>
        </p:spPr>
        <p:txBody>
          <a:bodyPr wrap="square" rtlCol="0">
            <a:spAutoFit/>
          </a:bodyPr>
          <a:lstStyle/>
          <a:p>
            <a:r>
              <a:rPr lang="fr-CH" dirty="0"/>
              <a:t>3) Désignations</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de la référence interne de l’article s’il en a une, autrement son nom</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Récupération de la référence interne de l’article s’il en a une, autrement son nom </a:t>
            </a:r>
          </a:p>
          <a:p>
            <a:r>
              <a:rPr lang="fr-CH" dirty="0"/>
              <a:t>4) Quantité</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de la quantité (soustraction des quantité des feuilles de temps «Gratis»)</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Somme des quantités des feuilles de temps pour chaque groupe</a:t>
            </a:r>
          </a:p>
        </p:txBody>
      </p:sp>
    </p:spTree>
    <p:extLst>
      <p:ext uri="{BB962C8B-B14F-4D97-AF65-F5344CB8AC3E}">
        <p14:creationId xmlns:p14="http://schemas.microsoft.com/office/powerpoint/2010/main" val="292130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forfait - prestations</a:t>
            </a:r>
          </a:p>
        </p:txBody>
      </p:sp>
      <p:sp>
        <p:nvSpPr>
          <p:cNvPr id="5" name="ZoneTexte 4">
            <a:extLst>
              <a:ext uri="{FF2B5EF4-FFF2-40B4-BE49-F238E27FC236}">
                <a16:creationId xmlns:a16="http://schemas.microsoft.com/office/drawing/2014/main" id="{33899799-9E1C-4143-87F1-0894C20955AE}"/>
              </a:ext>
            </a:extLst>
          </p:cNvPr>
          <p:cNvSpPr txBox="1"/>
          <p:nvPr/>
        </p:nvSpPr>
        <p:spPr>
          <a:xfrm>
            <a:off x="1" y="939539"/>
            <a:ext cx="8820471" cy="3970318"/>
          </a:xfrm>
          <a:prstGeom prst="rect">
            <a:avLst/>
          </a:prstGeom>
          <a:noFill/>
        </p:spPr>
        <p:txBody>
          <a:bodyPr wrap="square" rtlCol="0">
            <a:spAutoFit/>
          </a:bodyPr>
          <a:lstStyle/>
          <a:p>
            <a:r>
              <a:rPr lang="fr-CH" dirty="0"/>
              <a:t>5) Taux</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du prix unitaire</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Calcul du prix unitaire, selon le produit et la liste de prix du client</a:t>
            </a:r>
          </a:p>
          <a:p>
            <a:r>
              <a:rPr lang="fr-CH" dirty="0"/>
              <a:t>6) Avance</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Multiplication du taux et de la quantité, mis au négatif</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Multiplication du taux et de la quantité, mis au négatif</a:t>
            </a:r>
          </a:p>
        </p:txBody>
      </p:sp>
    </p:spTree>
    <p:extLst>
      <p:ext uri="{BB962C8B-B14F-4D97-AF65-F5344CB8AC3E}">
        <p14:creationId xmlns:p14="http://schemas.microsoft.com/office/powerpoint/2010/main" val="40747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forfait - prestations</a:t>
            </a:r>
          </a:p>
        </p:txBody>
      </p:sp>
      <p:sp>
        <p:nvSpPr>
          <p:cNvPr id="5" name="ZoneTexte 4">
            <a:extLst>
              <a:ext uri="{FF2B5EF4-FFF2-40B4-BE49-F238E27FC236}">
                <a16:creationId xmlns:a16="http://schemas.microsoft.com/office/drawing/2014/main" id="{33899799-9E1C-4143-87F1-0894C20955AE}"/>
              </a:ext>
            </a:extLst>
          </p:cNvPr>
          <p:cNvSpPr txBox="1"/>
          <p:nvPr/>
        </p:nvSpPr>
        <p:spPr>
          <a:xfrm>
            <a:off x="0" y="2136338"/>
            <a:ext cx="8820471" cy="3139321"/>
          </a:xfrm>
          <a:prstGeom prst="rect">
            <a:avLst/>
          </a:prstGeom>
          <a:noFill/>
        </p:spPr>
        <p:txBody>
          <a:bodyPr wrap="square" rtlCol="0">
            <a:spAutoFit/>
          </a:bodyPr>
          <a:lstStyle/>
          <a:p>
            <a:r>
              <a:rPr lang="fr-CH" dirty="0"/>
              <a:t>7) Employé</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du nom de l’article si l’article a une référence interne, vide autrement </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Récupération du nom de l’article si l’article a une référence interne, vide autrement</a:t>
            </a:r>
          </a:p>
        </p:txBody>
      </p:sp>
    </p:spTree>
    <p:extLst>
      <p:ext uri="{BB962C8B-B14F-4D97-AF65-F5344CB8AC3E}">
        <p14:creationId xmlns:p14="http://schemas.microsoft.com/office/powerpoint/2010/main" val="246364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31840" y="188640"/>
            <a:ext cx="6012160" cy="504056"/>
          </a:xfrm>
        </p:spPr>
        <p:txBody>
          <a:bodyPr/>
          <a:lstStyle/>
          <a:p>
            <a:r>
              <a:rPr lang="fr-BE" dirty="0"/>
              <a:t>Projet en forfait déplacements/hébergement</a:t>
            </a:r>
          </a:p>
        </p:txBody>
      </p:sp>
      <p:sp>
        <p:nvSpPr>
          <p:cNvPr id="5" name="ZoneTexte 4">
            <a:extLst>
              <a:ext uri="{FF2B5EF4-FFF2-40B4-BE49-F238E27FC236}">
                <a16:creationId xmlns:a16="http://schemas.microsoft.com/office/drawing/2014/main" id="{33899799-9E1C-4143-87F1-0894C20955AE}"/>
              </a:ext>
            </a:extLst>
          </p:cNvPr>
          <p:cNvSpPr txBox="1"/>
          <p:nvPr/>
        </p:nvSpPr>
        <p:spPr>
          <a:xfrm>
            <a:off x="1" y="1098024"/>
            <a:ext cx="8820471" cy="5355312"/>
          </a:xfrm>
          <a:prstGeom prst="rect">
            <a:avLst/>
          </a:prstGeom>
          <a:noFill/>
        </p:spPr>
        <p:txBody>
          <a:bodyPr wrap="square" rtlCol="0">
            <a:spAutoFit/>
          </a:bodyPr>
          <a:lstStyle/>
          <a:p>
            <a:r>
              <a:rPr lang="fr-CH" dirty="0"/>
              <a:t>La procédure est la même pour les tâches «Déplacements» et «Hébergements», seule les prestations facturées sont prises en compte</a:t>
            </a:r>
          </a:p>
          <a:p>
            <a:pPr marL="342900" indent="-342900">
              <a:buAutoNum type="arabicParenR"/>
            </a:pPr>
            <a:r>
              <a:rPr lang="fr-CH" dirty="0"/>
              <a:t>Numéro de facture</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du numéro de facture (FA[numéro de facture])</a:t>
            </a:r>
          </a:p>
          <a:p>
            <a:pPr marL="342900" indent="-342900">
              <a:buAutoNum type="arabicParenR"/>
            </a:pPr>
            <a:r>
              <a:rPr lang="fr-CH" dirty="0"/>
              <a:t>Dates</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de la date de la facture</a:t>
            </a:r>
          </a:p>
          <a:p>
            <a:pPr marL="342900" indent="-342900">
              <a:buFont typeface="+mj-lt"/>
              <a:buAutoNum type="arabicParenR"/>
            </a:pPr>
            <a:r>
              <a:rPr lang="fr-CH" dirty="0"/>
              <a:t>Désignations</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de la référence interne de l’article s’il en a une, autrement son nom </a:t>
            </a:r>
          </a:p>
          <a:p>
            <a:pPr marL="342900" indent="-342900">
              <a:buFont typeface="+mj-lt"/>
              <a:buAutoNum type="arabicParenR"/>
            </a:pPr>
            <a:r>
              <a:rPr lang="fr-CH" dirty="0"/>
              <a:t>Quantité</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de la quantité</a:t>
            </a:r>
          </a:p>
        </p:txBody>
      </p:sp>
    </p:spTree>
    <p:extLst>
      <p:ext uri="{BB962C8B-B14F-4D97-AF65-F5344CB8AC3E}">
        <p14:creationId xmlns:p14="http://schemas.microsoft.com/office/powerpoint/2010/main" val="173200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3899799-9E1C-4143-87F1-0894C20955AE}"/>
              </a:ext>
            </a:extLst>
          </p:cNvPr>
          <p:cNvSpPr txBox="1"/>
          <p:nvPr/>
        </p:nvSpPr>
        <p:spPr>
          <a:xfrm>
            <a:off x="1" y="939539"/>
            <a:ext cx="8820471" cy="3139321"/>
          </a:xfrm>
          <a:prstGeom prst="rect">
            <a:avLst/>
          </a:prstGeom>
          <a:noFill/>
        </p:spPr>
        <p:txBody>
          <a:bodyPr wrap="square" rtlCol="0">
            <a:spAutoFit/>
          </a:bodyPr>
          <a:lstStyle/>
          <a:p>
            <a:r>
              <a:rPr lang="fr-CH" dirty="0"/>
              <a:t>5) Taux</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du prix unitaire</a:t>
            </a:r>
          </a:p>
          <a:p>
            <a:r>
              <a:rPr lang="fr-CH" dirty="0"/>
              <a:t>6) Avance</a:t>
            </a:r>
          </a:p>
          <a:p>
            <a:pPr marL="800100" lvl="1" indent="-342900">
              <a:buFont typeface="Arial" panose="020B0604020202020204" pitchFamily="34" charset="0"/>
              <a:buChar char="•"/>
            </a:pPr>
            <a:r>
              <a:rPr lang="fr-CH" dirty="0"/>
              <a:t>Multiplication du taux et de la quantité, mis au négatif</a:t>
            </a:r>
          </a:p>
          <a:p>
            <a:r>
              <a:rPr lang="fr-CH" dirty="0"/>
              <a:t>7) Employé</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du nom de l’article si l’article a une référence interne, vide autrement</a:t>
            </a:r>
          </a:p>
        </p:txBody>
      </p:sp>
      <p:sp>
        <p:nvSpPr>
          <p:cNvPr id="7" name="Title 3">
            <a:extLst>
              <a:ext uri="{FF2B5EF4-FFF2-40B4-BE49-F238E27FC236}">
                <a16:creationId xmlns:a16="http://schemas.microsoft.com/office/drawing/2014/main" id="{C0B19108-165E-4EB5-B250-855D3106E3A8}"/>
              </a:ext>
            </a:extLst>
          </p:cNvPr>
          <p:cNvSpPr>
            <a:spLocks noGrp="1"/>
          </p:cNvSpPr>
          <p:nvPr>
            <p:ph type="title"/>
          </p:nvPr>
        </p:nvSpPr>
        <p:spPr>
          <a:xfrm>
            <a:off x="3131840" y="188640"/>
            <a:ext cx="6012160" cy="504056"/>
          </a:xfrm>
        </p:spPr>
        <p:txBody>
          <a:bodyPr/>
          <a:lstStyle/>
          <a:p>
            <a:r>
              <a:rPr lang="fr-BE" dirty="0"/>
              <a:t>Projet en forfait déplacements/hébergement</a:t>
            </a:r>
          </a:p>
        </p:txBody>
      </p:sp>
    </p:spTree>
    <p:extLst>
      <p:ext uri="{BB962C8B-B14F-4D97-AF65-F5344CB8AC3E}">
        <p14:creationId xmlns:p14="http://schemas.microsoft.com/office/powerpoint/2010/main" val="24045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31840" y="260648"/>
            <a:ext cx="6012160" cy="504056"/>
          </a:xfrm>
        </p:spPr>
        <p:txBody>
          <a:bodyPr/>
          <a:lstStyle/>
          <a:p>
            <a:r>
              <a:rPr lang="fr-BE" dirty="0"/>
              <a:t>Impression de la vue financière </a:t>
            </a:r>
          </a:p>
        </p:txBody>
      </p:sp>
      <p:sp>
        <p:nvSpPr>
          <p:cNvPr id="5" name="ZoneTexte 4">
            <a:extLst>
              <a:ext uri="{FF2B5EF4-FFF2-40B4-BE49-F238E27FC236}">
                <a16:creationId xmlns:a16="http://schemas.microsoft.com/office/drawing/2014/main" id="{33899799-9E1C-4143-87F1-0894C20955AE}"/>
              </a:ext>
            </a:extLst>
          </p:cNvPr>
          <p:cNvSpPr txBox="1"/>
          <p:nvPr/>
        </p:nvSpPr>
        <p:spPr>
          <a:xfrm>
            <a:off x="17128" y="4005064"/>
            <a:ext cx="9036496" cy="646331"/>
          </a:xfrm>
          <a:prstGeom prst="rect">
            <a:avLst/>
          </a:prstGeom>
          <a:noFill/>
        </p:spPr>
        <p:txBody>
          <a:bodyPr wrap="square" rtlCol="0">
            <a:spAutoFit/>
          </a:bodyPr>
          <a:lstStyle/>
          <a:p>
            <a:r>
              <a:rPr lang="fr-CH" dirty="0"/>
              <a:t>Avant la génération il est possible de décider s’il faut ajouter les feuilles de temps non-facturées dans le décompte, et ce jusqu’à une date limite avec un </a:t>
            </a:r>
            <a:r>
              <a:rPr lang="fr-CH" dirty="0" err="1"/>
              <a:t>wizard</a:t>
            </a:r>
            <a:r>
              <a:rPr lang="fr-CH" dirty="0"/>
              <a:t>.</a:t>
            </a:r>
          </a:p>
        </p:txBody>
      </p:sp>
      <p:pic>
        <p:nvPicPr>
          <p:cNvPr id="2" name="Image 1">
            <a:extLst>
              <a:ext uri="{FF2B5EF4-FFF2-40B4-BE49-F238E27FC236}">
                <a16:creationId xmlns:a16="http://schemas.microsoft.com/office/drawing/2014/main" id="{10A39B93-FB03-4870-92C2-1ABF1FD9F5B5}"/>
              </a:ext>
            </a:extLst>
          </p:cNvPr>
          <p:cNvPicPr>
            <a:picLocks noChangeAspect="1"/>
          </p:cNvPicPr>
          <p:nvPr/>
        </p:nvPicPr>
        <p:blipFill>
          <a:blip r:embed="rId2"/>
          <a:stretch>
            <a:fillRect/>
          </a:stretch>
        </p:blipFill>
        <p:spPr>
          <a:xfrm>
            <a:off x="0" y="4653136"/>
            <a:ext cx="9144000" cy="2099388"/>
          </a:xfrm>
          <a:prstGeom prst="rect">
            <a:avLst/>
          </a:prstGeom>
        </p:spPr>
      </p:pic>
      <p:pic>
        <p:nvPicPr>
          <p:cNvPr id="3" name="Image 2">
            <a:extLst>
              <a:ext uri="{FF2B5EF4-FFF2-40B4-BE49-F238E27FC236}">
                <a16:creationId xmlns:a16="http://schemas.microsoft.com/office/drawing/2014/main" id="{58DE2DBE-82C4-43C5-AB9C-CDD58070C6CE}"/>
              </a:ext>
            </a:extLst>
          </p:cNvPr>
          <p:cNvPicPr>
            <a:picLocks noChangeAspect="1"/>
          </p:cNvPicPr>
          <p:nvPr/>
        </p:nvPicPr>
        <p:blipFill>
          <a:blip r:embed="rId3"/>
          <a:stretch>
            <a:fillRect/>
          </a:stretch>
        </p:blipFill>
        <p:spPr>
          <a:xfrm>
            <a:off x="0" y="879935"/>
            <a:ext cx="7956376" cy="3093721"/>
          </a:xfrm>
          <a:prstGeom prst="rect">
            <a:avLst/>
          </a:prstGeom>
        </p:spPr>
      </p:pic>
      <p:sp>
        <p:nvSpPr>
          <p:cNvPr id="6" name="Rectangle 5">
            <a:extLst>
              <a:ext uri="{FF2B5EF4-FFF2-40B4-BE49-F238E27FC236}">
                <a16:creationId xmlns:a16="http://schemas.microsoft.com/office/drawing/2014/main" id="{DD49911D-96DC-4813-90C1-931FBB8249F3}"/>
              </a:ext>
            </a:extLst>
          </p:cNvPr>
          <p:cNvSpPr/>
          <p:nvPr/>
        </p:nvSpPr>
        <p:spPr>
          <a:xfrm>
            <a:off x="251520" y="2564904"/>
            <a:ext cx="122413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1523054-EE80-42A4-AE76-916ADB7320DA}"/>
              </a:ext>
            </a:extLst>
          </p:cNvPr>
          <p:cNvSpPr/>
          <p:nvPr/>
        </p:nvSpPr>
        <p:spPr>
          <a:xfrm>
            <a:off x="244328" y="3284984"/>
            <a:ext cx="36723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ZoneTexte 6">
            <a:extLst>
              <a:ext uri="{FF2B5EF4-FFF2-40B4-BE49-F238E27FC236}">
                <a16:creationId xmlns:a16="http://schemas.microsoft.com/office/drawing/2014/main" id="{583C0A4C-6BBF-4B85-BC5D-DFC950499F07}"/>
              </a:ext>
            </a:extLst>
          </p:cNvPr>
          <p:cNvSpPr txBox="1"/>
          <p:nvPr/>
        </p:nvSpPr>
        <p:spPr>
          <a:xfrm>
            <a:off x="1475656" y="2498412"/>
            <a:ext cx="320922" cy="276999"/>
          </a:xfrm>
          <a:prstGeom prst="rect">
            <a:avLst/>
          </a:prstGeom>
          <a:noFill/>
        </p:spPr>
        <p:txBody>
          <a:bodyPr wrap="none" rtlCol="0">
            <a:spAutoFit/>
          </a:bodyPr>
          <a:lstStyle/>
          <a:p>
            <a:r>
              <a:rPr lang="fr-CH" sz="1200" b="1" dirty="0">
                <a:solidFill>
                  <a:srgbClr val="FF0000"/>
                </a:solidFill>
              </a:rPr>
              <a:t>2)</a:t>
            </a:r>
          </a:p>
        </p:txBody>
      </p:sp>
      <p:sp>
        <p:nvSpPr>
          <p:cNvPr id="10" name="ZoneTexte 9">
            <a:extLst>
              <a:ext uri="{FF2B5EF4-FFF2-40B4-BE49-F238E27FC236}">
                <a16:creationId xmlns:a16="http://schemas.microsoft.com/office/drawing/2014/main" id="{592BC6CE-685C-42DA-87B6-F9EAA23192A8}"/>
              </a:ext>
            </a:extLst>
          </p:cNvPr>
          <p:cNvSpPr txBox="1"/>
          <p:nvPr/>
        </p:nvSpPr>
        <p:spPr>
          <a:xfrm>
            <a:off x="611560" y="3224704"/>
            <a:ext cx="320922" cy="276999"/>
          </a:xfrm>
          <a:prstGeom prst="rect">
            <a:avLst/>
          </a:prstGeom>
          <a:noFill/>
        </p:spPr>
        <p:txBody>
          <a:bodyPr wrap="none" rtlCol="0">
            <a:spAutoFit/>
          </a:bodyPr>
          <a:lstStyle/>
          <a:p>
            <a:r>
              <a:rPr lang="fr-CH" sz="1200" b="1" dirty="0">
                <a:solidFill>
                  <a:srgbClr val="FF0000"/>
                </a:solidFill>
              </a:rPr>
              <a:t>1)</a:t>
            </a:r>
          </a:p>
        </p:txBody>
      </p:sp>
    </p:spTree>
    <p:extLst>
      <p:ext uri="{BB962C8B-B14F-4D97-AF65-F5344CB8AC3E}">
        <p14:creationId xmlns:p14="http://schemas.microsoft.com/office/powerpoint/2010/main" val="28462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régie - généralités</a:t>
            </a:r>
          </a:p>
        </p:txBody>
      </p:sp>
      <p:pic>
        <p:nvPicPr>
          <p:cNvPr id="2" name="Image 1">
            <a:extLst>
              <a:ext uri="{FF2B5EF4-FFF2-40B4-BE49-F238E27FC236}">
                <a16:creationId xmlns:a16="http://schemas.microsoft.com/office/drawing/2014/main" id="{AF2EF21F-2329-4B86-9F36-FB2CA384C397}"/>
              </a:ext>
            </a:extLst>
          </p:cNvPr>
          <p:cNvPicPr>
            <a:picLocks noChangeAspect="1"/>
          </p:cNvPicPr>
          <p:nvPr/>
        </p:nvPicPr>
        <p:blipFill>
          <a:blip r:embed="rId2"/>
          <a:stretch>
            <a:fillRect/>
          </a:stretch>
        </p:blipFill>
        <p:spPr>
          <a:xfrm>
            <a:off x="-75069" y="908720"/>
            <a:ext cx="5871205" cy="5949280"/>
          </a:xfrm>
          <a:prstGeom prst="rect">
            <a:avLst/>
          </a:prstGeom>
        </p:spPr>
      </p:pic>
      <p:sp>
        <p:nvSpPr>
          <p:cNvPr id="3" name="ZoneTexte 2">
            <a:extLst>
              <a:ext uri="{FF2B5EF4-FFF2-40B4-BE49-F238E27FC236}">
                <a16:creationId xmlns:a16="http://schemas.microsoft.com/office/drawing/2014/main" id="{FC16C7EC-76F6-4523-85AC-83AB8F1C9EF7}"/>
              </a:ext>
            </a:extLst>
          </p:cNvPr>
          <p:cNvSpPr txBox="1"/>
          <p:nvPr/>
        </p:nvSpPr>
        <p:spPr>
          <a:xfrm>
            <a:off x="179512" y="1844824"/>
            <a:ext cx="276038" cy="215444"/>
          </a:xfrm>
          <a:prstGeom prst="rect">
            <a:avLst/>
          </a:prstGeom>
          <a:noFill/>
        </p:spPr>
        <p:txBody>
          <a:bodyPr wrap="none" rtlCol="0">
            <a:spAutoFit/>
          </a:bodyPr>
          <a:lstStyle/>
          <a:p>
            <a:r>
              <a:rPr lang="fr-CH" sz="800" b="1" dirty="0"/>
              <a:t>1)</a:t>
            </a:r>
          </a:p>
        </p:txBody>
      </p:sp>
      <p:sp>
        <p:nvSpPr>
          <p:cNvPr id="11" name="ZoneTexte 10">
            <a:extLst>
              <a:ext uri="{FF2B5EF4-FFF2-40B4-BE49-F238E27FC236}">
                <a16:creationId xmlns:a16="http://schemas.microsoft.com/office/drawing/2014/main" id="{079B44C5-C53B-4112-B760-6978A215C64C}"/>
              </a:ext>
            </a:extLst>
          </p:cNvPr>
          <p:cNvSpPr txBox="1"/>
          <p:nvPr/>
        </p:nvSpPr>
        <p:spPr>
          <a:xfrm>
            <a:off x="683568" y="1844824"/>
            <a:ext cx="276038" cy="215444"/>
          </a:xfrm>
          <a:prstGeom prst="rect">
            <a:avLst/>
          </a:prstGeom>
          <a:noFill/>
        </p:spPr>
        <p:txBody>
          <a:bodyPr wrap="none" rtlCol="0">
            <a:spAutoFit/>
          </a:bodyPr>
          <a:lstStyle/>
          <a:p>
            <a:r>
              <a:rPr lang="fr-CH" sz="800" b="1" dirty="0"/>
              <a:t>2)</a:t>
            </a:r>
          </a:p>
        </p:txBody>
      </p:sp>
      <p:sp>
        <p:nvSpPr>
          <p:cNvPr id="12" name="ZoneTexte 11">
            <a:extLst>
              <a:ext uri="{FF2B5EF4-FFF2-40B4-BE49-F238E27FC236}">
                <a16:creationId xmlns:a16="http://schemas.microsoft.com/office/drawing/2014/main" id="{F2F6D9AC-CDF0-4F85-B803-74BD7D2AD4F2}"/>
              </a:ext>
            </a:extLst>
          </p:cNvPr>
          <p:cNvSpPr txBox="1"/>
          <p:nvPr/>
        </p:nvSpPr>
        <p:spPr>
          <a:xfrm>
            <a:off x="1415642" y="1844824"/>
            <a:ext cx="276038" cy="215444"/>
          </a:xfrm>
          <a:prstGeom prst="rect">
            <a:avLst/>
          </a:prstGeom>
          <a:noFill/>
        </p:spPr>
        <p:txBody>
          <a:bodyPr wrap="none" rtlCol="0">
            <a:spAutoFit/>
          </a:bodyPr>
          <a:lstStyle/>
          <a:p>
            <a:r>
              <a:rPr lang="fr-CH" sz="800" b="1" dirty="0"/>
              <a:t>3)</a:t>
            </a:r>
          </a:p>
        </p:txBody>
      </p:sp>
      <p:sp>
        <p:nvSpPr>
          <p:cNvPr id="13" name="ZoneTexte 12">
            <a:extLst>
              <a:ext uri="{FF2B5EF4-FFF2-40B4-BE49-F238E27FC236}">
                <a16:creationId xmlns:a16="http://schemas.microsoft.com/office/drawing/2014/main" id="{7D3D4BE7-10C7-497C-8B6F-309C2B430CD1}"/>
              </a:ext>
            </a:extLst>
          </p:cNvPr>
          <p:cNvSpPr txBox="1"/>
          <p:nvPr/>
        </p:nvSpPr>
        <p:spPr>
          <a:xfrm>
            <a:off x="3779912" y="1844824"/>
            <a:ext cx="276038" cy="215444"/>
          </a:xfrm>
          <a:prstGeom prst="rect">
            <a:avLst/>
          </a:prstGeom>
          <a:noFill/>
        </p:spPr>
        <p:txBody>
          <a:bodyPr wrap="none" rtlCol="0">
            <a:spAutoFit/>
          </a:bodyPr>
          <a:lstStyle/>
          <a:p>
            <a:r>
              <a:rPr lang="fr-CH" sz="800" b="1" dirty="0"/>
              <a:t>4)</a:t>
            </a:r>
          </a:p>
        </p:txBody>
      </p:sp>
      <p:sp>
        <p:nvSpPr>
          <p:cNvPr id="14" name="ZoneTexte 13">
            <a:extLst>
              <a:ext uri="{FF2B5EF4-FFF2-40B4-BE49-F238E27FC236}">
                <a16:creationId xmlns:a16="http://schemas.microsoft.com/office/drawing/2014/main" id="{01A746BF-B563-4216-B4E8-9EFB90A091D5}"/>
              </a:ext>
            </a:extLst>
          </p:cNvPr>
          <p:cNvSpPr txBox="1"/>
          <p:nvPr/>
        </p:nvSpPr>
        <p:spPr>
          <a:xfrm>
            <a:off x="4295962" y="1844824"/>
            <a:ext cx="276038" cy="215444"/>
          </a:xfrm>
          <a:prstGeom prst="rect">
            <a:avLst/>
          </a:prstGeom>
          <a:noFill/>
        </p:spPr>
        <p:txBody>
          <a:bodyPr wrap="none" rtlCol="0">
            <a:spAutoFit/>
          </a:bodyPr>
          <a:lstStyle/>
          <a:p>
            <a:r>
              <a:rPr lang="fr-CH" sz="800" b="1" dirty="0"/>
              <a:t>5)</a:t>
            </a:r>
          </a:p>
        </p:txBody>
      </p:sp>
      <p:sp>
        <p:nvSpPr>
          <p:cNvPr id="16" name="ZoneTexte 15">
            <a:extLst>
              <a:ext uri="{FF2B5EF4-FFF2-40B4-BE49-F238E27FC236}">
                <a16:creationId xmlns:a16="http://schemas.microsoft.com/office/drawing/2014/main" id="{76ABA28F-F75C-46BE-A1CC-96AAA5E0A5EA}"/>
              </a:ext>
            </a:extLst>
          </p:cNvPr>
          <p:cNvSpPr txBox="1"/>
          <p:nvPr/>
        </p:nvSpPr>
        <p:spPr>
          <a:xfrm>
            <a:off x="5088050" y="1844824"/>
            <a:ext cx="276038" cy="215444"/>
          </a:xfrm>
          <a:prstGeom prst="rect">
            <a:avLst/>
          </a:prstGeom>
          <a:noFill/>
        </p:spPr>
        <p:txBody>
          <a:bodyPr wrap="none" rtlCol="0">
            <a:spAutoFit/>
          </a:bodyPr>
          <a:lstStyle/>
          <a:p>
            <a:r>
              <a:rPr lang="fr-CH" sz="800" b="1" dirty="0"/>
              <a:t>6)</a:t>
            </a:r>
          </a:p>
        </p:txBody>
      </p:sp>
      <p:sp>
        <p:nvSpPr>
          <p:cNvPr id="18" name="ZoneTexte 17">
            <a:extLst>
              <a:ext uri="{FF2B5EF4-FFF2-40B4-BE49-F238E27FC236}">
                <a16:creationId xmlns:a16="http://schemas.microsoft.com/office/drawing/2014/main" id="{90C09186-AC51-494F-821F-FBEEA7EF2D9F}"/>
              </a:ext>
            </a:extLst>
          </p:cNvPr>
          <p:cNvSpPr txBox="1"/>
          <p:nvPr/>
        </p:nvSpPr>
        <p:spPr>
          <a:xfrm>
            <a:off x="5396643" y="1844824"/>
            <a:ext cx="276038" cy="215444"/>
          </a:xfrm>
          <a:prstGeom prst="rect">
            <a:avLst/>
          </a:prstGeom>
          <a:noFill/>
        </p:spPr>
        <p:txBody>
          <a:bodyPr wrap="none" rtlCol="0">
            <a:spAutoFit/>
          </a:bodyPr>
          <a:lstStyle/>
          <a:p>
            <a:r>
              <a:rPr lang="fr-CH" sz="800" b="1" dirty="0"/>
              <a:t>7)</a:t>
            </a:r>
          </a:p>
        </p:txBody>
      </p:sp>
      <p:sp>
        <p:nvSpPr>
          <p:cNvPr id="5" name="ZoneTexte 4">
            <a:extLst>
              <a:ext uri="{FF2B5EF4-FFF2-40B4-BE49-F238E27FC236}">
                <a16:creationId xmlns:a16="http://schemas.microsoft.com/office/drawing/2014/main" id="{33899799-9E1C-4143-87F1-0894C20955AE}"/>
              </a:ext>
            </a:extLst>
          </p:cNvPr>
          <p:cNvSpPr txBox="1"/>
          <p:nvPr/>
        </p:nvSpPr>
        <p:spPr>
          <a:xfrm>
            <a:off x="5754744" y="865320"/>
            <a:ext cx="3350805" cy="6555641"/>
          </a:xfrm>
          <a:prstGeom prst="rect">
            <a:avLst/>
          </a:prstGeom>
          <a:noFill/>
        </p:spPr>
        <p:txBody>
          <a:bodyPr wrap="square" rtlCol="0">
            <a:spAutoFit/>
          </a:bodyPr>
          <a:lstStyle/>
          <a:p>
            <a:r>
              <a:rPr lang="fr-CH" sz="1200" dirty="0"/>
              <a:t>Les données sont récupérées sur la base du projet que l’utilisateur a choisi.</a:t>
            </a:r>
          </a:p>
          <a:p>
            <a:r>
              <a:rPr lang="fr-CH" sz="1200" dirty="0"/>
              <a:t>Sur le rapport on trouve d’abord le nom du client et de l’entreprise prestataire.</a:t>
            </a:r>
          </a:p>
          <a:p>
            <a:r>
              <a:rPr lang="fr-CH" sz="1200" dirty="0"/>
              <a:t>Puis l’intervalle des prestations contenue dans le rapport, le nom du projet avec la date actuelle (ou limite, option du </a:t>
            </a:r>
            <a:r>
              <a:rPr lang="fr-CH" sz="1200" dirty="0" err="1"/>
              <a:t>wizard</a:t>
            </a:r>
            <a:r>
              <a:rPr lang="fr-CH" sz="1200" dirty="0"/>
              <a:t> en slide 2)</a:t>
            </a:r>
          </a:p>
          <a:p>
            <a:endParaRPr lang="fr-CH" sz="1200" dirty="0"/>
          </a:p>
          <a:p>
            <a:r>
              <a:rPr lang="fr-CH" sz="1200" dirty="0"/>
              <a:t>Ensuite viennent les tâches (prestations/déplacements/hébergements) avec le nom de la tâche et le «Montant» alloué configuré. Si un «Solde de commande précédente» est configuré (différent de 0) il est aussi affiché sur la ligne suivante.</a:t>
            </a:r>
          </a:p>
          <a:p>
            <a:r>
              <a:rPr lang="fr-CH" sz="1200" dirty="0"/>
              <a:t>Pour les données de ces tâches il y a les 2 cas de figure suivants :</a:t>
            </a:r>
          </a:p>
          <a:p>
            <a:pPr marL="285750" indent="-285750">
              <a:buFontTx/>
              <a:buChar char="-"/>
            </a:pPr>
            <a:r>
              <a:rPr lang="fr-CH" sz="1200" dirty="0"/>
              <a:t>Prestations facturées (toujours le cas)</a:t>
            </a:r>
          </a:p>
          <a:p>
            <a:pPr marL="285750" indent="-285750">
              <a:buFontTx/>
              <a:buChar char="-"/>
            </a:pPr>
            <a:r>
              <a:rPr lang="fr-CH" sz="1200" dirty="0"/>
              <a:t>Prestations non-facturées (selon l’option du </a:t>
            </a:r>
            <a:r>
              <a:rPr lang="fr-CH" sz="1200" dirty="0" err="1"/>
              <a:t>wizard</a:t>
            </a:r>
            <a:r>
              <a:rPr lang="fr-CH" sz="1200" dirty="0"/>
              <a:t> en slide 2)</a:t>
            </a:r>
          </a:p>
          <a:p>
            <a:r>
              <a:rPr lang="fr-CH" sz="1200" dirty="0"/>
              <a:t>À la fin de chaque tâche, le solde est affiché (montant de la tâche + solde commande précédente - total de consommation de chaque ligne)</a:t>
            </a:r>
          </a:p>
          <a:p>
            <a:endParaRPr lang="fr-CH" sz="1200" dirty="0"/>
          </a:p>
          <a:p>
            <a:r>
              <a:rPr lang="fr-CH" sz="1200" dirty="0"/>
              <a:t>Le rapport est terminé par le montant total alloué au projet (somme totale des champs «Montant» et «Solde commande précédente» des tâches), suivi de la consommation par tâche (somme des montant des lignes affichées, en négatif) et finalement du solde à consommer (total projet - le total de consommation de chaque tâche)</a:t>
            </a:r>
          </a:p>
          <a:p>
            <a:endParaRPr lang="fr-CH" sz="1200" dirty="0"/>
          </a:p>
          <a:p>
            <a:endParaRPr lang="fr-CH" sz="1200" dirty="0"/>
          </a:p>
        </p:txBody>
      </p:sp>
    </p:spTree>
    <p:extLst>
      <p:ext uri="{BB962C8B-B14F-4D97-AF65-F5344CB8AC3E}">
        <p14:creationId xmlns:p14="http://schemas.microsoft.com/office/powerpoint/2010/main" val="160781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régie - prestations</a:t>
            </a:r>
          </a:p>
        </p:txBody>
      </p:sp>
      <p:sp>
        <p:nvSpPr>
          <p:cNvPr id="5" name="ZoneTexte 4">
            <a:extLst>
              <a:ext uri="{FF2B5EF4-FFF2-40B4-BE49-F238E27FC236}">
                <a16:creationId xmlns:a16="http://schemas.microsoft.com/office/drawing/2014/main" id="{33899799-9E1C-4143-87F1-0894C20955AE}"/>
              </a:ext>
            </a:extLst>
          </p:cNvPr>
          <p:cNvSpPr txBox="1"/>
          <p:nvPr/>
        </p:nvSpPr>
        <p:spPr>
          <a:xfrm>
            <a:off x="1" y="939539"/>
            <a:ext cx="8820471" cy="5632311"/>
          </a:xfrm>
          <a:prstGeom prst="rect">
            <a:avLst/>
          </a:prstGeom>
          <a:noFill/>
        </p:spPr>
        <p:txBody>
          <a:bodyPr wrap="square" rtlCol="0">
            <a:spAutoFit/>
          </a:bodyPr>
          <a:lstStyle/>
          <a:p>
            <a:r>
              <a:rPr lang="fr-CH" dirty="0"/>
              <a:t>Note : les feuilles de temps avec le champ «</a:t>
            </a:r>
            <a:r>
              <a:rPr lang="fr-CH" dirty="0" err="1"/>
              <a:t>Invoiceable</a:t>
            </a:r>
            <a:r>
              <a:rPr lang="fr-CH" dirty="0"/>
              <a:t>» à «Gratis» sont ignorées</a:t>
            </a:r>
          </a:p>
          <a:p>
            <a:pPr marL="342900" indent="-342900">
              <a:buAutoNum type="arabicParenR"/>
            </a:pPr>
            <a:r>
              <a:rPr lang="fr-CH" dirty="0"/>
              <a:t>Numéro de facture</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du numéro de facture (FA[numéro de facture])</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Vide</a:t>
            </a:r>
          </a:p>
          <a:p>
            <a:pPr marL="342900" indent="-342900">
              <a:buAutoNum type="arabicParenR"/>
            </a:pPr>
            <a:r>
              <a:rPr lang="fr-CH" dirty="0"/>
              <a:t>Dates</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Regroupement de chaque feuille de temps associée à la tâche, ayant la même facture associée et dans cette facture le même produit et le même compte</a:t>
            </a:r>
          </a:p>
          <a:p>
            <a:pPr marL="1714500" lvl="3" indent="-342900">
              <a:buFont typeface="Arial" panose="020B0604020202020204" pitchFamily="34" charset="0"/>
              <a:buChar char="•"/>
            </a:pPr>
            <a:r>
              <a:rPr lang="fr-CH" dirty="0"/>
              <a:t>Récupération de la plus petite et la plus grande date de ces feuilles de temps</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Récupération de la plus petite et la plus grande date de ces feuilles de temps</a:t>
            </a:r>
          </a:p>
        </p:txBody>
      </p:sp>
    </p:spTree>
    <p:extLst>
      <p:ext uri="{BB962C8B-B14F-4D97-AF65-F5344CB8AC3E}">
        <p14:creationId xmlns:p14="http://schemas.microsoft.com/office/powerpoint/2010/main" val="87116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régie - prestations</a:t>
            </a:r>
          </a:p>
        </p:txBody>
      </p:sp>
      <p:sp>
        <p:nvSpPr>
          <p:cNvPr id="5" name="ZoneTexte 4">
            <a:extLst>
              <a:ext uri="{FF2B5EF4-FFF2-40B4-BE49-F238E27FC236}">
                <a16:creationId xmlns:a16="http://schemas.microsoft.com/office/drawing/2014/main" id="{33899799-9E1C-4143-87F1-0894C20955AE}"/>
              </a:ext>
            </a:extLst>
          </p:cNvPr>
          <p:cNvSpPr txBox="1"/>
          <p:nvPr/>
        </p:nvSpPr>
        <p:spPr>
          <a:xfrm>
            <a:off x="1" y="939539"/>
            <a:ext cx="8820471" cy="5909310"/>
          </a:xfrm>
          <a:prstGeom prst="rect">
            <a:avLst/>
          </a:prstGeom>
          <a:noFill/>
        </p:spPr>
        <p:txBody>
          <a:bodyPr wrap="square" rtlCol="0">
            <a:spAutoFit/>
          </a:bodyPr>
          <a:lstStyle/>
          <a:p>
            <a:r>
              <a:rPr lang="fr-CH" dirty="0"/>
              <a:t>3) Désignations</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de la référence interne de l’article s’il en a une, autrement son nom</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Récupération de la référence interne de l’article s’il en a une, autrement son nom </a:t>
            </a:r>
          </a:p>
          <a:p>
            <a:r>
              <a:rPr lang="fr-CH" dirty="0"/>
              <a:t>4) Quantité</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de la quantité (soustraction des quantité des feuilles de temps «Gratis»)</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Somme des quantités des feuilles de temps pour chaque groupe</a:t>
            </a:r>
          </a:p>
        </p:txBody>
      </p:sp>
    </p:spTree>
    <p:extLst>
      <p:ext uri="{BB962C8B-B14F-4D97-AF65-F5344CB8AC3E}">
        <p14:creationId xmlns:p14="http://schemas.microsoft.com/office/powerpoint/2010/main" val="123137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régie - prestations</a:t>
            </a:r>
          </a:p>
        </p:txBody>
      </p:sp>
      <p:sp>
        <p:nvSpPr>
          <p:cNvPr id="5" name="ZoneTexte 4">
            <a:extLst>
              <a:ext uri="{FF2B5EF4-FFF2-40B4-BE49-F238E27FC236}">
                <a16:creationId xmlns:a16="http://schemas.microsoft.com/office/drawing/2014/main" id="{33899799-9E1C-4143-87F1-0894C20955AE}"/>
              </a:ext>
            </a:extLst>
          </p:cNvPr>
          <p:cNvSpPr txBox="1"/>
          <p:nvPr/>
        </p:nvSpPr>
        <p:spPr>
          <a:xfrm>
            <a:off x="1" y="939539"/>
            <a:ext cx="8820471" cy="4524315"/>
          </a:xfrm>
          <a:prstGeom prst="rect">
            <a:avLst/>
          </a:prstGeom>
          <a:noFill/>
        </p:spPr>
        <p:txBody>
          <a:bodyPr wrap="square" rtlCol="0">
            <a:spAutoFit/>
          </a:bodyPr>
          <a:lstStyle/>
          <a:p>
            <a:r>
              <a:rPr lang="fr-CH" dirty="0"/>
              <a:t>5) Taux</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du prix unitaire</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Calcul du prix unitaire, selon le produit et la liste de prix du client</a:t>
            </a:r>
          </a:p>
          <a:p>
            <a:r>
              <a:rPr lang="fr-CH" dirty="0"/>
              <a:t>6) Avance</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du montant, mis au négatif</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Multiplication du taux et de la quantité, mis au négatif</a:t>
            </a:r>
          </a:p>
        </p:txBody>
      </p:sp>
    </p:spTree>
    <p:extLst>
      <p:ext uri="{BB962C8B-B14F-4D97-AF65-F5344CB8AC3E}">
        <p14:creationId xmlns:p14="http://schemas.microsoft.com/office/powerpoint/2010/main" val="109293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Projet en régie - prestations</a:t>
            </a:r>
          </a:p>
        </p:txBody>
      </p:sp>
      <p:sp>
        <p:nvSpPr>
          <p:cNvPr id="5" name="ZoneTexte 4">
            <a:extLst>
              <a:ext uri="{FF2B5EF4-FFF2-40B4-BE49-F238E27FC236}">
                <a16:creationId xmlns:a16="http://schemas.microsoft.com/office/drawing/2014/main" id="{33899799-9E1C-4143-87F1-0894C20955AE}"/>
              </a:ext>
            </a:extLst>
          </p:cNvPr>
          <p:cNvSpPr txBox="1"/>
          <p:nvPr/>
        </p:nvSpPr>
        <p:spPr>
          <a:xfrm>
            <a:off x="0" y="2136338"/>
            <a:ext cx="8820471" cy="3139321"/>
          </a:xfrm>
          <a:prstGeom prst="rect">
            <a:avLst/>
          </a:prstGeom>
          <a:noFill/>
        </p:spPr>
        <p:txBody>
          <a:bodyPr wrap="square" rtlCol="0">
            <a:spAutoFit/>
          </a:bodyPr>
          <a:lstStyle/>
          <a:p>
            <a:r>
              <a:rPr lang="fr-CH" dirty="0"/>
              <a:t>7) Employé</a:t>
            </a:r>
          </a:p>
          <a:p>
            <a:pPr marL="800100" lvl="1" indent="-342900">
              <a:buFont typeface="Arial" panose="020B0604020202020204" pitchFamily="34" charset="0"/>
              <a:buChar char="•"/>
            </a:pPr>
            <a:r>
              <a:rPr lang="fr-CH" dirty="0"/>
              <a:t>Prestations facturées</a:t>
            </a:r>
          </a:p>
          <a:p>
            <a:pPr marL="1257300" lvl="2" indent="-342900">
              <a:buFont typeface="Arial" panose="020B0604020202020204" pitchFamily="34" charset="0"/>
              <a:buChar char="•"/>
            </a:pPr>
            <a:r>
              <a:rPr lang="fr-CH" dirty="0"/>
              <a:t>Pour chaque ligne d’une facture référencée par une feuille de temps associée à la tâche (une fois seulement pour chaque ligne de facture)</a:t>
            </a:r>
          </a:p>
          <a:p>
            <a:pPr marL="1714500" lvl="3" indent="-342900">
              <a:buFont typeface="Arial" panose="020B0604020202020204" pitchFamily="34" charset="0"/>
              <a:buChar char="•"/>
            </a:pPr>
            <a:r>
              <a:rPr lang="fr-CH" dirty="0"/>
              <a:t>Récupération du nom de l’article si l’article a une référence interne, vide autrement </a:t>
            </a:r>
          </a:p>
          <a:p>
            <a:pPr marL="800100" lvl="1" indent="-342900">
              <a:buFont typeface="Arial" panose="020B0604020202020204" pitchFamily="34" charset="0"/>
              <a:buChar char="•"/>
            </a:pPr>
            <a:r>
              <a:rPr lang="fr-CH" dirty="0"/>
              <a:t>Prestations non-facturées</a:t>
            </a:r>
          </a:p>
          <a:p>
            <a:pPr marL="1257300" lvl="2" indent="-342900">
              <a:buFont typeface="Arial" panose="020B0604020202020204" pitchFamily="34" charset="0"/>
              <a:buChar char="•"/>
            </a:pPr>
            <a:r>
              <a:rPr lang="fr-CH" dirty="0"/>
              <a:t>Regroupement de chaque feuille de temps associée à la tâche avec le même produit et le même compte mais sans facture</a:t>
            </a:r>
          </a:p>
          <a:p>
            <a:pPr marL="1714500" lvl="3" indent="-342900">
              <a:buFont typeface="Arial" panose="020B0604020202020204" pitchFamily="34" charset="0"/>
              <a:buChar char="•"/>
            </a:pPr>
            <a:r>
              <a:rPr lang="fr-CH" dirty="0"/>
              <a:t>Récupération du nom de l’article si l’article a une référence interne, vide autrement</a:t>
            </a:r>
          </a:p>
        </p:txBody>
      </p:sp>
    </p:spTree>
    <p:extLst>
      <p:ext uri="{BB962C8B-B14F-4D97-AF65-F5344CB8AC3E}">
        <p14:creationId xmlns:p14="http://schemas.microsoft.com/office/powerpoint/2010/main" val="98991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31840" y="188640"/>
            <a:ext cx="6012160" cy="504056"/>
          </a:xfrm>
        </p:spPr>
        <p:txBody>
          <a:bodyPr/>
          <a:lstStyle/>
          <a:p>
            <a:r>
              <a:rPr lang="fr-BE" dirty="0"/>
              <a:t>Projet en régie déplacements/hébergement</a:t>
            </a:r>
          </a:p>
        </p:txBody>
      </p:sp>
      <p:sp>
        <p:nvSpPr>
          <p:cNvPr id="5" name="ZoneTexte 4">
            <a:extLst>
              <a:ext uri="{FF2B5EF4-FFF2-40B4-BE49-F238E27FC236}">
                <a16:creationId xmlns:a16="http://schemas.microsoft.com/office/drawing/2014/main" id="{33899799-9E1C-4143-87F1-0894C20955AE}"/>
              </a:ext>
            </a:extLst>
          </p:cNvPr>
          <p:cNvSpPr txBox="1"/>
          <p:nvPr/>
        </p:nvSpPr>
        <p:spPr>
          <a:xfrm>
            <a:off x="1" y="1098024"/>
            <a:ext cx="8820471" cy="5355312"/>
          </a:xfrm>
          <a:prstGeom prst="rect">
            <a:avLst/>
          </a:prstGeom>
          <a:noFill/>
        </p:spPr>
        <p:txBody>
          <a:bodyPr wrap="square" rtlCol="0">
            <a:spAutoFit/>
          </a:bodyPr>
          <a:lstStyle/>
          <a:p>
            <a:r>
              <a:rPr lang="fr-CH" dirty="0"/>
              <a:t>La procédure est la même pour les tâches «Déplacements» et «Hébergements», seule les prestations facturées sont prises en compte</a:t>
            </a:r>
          </a:p>
          <a:p>
            <a:pPr marL="342900" indent="-342900">
              <a:buAutoNum type="arabicParenR"/>
            </a:pPr>
            <a:r>
              <a:rPr lang="fr-CH" dirty="0"/>
              <a:t>Numéro de facture</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du numéro de facture (FA[numéro de facture])</a:t>
            </a:r>
          </a:p>
          <a:p>
            <a:pPr marL="342900" indent="-342900">
              <a:buAutoNum type="arabicParenR"/>
            </a:pPr>
            <a:r>
              <a:rPr lang="fr-CH" dirty="0"/>
              <a:t>Dates</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de la date de la facture</a:t>
            </a:r>
          </a:p>
          <a:p>
            <a:pPr marL="342900" indent="-342900">
              <a:buFont typeface="+mj-lt"/>
              <a:buAutoNum type="arabicParenR"/>
            </a:pPr>
            <a:r>
              <a:rPr lang="fr-CH" dirty="0"/>
              <a:t>Désignations</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de la référence interne de l’article s’il en a une, autrement son nom </a:t>
            </a:r>
          </a:p>
          <a:p>
            <a:pPr marL="342900" indent="-342900">
              <a:buFont typeface="+mj-lt"/>
              <a:buAutoNum type="arabicParenR"/>
            </a:pPr>
            <a:r>
              <a:rPr lang="fr-CH" dirty="0"/>
              <a:t>Quantité</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de la quantité</a:t>
            </a:r>
          </a:p>
        </p:txBody>
      </p:sp>
    </p:spTree>
    <p:extLst>
      <p:ext uri="{BB962C8B-B14F-4D97-AF65-F5344CB8AC3E}">
        <p14:creationId xmlns:p14="http://schemas.microsoft.com/office/powerpoint/2010/main" val="319191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3899799-9E1C-4143-87F1-0894C20955AE}"/>
              </a:ext>
            </a:extLst>
          </p:cNvPr>
          <p:cNvSpPr txBox="1"/>
          <p:nvPr/>
        </p:nvSpPr>
        <p:spPr>
          <a:xfrm>
            <a:off x="1" y="939539"/>
            <a:ext cx="8820471" cy="3693319"/>
          </a:xfrm>
          <a:prstGeom prst="rect">
            <a:avLst/>
          </a:prstGeom>
          <a:noFill/>
        </p:spPr>
        <p:txBody>
          <a:bodyPr wrap="square" rtlCol="0">
            <a:spAutoFit/>
          </a:bodyPr>
          <a:lstStyle/>
          <a:p>
            <a:r>
              <a:rPr lang="fr-CH" dirty="0"/>
              <a:t>5) Taux</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du prix unitaire</a:t>
            </a:r>
          </a:p>
          <a:p>
            <a:r>
              <a:rPr lang="fr-CH" dirty="0"/>
              <a:t>6) Avance</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du montant, mis en négatif</a:t>
            </a:r>
          </a:p>
          <a:p>
            <a:r>
              <a:rPr lang="fr-CH" dirty="0"/>
              <a:t>7) Employé</a:t>
            </a:r>
          </a:p>
          <a:p>
            <a:pPr marL="800100" lvl="1" indent="-342900">
              <a:buFont typeface="Arial" panose="020B0604020202020204" pitchFamily="34" charset="0"/>
              <a:buChar char="•"/>
            </a:pPr>
            <a:r>
              <a:rPr lang="fr-CH" dirty="0"/>
              <a:t>Pour chaque ligne d’une facture ayant le même compte analytique que le projet et le même compte que la tâche en cours</a:t>
            </a:r>
          </a:p>
          <a:p>
            <a:pPr marL="1257300" lvl="2" indent="-342900">
              <a:buFont typeface="Arial" panose="020B0604020202020204" pitchFamily="34" charset="0"/>
              <a:buChar char="•"/>
            </a:pPr>
            <a:r>
              <a:rPr lang="fr-CH" dirty="0"/>
              <a:t>Récupération du nom de l’article si l’article a une référence interne, vide autrement</a:t>
            </a:r>
          </a:p>
        </p:txBody>
      </p:sp>
      <p:sp>
        <p:nvSpPr>
          <p:cNvPr id="7" name="Title 3">
            <a:extLst>
              <a:ext uri="{FF2B5EF4-FFF2-40B4-BE49-F238E27FC236}">
                <a16:creationId xmlns:a16="http://schemas.microsoft.com/office/drawing/2014/main" id="{C0B19108-165E-4EB5-B250-855D3106E3A8}"/>
              </a:ext>
            </a:extLst>
          </p:cNvPr>
          <p:cNvSpPr>
            <a:spLocks noGrp="1"/>
          </p:cNvSpPr>
          <p:nvPr>
            <p:ph type="title"/>
          </p:nvPr>
        </p:nvSpPr>
        <p:spPr>
          <a:xfrm>
            <a:off x="3131840" y="188640"/>
            <a:ext cx="6012160" cy="504056"/>
          </a:xfrm>
        </p:spPr>
        <p:txBody>
          <a:bodyPr/>
          <a:lstStyle/>
          <a:p>
            <a:r>
              <a:rPr lang="fr-BE" dirty="0"/>
              <a:t>Projet en régie déplacements/hébergement</a:t>
            </a:r>
          </a:p>
        </p:txBody>
      </p:sp>
    </p:spTree>
    <p:extLst>
      <p:ext uri="{BB962C8B-B14F-4D97-AF65-F5344CB8AC3E}">
        <p14:creationId xmlns:p14="http://schemas.microsoft.com/office/powerpoint/2010/main" val="3510685826"/>
      </p:ext>
    </p:extLst>
  </p:cSld>
  <p:clrMapOvr>
    <a:masterClrMapping/>
  </p:clrMapOvr>
</p:sld>
</file>

<file path=ppt/theme/theme1.xml><?xml version="1.0" encoding="utf-8"?>
<a:theme xmlns:a="http://schemas.openxmlformats.org/drawingml/2006/main" name="Office Theme">
  <a:themeElements>
    <a:clrScheme name="odoo">
      <a:dk1>
        <a:srgbClr val="A2478A"/>
      </a:dk1>
      <a:lt1>
        <a:sysClr val="window" lastClr="FFFFFF"/>
      </a:lt1>
      <a:dk2>
        <a:srgbClr val="8F8F8F"/>
      </a:dk2>
      <a:lt2>
        <a:srgbClr val="21B799"/>
      </a:lt2>
      <a:accent1>
        <a:srgbClr val="000000"/>
      </a:accent1>
      <a:accent2>
        <a:srgbClr val="333333"/>
      </a:accent2>
      <a:accent3>
        <a:srgbClr val="9BBB59"/>
      </a:accent3>
      <a:accent4>
        <a:srgbClr val="8064A2"/>
      </a:accent4>
      <a:accent5>
        <a:srgbClr val="4BACC6"/>
      </a:accent5>
      <a:accent6>
        <a:srgbClr val="F79646"/>
      </a:accent6>
      <a:hlink>
        <a:srgbClr val="A2478A"/>
      </a:hlink>
      <a:folHlink>
        <a:srgbClr val="A2478A"/>
      </a:folHlink>
    </a:clrScheme>
    <a:fontScheme name="odoo">
      <a:majorFont>
        <a:latin typeface="Lato"/>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1164</TotalTime>
  <Words>1904</Words>
  <Application>Microsoft Office PowerPoint</Application>
  <PresentationFormat>Affichage à l'écran (4:3)</PresentationFormat>
  <Paragraphs>185</Paragraphs>
  <Slides>16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[z] Arista Light</vt:lpstr>
      <vt:lpstr>Arial</vt:lpstr>
      <vt:lpstr>Calibri</vt:lpstr>
      <vt:lpstr>FontAwesome</vt:lpstr>
      <vt:lpstr>Lato</vt:lpstr>
      <vt:lpstr>Verdana</vt:lpstr>
      <vt:lpstr>Wingdings</vt:lpstr>
      <vt:lpstr>Office Theme</vt:lpstr>
      <vt:lpstr>Odoo : Projet – imprimer la vue financière</vt:lpstr>
      <vt:lpstr>Impression de la vue financière </vt:lpstr>
      <vt:lpstr>Projet en régie - généralités</vt:lpstr>
      <vt:lpstr>Projet en régie - prestations</vt:lpstr>
      <vt:lpstr>Projet en régie - prestations</vt:lpstr>
      <vt:lpstr>Projet en régie - prestations</vt:lpstr>
      <vt:lpstr>Projet en régie - prestations</vt:lpstr>
      <vt:lpstr>Projet en régie déplacements/hébergement</vt:lpstr>
      <vt:lpstr>Projet en régie déplacements/hébergement</vt:lpstr>
      <vt:lpstr>Projet en forfait - généralité</vt:lpstr>
      <vt:lpstr>Projet en forfait - prestations</vt:lpstr>
      <vt:lpstr>Projet en forfait - prestations</vt:lpstr>
      <vt:lpstr>Projet en forfait - prestations</vt:lpstr>
      <vt:lpstr>Projet en forfait - prestations</vt:lpstr>
      <vt:lpstr>Projet en forfait déplacements/hébergement</vt:lpstr>
      <vt:lpstr>Projet en forfait déplacements/hébergement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openerp</dc:creator>
  <cp:lastModifiedBy>Hugo Buchs</cp:lastModifiedBy>
  <cp:revision>470</cp:revision>
  <dcterms:created xsi:type="dcterms:W3CDTF">2014-05-19T09:06:42Z</dcterms:created>
  <dcterms:modified xsi:type="dcterms:W3CDTF">2019-10-26T15:20:55Z</dcterms:modified>
</cp:coreProperties>
</file>