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6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5512539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Jennifer</a:t>
            </a:r>
          </a:p>
          <a:p>
            <a:pPr lvl="0" rtl="0">
              <a:spcBef>
                <a:spcPts val="0"/>
              </a:spcBef>
              <a:buNone/>
            </a:pPr>
            <a:endParaRPr/>
          </a:p>
          <a:p>
            <a:pPr lvl="0" rtl="0">
              <a:spcBef>
                <a:spcPts val="0"/>
              </a:spcBef>
              <a:buNone/>
            </a:pPr>
            <a:r>
              <a:rPr lang="en"/>
              <a:t>Hello Everyone! Thank you so much for coming to this session today. </a:t>
            </a:r>
          </a:p>
          <a:p>
            <a:pPr lvl="0" rtl="0">
              <a:spcBef>
                <a:spcPts val="0"/>
              </a:spcBef>
              <a:buNone/>
            </a:pPr>
            <a:endParaRPr/>
          </a:p>
          <a:p>
            <a:pPr lvl="0" rtl="0">
              <a:spcBef>
                <a:spcPts val="0"/>
              </a:spcBef>
              <a:buNone/>
            </a:pPr>
            <a:r>
              <a:rPr lang="en"/>
              <a:t>We want to take a quick moment to INTRODUCE OURSELVES</a:t>
            </a:r>
          </a:p>
          <a:p>
            <a:pPr lvl="0" rtl="0">
              <a:spcBef>
                <a:spcPts val="0"/>
              </a:spcBef>
              <a:buNone/>
            </a:pPr>
            <a:endParaRPr/>
          </a:p>
          <a:p>
            <a:pPr lvl="0" rtl="0">
              <a:spcBef>
                <a:spcPts val="0"/>
              </a:spcBef>
              <a:buNone/>
            </a:pPr>
            <a:r>
              <a:rPr lang="en"/>
              <a:t>Alison and I will be leading the session together today. </a:t>
            </a:r>
          </a:p>
          <a:p>
            <a:pPr lvl="0" rtl="0">
              <a:spcBef>
                <a:spcPts val="0"/>
              </a:spcBef>
              <a:buNone/>
            </a:pPr>
            <a:endParaRPr/>
          </a:p>
          <a:p>
            <a:pPr lvl="0" rtl="0">
              <a:spcBef>
                <a:spcPts val="0"/>
              </a:spcBef>
              <a:buNone/>
            </a:pPr>
            <a:r>
              <a:rPr lang="en"/>
              <a:t>To talk briefly about this workshop - This is the very first in our brand new series and we are excited to start this. But like anything new, we want and expect these workshops to evolve as we hear feedback from folks like you. Not that you are our guinea pigs, but we want to make sure we are hitting on your needs / concerns. So we expect to be learning a lot just as we hope you do!</a:t>
            </a:r>
          </a:p>
          <a:p>
            <a:pPr lvl="0" rtl="0">
              <a:spcBef>
                <a:spcPts val="0"/>
              </a:spcBef>
              <a:buNone/>
            </a:pPr>
            <a:endParaRPr/>
          </a:p>
          <a:p>
            <a:pPr lvl="0" rtl="0">
              <a:spcBef>
                <a:spcPts val="0"/>
              </a:spcBef>
              <a:buNone/>
            </a:pPr>
            <a:r>
              <a:rPr lang="en"/>
              <a:t>After the session we hope that you can spend a few minutes filling out a very short survey. </a:t>
            </a:r>
          </a:p>
          <a:p>
            <a:pPr lvl="0" rtl="0">
              <a:spcBef>
                <a:spcPts val="0"/>
              </a:spcBef>
              <a:buNone/>
            </a:pPr>
            <a:endParaRPr/>
          </a:p>
          <a:p>
            <a:pPr lvl="0">
              <a:spcBef>
                <a:spcPts val="0"/>
              </a:spcBef>
              <a:buNone/>
            </a:pPr>
            <a:r>
              <a:rPr lang="en"/>
              <a:t>We will also be passing around a sign in sheet, if you can take a minute to just fill in your name, department, and affiliation (student, faculty, staff) we would really appreciate it.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We talk -- is a vis needed?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Jennifer</a:t>
            </a:r>
          </a:p>
          <a:p>
            <a:pPr lvl="0" rtl="0">
              <a:spcBef>
                <a:spcPts val="0"/>
              </a:spcBef>
              <a:buNone/>
            </a:pPr>
            <a:r>
              <a:rPr lang="en"/>
              <a:t>The cleaning the data step usually takes the longest and for some, isn’t the most fun. But it’s a very important step and will save you time in the long run.</a:t>
            </a:r>
          </a:p>
          <a:p>
            <a:pPr lvl="0" rtl="0">
              <a:spcBef>
                <a:spcPts val="0"/>
              </a:spcBef>
              <a:buNone/>
            </a:pPr>
            <a:endParaRPr/>
          </a:p>
          <a:p>
            <a:pPr lvl="0" rtl="0">
              <a:lnSpc>
                <a:spcPct val="115000"/>
              </a:lnSpc>
              <a:spcBef>
                <a:spcPts val="0"/>
              </a:spcBef>
              <a:buNone/>
            </a:pPr>
            <a:r>
              <a:rPr lang="en"/>
              <a:t>Cleaning data means removing anything getting in the way of visualizing it using a computer, or modifying raw data in any way. Look for things like trailing spaces (or whitespaces) and other problematic characters. Also look for inconsistencies like those that can often appear in things like addresses. </a:t>
            </a:r>
          </a:p>
          <a:p>
            <a:pPr lvl="0" rtl="0">
              <a:lnSpc>
                <a:spcPct val="115000"/>
              </a:lnSpc>
              <a:spcBef>
                <a:spcPts val="0"/>
              </a:spcBef>
              <a:buNone/>
            </a:pPr>
            <a:endParaRPr/>
          </a:p>
          <a:p>
            <a:pPr lvl="0" rtl="0">
              <a:lnSpc>
                <a:spcPct val="115000"/>
              </a:lnSpc>
              <a:spcBef>
                <a:spcPts val="0"/>
              </a:spcBef>
              <a:buNone/>
            </a:pPr>
            <a:r>
              <a:rPr lang="en"/>
              <a:t>Or misspellings or alternate spellings that can create problems for analysis.</a:t>
            </a:r>
          </a:p>
          <a:p>
            <a:pPr lvl="0" rtl="0">
              <a:lnSpc>
                <a:spcPct val="115000"/>
              </a:lnSpc>
              <a:spcBef>
                <a:spcPts val="0"/>
              </a:spcBef>
              <a:buNone/>
            </a:pPr>
            <a:endParaRPr/>
          </a:p>
          <a:p>
            <a:pPr lvl="0" rtl="0">
              <a:lnSpc>
                <a:spcPct val="115000"/>
              </a:lnSpc>
              <a:spcBef>
                <a:spcPts val="0"/>
              </a:spcBef>
              <a:buNone/>
            </a:pPr>
            <a:r>
              <a:rPr lang="en"/>
              <a:t>We are not going to spend time cleaning the data now, but we do have a workshop on this (Data Cleaning and Analysis with Microsoft Excel and Open Refine).</a:t>
            </a:r>
          </a:p>
          <a:p>
            <a:pPr lvl="0" rtl="0">
              <a:lnSpc>
                <a:spcPct val="115000"/>
              </a:lnSpc>
              <a:spcBef>
                <a:spcPts val="0"/>
              </a:spcBef>
              <a:buNone/>
            </a:pPr>
            <a:endParaRPr/>
          </a:p>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Monica/Alison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And finally this last slide introduce a couple of great online tools that we wanted to share for you should you want to explore later.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Alison/Monica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Alison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Jennifer</a:t>
            </a:r>
          </a:p>
          <a:p>
            <a:pPr lvl="0" rtl="0">
              <a:spcBef>
                <a:spcPts val="0"/>
              </a:spcBef>
              <a:buNone/>
            </a:pPr>
            <a:endParaRPr/>
          </a:p>
          <a:p>
            <a:pPr lvl="0" rtl="0">
              <a:spcBef>
                <a:spcPts val="0"/>
              </a:spcBef>
              <a:buNone/>
            </a:pPr>
            <a:r>
              <a:rPr lang="en"/>
              <a:t>We want to expose you to a variety of tools and also introduce some on the standard process involved when you are considering or starting a visualization, while also giving a good amount of time for practicing with two tools specifically. </a:t>
            </a:r>
          </a:p>
          <a:p>
            <a:pPr lvl="0" rtl="0">
              <a:spcBef>
                <a:spcPts val="0"/>
              </a:spcBef>
              <a:buNone/>
            </a:pPr>
            <a:endParaRPr/>
          </a:p>
          <a:p>
            <a:pPr lvl="0">
              <a:spcBef>
                <a:spcPts val="0"/>
              </a:spcBef>
              <a:buNone/>
            </a:pPr>
            <a:r>
              <a:rPr lang="en"/>
              <a:t>Alison will be leading the activity portion of the workshop, while Hannah and I will be circulating the room to answer questions. For instance, if you get behind in the steps or have trouble with your laptop, just raise your hand and one of us will come over. This will just help us maximize the hour.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Alison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Jennifer - Because we will share these slides with you, we wanted to add a slide with links to many of the tools we will be covering today. </a:t>
            </a:r>
          </a:p>
          <a:p>
            <a:pPr lvl="0" rtl="0">
              <a:spcBef>
                <a:spcPts val="0"/>
              </a:spcBef>
              <a:buNone/>
            </a:pPr>
            <a:endParaRPr/>
          </a:p>
          <a:p>
            <a:pPr lvl="0" rtl="0">
              <a:spcBef>
                <a:spcPts val="0"/>
              </a:spcBef>
              <a:buNone/>
            </a:pPr>
            <a:r>
              <a:rPr lang="en"/>
              <a:t>You can revisit these slides for easy access in the future.</a:t>
            </a:r>
          </a:p>
          <a:p>
            <a:pPr lvl="0" rtl="0">
              <a:spcBef>
                <a:spcPts val="0"/>
              </a:spcBef>
              <a:buNone/>
            </a:pPr>
            <a:endParaRPr/>
          </a:p>
          <a:p>
            <a:pPr lvl="0" rtl="0">
              <a:spcBef>
                <a:spcPts val="0"/>
              </a:spcBef>
              <a:buNone/>
            </a:pPr>
            <a:r>
              <a:rPr lang="en"/>
              <a:t>Some of the tools we’ve listed here, we do offer other workshops on. Today we are focusing on Plotly and Raw, but we have workshops that cover Tableau and CartoDB. The tools we have chosen for today are great for quickly visualizing your data. We think this is key to the exploration stage. While there are other tools that maybe look a bit prettier, we chose these tools because you can get ideas on how your data might be visualized (or even if it needs visualization) quickly, with little time invested. </a:t>
            </a:r>
          </a:p>
          <a:p>
            <a:pPr lvl="0" rtl="0">
              <a:spcBef>
                <a:spcPts val="0"/>
              </a:spcBef>
              <a:buNone/>
            </a:pPr>
            <a:endParaRPr/>
          </a:p>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Monica </a:t>
            </a:r>
          </a:p>
          <a:p>
            <a:pPr lvl="0">
              <a:spcBef>
                <a:spcPts val="0"/>
              </a:spcBef>
              <a:buNone/>
            </a:pPr>
            <a:r>
              <a:rPr lang="en"/>
              <a:t>You can pair up with someone if you want to.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Alison</a:t>
            </a:r>
          </a:p>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Alison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8" y="3807169"/>
            <a:ext cx="443588" cy="140842"/>
            <a:chOff x="4137525" y="2915950"/>
            <a:chExt cx="869099" cy="206999"/>
          </a:xfrm>
        </p:grpSpPr>
        <p:sp>
          <p:nvSpPr>
            <p:cNvPr id="11" name="Shape 11"/>
            <p:cNvSpPr/>
            <p:nvPr/>
          </p:nvSpPr>
          <p:spPr>
            <a:xfrm>
              <a:off x="4468575" y="2915950"/>
              <a:ext cx="206999" cy="206999"/>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799625" y="2915950"/>
              <a:ext cx="206999" cy="206999"/>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37525" y="2915950"/>
              <a:ext cx="206999" cy="206999"/>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7" y="1321066"/>
            <a:ext cx="7801500" cy="2306699"/>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4233167"/>
            <a:ext cx="7801500" cy="10568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673700"/>
            <a:ext cx="8520599" cy="25209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4304566"/>
            <a:ext cx="8520599"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574675" y="304800"/>
            <a:ext cx="8001000" cy="12159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chemeClr val="dk2"/>
                </a:solidFill>
                <a:latin typeface="Verdana"/>
                <a:ea typeface="Verdana"/>
                <a:cs typeface="Verdana"/>
                <a:sym typeface="Verdana"/>
              </a:defRPr>
            </a:lvl1pPr>
            <a:lvl2pPr marL="0" marR="0" lvl="1" indent="0" algn="l" rtl="0">
              <a:spcBef>
                <a:spcPts val="0"/>
              </a:spcBef>
              <a:spcAft>
                <a:spcPts val="0"/>
              </a:spcAft>
              <a:buNone/>
              <a:defRPr sz="3800" b="0" i="0" u="none" strike="noStrike" cap="none">
                <a:solidFill>
                  <a:schemeClr val="dk2"/>
                </a:solidFill>
                <a:latin typeface="Verdana"/>
                <a:ea typeface="Verdana"/>
                <a:cs typeface="Verdana"/>
                <a:sym typeface="Verdana"/>
              </a:defRPr>
            </a:lvl2pPr>
            <a:lvl3pPr marL="0" marR="0" lvl="2" indent="0" algn="l" rtl="0">
              <a:spcBef>
                <a:spcPts val="0"/>
              </a:spcBef>
              <a:spcAft>
                <a:spcPts val="0"/>
              </a:spcAft>
              <a:buNone/>
              <a:defRPr sz="3800" b="0" i="0" u="none" strike="noStrike" cap="none">
                <a:solidFill>
                  <a:schemeClr val="dk2"/>
                </a:solidFill>
                <a:latin typeface="Verdana"/>
                <a:ea typeface="Verdana"/>
                <a:cs typeface="Verdana"/>
                <a:sym typeface="Verdana"/>
              </a:defRPr>
            </a:lvl3pPr>
            <a:lvl4pPr marL="0" marR="0" lvl="3" indent="0" algn="l" rtl="0">
              <a:spcBef>
                <a:spcPts val="0"/>
              </a:spcBef>
              <a:spcAft>
                <a:spcPts val="0"/>
              </a:spcAft>
              <a:buNone/>
              <a:defRPr sz="3800" b="0" i="0" u="none" strike="noStrike" cap="none">
                <a:solidFill>
                  <a:schemeClr val="dk2"/>
                </a:solidFill>
                <a:latin typeface="Verdana"/>
                <a:ea typeface="Verdana"/>
                <a:cs typeface="Verdana"/>
                <a:sym typeface="Verdana"/>
              </a:defRPr>
            </a:lvl4pPr>
            <a:lvl5pPr marL="0" marR="0" lvl="4" indent="0" algn="l" rtl="0">
              <a:spcBef>
                <a:spcPts val="0"/>
              </a:spcBef>
              <a:spcAft>
                <a:spcPts val="0"/>
              </a:spcAft>
              <a:buNone/>
              <a:defRPr sz="3800" b="0" i="0" u="none" strike="noStrike" cap="none">
                <a:solidFill>
                  <a:schemeClr val="dk2"/>
                </a:solidFill>
                <a:latin typeface="Verdana"/>
                <a:ea typeface="Verdana"/>
                <a:cs typeface="Verdana"/>
                <a:sym typeface="Verdana"/>
              </a:defRPr>
            </a:lvl5pPr>
            <a:lvl6pPr marL="457200" marR="0" lvl="5" indent="0" algn="l" rtl="0">
              <a:spcBef>
                <a:spcPts val="0"/>
              </a:spcBef>
              <a:spcAft>
                <a:spcPts val="0"/>
              </a:spcAft>
              <a:buNone/>
              <a:defRPr sz="3800" b="0" i="0" u="none" strike="noStrike" cap="none">
                <a:solidFill>
                  <a:schemeClr val="dk2"/>
                </a:solidFill>
                <a:latin typeface="Verdana"/>
                <a:ea typeface="Verdana"/>
                <a:cs typeface="Verdana"/>
                <a:sym typeface="Verdana"/>
              </a:defRPr>
            </a:lvl6pPr>
            <a:lvl7pPr marL="914400" marR="0" lvl="6" indent="0" algn="l" rtl="0">
              <a:spcBef>
                <a:spcPts val="0"/>
              </a:spcBef>
              <a:spcAft>
                <a:spcPts val="0"/>
              </a:spcAft>
              <a:buNone/>
              <a:defRPr sz="3800" b="0" i="0" u="none" strike="noStrike" cap="none">
                <a:solidFill>
                  <a:schemeClr val="dk2"/>
                </a:solidFill>
                <a:latin typeface="Verdana"/>
                <a:ea typeface="Verdana"/>
                <a:cs typeface="Verdana"/>
                <a:sym typeface="Verdana"/>
              </a:defRPr>
            </a:lvl7pPr>
            <a:lvl8pPr marL="1371600" marR="0" lvl="7" indent="0" algn="l" rtl="0">
              <a:spcBef>
                <a:spcPts val="0"/>
              </a:spcBef>
              <a:spcAft>
                <a:spcPts val="0"/>
              </a:spcAft>
              <a:buNone/>
              <a:defRPr sz="3800" b="0" i="0" u="none" strike="noStrike" cap="none">
                <a:solidFill>
                  <a:schemeClr val="dk2"/>
                </a:solidFill>
                <a:latin typeface="Verdana"/>
                <a:ea typeface="Verdana"/>
                <a:cs typeface="Verdana"/>
                <a:sym typeface="Verdana"/>
              </a:defRPr>
            </a:lvl8pPr>
            <a:lvl9pPr marL="1828800" marR="0" lvl="8" indent="0" algn="l" rtl="0">
              <a:spcBef>
                <a:spcPts val="0"/>
              </a:spcBef>
              <a:spcAft>
                <a:spcPts val="0"/>
              </a:spcAft>
              <a:buNone/>
              <a:defRPr sz="3800" b="0" i="0" u="none" strike="noStrike" cap="none">
                <a:solidFill>
                  <a:schemeClr val="dk2"/>
                </a:solidFill>
                <a:latin typeface="Verdana"/>
                <a:ea typeface="Verdana"/>
                <a:cs typeface="Verdana"/>
                <a:sym typeface="Verdana"/>
              </a:defRPr>
            </a:lvl9pPr>
          </a:lstStyle>
          <a:p>
            <a:endParaRPr/>
          </a:p>
        </p:txBody>
      </p:sp>
      <p:sp>
        <p:nvSpPr>
          <p:cNvPr id="57" name="Shape 57"/>
          <p:cNvSpPr txBox="1">
            <a:spLocks noGrp="1"/>
          </p:cNvSpPr>
          <p:nvPr>
            <p:ph type="body" idx="1"/>
          </p:nvPr>
        </p:nvSpPr>
        <p:spPr>
          <a:xfrm>
            <a:off x="566737" y="1752600"/>
            <a:ext cx="8001000" cy="4267200"/>
          </a:xfrm>
          <a:prstGeom prst="rect">
            <a:avLst/>
          </a:prstGeom>
          <a:noFill/>
          <a:ln>
            <a:noFill/>
          </a:ln>
        </p:spPr>
        <p:txBody>
          <a:bodyPr lIns="91425" tIns="91425" rIns="91425" bIns="91425" anchor="t" anchorCtr="0"/>
          <a:lstStyle>
            <a:lvl1pPr marL="469900" marR="0" lvl="0" indent="-279400" algn="l" rtl="0">
              <a:spcBef>
                <a:spcPts val="600"/>
              </a:spcBef>
              <a:spcAft>
                <a:spcPts val="0"/>
              </a:spcAft>
              <a:buClr>
                <a:schemeClr val="accent2"/>
              </a:buClr>
              <a:buSzPct val="100000"/>
              <a:buFont typeface="Noto Sans Symbols"/>
              <a:buChar char="□"/>
              <a:defRPr sz="3000" b="0" i="0" u="none" strike="noStrike" cap="none">
                <a:solidFill>
                  <a:schemeClr val="dk1"/>
                </a:solidFill>
                <a:latin typeface="Verdana"/>
                <a:ea typeface="Verdana"/>
                <a:cs typeface="Verdana"/>
                <a:sym typeface="Verdana"/>
              </a:defRPr>
            </a:lvl1pPr>
            <a:lvl2pPr marL="908050" marR="0" lvl="1" indent="-273050" algn="l" rtl="0">
              <a:spcBef>
                <a:spcPts val="520"/>
              </a:spcBef>
              <a:spcAft>
                <a:spcPts val="0"/>
              </a:spcAft>
              <a:buClr>
                <a:schemeClr val="accent2"/>
              </a:buClr>
              <a:buSzPct val="100000"/>
              <a:buFont typeface="Noto Sans Symbols"/>
              <a:buChar char="■"/>
              <a:defRPr sz="2600" b="0" i="0" u="none" strike="noStrike" cap="none">
                <a:solidFill>
                  <a:schemeClr val="dk1"/>
                </a:solidFill>
                <a:latin typeface="Verdana"/>
                <a:ea typeface="Verdana"/>
                <a:cs typeface="Verdana"/>
                <a:sym typeface="Verdana"/>
              </a:defRPr>
            </a:lvl2pPr>
            <a:lvl3pPr marL="1304925" marR="0" lvl="2" indent="-257175" algn="l" rtl="0">
              <a:spcBef>
                <a:spcPts val="460"/>
              </a:spcBef>
              <a:spcAft>
                <a:spcPts val="0"/>
              </a:spcAft>
              <a:buClr>
                <a:schemeClr val="accent2"/>
              </a:buClr>
              <a:buSzPct val="100000"/>
              <a:buFont typeface="Noto Sans Symbols"/>
              <a:buChar char="□"/>
              <a:defRPr sz="2300" b="0" i="0" u="none" strike="noStrike" cap="none">
                <a:solidFill>
                  <a:schemeClr val="dk1"/>
                </a:solidFill>
                <a:latin typeface="Verdana"/>
                <a:ea typeface="Verdana"/>
                <a:cs typeface="Verdana"/>
                <a:sym typeface="Verdana"/>
              </a:defRPr>
            </a:lvl3pPr>
            <a:lvl4pPr marL="1693862" marR="0" lvl="3" indent="-271462" algn="l" rtl="0">
              <a:spcBef>
                <a:spcPts val="4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4pPr>
            <a:lvl5pPr marL="2093912" marR="0" lvl="4"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5pPr>
            <a:lvl6pPr marL="2551112" marR="0" lvl="5"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6pPr>
            <a:lvl7pPr marL="3008312" marR="0" lvl="6"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7pPr>
            <a:lvl8pPr marL="3465512" marR="0" lvl="7"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8pPr>
            <a:lvl9pPr marL="3922712" marR="0" lvl="8"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58" name="Shape 58"/>
          <p:cNvSpPr txBox="1">
            <a:spLocks noGrp="1"/>
          </p:cNvSpPr>
          <p:nvPr>
            <p:ph type="dt" idx="10"/>
          </p:nvPr>
        </p:nvSpPr>
        <p:spPr>
          <a:xfrm>
            <a:off x="609600" y="6245225"/>
            <a:ext cx="1981200" cy="4761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Verdana"/>
                <a:ea typeface="Verdana"/>
                <a:cs typeface="Verdana"/>
                <a:sym typeface="Verdana"/>
              </a:defRPr>
            </a:lvl1pPr>
            <a:lvl2pPr marL="457200" marR="0" lvl="1"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2pPr>
            <a:lvl3pPr marL="914400" marR="0" lvl="2"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3pPr>
            <a:lvl4pPr marL="1371600" marR="0" lvl="3"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4pPr>
            <a:lvl5pPr marL="1828800" marR="0" lvl="4"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5pPr>
            <a:lvl6pPr marL="2286000" marR="0" lvl="5"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6pPr>
            <a:lvl7pPr marL="3200400" marR="0" lvl="6"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7pPr>
            <a:lvl8pPr marL="4572000" marR="0" lvl="7"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8pPr>
            <a:lvl9pPr marL="6400800" marR="0" lvl="8"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9pPr>
          </a:lstStyle>
          <a:p>
            <a:endParaRPr/>
          </a:p>
        </p:txBody>
      </p:sp>
      <p:sp>
        <p:nvSpPr>
          <p:cNvPr id="59" name="Shape 59"/>
          <p:cNvSpPr txBox="1">
            <a:spLocks noGrp="1"/>
          </p:cNvSpPr>
          <p:nvPr>
            <p:ph type="ftr" idx="11"/>
          </p:nvPr>
        </p:nvSpPr>
        <p:spPr>
          <a:xfrm>
            <a:off x="3124200" y="6245225"/>
            <a:ext cx="2895600" cy="4761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a:solidFill>
                  <a:schemeClr val="dk1"/>
                </a:solidFill>
                <a:latin typeface="Verdana"/>
                <a:ea typeface="Verdana"/>
                <a:cs typeface="Verdana"/>
                <a:sym typeface="Verdana"/>
              </a:defRPr>
            </a:lvl1pPr>
            <a:lvl2pPr marL="457200" marR="0" lvl="1"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2pPr>
            <a:lvl3pPr marL="914400" marR="0" lvl="2"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3pPr>
            <a:lvl4pPr marL="1371600" marR="0" lvl="3"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4pPr>
            <a:lvl5pPr marL="1828800" marR="0" lvl="4"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5pPr>
            <a:lvl6pPr marL="2286000" marR="0" lvl="5"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6pPr>
            <a:lvl7pPr marL="3200400" marR="0" lvl="6"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7pPr>
            <a:lvl8pPr marL="4572000" marR="0" lvl="7"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8pPr>
            <a:lvl9pPr marL="6400800" marR="0" lvl="8" indent="0" algn="l" rtl="0">
              <a:lnSpc>
                <a:spcPct val="100000"/>
              </a:lnSpc>
              <a:spcBef>
                <a:spcPts val="0"/>
              </a:spcBef>
              <a:spcAft>
                <a:spcPts val="0"/>
              </a:spcAft>
              <a:buNone/>
              <a:defRPr sz="1800" b="0" i="0" u="none" strike="noStrike" cap="none">
                <a:solidFill>
                  <a:schemeClr val="dk1"/>
                </a:solidFill>
                <a:latin typeface="Verdana"/>
                <a:ea typeface="Verdana"/>
                <a:cs typeface="Verdana"/>
                <a:sym typeface="Verdana"/>
              </a:defRPr>
            </a:lvl9pPr>
          </a:lstStyle>
          <a:p>
            <a:endParaRPr/>
          </a:p>
        </p:txBody>
      </p:sp>
      <p:sp>
        <p:nvSpPr>
          <p:cNvPr id="60" name="Shape 60"/>
          <p:cNvSpPr txBox="1">
            <a:spLocks noGrp="1"/>
          </p:cNvSpPr>
          <p:nvPr>
            <p:ph type="sldNum" idx="12"/>
          </p:nvPr>
        </p:nvSpPr>
        <p:spPr>
          <a:xfrm>
            <a:off x="6553200" y="6245225"/>
            <a:ext cx="1981200" cy="4761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 sz="1200" b="0" i="0" u="none">
                <a:solidFill>
                  <a:schemeClr val="dk1"/>
                </a:solidFill>
                <a:latin typeface="Verdana"/>
                <a:ea typeface="Verdana"/>
                <a:cs typeface="Verdana"/>
                <a:sym typeface="Verdana"/>
              </a:rPr>
              <a:t>‹#›</a:t>
            </a:fld>
            <a:endParaRPr lang="en" sz="1200" b="0" i="0" u="none">
              <a:solidFill>
                <a:schemeClr val="dk1"/>
              </a:solidFill>
              <a:latin typeface="Verdana"/>
              <a:ea typeface="Verdana"/>
              <a:cs typeface="Verdana"/>
              <a:sym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855000"/>
            <a:ext cx="7852199" cy="1148099"/>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599"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8520599" cy="45551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593366"/>
            <a:ext cx="8520599"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536633"/>
            <a:ext cx="3999899" cy="4555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536633"/>
            <a:ext cx="3999899" cy="4555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93366"/>
            <a:ext cx="8520599"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740800"/>
            <a:ext cx="2807999"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852800"/>
            <a:ext cx="2807999"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701800"/>
            <a:ext cx="6227100" cy="5454299"/>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6858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59940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441866"/>
            <a:ext cx="4045199" cy="228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3793601"/>
            <a:ext cx="4045199" cy="1793999"/>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965600"/>
            <a:ext cx="3837000" cy="49269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6241345"/>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6"/>
            <a:ext cx="8520599" cy="763500"/>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536633"/>
            <a:ext cx="8520599" cy="4555199"/>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6241345"/>
            <a:ext cx="548699" cy="524699"/>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colorbrewer2.org/" TargetMode="External"/><Relationship Id="rId4" Type="http://schemas.openxmlformats.org/officeDocument/2006/relationships/image" Target="../media/image8.png"/><Relationship Id="rId5" Type="http://schemas.openxmlformats.org/officeDocument/2006/relationships/hyperlink" Target="http://www.visualisingdata.com/resources/" TargetMode="External"/><Relationship Id="rId6"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www.tableau.com/academic/students" TargetMode="External"/><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s://public.tableau.com/s/" TargetMode="External"/><Relationship Id="rId4" Type="http://schemas.openxmlformats.org/officeDocument/2006/relationships/hyperlink" Target="https://public.tableau.com/s/gallery"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app.raw.densitydesign.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lib.ncsu.edu/do/visualization" TargetMode="External"/><Relationship Id="rId4" Type="http://schemas.openxmlformats.org/officeDocument/2006/relationships/hyperlink" Target="http://www.lib.ncsu.edu/do/visualization" TargetMode="External"/><Relationship Id="rId5"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mailto:ablaine@ncsu.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plot.ly/" TargetMode="External"/><Relationship Id="rId4" Type="http://schemas.openxmlformats.org/officeDocument/2006/relationships/hyperlink" Target="https://public.tableau.com/s/" TargetMode="External"/><Relationship Id="rId5" Type="http://schemas.openxmlformats.org/officeDocument/2006/relationships/hyperlink" Target="http://raw.densitydesign.org/" TargetMode="External"/><Relationship Id="rId6" Type="http://schemas.openxmlformats.org/officeDocument/2006/relationships/hyperlink" Target="https://support.google.com/fusiontables/answer/2571232?hl=en" TargetMode="External"/><Relationship Id="rId7" Type="http://schemas.openxmlformats.org/officeDocument/2006/relationships/hyperlink" Target="https://cartodb.com/" TargetMode="External"/><Relationship Id="rId8" Type="http://schemas.openxmlformats.org/officeDocument/2006/relationships/hyperlink" Target="http://voyant-tools.org/" TargetMode="External"/><Relationship Id="rId9" Type="http://schemas.openxmlformats.org/officeDocument/2006/relationships/hyperlink" Target="http://selection.datavisualization.ch/"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go.ncsu.edu/startviz"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go.ncsu.edu/startviz"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671257" y="1321066"/>
            <a:ext cx="7801500" cy="2306699"/>
          </a:xfrm>
          <a:prstGeom prst="rect">
            <a:avLst/>
          </a:prstGeom>
        </p:spPr>
        <p:txBody>
          <a:bodyPr lIns="91425" tIns="91425" rIns="91425" bIns="91425" anchor="b" anchorCtr="0">
            <a:noAutofit/>
          </a:bodyPr>
          <a:lstStyle/>
          <a:p>
            <a:pPr lvl="0" rtl="0">
              <a:spcBef>
                <a:spcPts val="0"/>
              </a:spcBef>
              <a:buNone/>
            </a:pPr>
            <a:r>
              <a:rPr lang="en" sz="4400"/>
              <a:t>Getting Started with </a:t>
            </a:r>
          </a:p>
          <a:p>
            <a:pPr lvl="0" rtl="0">
              <a:spcBef>
                <a:spcPts val="0"/>
              </a:spcBef>
              <a:buNone/>
            </a:pPr>
            <a:r>
              <a:rPr lang="en" sz="4400"/>
              <a:t>Data Visualization: Tools for Research!</a:t>
            </a:r>
          </a:p>
        </p:txBody>
      </p:sp>
      <p:sp>
        <p:nvSpPr>
          <p:cNvPr id="66" name="Shape 66"/>
          <p:cNvSpPr txBox="1">
            <a:spLocks noGrp="1"/>
          </p:cNvSpPr>
          <p:nvPr>
            <p:ph type="subTitle" idx="1"/>
          </p:nvPr>
        </p:nvSpPr>
        <p:spPr>
          <a:xfrm>
            <a:off x="671250" y="4233167"/>
            <a:ext cx="7801500" cy="1056899"/>
          </a:xfrm>
          <a:prstGeom prst="rect">
            <a:avLst/>
          </a:prstGeom>
        </p:spPr>
        <p:txBody>
          <a:bodyPr lIns="91425" tIns="91425" rIns="91425" bIns="91425" anchor="t" anchorCtr="0">
            <a:noAutofit/>
          </a:bodyPr>
          <a:lstStyle/>
          <a:p>
            <a:pPr lvl="0">
              <a:spcBef>
                <a:spcPts val="0"/>
              </a:spcBef>
              <a:buNone/>
            </a:pPr>
            <a:r>
              <a:rPr lang="en"/>
              <a:t>Alison Blaine / Jennifer Garrett </a:t>
            </a:r>
          </a:p>
        </p:txBody>
      </p:sp>
      <p:pic>
        <p:nvPicPr>
          <p:cNvPr id="67" name="Shape 67" descr="ncsu-logo.jpeg"/>
          <p:cNvPicPr preferRelativeResize="0"/>
          <p:nvPr/>
        </p:nvPicPr>
        <p:blipFill>
          <a:blip r:embed="rId3">
            <a:alphaModFix/>
          </a:blip>
          <a:stretch>
            <a:fillRect/>
          </a:stretch>
        </p:blipFill>
        <p:spPr>
          <a:xfrm>
            <a:off x="3922775" y="4910325"/>
            <a:ext cx="1408850" cy="140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593366"/>
            <a:ext cx="8520599" cy="763500"/>
          </a:xfrm>
          <a:prstGeom prst="rect">
            <a:avLst/>
          </a:prstGeom>
        </p:spPr>
        <p:txBody>
          <a:bodyPr lIns="91425" tIns="91425" rIns="91425" bIns="91425" anchor="t" anchorCtr="0">
            <a:noAutofit/>
          </a:bodyPr>
          <a:lstStyle/>
          <a:p>
            <a:pPr lvl="0">
              <a:spcBef>
                <a:spcPts val="0"/>
              </a:spcBef>
              <a:buNone/>
            </a:pPr>
            <a:r>
              <a:rPr lang="en"/>
              <a:t>Step 4: Determine if a visualization is needed</a:t>
            </a:r>
          </a:p>
        </p:txBody>
      </p:sp>
      <p:sp>
        <p:nvSpPr>
          <p:cNvPr id="126" name="Shape 126"/>
          <p:cNvSpPr txBox="1">
            <a:spLocks noGrp="1"/>
          </p:cNvSpPr>
          <p:nvPr>
            <p:ph type="body" idx="1"/>
          </p:nvPr>
        </p:nvSpPr>
        <p:spPr>
          <a:xfrm>
            <a:off x="311700" y="1536625"/>
            <a:ext cx="4626000" cy="4555199"/>
          </a:xfrm>
          <a:prstGeom prst="rect">
            <a:avLst/>
          </a:prstGeom>
        </p:spPr>
        <p:txBody>
          <a:bodyPr lIns="91425" tIns="91425" rIns="91425" bIns="91425" anchor="t" anchorCtr="0">
            <a:noAutofit/>
          </a:bodyPr>
          <a:lstStyle/>
          <a:p>
            <a:pPr lvl="0" rtl="0">
              <a:spcBef>
                <a:spcPts val="0"/>
              </a:spcBef>
              <a:spcAft>
                <a:spcPts val="0"/>
              </a:spcAft>
              <a:buNone/>
            </a:pPr>
            <a:r>
              <a:rPr lang="en" sz="2400" b="1">
                <a:solidFill>
                  <a:srgbClr val="F3F3F3"/>
                </a:solidFill>
                <a:latin typeface="Open Sans"/>
                <a:ea typeface="Open Sans"/>
                <a:cs typeface="Open Sans"/>
                <a:sym typeface="Open Sans"/>
              </a:rPr>
              <a:t>Not all data needs to be visualized.  </a:t>
            </a:r>
            <a:r>
              <a:rPr lang="en" sz="2400">
                <a:solidFill>
                  <a:srgbClr val="F3F3F3"/>
                </a:solidFill>
                <a:latin typeface="Open Sans"/>
                <a:ea typeface="Open Sans"/>
                <a:cs typeface="Open Sans"/>
                <a:sym typeface="Open Sans"/>
              </a:rPr>
              <a:t>Here are some questions to ask yourself: </a:t>
            </a:r>
          </a:p>
          <a:p>
            <a:pPr lvl="0" rtl="0">
              <a:spcBef>
                <a:spcPts val="0"/>
              </a:spcBef>
              <a:spcAft>
                <a:spcPts val="0"/>
              </a:spcAft>
              <a:buNone/>
            </a:pPr>
            <a:endParaRPr sz="2400">
              <a:solidFill>
                <a:srgbClr val="F3F3F3"/>
              </a:solidFill>
              <a:latin typeface="Open Sans"/>
              <a:ea typeface="Open Sans"/>
              <a:cs typeface="Open Sans"/>
              <a:sym typeface="Open Sans"/>
            </a:endParaRPr>
          </a:p>
          <a:p>
            <a:pPr marL="457200" lvl="0" indent="-381000" rtl="0">
              <a:spcBef>
                <a:spcPts val="0"/>
              </a:spcBef>
              <a:spcAft>
                <a:spcPts val="0"/>
              </a:spcAft>
              <a:buClr>
                <a:srgbClr val="F3F3F3"/>
              </a:buClr>
              <a:buSzPct val="100000"/>
              <a:buFont typeface="Open Sans"/>
              <a:buAutoNum type="arabicPeriod"/>
            </a:pPr>
            <a:r>
              <a:rPr lang="en" sz="2400">
                <a:solidFill>
                  <a:srgbClr val="F3F3F3"/>
                </a:solidFill>
                <a:latin typeface="Open Sans"/>
                <a:ea typeface="Open Sans"/>
                <a:cs typeface="Open Sans"/>
                <a:sym typeface="Open Sans"/>
              </a:rPr>
              <a:t>Can the information be communicated without a visualization? </a:t>
            </a:r>
          </a:p>
          <a:p>
            <a:pPr lvl="0" rtl="0">
              <a:spcBef>
                <a:spcPts val="0"/>
              </a:spcBef>
              <a:spcAft>
                <a:spcPts val="0"/>
              </a:spcAft>
              <a:buNone/>
            </a:pPr>
            <a:endParaRPr sz="2400">
              <a:solidFill>
                <a:srgbClr val="F3F3F3"/>
              </a:solidFill>
              <a:latin typeface="Open Sans"/>
              <a:ea typeface="Open Sans"/>
              <a:cs typeface="Open Sans"/>
              <a:sym typeface="Open Sans"/>
            </a:endParaRPr>
          </a:p>
          <a:p>
            <a:pPr marL="457200" lvl="0" indent="-381000" rtl="0">
              <a:spcBef>
                <a:spcPts val="0"/>
              </a:spcBef>
              <a:spcAft>
                <a:spcPts val="0"/>
              </a:spcAft>
              <a:buClr>
                <a:srgbClr val="F3F3F3"/>
              </a:buClr>
              <a:buSzPct val="100000"/>
              <a:buFont typeface="Open Sans"/>
              <a:buAutoNum type="arabicPeriod"/>
            </a:pPr>
            <a:r>
              <a:rPr lang="en" sz="2400">
                <a:solidFill>
                  <a:srgbClr val="F3F3F3"/>
                </a:solidFill>
                <a:latin typeface="Open Sans"/>
                <a:ea typeface="Open Sans"/>
                <a:cs typeface="Open Sans"/>
                <a:sym typeface="Open Sans"/>
              </a:rPr>
              <a:t>Do you need people to see patterns quickly from the data? </a:t>
            </a:r>
          </a:p>
        </p:txBody>
      </p:sp>
      <p:pic>
        <p:nvPicPr>
          <p:cNvPr id="127" name="Shape 127" descr="Screen Shot 2016-01-06 at 1.17.47 PM.png"/>
          <p:cNvPicPr preferRelativeResize="0"/>
          <p:nvPr/>
        </p:nvPicPr>
        <p:blipFill rotWithShape="1">
          <a:blip r:embed="rId3">
            <a:alphaModFix/>
          </a:blip>
          <a:srcRect l="11540" t="7078" r="18303" b="9155"/>
          <a:stretch/>
        </p:blipFill>
        <p:spPr>
          <a:xfrm>
            <a:off x="5487437" y="1356875"/>
            <a:ext cx="2834699" cy="2349800"/>
          </a:xfrm>
          <a:prstGeom prst="rect">
            <a:avLst/>
          </a:prstGeom>
          <a:noFill/>
          <a:ln>
            <a:noFill/>
          </a:ln>
        </p:spPr>
      </p:pic>
      <p:pic>
        <p:nvPicPr>
          <p:cNvPr id="128" name="Shape 128" descr="Screen Shot 2016-01-06 at 1.20.06 PM.png"/>
          <p:cNvPicPr preferRelativeResize="0"/>
          <p:nvPr/>
        </p:nvPicPr>
        <p:blipFill>
          <a:blip r:embed="rId4">
            <a:alphaModFix/>
          </a:blip>
          <a:stretch>
            <a:fillRect/>
          </a:stretch>
        </p:blipFill>
        <p:spPr>
          <a:xfrm>
            <a:off x="4937711" y="4081974"/>
            <a:ext cx="4235913" cy="2349799"/>
          </a:xfrm>
          <a:prstGeom prst="rect">
            <a:avLst/>
          </a:prstGeom>
          <a:noFill/>
          <a:ln>
            <a:noFill/>
          </a:ln>
        </p:spPr>
      </p:pic>
      <p:sp>
        <p:nvSpPr>
          <p:cNvPr id="129" name="Shape 129"/>
          <p:cNvSpPr txBox="1"/>
          <p:nvPr/>
        </p:nvSpPr>
        <p:spPr>
          <a:xfrm>
            <a:off x="4937700" y="6364225"/>
            <a:ext cx="2510100" cy="164400"/>
          </a:xfrm>
          <a:prstGeom prst="rect">
            <a:avLst/>
          </a:prstGeom>
          <a:noFill/>
          <a:ln>
            <a:noFill/>
          </a:ln>
        </p:spPr>
        <p:txBody>
          <a:bodyPr lIns="91425" tIns="91425" rIns="91425" bIns="91425" anchor="t" anchorCtr="0">
            <a:noAutofit/>
          </a:bodyPr>
          <a:lstStyle/>
          <a:p>
            <a:pPr lvl="0">
              <a:spcBef>
                <a:spcPts val="0"/>
              </a:spcBef>
              <a:buNone/>
            </a:pPr>
            <a:r>
              <a:rPr lang="en">
                <a:solidFill>
                  <a:schemeClr val="accent6"/>
                </a:solidFill>
              </a:rPr>
              <a:t>Source: nasa.gov</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593366"/>
            <a:ext cx="8520599" cy="763500"/>
          </a:xfrm>
          <a:prstGeom prst="rect">
            <a:avLst/>
          </a:prstGeom>
        </p:spPr>
        <p:txBody>
          <a:bodyPr lIns="91425" tIns="91425" rIns="91425" bIns="91425" anchor="t" anchorCtr="0">
            <a:noAutofit/>
          </a:bodyPr>
          <a:lstStyle/>
          <a:p>
            <a:pPr lvl="0">
              <a:spcBef>
                <a:spcPts val="0"/>
              </a:spcBef>
              <a:buNone/>
            </a:pPr>
            <a:r>
              <a:rPr lang="en"/>
              <a:t>Step 5: Cleaning the data</a:t>
            </a:r>
          </a:p>
        </p:txBody>
      </p:sp>
      <p:sp>
        <p:nvSpPr>
          <p:cNvPr id="135" name="Shape 135"/>
          <p:cNvSpPr txBox="1">
            <a:spLocks noGrp="1"/>
          </p:cNvSpPr>
          <p:nvPr>
            <p:ph type="body" idx="1"/>
          </p:nvPr>
        </p:nvSpPr>
        <p:spPr>
          <a:xfrm>
            <a:off x="311700" y="1536633"/>
            <a:ext cx="8520599" cy="4555199"/>
          </a:xfrm>
          <a:prstGeom prst="rect">
            <a:avLst/>
          </a:prstGeom>
        </p:spPr>
        <p:txBody>
          <a:bodyPr lIns="91425" tIns="91425" rIns="91425" bIns="91425" anchor="t" anchorCtr="0">
            <a:noAutofit/>
          </a:bodyPr>
          <a:lstStyle/>
          <a:p>
            <a:pPr lvl="0" rtl="0">
              <a:spcBef>
                <a:spcPts val="0"/>
              </a:spcBef>
              <a:spcAft>
                <a:spcPts val="0"/>
              </a:spcAft>
              <a:buNone/>
            </a:pPr>
            <a:r>
              <a:rPr lang="en" sz="2400">
                <a:solidFill>
                  <a:srgbClr val="FFFFFF"/>
                </a:solidFill>
                <a:latin typeface="Open Sans"/>
                <a:ea typeface="Open Sans"/>
                <a:cs typeface="Open Sans"/>
                <a:sym typeface="Open Sans"/>
              </a:rPr>
              <a:t>Cleaning data means removing problematic characters, whitespaces, symbols, errors, missing elements and inconsistencies. </a:t>
            </a:r>
          </a:p>
          <a:p>
            <a:pPr lvl="0" rtl="0">
              <a:spcBef>
                <a:spcPts val="0"/>
              </a:spcBef>
              <a:spcAft>
                <a:spcPts val="0"/>
              </a:spcAft>
              <a:buNone/>
            </a:pPr>
            <a:endParaRPr sz="2400">
              <a:solidFill>
                <a:srgbClr val="F3F3F3"/>
              </a:solidFill>
              <a:latin typeface="Open Sans"/>
              <a:ea typeface="Open Sans"/>
              <a:cs typeface="Open Sans"/>
              <a:sym typeface="Open Sans"/>
            </a:endParaRPr>
          </a:p>
          <a:p>
            <a:pPr lvl="0" rtl="0">
              <a:spcBef>
                <a:spcPts val="0"/>
              </a:spcBef>
              <a:spcAft>
                <a:spcPts val="0"/>
              </a:spcAft>
              <a:buNone/>
            </a:pPr>
            <a:r>
              <a:rPr lang="en" sz="2400">
                <a:solidFill>
                  <a:srgbClr val="F3F3F3"/>
                </a:solidFill>
                <a:latin typeface="Open Sans"/>
                <a:ea typeface="Open Sans"/>
                <a:cs typeface="Open Sans"/>
                <a:sym typeface="Open Sans"/>
              </a:rPr>
              <a:t>Raleigh</a:t>
            </a:r>
          </a:p>
          <a:p>
            <a:pPr lvl="0" rtl="0">
              <a:spcBef>
                <a:spcPts val="0"/>
              </a:spcBef>
              <a:spcAft>
                <a:spcPts val="0"/>
              </a:spcAft>
              <a:buNone/>
            </a:pPr>
            <a:r>
              <a:rPr lang="en" sz="2400">
                <a:solidFill>
                  <a:srgbClr val="F3F3F3"/>
                </a:solidFill>
                <a:latin typeface="Open Sans"/>
                <a:ea typeface="Open Sans"/>
                <a:cs typeface="Open Sans"/>
                <a:sym typeface="Open Sans"/>
              </a:rPr>
              <a:t>Raleigh, NC</a:t>
            </a:r>
          </a:p>
          <a:p>
            <a:pPr lvl="0" rtl="0">
              <a:spcBef>
                <a:spcPts val="0"/>
              </a:spcBef>
              <a:spcAft>
                <a:spcPts val="0"/>
              </a:spcAft>
              <a:buNone/>
            </a:pPr>
            <a:r>
              <a:rPr lang="en" sz="2400">
                <a:solidFill>
                  <a:srgbClr val="F3F3F3"/>
                </a:solidFill>
                <a:latin typeface="Open Sans"/>
                <a:ea typeface="Open Sans"/>
                <a:cs typeface="Open Sans"/>
                <a:sym typeface="Open Sans"/>
              </a:rPr>
              <a:t>Raleigh, N.C.</a:t>
            </a:r>
          </a:p>
          <a:p>
            <a:pPr lvl="0" rtl="0">
              <a:spcBef>
                <a:spcPts val="0"/>
              </a:spcBef>
              <a:spcAft>
                <a:spcPts val="0"/>
              </a:spcAft>
              <a:buNone/>
            </a:pPr>
            <a:r>
              <a:rPr lang="en" sz="2400">
                <a:solidFill>
                  <a:srgbClr val="F3F3F3"/>
                </a:solidFill>
                <a:latin typeface="Open Sans"/>
                <a:ea typeface="Open Sans"/>
                <a:cs typeface="Open Sans"/>
                <a:sym typeface="Open Sans"/>
              </a:rPr>
              <a:t>Raleigh, NC 27695</a:t>
            </a:r>
          </a:p>
          <a:p>
            <a:pPr lvl="0" rtl="0">
              <a:spcBef>
                <a:spcPts val="0"/>
              </a:spcBef>
              <a:spcAft>
                <a:spcPts val="0"/>
              </a:spcAft>
              <a:buNone/>
            </a:pPr>
            <a:r>
              <a:rPr lang="en" sz="2400">
                <a:solidFill>
                  <a:srgbClr val="F3F3F3"/>
                </a:solidFill>
                <a:latin typeface="Open Sans"/>
                <a:ea typeface="Open Sans"/>
                <a:cs typeface="Open Sans"/>
                <a:sym typeface="Open Sans"/>
              </a:rPr>
              <a:t>Raleigh, NC USA</a:t>
            </a:r>
          </a:p>
          <a:p>
            <a:pPr lvl="0">
              <a:spcBef>
                <a:spcPts val="0"/>
              </a:spcBef>
              <a:buNone/>
            </a:pPr>
            <a:endParaRPr sz="3000">
              <a:solidFill>
                <a:srgbClr val="FFFFFF"/>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593366"/>
            <a:ext cx="8520599" cy="763500"/>
          </a:xfrm>
          <a:prstGeom prst="rect">
            <a:avLst/>
          </a:prstGeom>
        </p:spPr>
        <p:txBody>
          <a:bodyPr lIns="91425" tIns="91425" rIns="91425" bIns="91425" anchor="t" anchorCtr="0">
            <a:noAutofit/>
          </a:bodyPr>
          <a:lstStyle/>
          <a:p>
            <a:pPr lvl="0">
              <a:spcBef>
                <a:spcPts val="0"/>
              </a:spcBef>
              <a:buNone/>
            </a:pPr>
            <a:r>
              <a:rPr lang="en"/>
              <a:t>Step 6: Visualizing the Data</a:t>
            </a:r>
          </a:p>
        </p:txBody>
      </p:sp>
      <p:sp>
        <p:nvSpPr>
          <p:cNvPr id="141" name="Shape 141"/>
          <p:cNvSpPr txBox="1">
            <a:spLocks noGrp="1"/>
          </p:cNvSpPr>
          <p:nvPr>
            <p:ph type="body" idx="1"/>
          </p:nvPr>
        </p:nvSpPr>
        <p:spPr>
          <a:xfrm>
            <a:off x="311700" y="1356883"/>
            <a:ext cx="8520599" cy="4555199"/>
          </a:xfrm>
          <a:prstGeom prst="rect">
            <a:avLst/>
          </a:prstGeom>
        </p:spPr>
        <p:txBody>
          <a:bodyPr lIns="91425" tIns="91425" rIns="91425" bIns="91425" anchor="t" anchorCtr="0">
            <a:noAutofit/>
          </a:bodyPr>
          <a:lstStyle/>
          <a:p>
            <a:pPr lvl="0" rtl="0">
              <a:spcBef>
                <a:spcPts val="0"/>
              </a:spcBef>
              <a:buNone/>
            </a:pPr>
            <a:r>
              <a:rPr lang="en" sz="2400">
                <a:solidFill>
                  <a:schemeClr val="accent6"/>
                </a:solidFill>
                <a:latin typeface="Open Sans"/>
                <a:ea typeface="Open Sans"/>
                <a:cs typeface="Open Sans"/>
                <a:sym typeface="Open Sans"/>
              </a:rPr>
              <a:t>Plan the Visualization: Choose chart type! </a:t>
            </a:r>
          </a:p>
          <a:p>
            <a:pPr lvl="0">
              <a:spcBef>
                <a:spcPts val="0"/>
              </a:spcBef>
              <a:buNone/>
            </a:pPr>
            <a:endParaRPr sz="2400">
              <a:solidFill>
                <a:schemeClr val="accent6"/>
              </a:solidFill>
              <a:latin typeface="Open Sans"/>
              <a:ea typeface="Open Sans"/>
              <a:cs typeface="Open Sans"/>
              <a:sym typeface="Open Sans"/>
            </a:endParaRPr>
          </a:p>
        </p:txBody>
      </p:sp>
      <p:pic>
        <p:nvPicPr>
          <p:cNvPr id="142" name="Shape 142" descr="Screen Shot 2015-12-10 at 2.08.36 PM.png"/>
          <p:cNvPicPr preferRelativeResize="0"/>
          <p:nvPr/>
        </p:nvPicPr>
        <p:blipFill>
          <a:blip r:embed="rId3">
            <a:alphaModFix/>
          </a:blip>
          <a:stretch>
            <a:fillRect/>
          </a:stretch>
        </p:blipFill>
        <p:spPr>
          <a:xfrm>
            <a:off x="1643062" y="1949200"/>
            <a:ext cx="5857875" cy="4391025"/>
          </a:xfrm>
          <a:prstGeom prst="rect">
            <a:avLst/>
          </a:prstGeom>
          <a:noFill/>
          <a:ln>
            <a:noFill/>
          </a:ln>
        </p:spPr>
      </p:pic>
      <p:sp>
        <p:nvSpPr>
          <p:cNvPr id="143" name="Shape 143"/>
          <p:cNvSpPr txBox="1"/>
          <p:nvPr/>
        </p:nvSpPr>
        <p:spPr>
          <a:xfrm>
            <a:off x="627450" y="6406675"/>
            <a:ext cx="6340500" cy="451200"/>
          </a:xfrm>
          <a:prstGeom prst="rect">
            <a:avLst/>
          </a:prstGeom>
          <a:noFill/>
          <a:ln>
            <a:noFill/>
          </a:ln>
        </p:spPr>
        <p:txBody>
          <a:bodyPr lIns="91425" tIns="91425" rIns="91425" bIns="91425" anchor="t" anchorCtr="0">
            <a:noAutofit/>
          </a:bodyPr>
          <a:lstStyle/>
          <a:p>
            <a:pPr lvl="0">
              <a:spcBef>
                <a:spcPts val="0"/>
              </a:spcBef>
              <a:buNone/>
            </a:pPr>
            <a:r>
              <a:rPr lang="en" sz="1800" b="1">
                <a:solidFill>
                  <a:srgbClr val="FFFFFF"/>
                </a:solidFill>
              </a:rPr>
              <a:t>A. Abela (2009)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593366"/>
            <a:ext cx="8520600" cy="763499"/>
          </a:xfrm>
          <a:prstGeom prst="rect">
            <a:avLst/>
          </a:prstGeom>
        </p:spPr>
        <p:txBody>
          <a:bodyPr lIns="91425" tIns="91425" rIns="91425" bIns="91425" anchor="t" anchorCtr="0">
            <a:noAutofit/>
          </a:bodyPr>
          <a:lstStyle/>
          <a:p>
            <a:pPr lvl="0" rtl="0">
              <a:spcBef>
                <a:spcPts val="0"/>
              </a:spcBef>
              <a:buNone/>
            </a:pPr>
            <a:r>
              <a:rPr lang="en"/>
              <a:t>Additional considerations: </a:t>
            </a:r>
          </a:p>
        </p:txBody>
      </p:sp>
      <p:sp>
        <p:nvSpPr>
          <p:cNvPr id="149" name="Shape 149"/>
          <p:cNvSpPr txBox="1">
            <a:spLocks noGrp="1"/>
          </p:cNvSpPr>
          <p:nvPr>
            <p:ph type="body" idx="1"/>
          </p:nvPr>
        </p:nvSpPr>
        <p:spPr>
          <a:xfrm>
            <a:off x="311700" y="1536633"/>
            <a:ext cx="3999900" cy="4555200"/>
          </a:xfrm>
          <a:prstGeom prst="rect">
            <a:avLst/>
          </a:prstGeom>
        </p:spPr>
        <p:txBody>
          <a:bodyPr lIns="91425" tIns="91425" rIns="91425" bIns="91425" anchor="t" anchorCtr="0">
            <a:noAutofit/>
          </a:bodyPr>
          <a:lstStyle/>
          <a:p>
            <a:pPr marL="457200" lvl="0" indent="-342900" rtl="0">
              <a:spcBef>
                <a:spcPts val="0"/>
              </a:spcBef>
              <a:spcAft>
                <a:spcPts val="0"/>
              </a:spcAft>
              <a:buClr>
                <a:schemeClr val="accent6"/>
              </a:buClr>
              <a:buSzPct val="100000"/>
              <a:buFont typeface="Open Sans"/>
              <a:buAutoNum type="alphaLcPeriod"/>
            </a:pPr>
            <a:r>
              <a:rPr lang="en" sz="1800">
                <a:solidFill>
                  <a:schemeClr val="accent6"/>
                </a:solidFill>
                <a:latin typeface="Open Sans"/>
                <a:ea typeface="Open Sans"/>
                <a:cs typeface="Open Sans"/>
                <a:sym typeface="Open Sans"/>
              </a:rPr>
              <a:t>Color choice is important. </a:t>
            </a:r>
          </a:p>
          <a:p>
            <a:pPr lvl="0" rtl="0">
              <a:spcBef>
                <a:spcPts val="0"/>
              </a:spcBef>
              <a:spcAft>
                <a:spcPts val="0"/>
              </a:spcAft>
              <a:buNone/>
            </a:pPr>
            <a:endParaRPr sz="1800">
              <a:solidFill>
                <a:schemeClr val="accent6"/>
              </a:solidFill>
              <a:latin typeface="Open Sans"/>
              <a:ea typeface="Open Sans"/>
              <a:cs typeface="Open Sans"/>
              <a:sym typeface="Open Sans"/>
            </a:endParaRPr>
          </a:p>
          <a:p>
            <a:pPr marL="457200" lvl="0" indent="0" rtl="0">
              <a:spcBef>
                <a:spcPts val="0"/>
              </a:spcBef>
              <a:spcAft>
                <a:spcPts val="0"/>
              </a:spcAft>
              <a:buNone/>
            </a:pPr>
            <a:r>
              <a:rPr lang="en" sz="1800">
                <a:solidFill>
                  <a:schemeClr val="accent6"/>
                </a:solidFill>
                <a:latin typeface="Open Sans"/>
                <a:ea typeface="Open Sans"/>
                <a:cs typeface="Open Sans"/>
                <a:sym typeface="Open Sans"/>
              </a:rPr>
              <a:t>ColorBrewer: </a:t>
            </a:r>
            <a:r>
              <a:rPr lang="en" sz="1800" u="sng">
                <a:solidFill>
                  <a:schemeClr val="accent6"/>
                </a:solidFill>
                <a:latin typeface="Open Sans"/>
                <a:ea typeface="Open Sans"/>
                <a:cs typeface="Open Sans"/>
                <a:sym typeface="Open Sans"/>
                <a:hlinkClick r:id="rId3"/>
              </a:rPr>
              <a:t>colorbrewer2.org/</a:t>
            </a:r>
          </a:p>
          <a:p>
            <a:pPr lvl="0" indent="457200" rtl="0">
              <a:spcBef>
                <a:spcPts val="0"/>
              </a:spcBef>
              <a:spcAft>
                <a:spcPts val="0"/>
              </a:spcAft>
              <a:buNone/>
            </a:pPr>
            <a:endParaRPr sz="2400">
              <a:solidFill>
                <a:schemeClr val="accent6"/>
              </a:solidFill>
              <a:latin typeface="Open Sans"/>
              <a:ea typeface="Open Sans"/>
              <a:cs typeface="Open Sans"/>
              <a:sym typeface="Open Sans"/>
            </a:endParaRPr>
          </a:p>
          <a:p>
            <a:pPr lvl="0" indent="457200" rtl="0">
              <a:spcBef>
                <a:spcPts val="0"/>
              </a:spcBef>
              <a:spcAft>
                <a:spcPts val="0"/>
              </a:spcAft>
              <a:buNone/>
            </a:pPr>
            <a:endParaRPr sz="2400">
              <a:solidFill>
                <a:schemeClr val="accent6"/>
              </a:solidFill>
              <a:latin typeface="Open Sans"/>
              <a:ea typeface="Open Sans"/>
              <a:cs typeface="Open Sans"/>
              <a:sym typeface="Open Sans"/>
            </a:endParaRPr>
          </a:p>
          <a:p>
            <a:pPr lvl="0" rtl="0">
              <a:spcBef>
                <a:spcPts val="0"/>
              </a:spcBef>
              <a:buNone/>
            </a:pPr>
            <a:endParaRPr sz="1100" b="1">
              <a:solidFill>
                <a:srgbClr val="000000"/>
              </a:solidFill>
              <a:latin typeface="Open Sans"/>
              <a:ea typeface="Open Sans"/>
              <a:cs typeface="Open Sans"/>
              <a:sym typeface="Open Sans"/>
            </a:endParaRPr>
          </a:p>
          <a:p>
            <a:pPr lvl="0" rtl="0">
              <a:spcBef>
                <a:spcPts val="0"/>
              </a:spcBef>
              <a:buNone/>
            </a:pPr>
            <a:endParaRPr sz="1100" b="1">
              <a:solidFill>
                <a:srgbClr val="000000"/>
              </a:solidFill>
              <a:latin typeface="Open Sans"/>
              <a:ea typeface="Open Sans"/>
              <a:cs typeface="Open Sans"/>
              <a:sym typeface="Open Sans"/>
            </a:endParaRPr>
          </a:p>
        </p:txBody>
      </p:sp>
      <p:pic>
        <p:nvPicPr>
          <p:cNvPr id="150" name="Shape 150" descr="Screen Shot 2016-01-04 at 12.51.25 PM.png"/>
          <p:cNvPicPr preferRelativeResize="0"/>
          <p:nvPr/>
        </p:nvPicPr>
        <p:blipFill>
          <a:blip r:embed="rId4">
            <a:alphaModFix/>
          </a:blip>
          <a:stretch>
            <a:fillRect/>
          </a:stretch>
        </p:blipFill>
        <p:spPr>
          <a:xfrm>
            <a:off x="403975" y="3308800"/>
            <a:ext cx="3815349" cy="3071975"/>
          </a:xfrm>
          <a:prstGeom prst="rect">
            <a:avLst/>
          </a:prstGeom>
          <a:noFill/>
          <a:ln>
            <a:noFill/>
          </a:ln>
        </p:spPr>
      </p:pic>
      <p:sp>
        <p:nvSpPr>
          <p:cNvPr id="151" name="Shape 151"/>
          <p:cNvSpPr txBox="1">
            <a:spLocks noGrp="1"/>
          </p:cNvSpPr>
          <p:nvPr>
            <p:ph type="body" idx="2"/>
          </p:nvPr>
        </p:nvSpPr>
        <p:spPr>
          <a:xfrm>
            <a:off x="4436500" y="1536625"/>
            <a:ext cx="4395600" cy="4555200"/>
          </a:xfrm>
          <a:prstGeom prst="rect">
            <a:avLst/>
          </a:prstGeom>
        </p:spPr>
        <p:txBody>
          <a:bodyPr lIns="91425" tIns="91425" rIns="91425" bIns="91425" anchor="t" anchorCtr="0">
            <a:noAutofit/>
          </a:bodyPr>
          <a:lstStyle/>
          <a:p>
            <a:pPr lvl="0" rtl="0">
              <a:spcBef>
                <a:spcPts val="0"/>
              </a:spcBef>
              <a:spcAft>
                <a:spcPts val="0"/>
              </a:spcAft>
              <a:buNone/>
            </a:pPr>
            <a:r>
              <a:rPr lang="en" sz="1800">
                <a:solidFill>
                  <a:srgbClr val="FFFFFF"/>
                </a:solidFill>
                <a:latin typeface="Open Sans"/>
                <a:ea typeface="Open Sans"/>
                <a:cs typeface="Open Sans"/>
                <a:sym typeface="Open Sans"/>
              </a:rPr>
              <a:t>Visualising Data:</a:t>
            </a:r>
          </a:p>
          <a:p>
            <a:pPr lvl="0" rtl="0">
              <a:spcBef>
                <a:spcPts val="0"/>
              </a:spcBef>
              <a:spcAft>
                <a:spcPts val="0"/>
              </a:spcAft>
              <a:buNone/>
            </a:pPr>
            <a:r>
              <a:rPr lang="en" sz="1800">
                <a:solidFill>
                  <a:srgbClr val="FFFFFF"/>
                </a:solidFill>
                <a:latin typeface="Open Sans"/>
                <a:ea typeface="Open Sans"/>
                <a:cs typeface="Open Sans"/>
                <a:sym typeface="Open Sans"/>
              </a:rPr>
              <a:t>w</a:t>
            </a:r>
            <a:r>
              <a:rPr lang="en" sz="1800" u="sng">
                <a:solidFill>
                  <a:srgbClr val="FFFFFF"/>
                </a:solidFill>
                <a:latin typeface="Open Sans"/>
                <a:ea typeface="Open Sans"/>
                <a:cs typeface="Open Sans"/>
                <a:sym typeface="Open Sans"/>
                <a:hlinkClick r:id="rId5"/>
              </a:rPr>
              <a:t>ww.visualisingdata.com/resources</a:t>
            </a:r>
          </a:p>
          <a:p>
            <a:pPr lvl="0" rtl="0">
              <a:spcBef>
                <a:spcPts val="0"/>
              </a:spcBef>
              <a:buNone/>
            </a:pPr>
            <a:endParaRPr/>
          </a:p>
        </p:txBody>
      </p:sp>
      <p:pic>
        <p:nvPicPr>
          <p:cNvPr id="152" name="Shape 152" descr="Screen Shot 2015-12-10 at 1.27.16 PM.png"/>
          <p:cNvPicPr preferRelativeResize="0"/>
          <p:nvPr/>
        </p:nvPicPr>
        <p:blipFill rotWithShape="1">
          <a:blip r:embed="rId6">
            <a:alphaModFix/>
          </a:blip>
          <a:srcRect r="49773"/>
          <a:stretch/>
        </p:blipFill>
        <p:spPr>
          <a:xfrm>
            <a:off x="4634350" y="2347829"/>
            <a:ext cx="3999899" cy="40329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The Tools!</a:t>
            </a:r>
          </a:p>
        </p:txBody>
      </p:sp>
      <p:pic>
        <p:nvPicPr>
          <p:cNvPr id="158" name="Shape 158" descr="Image result for tableau public"/>
          <p:cNvPicPr preferRelativeResize="0"/>
          <p:nvPr/>
        </p:nvPicPr>
        <p:blipFill>
          <a:blip r:embed="rId3">
            <a:alphaModFix/>
          </a:blip>
          <a:stretch>
            <a:fillRect/>
          </a:stretch>
        </p:blipFill>
        <p:spPr>
          <a:xfrm>
            <a:off x="2699548" y="1277900"/>
            <a:ext cx="3414986" cy="2076300"/>
          </a:xfrm>
          <a:prstGeom prst="rect">
            <a:avLst/>
          </a:prstGeom>
          <a:noFill/>
          <a:ln>
            <a:noFill/>
          </a:ln>
        </p:spPr>
      </p:pic>
      <p:pic>
        <p:nvPicPr>
          <p:cNvPr id="159" name="Shape 159" descr="Image result for raw data visualization tool"/>
          <p:cNvPicPr preferRelativeResize="0"/>
          <p:nvPr/>
        </p:nvPicPr>
        <p:blipFill>
          <a:blip r:embed="rId4">
            <a:alphaModFix/>
          </a:blip>
          <a:stretch>
            <a:fillRect/>
          </a:stretch>
        </p:blipFill>
        <p:spPr>
          <a:xfrm>
            <a:off x="2389475" y="3900350"/>
            <a:ext cx="4035124" cy="20762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593366"/>
            <a:ext cx="8520600" cy="763499"/>
          </a:xfrm>
          <a:prstGeom prst="rect">
            <a:avLst/>
          </a:prstGeom>
        </p:spPr>
        <p:txBody>
          <a:bodyPr lIns="91425" tIns="91425" rIns="91425" bIns="91425" anchor="t" anchorCtr="0">
            <a:noAutofit/>
          </a:bodyPr>
          <a:lstStyle/>
          <a:p>
            <a:pPr lvl="0" rtl="0">
              <a:spcBef>
                <a:spcPts val="0"/>
              </a:spcBef>
              <a:buNone/>
            </a:pPr>
            <a:r>
              <a:rPr lang="en" sz="3600"/>
              <a:t>Tableau  </a:t>
            </a:r>
            <a:r>
              <a:rPr lang="en" sz="3600">
                <a:solidFill>
                  <a:schemeClr val="accent5"/>
                </a:solidFill>
              </a:rPr>
              <a:t>www.tableau.com</a:t>
            </a:r>
          </a:p>
        </p:txBody>
      </p:sp>
      <p:sp>
        <p:nvSpPr>
          <p:cNvPr id="165" name="Shape 165"/>
          <p:cNvSpPr txBox="1">
            <a:spLocks noGrp="1"/>
          </p:cNvSpPr>
          <p:nvPr>
            <p:ph type="body" idx="1"/>
          </p:nvPr>
        </p:nvSpPr>
        <p:spPr>
          <a:xfrm>
            <a:off x="311700" y="1356874"/>
            <a:ext cx="8520600" cy="4734900"/>
          </a:xfrm>
          <a:prstGeom prst="rect">
            <a:avLst/>
          </a:prstGeom>
        </p:spPr>
        <p:txBody>
          <a:bodyPr lIns="91425" tIns="91425" rIns="91425" bIns="91425" anchor="t" anchorCtr="0">
            <a:noAutofit/>
          </a:bodyPr>
          <a:lstStyle/>
          <a:p>
            <a:pPr lvl="0" rtl="0">
              <a:lnSpc>
                <a:spcPct val="138000"/>
              </a:lnSpc>
              <a:spcBef>
                <a:spcPts val="1400"/>
              </a:spcBef>
              <a:spcAft>
                <a:spcPts val="400"/>
              </a:spcAft>
              <a:buNone/>
            </a:pPr>
            <a:r>
              <a:rPr lang="en" sz="2400">
                <a:solidFill>
                  <a:srgbClr val="FFFFFF"/>
                </a:solidFill>
                <a:latin typeface="Source Sans Pro"/>
                <a:ea typeface="Source Sans Pro"/>
                <a:cs typeface="Source Sans Pro"/>
                <a:sym typeface="Source Sans Pro"/>
              </a:rPr>
              <a:t>Interactive data visualization and analytics application </a:t>
            </a:r>
          </a:p>
          <a:p>
            <a:pPr lvl="0" rtl="0">
              <a:lnSpc>
                <a:spcPct val="138000"/>
              </a:lnSpc>
              <a:spcBef>
                <a:spcPts val="1400"/>
              </a:spcBef>
              <a:spcAft>
                <a:spcPts val="400"/>
              </a:spcAft>
              <a:buNone/>
            </a:pPr>
            <a:r>
              <a:rPr lang="en" sz="2400">
                <a:solidFill>
                  <a:srgbClr val="FFFFFF"/>
                </a:solidFill>
                <a:latin typeface="Source Sans Pro"/>
                <a:ea typeface="Source Sans Pro"/>
                <a:cs typeface="Source Sans Pro"/>
                <a:sym typeface="Source Sans Pro"/>
              </a:rPr>
              <a:t>Free and paid versions</a:t>
            </a:r>
          </a:p>
          <a:p>
            <a:pPr marL="457200" lvl="0" indent="-381000" rtl="0">
              <a:lnSpc>
                <a:spcPct val="138000"/>
              </a:lnSpc>
              <a:spcBef>
                <a:spcPts val="1400"/>
              </a:spcBef>
              <a:spcAft>
                <a:spcPts val="400"/>
              </a:spcAft>
              <a:buClr>
                <a:srgbClr val="FFFFFF"/>
              </a:buClr>
              <a:buSzPct val="100000"/>
              <a:buFont typeface="Source Sans Pro"/>
            </a:pPr>
            <a:r>
              <a:rPr lang="en" sz="2400" b="1">
                <a:solidFill>
                  <a:srgbClr val="FFFFFF"/>
                </a:solidFill>
                <a:latin typeface="Source Sans Pro"/>
                <a:ea typeface="Source Sans Pro"/>
                <a:cs typeface="Source Sans Pro"/>
                <a:sym typeface="Source Sans Pro"/>
              </a:rPr>
              <a:t>Tableau Public</a:t>
            </a:r>
            <a:r>
              <a:rPr lang="en" sz="2400">
                <a:solidFill>
                  <a:srgbClr val="FFFFFF"/>
                </a:solidFill>
                <a:latin typeface="Source Sans Pro"/>
                <a:ea typeface="Source Sans Pro"/>
                <a:cs typeface="Source Sans Pro"/>
                <a:sym typeface="Source Sans Pro"/>
              </a:rPr>
              <a:t> is free for everyone </a:t>
            </a:r>
          </a:p>
          <a:p>
            <a:pPr marL="457200" lvl="0" indent="-381000" rtl="0">
              <a:lnSpc>
                <a:spcPct val="138000"/>
              </a:lnSpc>
              <a:spcBef>
                <a:spcPts val="1400"/>
              </a:spcBef>
              <a:spcAft>
                <a:spcPts val="400"/>
              </a:spcAft>
              <a:buClr>
                <a:srgbClr val="FFFFFF"/>
              </a:buClr>
              <a:buSzPct val="100000"/>
              <a:buFont typeface="Source Sans Pro"/>
            </a:pPr>
            <a:r>
              <a:rPr lang="en" sz="2400" b="1">
                <a:solidFill>
                  <a:srgbClr val="FFFFFF"/>
                </a:solidFill>
                <a:latin typeface="Source Sans Pro"/>
                <a:ea typeface="Source Sans Pro"/>
                <a:cs typeface="Source Sans Pro"/>
                <a:sym typeface="Source Sans Pro"/>
              </a:rPr>
              <a:t>Tableau Desktop</a:t>
            </a:r>
            <a:r>
              <a:rPr lang="en" sz="2400">
                <a:solidFill>
                  <a:srgbClr val="FFFFFF"/>
                </a:solidFill>
                <a:latin typeface="Source Sans Pro"/>
                <a:ea typeface="Source Sans Pro"/>
                <a:cs typeface="Source Sans Pro"/>
                <a:sym typeface="Source Sans Pro"/>
              </a:rPr>
              <a:t> is free for students (</a:t>
            </a:r>
            <a:r>
              <a:rPr lang="en" sz="2400" u="sng">
                <a:solidFill>
                  <a:srgbClr val="FFFFFF"/>
                </a:solidFill>
                <a:latin typeface="Source Sans Pro"/>
                <a:ea typeface="Source Sans Pro"/>
                <a:cs typeface="Source Sans Pro"/>
                <a:sym typeface="Source Sans Pro"/>
                <a:hlinkClick r:id="rId3"/>
              </a:rPr>
              <a:t>http://www.tableau.com/academic/students</a:t>
            </a:r>
            <a:r>
              <a:rPr lang="en" sz="2400">
                <a:solidFill>
                  <a:srgbClr val="FFFFFF"/>
                </a:solidFill>
                <a:latin typeface="Source Sans Pro"/>
                <a:ea typeface="Source Sans Pro"/>
                <a:cs typeface="Source Sans Pro"/>
                <a:sym typeface="Source Sans Pro"/>
              </a:rPr>
              <a:t>)</a:t>
            </a:r>
          </a:p>
          <a:p>
            <a:pPr lvl="0" rtl="0">
              <a:lnSpc>
                <a:spcPct val="138000"/>
              </a:lnSpc>
              <a:spcBef>
                <a:spcPts val="1400"/>
              </a:spcBef>
              <a:spcAft>
                <a:spcPts val="400"/>
              </a:spcAft>
              <a:buNone/>
            </a:pPr>
            <a:r>
              <a:rPr lang="en" sz="2400">
                <a:solidFill>
                  <a:srgbClr val="FFFFFF"/>
                </a:solidFill>
                <a:latin typeface="Source Sans Pro"/>
                <a:ea typeface="Source Sans Pro"/>
                <a:cs typeface="Source Sans Pro"/>
                <a:sym typeface="Source Sans Pro"/>
              </a:rPr>
              <a:t>You can create and share graphs, maps, live dashboards </a:t>
            </a:r>
          </a:p>
        </p:txBody>
      </p:sp>
      <p:pic>
        <p:nvPicPr>
          <p:cNvPr id="166" name="Shape 166" descr="Image result for tableau public"/>
          <p:cNvPicPr preferRelativeResize="0"/>
          <p:nvPr/>
        </p:nvPicPr>
        <p:blipFill>
          <a:blip r:embed="rId4">
            <a:alphaModFix/>
          </a:blip>
          <a:stretch>
            <a:fillRect/>
          </a:stretch>
        </p:blipFill>
        <p:spPr>
          <a:xfrm>
            <a:off x="7252705" y="5246747"/>
            <a:ext cx="1579600" cy="96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593366"/>
            <a:ext cx="8520600" cy="763499"/>
          </a:xfrm>
          <a:prstGeom prst="rect">
            <a:avLst/>
          </a:prstGeom>
        </p:spPr>
        <p:txBody>
          <a:bodyPr lIns="91425" tIns="91425" rIns="91425" bIns="91425" anchor="t" anchorCtr="0">
            <a:noAutofit/>
          </a:bodyPr>
          <a:lstStyle/>
          <a:p>
            <a:pPr lvl="0">
              <a:spcBef>
                <a:spcPts val="0"/>
              </a:spcBef>
              <a:buNone/>
            </a:pPr>
            <a:r>
              <a:rPr lang="en"/>
              <a:t>Tableau examples</a:t>
            </a:r>
          </a:p>
        </p:txBody>
      </p:sp>
      <p:pic>
        <p:nvPicPr>
          <p:cNvPr id="172" name="Shape 172"/>
          <p:cNvPicPr preferRelativeResize="0"/>
          <p:nvPr/>
        </p:nvPicPr>
        <p:blipFill>
          <a:blip r:embed="rId3">
            <a:alphaModFix/>
          </a:blip>
          <a:stretch>
            <a:fillRect/>
          </a:stretch>
        </p:blipFill>
        <p:spPr>
          <a:xfrm>
            <a:off x="3030900" y="3917124"/>
            <a:ext cx="5801400" cy="2365539"/>
          </a:xfrm>
          <a:prstGeom prst="rect">
            <a:avLst/>
          </a:prstGeom>
          <a:noFill/>
          <a:ln>
            <a:noFill/>
          </a:ln>
        </p:spPr>
      </p:pic>
      <p:pic>
        <p:nvPicPr>
          <p:cNvPr id="173" name="Shape 173"/>
          <p:cNvPicPr preferRelativeResize="0"/>
          <p:nvPr/>
        </p:nvPicPr>
        <p:blipFill>
          <a:blip r:embed="rId4">
            <a:alphaModFix/>
          </a:blip>
          <a:stretch>
            <a:fillRect/>
          </a:stretch>
        </p:blipFill>
        <p:spPr>
          <a:xfrm>
            <a:off x="3030900" y="1356877"/>
            <a:ext cx="5801400" cy="2365549"/>
          </a:xfrm>
          <a:prstGeom prst="rect">
            <a:avLst/>
          </a:prstGeom>
          <a:noFill/>
          <a:ln>
            <a:noFill/>
          </a:ln>
        </p:spPr>
      </p:pic>
      <p:sp>
        <p:nvSpPr>
          <p:cNvPr id="174" name="Shape 174"/>
          <p:cNvSpPr txBox="1"/>
          <p:nvPr/>
        </p:nvSpPr>
        <p:spPr>
          <a:xfrm>
            <a:off x="373650" y="1356875"/>
            <a:ext cx="2567100" cy="2229600"/>
          </a:xfrm>
          <a:prstGeom prst="rect">
            <a:avLst/>
          </a:prstGeom>
          <a:noFill/>
          <a:ln>
            <a:noFill/>
          </a:ln>
        </p:spPr>
        <p:txBody>
          <a:bodyPr lIns="91425" tIns="91425" rIns="91425" bIns="91425" anchor="t" anchorCtr="0">
            <a:noAutofit/>
          </a:bodyPr>
          <a:lstStyle/>
          <a:p>
            <a:pPr lvl="0">
              <a:spcBef>
                <a:spcPts val="0"/>
              </a:spcBef>
              <a:buNone/>
            </a:pPr>
            <a:r>
              <a:rPr lang="en" sz="2600">
                <a:solidFill>
                  <a:srgbClr val="FFFFFF"/>
                </a:solidFill>
              </a:rPr>
              <a:t>chart types: </a:t>
            </a:r>
          </a:p>
          <a:p>
            <a:pPr marL="457200" lvl="0" indent="-342900">
              <a:spcBef>
                <a:spcPts val="0"/>
              </a:spcBef>
              <a:buClr>
                <a:srgbClr val="FFFFFF"/>
              </a:buClr>
              <a:buSzPct val="100000"/>
              <a:buChar char="●"/>
            </a:pPr>
            <a:r>
              <a:rPr lang="en" sz="1800">
                <a:solidFill>
                  <a:srgbClr val="FFFFFF"/>
                </a:solidFill>
              </a:rPr>
              <a:t>Line</a:t>
            </a:r>
          </a:p>
          <a:p>
            <a:pPr marL="457200" lvl="0" indent="-342900">
              <a:spcBef>
                <a:spcPts val="0"/>
              </a:spcBef>
              <a:buClr>
                <a:srgbClr val="FFFFFF"/>
              </a:buClr>
              <a:buSzPct val="100000"/>
              <a:buChar char="●"/>
            </a:pPr>
            <a:r>
              <a:rPr lang="en" sz="1800">
                <a:solidFill>
                  <a:srgbClr val="FFFFFF"/>
                </a:solidFill>
              </a:rPr>
              <a:t>Bar</a:t>
            </a:r>
          </a:p>
          <a:p>
            <a:pPr marL="457200" lvl="0" indent="-342900">
              <a:spcBef>
                <a:spcPts val="0"/>
              </a:spcBef>
              <a:buClr>
                <a:srgbClr val="FFFFFF"/>
              </a:buClr>
              <a:buSzPct val="100000"/>
              <a:buChar char="●"/>
            </a:pPr>
            <a:r>
              <a:rPr lang="en" sz="1800">
                <a:solidFill>
                  <a:srgbClr val="FFFFFF"/>
                </a:solidFill>
              </a:rPr>
              <a:t>Map </a:t>
            </a:r>
          </a:p>
          <a:p>
            <a:pPr marL="457200" lvl="0" indent="-342900">
              <a:spcBef>
                <a:spcPts val="0"/>
              </a:spcBef>
              <a:buClr>
                <a:srgbClr val="FFFFFF"/>
              </a:buClr>
              <a:buSzPct val="100000"/>
              <a:buChar char="●"/>
            </a:pPr>
            <a:r>
              <a:rPr lang="en" sz="1800">
                <a:solidFill>
                  <a:srgbClr val="FFFFFF"/>
                </a:solidFill>
              </a:rPr>
              <a:t>Flow</a:t>
            </a:r>
          </a:p>
          <a:p>
            <a:pPr lvl="0">
              <a:spcBef>
                <a:spcPts val="0"/>
              </a:spcBef>
              <a:buNone/>
            </a:pPr>
            <a:endParaRPr sz="2600"/>
          </a:p>
          <a:p>
            <a:pPr lvl="0">
              <a:spcBef>
                <a:spcPts val="0"/>
              </a:spcBef>
              <a:buNone/>
            </a:pPr>
            <a:r>
              <a:rPr lang="en" sz="2600">
                <a:solidFill>
                  <a:srgbClr val="FFFFFF"/>
                </a:solidFill>
              </a:rPr>
              <a:t>dashboards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593366"/>
            <a:ext cx="8520600" cy="763499"/>
          </a:xfrm>
          <a:prstGeom prst="rect">
            <a:avLst/>
          </a:prstGeom>
        </p:spPr>
        <p:txBody>
          <a:bodyPr lIns="91425" tIns="91425" rIns="91425" bIns="91425" anchor="t" anchorCtr="0">
            <a:noAutofit/>
          </a:bodyPr>
          <a:lstStyle/>
          <a:p>
            <a:pPr lvl="0" rtl="0">
              <a:spcBef>
                <a:spcPts val="0"/>
              </a:spcBef>
              <a:buNone/>
            </a:pPr>
            <a:r>
              <a:rPr lang="en" sz="3600"/>
              <a:t>How to Use Tableau Public</a:t>
            </a:r>
          </a:p>
        </p:txBody>
      </p:sp>
      <p:sp>
        <p:nvSpPr>
          <p:cNvPr id="180" name="Shape 180"/>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rtl="0">
              <a:spcBef>
                <a:spcPts val="0"/>
              </a:spcBef>
              <a:buNone/>
            </a:pPr>
            <a:r>
              <a:rPr lang="en" sz="2500">
                <a:solidFill>
                  <a:srgbClr val="FFFFFF"/>
                </a:solidFill>
                <a:latin typeface="Source Sans Pro"/>
                <a:ea typeface="Source Sans Pro"/>
                <a:cs typeface="Source Sans Pro"/>
                <a:sym typeface="Source Sans Pro"/>
              </a:rPr>
              <a:t>Go to this website and create your own account: </a:t>
            </a:r>
            <a:r>
              <a:rPr lang="en" sz="2500" u="sng">
                <a:solidFill>
                  <a:schemeClr val="accent5"/>
                </a:solidFill>
                <a:latin typeface="Source Sans Pro"/>
                <a:ea typeface="Source Sans Pro"/>
                <a:cs typeface="Source Sans Pro"/>
                <a:sym typeface="Source Sans Pro"/>
                <a:hlinkClick r:id="rId3"/>
              </a:rPr>
              <a:t>public.tableau.com</a:t>
            </a:r>
          </a:p>
          <a:p>
            <a:pPr lvl="0">
              <a:spcBef>
                <a:spcPts val="0"/>
              </a:spcBef>
              <a:buNone/>
            </a:pPr>
            <a:r>
              <a:rPr lang="en" sz="2500">
                <a:solidFill>
                  <a:srgbClr val="FFFFFF"/>
                </a:solidFill>
                <a:latin typeface="Source Sans Pro"/>
                <a:ea typeface="Source Sans Pro"/>
                <a:cs typeface="Source Sans Pro"/>
                <a:sym typeface="Source Sans Pro"/>
              </a:rPr>
              <a:t>Download and install the application!</a:t>
            </a:r>
          </a:p>
          <a:p>
            <a:pPr lvl="0">
              <a:spcBef>
                <a:spcPts val="0"/>
              </a:spcBef>
              <a:buNone/>
            </a:pPr>
            <a:r>
              <a:rPr lang="en" sz="2500">
                <a:solidFill>
                  <a:srgbClr val="FFFFFF"/>
                </a:solidFill>
                <a:latin typeface="Source Sans Pro"/>
                <a:ea typeface="Source Sans Pro"/>
                <a:cs typeface="Source Sans Pro"/>
                <a:sym typeface="Source Sans Pro"/>
              </a:rPr>
              <a:t>Gallery: </a:t>
            </a:r>
            <a:r>
              <a:rPr lang="en" sz="2500" u="sng">
                <a:solidFill>
                  <a:schemeClr val="accent5"/>
                </a:solidFill>
                <a:latin typeface="Source Sans Pro"/>
                <a:ea typeface="Source Sans Pro"/>
                <a:cs typeface="Source Sans Pro"/>
                <a:sym typeface="Source Sans Pro"/>
                <a:hlinkClick r:id="rId4"/>
              </a:rPr>
              <a:t>public.tableau.com/s/gallery</a:t>
            </a:r>
          </a:p>
          <a:p>
            <a:pPr lvl="0">
              <a:spcBef>
                <a:spcPts val="0"/>
              </a:spcBef>
              <a:buNone/>
            </a:pPr>
            <a:endParaRPr sz="3600"/>
          </a:p>
          <a:p>
            <a:pPr lvl="0" rtl="0">
              <a:spcBef>
                <a:spcPts val="0"/>
              </a:spcBef>
              <a:buNone/>
            </a:pPr>
            <a:endParaRPr sz="2500">
              <a:solidFill>
                <a:srgbClr val="FFFFFF"/>
              </a:solidFill>
              <a:latin typeface="Source Sans Pro"/>
              <a:ea typeface="Source Sans Pro"/>
              <a:cs typeface="Source Sans Pro"/>
              <a:sym typeface="Source Sans Pro"/>
            </a:endParaRPr>
          </a:p>
          <a:p>
            <a:pPr lvl="0" rtl="0">
              <a:spcBef>
                <a:spcPts val="0"/>
              </a:spcBef>
              <a:buNone/>
            </a:pPr>
            <a:endParaRPr sz="2500">
              <a:solidFill>
                <a:srgbClr val="FFFFFF"/>
              </a:solidFill>
              <a:latin typeface="Source Sans Pro"/>
              <a:ea typeface="Source Sans Pro"/>
              <a:cs typeface="Source Sans Pro"/>
              <a:sym typeface="Source Sans Pro"/>
            </a:endParaRPr>
          </a:p>
          <a:p>
            <a:pPr lvl="0" rtl="0">
              <a:spcBef>
                <a:spcPts val="0"/>
              </a:spcBef>
              <a:buNone/>
            </a:pPr>
            <a:endParaRPr/>
          </a:p>
          <a:p>
            <a:pPr lvl="0" rtl="0">
              <a:spcBef>
                <a:spcPts val="0"/>
              </a:spcBef>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RAW  </a:t>
            </a:r>
          </a:p>
        </p:txBody>
      </p:sp>
      <p:sp>
        <p:nvSpPr>
          <p:cNvPr id="186" name="Shape 186"/>
          <p:cNvSpPr txBox="1">
            <a:spLocks noGrp="1"/>
          </p:cNvSpPr>
          <p:nvPr>
            <p:ph type="body" idx="1"/>
          </p:nvPr>
        </p:nvSpPr>
        <p:spPr>
          <a:xfrm>
            <a:off x="311700" y="1356875"/>
            <a:ext cx="8520600" cy="41967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3000" u="sng">
                <a:solidFill>
                  <a:schemeClr val="accent5"/>
                </a:solidFill>
                <a:latin typeface="Source Sans Pro"/>
                <a:ea typeface="Source Sans Pro"/>
                <a:cs typeface="Source Sans Pro"/>
                <a:sym typeface="Source Sans Pro"/>
                <a:hlinkClick r:id="rId3"/>
              </a:rPr>
              <a:t>app.raw.densitydesign.org</a:t>
            </a:r>
          </a:p>
          <a:p>
            <a:pPr lvl="0" rtl="0">
              <a:spcBef>
                <a:spcPts val="0"/>
              </a:spcBef>
              <a:buNone/>
            </a:pPr>
            <a:endParaRPr sz="2400">
              <a:solidFill>
                <a:srgbClr val="FFFFFF"/>
              </a:solidFill>
              <a:latin typeface="Source Sans Pro"/>
              <a:ea typeface="Source Sans Pro"/>
              <a:cs typeface="Source Sans Pro"/>
              <a:sym typeface="Source Sans Pro"/>
            </a:endParaRPr>
          </a:p>
          <a:p>
            <a:pPr lvl="0" rtl="0">
              <a:spcBef>
                <a:spcPts val="0"/>
              </a:spcBef>
              <a:buNone/>
            </a:pPr>
            <a:r>
              <a:rPr lang="en" sz="2400">
                <a:solidFill>
                  <a:srgbClr val="FFFFFF"/>
                </a:solidFill>
                <a:latin typeface="Source Sans Pro"/>
                <a:ea typeface="Source Sans Pro"/>
                <a:cs typeface="Source Sans Pro"/>
                <a:sym typeface="Source Sans Pro"/>
              </a:rPr>
              <a:t>Nice exploration tool</a:t>
            </a:r>
          </a:p>
          <a:p>
            <a:pPr lvl="0" rtl="0">
              <a:spcBef>
                <a:spcPts val="0"/>
              </a:spcBef>
              <a:buNone/>
            </a:pPr>
            <a:r>
              <a:rPr lang="en" sz="2400">
                <a:solidFill>
                  <a:srgbClr val="FFFFFF"/>
                </a:solidFill>
                <a:latin typeface="Source Sans Pro"/>
                <a:ea typeface="Source Sans Pro"/>
                <a:cs typeface="Source Sans Pro"/>
                <a:sym typeface="Source Sans Pro"/>
              </a:rPr>
              <a:t>Allows you to make complex chart types</a:t>
            </a:r>
          </a:p>
          <a:p>
            <a:pPr lvl="0">
              <a:spcBef>
                <a:spcPts val="0"/>
              </a:spcBef>
              <a:buNone/>
            </a:pPr>
            <a:r>
              <a:rPr lang="en" sz="2400">
                <a:solidFill>
                  <a:srgbClr val="FFFFFF"/>
                </a:solidFill>
                <a:latin typeface="Source Sans Pro"/>
                <a:ea typeface="Source Sans Pro"/>
                <a:cs typeface="Source Sans Pro"/>
                <a:sym typeface="Source Sans Pro"/>
              </a:rPr>
              <a:t>Limited functionality</a:t>
            </a:r>
          </a:p>
          <a:p>
            <a:pPr lvl="0">
              <a:spcBef>
                <a:spcPts val="0"/>
              </a:spcBef>
              <a:buNone/>
            </a:pPr>
            <a:r>
              <a:rPr lang="en" sz="2400">
                <a:solidFill>
                  <a:srgbClr val="FFFFFF"/>
                </a:solidFill>
                <a:latin typeface="Source Sans Pro"/>
                <a:ea typeface="Source Sans Pro"/>
                <a:cs typeface="Source Sans Pro"/>
                <a:sym typeface="Source Sans Pro"/>
              </a:rPr>
              <a:t>Data is only in your browser - not stored anywhere</a:t>
            </a:r>
          </a:p>
          <a:p>
            <a:pPr lvl="0" rtl="0">
              <a:spcBef>
                <a:spcPts val="0"/>
              </a:spcBef>
              <a:buNone/>
            </a:pPr>
            <a:r>
              <a:rPr lang="en" sz="2400">
                <a:solidFill>
                  <a:srgbClr val="FFFFFF"/>
                </a:solidFill>
                <a:latin typeface="Source Sans Pro"/>
                <a:ea typeface="Source Sans Pro"/>
                <a:cs typeface="Source Sans Pro"/>
                <a:sym typeface="Source Sans Pro"/>
              </a:rPr>
              <a:t>Download: .png, .svg, json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593366"/>
            <a:ext cx="8520600" cy="763499"/>
          </a:xfrm>
          <a:prstGeom prst="rect">
            <a:avLst/>
          </a:prstGeom>
        </p:spPr>
        <p:txBody>
          <a:bodyPr lIns="91425" tIns="91425" rIns="91425" bIns="91425" anchor="t" anchorCtr="0">
            <a:noAutofit/>
          </a:bodyPr>
          <a:lstStyle/>
          <a:p>
            <a:pPr lvl="0">
              <a:spcBef>
                <a:spcPts val="0"/>
              </a:spcBef>
              <a:buNone/>
            </a:pPr>
            <a:r>
              <a:rPr lang="en"/>
              <a:t>RAW example: small multiples</a:t>
            </a:r>
          </a:p>
        </p:txBody>
      </p:sp>
      <p:pic>
        <p:nvPicPr>
          <p:cNvPr id="192" name="Shape 192" descr="Screen Shot 2016-08-10 at 9.21.01 AM.png"/>
          <p:cNvPicPr preferRelativeResize="0"/>
          <p:nvPr/>
        </p:nvPicPr>
        <p:blipFill>
          <a:blip r:embed="rId3">
            <a:alphaModFix/>
          </a:blip>
          <a:stretch>
            <a:fillRect/>
          </a:stretch>
        </p:blipFill>
        <p:spPr>
          <a:xfrm>
            <a:off x="1011737" y="1467025"/>
            <a:ext cx="7120524" cy="510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599" cy="763500"/>
          </a:xfrm>
          <a:prstGeom prst="rect">
            <a:avLst/>
          </a:prstGeom>
        </p:spPr>
        <p:txBody>
          <a:bodyPr lIns="91425" tIns="91425" rIns="91425" bIns="91425" anchor="t" anchorCtr="0">
            <a:noAutofit/>
          </a:bodyPr>
          <a:lstStyle/>
          <a:p>
            <a:pPr marL="0" lvl="0" indent="0" rtl="0">
              <a:spcBef>
                <a:spcPts val="0"/>
              </a:spcBef>
              <a:buNone/>
            </a:pPr>
            <a:r>
              <a:rPr lang="en" sz="3600" dirty="0"/>
              <a:t>Data Visualization Services		</a:t>
            </a:r>
            <a:r>
              <a:rPr lang="en" dirty="0"/>
              <a:t>	</a:t>
            </a:r>
            <a:r>
              <a:rPr lang="en-US" dirty="0" smtClean="0"/>
              <a:t>	  			</a:t>
            </a:r>
            <a:r>
              <a:rPr lang="en-US" dirty="0" err="1" smtClean="0">
                <a:hlinkClick r:id="rId3"/>
              </a:rPr>
              <a:t>lib.ncsu.edu</a:t>
            </a:r>
            <a:r>
              <a:rPr lang="en-US" dirty="0" smtClean="0">
                <a:hlinkClick r:id="rId3"/>
              </a:rPr>
              <a:t>/do/visualization</a:t>
            </a:r>
            <a:r>
              <a:rPr lang="en" dirty="0"/>
              <a:t>													</a:t>
            </a:r>
            <a:r>
              <a:rPr lang="en" sz="2400" u="sng" dirty="0">
                <a:solidFill>
                  <a:schemeClr val="hlink"/>
                </a:solidFill>
                <a:hlinkClick r:id="rId4"/>
              </a:rPr>
              <a:t>lib.ncsu.edu/do/visualization</a:t>
            </a:r>
          </a:p>
        </p:txBody>
      </p:sp>
      <p:sp>
        <p:nvSpPr>
          <p:cNvPr id="73" name="Shape 73"/>
          <p:cNvSpPr txBox="1">
            <a:spLocks noGrp="1"/>
          </p:cNvSpPr>
          <p:nvPr>
            <p:ph type="body" idx="1"/>
          </p:nvPr>
        </p:nvSpPr>
        <p:spPr>
          <a:xfrm>
            <a:off x="311700" y="2156966"/>
            <a:ext cx="8520599" cy="3934799"/>
          </a:xfrm>
          <a:prstGeom prst="rect">
            <a:avLst/>
          </a:prstGeom>
        </p:spPr>
        <p:txBody>
          <a:bodyPr lIns="91425" tIns="91425" rIns="91425" bIns="91425" anchor="t" anchorCtr="0">
            <a:noAutofit/>
          </a:bodyPr>
          <a:lstStyle/>
          <a:p>
            <a:pPr lvl="0" rtl="0">
              <a:spcBef>
                <a:spcPts val="0"/>
              </a:spcBef>
              <a:buNone/>
            </a:pPr>
            <a:endParaRPr/>
          </a:p>
        </p:txBody>
      </p:sp>
      <p:pic>
        <p:nvPicPr>
          <p:cNvPr id="74" name="Shape 74" descr="Screen Shot 2016-01-11 at 12.12.02 PM.png"/>
          <p:cNvPicPr preferRelativeResize="0"/>
          <p:nvPr/>
        </p:nvPicPr>
        <p:blipFill rotWithShape="1">
          <a:blip r:embed="rId5">
            <a:alphaModFix/>
          </a:blip>
          <a:srcRect t="2289" b="2299"/>
          <a:stretch/>
        </p:blipFill>
        <p:spPr>
          <a:xfrm>
            <a:off x="311700" y="1711656"/>
            <a:ext cx="8520600" cy="438010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11700" y="593366"/>
            <a:ext cx="8520600" cy="763499"/>
          </a:xfrm>
          <a:prstGeom prst="rect">
            <a:avLst/>
          </a:prstGeom>
        </p:spPr>
        <p:txBody>
          <a:bodyPr lIns="91425" tIns="91425" rIns="91425" bIns="91425" anchor="t" anchorCtr="0">
            <a:noAutofit/>
          </a:bodyPr>
          <a:lstStyle/>
          <a:p>
            <a:pPr lvl="0">
              <a:spcBef>
                <a:spcPts val="0"/>
              </a:spcBef>
              <a:buNone/>
            </a:pPr>
            <a:r>
              <a:rPr lang="en">
                <a:solidFill>
                  <a:schemeClr val="lt1"/>
                </a:solidFill>
              </a:rPr>
              <a:t>RAW example: </a:t>
            </a:r>
          </a:p>
          <a:p>
            <a:pPr lvl="0">
              <a:spcBef>
                <a:spcPts val="0"/>
              </a:spcBef>
              <a:buNone/>
            </a:pPr>
            <a:r>
              <a:rPr lang="en">
                <a:solidFill>
                  <a:schemeClr val="lt1"/>
                </a:solidFill>
              </a:rPr>
              <a:t>Circle packing</a:t>
            </a:r>
          </a:p>
        </p:txBody>
      </p:sp>
      <p:sp>
        <p:nvSpPr>
          <p:cNvPr id="198" name="Shape 198"/>
          <p:cNvSpPr txBox="1">
            <a:spLocks noGrp="1"/>
          </p:cNvSpPr>
          <p:nvPr>
            <p:ph type="body" idx="1"/>
          </p:nvPr>
        </p:nvSpPr>
        <p:spPr>
          <a:xfrm>
            <a:off x="311700" y="1536625"/>
            <a:ext cx="1954200" cy="4555200"/>
          </a:xfrm>
          <a:prstGeom prst="rect">
            <a:avLst/>
          </a:prstGeom>
        </p:spPr>
        <p:txBody>
          <a:bodyPr lIns="91425" tIns="91425" rIns="91425" bIns="91425" anchor="t" anchorCtr="0">
            <a:noAutofit/>
          </a:bodyPr>
          <a:lstStyle/>
          <a:p>
            <a:pPr lvl="0">
              <a:spcBef>
                <a:spcPts val="0"/>
              </a:spcBef>
              <a:buNone/>
            </a:pPr>
            <a:r>
              <a:rPr lang="en"/>
              <a:t>Top Baby Names in US, 1910-2012</a:t>
            </a:r>
          </a:p>
        </p:txBody>
      </p:sp>
      <p:pic>
        <p:nvPicPr>
          <p:cNvPr id="199" name="Shape 199" descr="Filename (2).png"/>
          <p:cNvPicPr preferRelativeResize="0"/>
          <p:nvPr/>
        </p:nvPicPr>
        <p:blipFill>
          <a:blip r:embed="rId3">
            <a:alphaModFix/>
          </a:blip>
          <a:stretch>
            <a:fillRect/>
          </a:stretch>
        </p:blipFill>
        <p:spPr>
          <a:xfrm>
            <a:off x="2050500" y="0"/>
            <a:ext cx="68580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593366"/>
            <a:ext cx="8520600" cy="763499"/>
          </a:xfrm>
          <a:prstGeom prst="rect">
            <a:avLst/>
          </a:prstGeom>
        </p:spPr>
        <p:txBody>
          <a:bodyPr lIns="91425" tIns="91425" rIns="91425" bIns="91425" anchor="t" anchorCtr="0">
            <a:noAutofit/>
          </a:bodyPr>
          <a:lstStyle/>
          <a:p>
            <a:pPr lvl="0">
              <a:spcBef>
                <a:spcPts val="0"/>
              </a:spcBef>
              <a:buNone/>
            </a:pPr>
            <a:r>
              <a:rPr lang="en-US" dirty="0" smtClean="0"/>
              <a:t>Contact:</a:t>
            </a:r>
            <a:br>
              <a:rPr lang="en-US" dirty="0" smtClean="0"/>
            </a:br>
            <a:r>
              <a:rPr lang="en" dirty="0" smtClean="0"/>
              <a:t>Alison </a:t>
            </a:r>
            <a:r>
              <a:rPr lang="en" dirty="0"/>
              <a:t>Blaine</a:t>
            </a:r>
          </a:p>
        </p:txBody>
      </p:sp>
      <p:sp>
        <p:nvSpPr>
          <p:cNvPr id="205" name="Shape 205"/>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 sz="3600" u="sng" dirty="0">
                <a:solidFill>
                  <a:schemeClr val="hlink"/>
                </a:solidFill>
                <a:hlinkClick r:id="rId3"/>
              </a:rPr>
              <a:t>ablaine@ncsu.edu</a:t>
            </a:r>
          </a:p>
          <a:p>
            <a:pPr lvl="0">
              <a:spcBef>
                <a:spcPts val="0"/>
              </a:spcBef>
              <a:buNone/>
            </a:pPr>
            <a:endParaRPr sz="3600" dirty="0"/>
          </a:p>
          <a:p>
            <a:pPr lvl="0">
              <a:spcBef>
                <a:spcPts val="0"/>
              </a:spcBef>
              <a:buNone/>
            </a:pPr>
            <a:endParaRPr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593366"/>
            <a:ext cx="8520599" cy="763500"/>
          </a:xfrm>
          <a:prstGeom prst="rect">
            <a:avLst/>
          </a:prstGeom>
        </p:spPr>
        <p:txBody>
          <a:bodyPr lIns="91425" tIns="91425" rIns="91425" bIns="91425" anchor="t" anchorCtr="0">
            <a:noAutofit/>
          </a:bodyPr>
          <a:lstStyle/>
          <a:p>
            <a:pPr lvl="0">
              <a:spcBef>
                <a:spcPts val="0"/>
              </a:spcBef>
              <a:buNone/>
            </a:pPr>
            <a:r>
              <a:rPr lang="en"/>
              <a:t>Goals</a:t>
            </a:r>
          </a:p>
        </p:txBody>
      </p:sp>
      <p:sp>
        <p:nvSpPr>
          <p:cNvPr id="80" name="Shape 80"/>
          <p:cNvSpPr txBox="1">
            <a:spLocks noGrp="1"/>
          </p:cNvSpPr>
          <p:nvPr>
            <p:ph type="body" idx="1"/>
          </p:nvPr>
        </p:nvSpPr>
        <p:spPr>
          <a:xfrm>
            <a:off x="311700" y="1536633"/>
            <a:ext cx="8520599" cy="4555199"/>
          </a:xfrm>
          <a:prstGeom prst="rect">
            <a:avLst/>
          </a:prstGeom>
        </p:spPr>
        <p:txBody>
          <a:bodyPr lIns="91425" tIns="91425" rIns="91425" bIns="91425" anchor="t" anchorCtr="0">
            <a:noAutofit/>
          </a:bodyPr>
          <a:lstStyle/>
          <a:p>
            <a:pPr lvl="0" rtl="0">
              <a:spcBef>
                <a:spcPts val="0"/>
              </a:spcBef>
              <a:spcAft>
                <a:spcPts val="0"/>
              </a:spcAft>
              <a:buNone/>
            </a:pPr>
            <a:r>
              <a:rPr lang="en" sz="2400" dirty="0">
                <a:solidFill>
                  <a:schemeClr val="accent6"/>
                </a:solidFill>
                <a:latin typeface="Open Sans"/>
                <a:ea typeface="Open Sans"/>
                <a:cs typeface="Open Sans"/>
                <a:sym typeface="Open Sans"/>
              </a:rPr>
              <a:t>You should leave with: </a:t>
            </a:r>
          </a:p>
          <a:p>
            <a:pPr marL="457200" lvl="0" indent="-381000" rtl="0">
              <a:spcBef>
                <a:spcPts val="0"/>
              </a:spcBef>
              <a:spcAft>
                <a:spcPts val="0"/>
              </a:spcAft>
              <a:buClr>
                <a:schemeClr val="accent6"/>
              </a:buClr>
              <a:buSzPct val="100000"/>
              <a:buFont typeface="Arial"/>
              <a:buChar char="•"/>
            </a:pPr>
            <a:r>
              <a:rPr lang="en" sz="2400" dirty="0">
                <a:solidFill>
                  <a:schemeClr val="accent6"/>
                </a:solidFill>
                <a:latin typeface="Open Sans"/>
                <a:ea typeface="Open Sans"/>
                <a:cs typeface="Open Sans"/>
                <a:sym typeface="Open Sans"/>
              </a:rPr>
              <a:t>an understanding of various tools for doing visualization</a:t>
            </a:r>
          </a:p>
          <a:p>
            <a:pPr marL="457200" lvl="0" indent="-381000" rtl="0">
              <a:spcBef>
                <a:spcPts val="0"/>
              </a:spcBef>
              <a:spcAft>
                <a:spcPts val="0"/>
              </a:spcAft>
              <a:buClr>
                <a:schemeClr val="accent6"/>
              </a:buClr>
              <a:buSzPct val="100000"/>
              <a:buFont typeface="Arial"/>
              <a:buChar char="•"/>
            </a:pPr>
            <a:r>
              <a:rPr lang="en" sz="2400" dirty="0">
                <a:solidFill>
                  <a:schemeClr val="accent6"/>
                </a:solidFill>
                <a:latin typeface="Open Sans"/>
                <a:ea typeface="Open Sans"/>
                <a:cs typeface="Open Sans"/>
                <a:sym typeface="Open Sans"/>
              </a:rPr>
              <a:t>an understanding of the process for making good visualizations</a:t>
            </a:r>
          </a:p>
          <a:p>
            <a:pPr marL="457200" lvl="0" indent="-381000" rtl="0">
              <a:spcBef>
                <a:spcPts val="0"/>
              </a:spcBef>
              <a:spcAft>
                <a:spcPts val="0"/>
              </a:spcAft>
              <a:buClr>
                <a:schemeClr val="accent6"/>
              </a:buClr>
              <a:buSzPct val="100000"/>
              <a:buFont typeface="Arial"/>
              <a:buChar char="•"/>
            </a:pPr>
            <a:r>
              <a:rPr lang="en" sz="2400" dirty="0">
                <a:solidFill>
                  <a:schemeClr val="accent6"/>
                </a:solidFill>
                <a:latin typeface="Open Sans"/>
                <a:ea typeface="Open Sans"/>
                <a:cs typeface="Open Sans"/>
                <a:sym typeface="Open Sans"/>
              </a:rPr>
              <a:t>practice with two tools</a:t>
            </a:r>
          </a:p>
          <a:p>
            <a:pPr lvl="0" rtl="0">
              <a:spcBef>
                <a:spcPts val="0"/>
              </a:spcBef>
              <a:spcAft>
                <a:spcPts val="0"/>
              </a:spcAft>
              <a:buNone/>
            </a:pPr>
            <a:endParaRPr sz="2400" dirty="0">
              <a:solidFill>
                <a:schemeClr val="accent6"/>
              </a:solidFill>
              <a:latin typeface="Open Sans"/>
              <a:ea typeface="Open Sans"/>
              <a:cs typeface="Open Sans"/>
              <a:sym typeface="Open Sans"/>
            </a:endParaRPr>
          </a:p>
          <a:p>
            <a:pPr lvl="0" rtl="0">
              <a:spcBef>
                <a:spcPts val="0"/>
              </a:spcBef>
              <a:spcAft>
                <a:spcPts val="0"/>
              </a:spcAft>
              <a:buNone/>
            </a:pPr>
            <a:endParaRPr sz="2400" dirty="0">
              <a:solidFill>
                <a:schemeClr val="accent6"/>
              </a:solidFill>
              <a:latin typeface="Open Sans"/>
              <a:ea typeface="Open Sans"/>
              <a:cs typeface="Open Sans"/>
              <a:sym typeface="Open Sans"/>
            </a:endParaRPr>
          </a:p>
          <a:p>
            <a:pPr lvl="0" rtl="0">
              <a:spcBef>
                <a:spcPts val="0"/>
              </a:spcBef>
              <a:buNone/>
            </a:pPr>
            <a:endParaRPr sz="2400" dirty="0">
              <a:solidFill>
                <a:schemeClr val="accent6"/>
              </a:solidFill>
              <a:latin typeface="Open Sans"/>
              <a:ea typeface="Open Sans"/>
              <a:cs typeface="Open Sans"/>
              <a:sym typeface="Open Sans"/>
            </a:endParaRPr>
          </a:p>
          <a:p>
            <a:pPr lvl="0" rtl="0">
              <a:spcBef>
                <a:spcPts val="0"/>
              </a:spcBef>
              <a:buNone/>
            </a:pPr>
            <a:r>
              <a:rPr lang="en" sz="2400" dirty="0">
                <a:solidFill>
                  <a:schemeClr val="accent6"/>
                </a:solidFill>
                <a:latin typeface="Open Sans"/>
                <a:ea typeface="Open Sans"/>
                <a:cs typeface="Open Sans"/>
                <a:sym typeface="Open Sans"/>
              </a:rPr>
              <a:t>If you have questions, please raise your hand! </a:t>
            </a:r>
          </a:p>
          <a:p>
            <a:pPr lvl="0" rtl="0">
              <a:spcBef>
                <a:spcPts val="0"/>
              </a:spcBef>
              <a:spcAft>
                <a:spcPts val="0"/>
              </a:spcAft>
              <a:buNone/>
            </a:pPr>
            <a:endParaRPr sz="2400" dirty="0">
              <a:solidFill>
                <a:schemeClr val="accent6"/>
              </a:solidFill>
              <a:latin typeface="Open Sans"/>
              <a:ea typeface="Open Sans"/>
              <a:cs typeface="Open Sans"/>
              <a:sym typeface="Open Sans"/>
            </a:endParaRPr>
          </a:p>
          <a:p>
            <a:pPr lvl="0" rtl="0">
              <a:spcBef>
                <a:spcPts val="0"/>
              </a:spcBef>
              <a:spcAft>
                <a:spcPts val="0"/>
              </a:spcAft>
              <a:buNone/>
            </a:pPr>
            <a:endParaRPr sz="2400" dirty="0">
              <a:solidFill>
                <a:schemeClr val="accent6"/>
              </a:solidFill>
              <a:latin typeface="Open Sans"/>
              <a:ea typeface="Open Sans"/>
              <a:cs typeface="Open Sans"/>
              <a:sym typeface="Open Sans"/>
            </a:endParaRPr>
          </a:p>
          <a:p>
            <a:pPr lvl="0">
              <a:spcBef>
                <a:spcPts val="0"/>
              </a:spcBef>
              <a:buNone/>
            </a:pPr>
            <a:endParaRPr sz="2400" dirty="0">
              <a:solidFill>
                <a:schemeClr val="accent6"/>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757966"/>
            <a:ext cx="8520599" cy="763500"/>
          </a:xfrm>
          <a:prstGeom prst="rect">
            <a:avLst/>
          </a:prstGeom>
        </p:spPr>
        <p:txBody>
          <a:bodyPr lIns="91425" tIns="91425" rIns="91425" bIns="91425" anchor="t" anchorCtr="0">
            <a:noAutofit/>
          </a:bodyPr>
          <a:lstStyle/>
          <a:p>
            <a:pPr lvl="0">
              <a:spcBef>
                <a:spcPts val="0"/>
              </a:spcBef>
              <a:buNone/>
            </a:pPr>
            <a:r>
              <a:rPr lang="en"/>
              <a:t>Data Visualization Process</a:t>
            </a:r>
          </a:p>
        </p:txBody>
      </p:sp>
      <p:sp>
        <p:nvSpPr>
          <p:cNvPr id="86" name="Shape 86"/>
          <p:cNvSpPr txBox="1">
            <a:spLocks noGrp="1"/>
          </p:cNvSpPr>
          <p:nvPr>
            <p:ph type="body" idx="1"/>
          </p:nvPr>
        </p:nvSpPr>
        <p:spPr>
          <a:xfrm>
            <a:off x="311700" y="1700775"/>
            <a:ext cx="8520599" cy="4391100"/>
          </a:xfrm>
          <a:prstGeom prst="rect">
            <a:avLst/>
          </a:prstGeom>
        </p:spPr>
        <p:txBody>
          <a:bodyPr lIns="91425" tIns="91425" rIns="91425" bIns="91425" anchor="t" anchorCtr="0">
            <a:noAutofit/>
          </a:bodyPr>
          <a:lstStyle/>
          <a:p>
            <a:pPr marL="457200" lvl="0" indent="-381000" rtl="0">
              <a:spcBef>
                <a:spcPts val="0"/>
              </a:spcBef>
              <a:spcAft>
                <a:spcPts val="0"/>
              </a:spcAft>
              <a:buClr>
                <a:srgbClr val="F3F3F3"/>
              </a:buClr>
              <a:buSzPct val="100000"/>
              <a:buFont typeface="Arial"/>
              <a:buChar char="•"/>
            </a:pPr>
            <a:r>
              <a:rPr lang="en" sz="2400" dirty="0">
                <a:solidFill>
                  <a:srgbClr val="F3F3F3"/>
                </a:solidFill>
                <a:latin typeface="Open Sans"/>
                <a:ea typeface="Open Sans"/>
                <a:cs typeface="Open Sans"/>
                <a:sym typeface="Open Sans"/>
              </a:rPr>
              <a:t>getting data</a:t>
            </a:r>
          </a:p>
          <a:p>
            <a:pPr marL="457200" lvl="0" indent="-381000" rtl="0">
              <a:spcBef>
                <a:spcPts val="0"/>
              </a:spcBef>
              <a:spcAft>
                <a:spcPts val="0"/>
              </a:spcAft>
              <a:buClr>
                <a:srgbClr val="F3F3F3"/>
              </a:buClr>
              <a:buSzPct val="100000"/>
              <a:buFont typeface="Arial"/>
              <a:buChar char="•"/>
            </a:pPr>
            <a:r>
              <a:rPr lang="en" sz="2400" dirty="0">
                <a:solidFill>
                  <a:srgbClr val="F3F3F3"/>
                </a:solidFill>
                <a:latin typeface="Open Sans"/>
                <a:ea typeface="Open Sans"/>
                <a:cs typeface="Open Sans"/>
                <a:sym typeface="Open Sans"/>
              </a:rPr>
              <a:t>getting to know the data</a:t>
            </a:r>
          </a:p>
          <a:p>
            <a:pPr marL="457200" lvl="0" indent="-381000" rtl="0">
              <a:spcBef>
                <a:spcPts val="0"/>
              </a:spcBef>
              <a:spcAft>
                <a:spcPts val="0"/>
              </a:spcAft>
              <a:buClr>
                <a:srgbClr val="F3F3F3"/>
              </a:buClr>
              <a:buSzPct val="100000"/>
              <a:buFont typeface="Arial"/>
              <a:buChar char="•"/>
            </a:pPr>
            <a:r>
              <a:rPr lang="en" sz="2400" dirty="0">
                <a:solidFill>
                  <a:srgbClr val="F3F3F3"/>
                </a:solidFill>
                <a:latin typeface="Open Sans"/>
                <a:ea typeface="Open Sans"/>
                <a:cs typeface="Open Sans"/>
                <a:sym typeface="Open Sans"/>
              </a:rPr>
              <a:t>setting goals</a:t>
            </a:r>
          </a:p>
          <a:p>
            <a:pPr marL="457200" lvl="0" indent="-381000" rtl="0">
              <a:spcBef>
                <a:spcPts val="0"/>
              </a:spcBef>
              <a:spcAft>
                <a:spcPts val="0"/>
              </a:spcAft>
              <a:buClr>
                <a:srgbClr val="F3F3F3"/>
              </a:buClr>
              <a:buSzPct val="100000"/>
              <a:buFont typeface="Arial"/>
              <a:buChar char="•"/>
            </a:pPr>
            <a:r>
              <a:rPr lang="en" sz="2400" dirty="0">
                <a:solidFill>
                  <a:srgbClr val="F3F3F3"/>
                </a:solidFill>
                <a:latin typeface="Open Sans"/>
                <a:ea typeface="Open Sans"/>
                <a:cs typeface="Open Sans"/>
                <a:sym typeface="Open Sans"/>
              </a:rPr>
              <a:t>determining if a visualization is needed</a:t>
            </a:r>
          </a:p>
          <a:p>
            <a:pPr marL="457200" lvl="0" indent="-381000" rtl="0">
              <a:spcBef>
                <a:spcPts val="0"/>
              </a:spcBef>
              <a:spcAft>
                <a:spcPts val="0"/>
              </a:spcAft>
              <a:buClr>
                <a:srgbClr val="F3F3F3"/>
              </a:buClr>
              <a:buSzPct val="100000"/>
              <a:buFont typeface="Arial"/>
              <a:buChar char="•"/>
            </a:pPr>
            <a:r>
              <a:rPr lang="en" sz="2400" dirty="0">
                <a:solidFill>
                  <a:srgbClr val="F3F3F3"/>
                </a:solidFill>
                <a:latin typeface="Open Sans"/>
                <a:ea typeface="Open Sans"/>
                <a:cs typeface="Open Sans"/>
                <a:sym typeface="Open Sans"/>
              </a:rPr>
              <a:t>deciding what to visualize </a:t>
            </a:r>
          </a:p>
          <a:p>
            <a:pPr marL="457200" lvl="0" indent="-381000" rtl="0">
              <a:spcBef>
                <a:spcPts val="0"/>
              </a:spcBef>
              <a:spcAft>
                <a:spcPts val="0"/>
              </a:spcAft>
              <a:buClr>
                <a:srgbClr val="F3F3F3"/>
              </a:buClr>
              <a:buSzPct val="100000"/>
              <a:buFont typeface="Arial"/>
              <a:buChar char="•"/>
            </a:pPr>
            <a:r>
              <a:rPr lang="en" sz="2400" dirty="0">
                <a:solidFill>
                  <a:srgbClr val="F3F3F3"/>
                </a:solidFill>
                <a:latin typeface="Open Sans"/>
                <a:ea typeface="Open Sans"/>
                <a:cs typeface="Open Sans"/>
                <a:sym typeface="Open Sans"/>
              </a:rPr>
              <a:t>cleaning</a:t>
            </a:r>
          </a:p>
          <a:p>
            <a:pPr marL="457200" lvl="0" indent="-381000" rtl="0">
              <a:spcBef>
                <a:spcPts val="0"/>
              </a:spcBef>
              <a:spcAft>
                <a:spcPts val="0"/>
              </a:spcAft>
              <a:buClr>
                <a:schemeClr val="accent4"/>
              </a:buClr>
              <a:buSzPct val="100000"/>
              <a:buFont typeface="Arial"/>
              <a:buChar char="•"/>
            </a:pPr>
            <a:r>
              <a:rPr lang="en" sz="2400" dirty="0">
                <a:solidFill>
                  <a:schemeClr val="accent4"/>
                </a:solidFill>
                <a:latin typeface="Open Sans"/>
                <a:ea typeface="Open Sans"/>
                <a:cs typeface="Open Sans"/>
                <a:sym typeface="Open Sans"/>
              </a:rPr>
              <a:t>visualizing</a:t>
            </a:r>
          </a:p>
          <a:p>
            <a:pPr marL="457200" lvl="0" indent="-381000" rtl="0">
              <a:spcBef>
                <a:spcPts val="0"/>
              </a:spcBef>
              <a:spcAft>
                <a:spcPts val="0"/>
              </a:spcAft>
              <a:buClr>
                <a:srgbClr val="F3F3F3"/>
              </a:buClr>
              <a:buSzPct val="100000"/>
              <a:buFont typeface="Arial"/>
              <a:buChar char="•"/>
            </a:pPr>
            <a:r>
              <a:rPr lang="en" sz="2400" dirty="0">
                <a:solidFill>
                  <a:srgbClr val="F3F3F3"/>
                </a:solidFill>
                <a:latin typeface="Open Sans"/>
                <a:ea typeface="Open Sans"/>
                <a:cs typeface="Open Sans"/>
                <a:sym typeface="Open Sans"/>
              </a:rPr>
              <a:t>designing (potentially re-visualizing it with a different tool)</a:t>
            </a:r>
          </a:p>
          <a:p>
            <a:pPr marL="457200" lvl="0" indent="-381000" rtl="0">
              <a:spcBef>
                <a:spcPts val="0"/>
              </a:spcBef>
              <a:spcAft>
                <a:spcPts val="0"/>
              </a:spcAft>
              <a:buClr>
                <a:srgbClr val="F3F3F3"/>
              </a:buClr>
              <a:buSzPct val="100000"/>
              <a:buFont typeface="Arial"/>
              <a:buChar char="•"/>
            </a:pPr>
            <a:r>
              <a:rPr lang="en" sz="2400" dirty="0">
                <a:solidFill>
                  <a:srgbClr val="F3F3F3"/>
                </a:solidFill>
                <a:latin typeface="Open Sans"/>
                <a:ea typeface="Open Sans"/>
                <a:cs typeface="Open Sans"/>
                <a:sym typeface="Open Sans"/>
              </a:rPr>
              <a:t>exporting/embedding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757966"/>
            <a:ext cx="8520599" cy="763500"/>
          </a:xfrm>
          <a:prstGeom prst="rect">
            <a:avLst/>
          </a:prstGeom>
        </p:spPr>
        <p:txBody>
          <a:bodyPr lIns="91425" tIns="91425" rIns="91425" bIns="91425" anchor="t" anchorCtr="0">
            <a:noAutofit/>
          </a:bodyPr>
          <a:lstStyle/>
          <a:p>
            <a:pPr lvl="0" rtl="0">
              <a:spcBef>
                <a:spcPts val="0"/>
              </a:spcBef>
              <a:buNone/>
            </a:pPr>
            <a:r>
              <a:rPr lang="en"/>
              <a:t>Tools for Getting Started </a:t>
            </a:r>
          </a:p>
        </p:txBody>
      </p:sp>
      <p:sp>
        <p:nvSpPr>
          <p:cNvPr id="92" name="Shape 92"/>
          <p:cNvSpPr txBox="1">
            <a:spLocks noGrp="1"/>
          </p:cNvSpPr>
          <p:nvPr>
            <p:ph type="body" idx="1"/>
          </p:nvPr>
        </p:nvSpPr>
        <p:spPr>
          <a:xfrm>
            <a:off x="311700" y="1700775"/>
            <a:ext cx="8520599" cy="4391100"/>
          </a:xfrm>
          <a:prstGeom prst="rect">
            <a:avLst/>
          </a:prstGeom>
        </p:spPr>
        <p:txBody>
          <a:bodyPr lIns="91425" tIns="91425" rIns="91425" bIns="91425" anchor="t" anchorCtr="0">
            <a:noAutofit/>
          </a:bodyPr>
          <a:lstStyle/>
          <a:p>
            <a:pPr marL="457200" lvl="0" indent="-381000" rtl="0">
              <a:spcBef>
                <a:spcPts val="0"/>
              </a:spcBef>
              <a:spcAft>
                <a:spcPts val="0"/>
              </a:spcAft>
              <a:buClr>
                <a:srgbClr val="F3F3F3"/>
              </a:buClr>
              <a:buSzPct val="100000"/>
              <a:buFont typeface="Open Sans"/>
            </a:pPr>
            <a:r>
              <a:rPr lang="en" sz="2400" u="sng">
                <a:solidFill>
                  <a:schemeClr val="hlink"/>
                </a:solidFill>
                <a:latin typeface="Open Sans"/>
                <a:ea typeface="Open Sans"/>
                <a:cs typeface="Open Sans"/>
                <a:sym typeface="Open Sans"/>
                <a:hlinkClick r:id="rId3"/>
              </a:rPr>
              <a:t>Plotly </a:t>
            </a:r>
          </a:p>
          <a:p>
            <a:pPr marL="457200" lvl="0" indent="-381000" rtl="0">
              <a:spcBef>
                <a:spcPts val="0"/>
              </a:spcBef>
              <a:spcAft>
                <a:spcPts val="0"/>
              </a:spcAft>
              <a:buClr>
                <a:srgbClr val="F3F3F3"/>
              </a:buClr>
              <a:buSzPct val="100000"/>
              <a:buFont typeface="Open Sans"/>
            </a:pPr>
            <a:r>
              <a:rPr lang="en" sz="2400" u="sng">
                <a:solidFill>
                  <a:schemeClr val="hlink"/>
                </a:solidFill>
                <a:latin typeface="Open Sans"/>
                <a:ea typeface="Open Sans"/>
                <a:cs typeface="Open Sans"/>
                <a:sym typeface="Open Sans"/>
                <a:hlinkClick r:id="rId4"/>
              </a:rPr>
              <a:t>Tableau Public</a:t>
            </a:r>
          </a:p>
          <a:p>
            <a:pPr marL="457200" lvl="0" indent="-381000" rtl="0">
              <a:spcBef>
                <a:spcPts val="0"/>
              </a:spcBef>
              <a:spcAft>
                <a:spcPts val="0"/>
              </a:spcAft>
              <a:buClr>
                <a:srgbClr val="F3F3F3"/>
              </a:buClr>
              <a:buSzPct val="100000"/>
              <a:buFont typeface="Open Sans"/>
            </a:pPr>
            <a:r>
              <a:rPr lang="en" sz="2400" u="sng">
                <a:solidFill>
                  <a:schemeClr val="hlink"/>
                </a:solidFill>
                <a:latin typeface="Open Sans"/>
                <a:ea typeface="Open Sans"/>
                <a:cs typeface="Open Sans"/>
                <a:sym typeface="Open Sans"/>
                <a:hlinkClick r:id="rId5"/>
              </a:rPr>
              <a:t>Raw</a:t>
            </a:r>
            <a:r>
              <a:rPr lang="en" sz="2400" u="sng">
                <a:solidFill>
                  <a:srgbClr val="F3F3F3"/>
                </a:solidFill>
                <a:latin typeface="Open Sans"/>
                <a:ea typeface="Open Sans"/>
                <a:cs typeface="Open Sans"/>
                <a:sym typeface="Open Sans"/>
              </a:rPr>
              <a:t> </a:t>
            </a:r>
          </a:p>
          <a:p>
            <a:pPr marL="457200" lvl="0" indent="-381000" rtl="0">
              <a:spcBef>
                <a:spcPts val="0"/>
              </a:spcBef>
              <a:spcAft>
                <a:spcPts val="0"/>
              </a:spcAft>
              <a:buClr>
                <a:srgbClr val="F3F3F3"/>
              </a:buClr>
              <a:buSzPct val="100000"/>
              <a:buFont typeface="Open Sans"/>
            </a:pPr>
            <a:r>
              <a:rPr lang="en" sz="2400" u="sng">
                <a:solidFill>
                  <a:schemeClr val="hlink"/>
                </a:solidFill>
                <a:latin typeface="Open Sans"/>
                <a:ea typeface="Open Sans"/>
                <a:cs typeface="Open Sans"/>
                <a:sym typeface="Open Sans"/>
                <a:hlinkClick r:id="rId6"/>
              </a:rPr>
              <a:t>Google Fusion Tables</a:t>
            </a:r>
          </a:p>
          <a:p>
            <a:pPr marL="457200" lvl="0" indent="-381000" rtl="0">
              <a:spcBef>
                <a:spcPts val="0"/>
              </a:spcBef>
              <a:spcAft>
                <a:spcPts val="0"/>
              </a:spcAft>
              <a:buClr>
                <a:srgbClr val="F3F3F3"/>
              </a:buClr>
              <a:buSzPct val="100000"/>
              <a:buFont typeface="Open Sans"/>
            </a:pPr>
            <a:r>
              <a:rPr lang="en" sz="2400" u="sng">
                <a:solidFill>
                  <a:schemeClr val="hlink"/>
                </a:solidFill>
                <a:latin typeface="Open Sans"/>
                <a:ea typeface="Open Sans"/>
                <a:cs typeface="Open Sans"/>
                <a:sym typeface="Open Sans"/>
                <a:hlinkClick r:id="rId7"/>
              </a:rPr>
              <a:t>CartoDB (for maps)</a:t>
            </a:r>
          </a:p>
          <a:p>
            <a:pPr marL="457200" lvl="0" indent="-381000" rtl="0">
              <a:spcBef>
                <a:spcPts val="0"/>
              </a:spcBef>
              <a:spcAft>
                <a:spcPts val="0"/>
              </a:spcAft>
              <a:buClr>
                <a:srgbClr val="F3F3F3"/>
              </a:buClr>
              <a:buSzPct val="100000"/>
              <a:buFont typeface="Open Sans"/>
            </a:pPr>
            <a:r>
              <a:rPr lang="en" sz="2400" u="sng">
                <a:solidFill>
                  <a:schemeClr val="accent5"/>
                </a:solidFill>
                <a:latin typeface="Open Sans"/>
                <a:ea typeface="Open Sans"/>
                <a:cs typeface="Open Sans"/>
                <a:sym typeface="Open Sans"/>
                <a:hlinkClick r:id="rId8"/>
              </a:rPr>
              <a:t>Voyant (for text)</a:t>
            </a:r>
          </a:p>
          <a:p>
            <a:pPr lvl="0" rtl="0">
              <a:spcBef>
                <a:spcPts val="0"/>
              </a:spcBef>
              <a:spcAft>
                <a:spcPts val="0"/>
              </a:spcAft>
              <a:buNone/>
            </a:pPr>
            <a:endParaRPr sz="2400" u="sng">
              <a:solidFill>
                <a:srgbClr val="F3F3F3"/>
              </a:solidFill>
              <a:latin typeface="Open Sans"/>
              <a:ea typeface="Open Sans"/>
              <a:cs typeface="Open Sans"/>
              <a:sym typeface="Open Sans"/>
            </a:endParaRPr>
          </a:p>
          <a:p>
            <a:pPr marL="457200" lvl="0" indent="-381000" rtl="0">
              <a:spcBef>
                <a:spcPts val="0"/>
              </a:spcBef>
              <a:spcAft>
                <a:spcPts val="0"/>
              </a:spcAft>
              <a:buClr>
                <a:srgbClr val="F3F3F3"/>
              </a:buClr>
              <a:buSzPct val="100000"/>
              <a:buFont typeface="Open Sans"/>
            </a:pPr>
            <a:r>
              <a:rPr lang="en" sz="2400" u="sng">
                <a:solidFill>
                  <a:schemeClr val="hlink"/>
                </a:solidFill>
                <a:latin typeface="Open Sans"/>
                <a:ea typeface="Open Sans"/>
                <a:cs typeface="Open Sans"/>
                <a:sym typeface="Open Sans"/>
                <a:hlinkClick r:id="rId9"/>
              </a:rPr>
              <a:t>Here’s a curated list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593366"/>
            <a:ext cx="8520599" cy="763500"/>
          </a:xfrm>
          <a:prstGeom prst="rect">
            <a:avLst/>
          </a:prstGeom>
        </p:spPr>
        <p:txBody>
          <a:bodyPr lIns="91425" tIns="91425" rIns="91425" bIns="91425" anchor="t" anchorCtr="0">
            <a:noAutofit/>
          </a:bodyPr>
          <a:lstStyle/>
          <a:p>
            <a:pPr lvl="0" rtl="0">
              <a:spcBef>
                <a:spcPts val="0"/>
              </a:spcBef>
              <a:buNone/>
            </a:pPr>
            <a:r>
              <a:rPr lang="en"/>
              <a:t>Today’s workshop materials</a:t>
            </a:r>
          </a:p>
        </p:txBody>
      </p:sp>
      <p:sp>
        <p:nvSpPr>
          <p:cNvPr id="98" name="Shape 98"/>
          <p:cNvSpPr txBox="1">
            <a:spLocks noGrp="1"/>
          </p:cNvSpPr>
          <p:nvPr>
            <p:ph type="body" idx="1"/>
          </p:nvPr>
        </p:nvSpPr>
        <p:spPr>
          <a:xfrm>
            <a:off x="311700" y="1520924"/>
            <a:ext cx="8520599" cy="4570799"/>
          </a:xfrm>
          <a:prstGeom prst="rect">
            <a:avLst/>
          </a:prstGeom>
        </p:spPr>
        <p:txBody>
          <a:bodyPr lIns="91425" tIns="91425" rIns="91425" bIns="91425" anchor="t" anchorCtr="0">
            <a:noAutofit/>
          </a:bodyPr>
          <a:lstStyle/>
          <a:p>
            <a:pPr lvl="0" algn="ctr" rtl="0">
              <a:lnSpc>
                <a:spcPct val="100000"/>
              </a:lnSpc>
              <a:spcBef>
                <a:spcPts val="2400"/>
              </a:spcBef>
              <a:spcAft>
                <a:spcPts val="0"/>
              </a:spcAft>
              <a:buNone/>
            </a:pPr>
            <a:endParaRPr>
              <a:latin typeface="Open Sans"/>
              <a:ea typeface="Open Sans"/>
              <a:cs typeface="Open Sans"/>
              <a:sym typeface="Open Sans"/>
            </a:endParaRPr>
          </a:p>
          <a:p>
            <a:pPr lvl="0" algn="ctr" rtl="0">
              <a:lnSpc>
                <a:spcPct val="100000"/>
              </a:lnSpc>
              <a:spcBef>
                <a:spcPts val="2400"/>
              </a:spcBef>
              <a:spcAft>
                <a:spcPts val="0"/>
              </a:spcAft>
              <a:buNone/>
            </a:pPr>
            <a:r>
              <a:rPr lang="en" sz="6000" u="sng">
                <a:solidFill>
                  <a:schemeClr val="hlink"/>
                </a:solidFill>
                <a:latin typeface="Open Sans"/>
                <a:ea typeface="Open Sans"/>
                <a:cs typeface="Open Sans"/>
                <a:sym typeface="Open Sans"/>
                <a:hlinkClick r:id="rId3"/>
              </a:rPr>
              <a:t>go.ncsu.edu/startviz</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593366"/>
            <a:ext cx="8520599" cy="763500"/>
          </a:xfrm>
          <a:prstGeom prst="rect">
            <a:avLst/>
          </a:prstGeom>
        </p:spPr>
        <p:txBody>
          <a:bodyPr lIns="91425" tIns="91425" rIns="91425" bIns="91425" anchor="t" anchorCtr="0">
            <a:noAutofit/>
          </a:bodyPr>
          <a:lstStyle/>
          <a:p>
            <a:pPr lvl="0">
              <a:spcBef>
                <a:spcPts val="0"/>
              </a:spcBef>
              <a:buNone/>
            </a:pPr>
            <a:r>
              <a:rPr lang="en"/>
              <a:t>Activity</a:t>
            </a:r>
          </a:p>
        </p:txBody>
      </p:sp>
      <p:sp>
        <p:nvSpPr>
          <p:cNvPr id="104" name="Shape 104"/>
          <p:cNvSpPr txBox="1">
            <a:spLocks noGrp="1"/>
          </p:cNvSpPr>
          <p:nvPr>
            <p:ph type="body" idx="1"/>
          </p:nvPr>
        </p:nvSpPr>
        <p:spPr>
          <a:xfrm>
            <a:off x="311700" y="1536633"/>
            <a:ext cx="8520599" cy="4555199"/>
          </a:xfrm>
          <a:prstGeom prst="rect">
            <a:avLst/>
          </a:prstGeom>
          <a:ln w="9525" cap="flat" cmpd="sng">
            <a:solidFill>
              <a:srgbClr val="FF9900"/>
            </a:solidFill>
            <a:prstDash val="solid"/>
            <a:round/>
            <a:headEnd type="none" w="med" len="med"/>
            <a:tailEnd type="none" w="med" len="med"/>
          </a:ln>
        </p:spPr>
        <p:txBody>
          <a:bodyPr lIns="91425" tIns="91425" rIns="91425" bIns="91425" anchor="t" anchorCtr="0">
            <a:noAutofit/>
          </a:bodyPr>
          <a:lstStyle/>
          <a:p>
            <a:pPr lvl="0" rtl="0">
              <a:spcBef>
                <a:spcPts val="0"/>
              </a:spcBef>
              <a:spcAft>
                <a:spcPts val="0"/>
              </a:spcAft>
              <a:buNone/>
            </a:pPr>
            <a:r>
              <a:rPr lang="en" sz="2400">
                <a:solidFill>
                  <a:srgbClr val="F3F3F3"/>
                </a:solidFill>
                <a:latin typeface="Open Sans"/>
                <a:ea typeface="Open Sans"/>
                <a:cs typeface="Open Sans"/>
                <a:sym typeface="Open Sans"/>
              </a:rPr>
              <a:t>Step 1: Getting data. </a:t>
            </a:r>
          </a:p>
          <a:p>
            <a:pPr lvl="0" rtl="0">
              <a:spcBef>
                <a:spcPts val="0"/>
              </a:spcBef>
              <a:spcAft>
                <a:spcPts val="0"/>
              </a:spcAft>
              <a:buNone/>
            </a:pPr>
            <a:r>
              <a:rPr lang="en" sz="2400">
                <a:solidFill>
                  <a:srgbClr val="F3F3F3"/>
                </a:solidFill>
                <a:latin typeface="Open Sans"/>
                <a:ea typeface="Open Sans"/>
                <a:cs typeface="Open Sans"/>
                <a:sym typeface="Open Sans"/>
              </a:rPr>
              <a:t>Now, we will go ahead and download the data. </a:t>
            </a:r>
          </a:p>
          <a:p>
            <a:pPr lvl="0" rtl="0">
              <a:spcBef>
                <a:spcPts val="0"/>
              </a:spcBef>
              <a:spcAft>
                <a:spcPts val="0"/>
              </a:spcAft>
              <a:buNone/>
            </a:pPr>
            <a:endParaRPr sz="2400">
              <a:solidFill>
                <a:srgbClr val="F3F3F3"/>
              </a:solidFill>
              <a:latin typeface="Open Sans"/>
              <a:ea typeface="Open Sans"/>
              <a:cs typeface="Open Sans"/>
              <a:sym typeface="Open Sans"/>
            </a:endParaRPr>
          </a:p>
          <a:p>
            <a:pPr lvl="0" rtl="0">
              <a:spcBef>
                <a:spcPts val="0"/>
              </a:spcBef>
              <a:spcAft>
                <a:spcPts val="0"/>
              </a:spcAft>
              <a:buNone/>
            </a:pPr>
            <a:r>
              <a:rPr lang="en" sz="2400">
                <a:solidFill>
                  <a:srgbClr val="F3F3F3"/>
                </a:solidFill>
                <a:latin typeface="Open Sans"/>
                <a:ea typeface="Open Sans"/>
                <a:cs typeface="Open Sans"/>
                <a:sym typeface="Open Sans"/>
              </a:rPr>
              <a:t>Go to: </a:t>
            </a:r>
            <a:r>
              <a:rPr lang="en" sz="2400" u="sng">
                <a:solidFill>
                  <a:schemeClr val="hlink"/>
                </a:solidFill>
                <a:latin typeface="Open Sans"/>
                <a:ea typeface="Open Sans"/>
                <a:cs typeface="Open Sans"/>
                <a:sym typeface="Open Sans"/>
                <a:hlinkClick r:id="rId3"/>
              </a:rPr>
              <a:t>go.ncsu.edu/startviz</a:t>
            </a:r>
          </a:p>
          <a:p>
            <a:pPr lvl="0" rtl="0">
              <a:spcBef>
                <a:spcPts val="0"/>
              </a:spcBef>
              <a:spcAft>
                <a:spcPts val="0"/>
              </a:spcAft>
              <a:buNone/>
            </a:pPr>
            <a:endParaRPr sz="2400">
              <a:solidFill>
                <a:schemeClr val="accent6"/>
              </a:solidFill>
              <a:latin typeface="Open Sans"/>
              <a:ea typeface="Open Sans"/>
              <a:cs typeface="Open Sans"/>
              <a:sym typeface="Open Sans"/>
            </a:endParaRPr>
          </a:p>
          <a:p>
            <a:pPr lvl="0" rtl="0">
              <a:spcBef>
                <a:spcPts val="0"/>
              </a:spcBef>
              <a:spcAft>
                <a:spcPts val="0"/>
              </a:spcAft>
              <a:buNone/>
            </a:pPr>
            <a:r>
              <a:rPr lang="en" sz="2400">
                <a:solidFill>
                  <a:srgbClr val="F3F3F3"/>
                </a:solidFill>
                <a:latin typeface="Open Sans"/>
                <a:ea typeface="Open Sans"/>
                <a:cs typeface="Open Sans"/>
                <a:sym typeface="Open Sans"/>
              </a:rPr>
              <a:t> Download the </a:t>
            </a:r>
            <a:r>
              <a:rPr lang="en" sz="2400">
                <a:solidFill>
                  <a:schemeClr val="accent5"/>
                </a:solidFill>
                <a:latin typeface="Open Sans"/>
                <a:ea typeface="Open Sans"/>
                <a:cs typeface="Open Sans"/>
                <a:sym typeface="Open Sans"/>
              </a:rPr>
              <a:t>TopBabyNames.csv</a:t>
            </a:r>
            <a:r>
              <a:rPr lang="en" sz="2400">
                <a:solidFill>
                  <a:srgbClr val="F3F3F3"/>
                </a:solidFill>
                <a:latin typeface="Open Sans"/>
                <a:ea typeface="Open Sans"/>
                <a:cs typeface="Open Sans"/>
                <a:sym typeface="Open Sans"/>
              </a:rPr>
              <a:t> file to your computer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593366"/>
            <a:ext cx="8520599" cy="763500"/>
          </a:xfrm>
          <a:prstGeom prst="rect">
            <a:avLst/>
          </a:prstGeom>
        </p:spPr>
        <p:txBody>
          <a:bodyPr lIns="91425" tIns="91425" rIns="91425" bIns="91425" anchor="t" anchorCtr="0">
            <a:noAutofit/>
          </a:bodyPr>
          <a:lstStyle/>
          <a:p>
            <a:pPr lvl="0">
              <a:spcBef>
                <a:spcPts val="0"/>
              </a:spcBef>
              <a:buNone/>
            </a:pPr>
            <a:r>
              <a:rPr lang="en"/>
              <a:t>Step 2: Getting to know the data</a:t>
            </a:r>
          </a:p>
        </p:txBody>
      </p:sp>
      <p:sp>
        <p:nvSpPr>
          <p:cNvPr id="110" name="Shape 110"/>
          <p:cNvSpPr txBox="1">
            <a:spLocks noGrp="1"/>
          </p:cNvSpPr>
          <p:nvPr>
            <p:ph type="body" idx="1"/>
          </p:nvPr>
        </p:nvSpPr>
        <p:spPr>
          <a:xfrm>
            <a:off x="311700" y="1536633"/>
            <a:ext cx="3999899" cy="4555199"/>
          </a:xfrm>
          <a:prstGeom prst="rect">
            <a:avLst/>
          </a:prstGeom>
          <a:ln>
            <a:noFill/>
          </a:ln>
        </p:spPr>
        <p:txBody>
          <a:bodyPr lIns="91425" tIns="91425" rIns="91425" bIns="91425" anchor="t" anchorCtr="0">
            <a:noAutofit/>
          </a:bodyPr>
          <a:lstStyle/>
          <a:p>
            <a:pPr lvl="0" rtl="0">
              <a:spcBef>
                <a:spcPts val="0"/>
              </a:spcBef>
              <a:spcAft>
                <a:spcPts val="0"/>
              </a:spcAft>
              <a:buClr>
                <a:srgbClr val="000000"/>
              </a:buClr>
              <a:buSzPct val="61111"/>
              <a:buFont typeface="Arial"/>
              <a:buNone/>
            </a:pPr>
            <a:r>
              <a:rPr lang="en" sz="1800">
                <a:solidFill>
                  <a:srgbClr val="F3F3F3"/>
                </a:solidFill>
                <a:latin typeface="Open Sans"/>
                <a:ea typeface="Open Sans"/>
                <a:cs typeface="Open Sans"/>
                <a:sym typeface="Open Sans"/>
              </a:rPr>
              <a:t>Observe: </a:t>
            </a:r>
          </a:p>
          <a:p>
            <a:pPr marL="457200" lvl="0" indent="-342900" rtl="0">
              <a:spcBef>
                <a:spcPts val="0"/>
              </a:spcBef>
              <a:spcAft>
                <a:spcPts val="0"/>
              </a:spcAft>
              <a:buClr>
                <a:schemeClr val="accent6"/>
              </a:buClr>
              <a:buSzPct val="100000"/>
              <a:buFont typeface="Open Sans"/>
              <a:buChar char="●"/>
            </a:pPr>
            <a:r>
              <a:rPr lang="en" sz="1800">
                <a:solidFill>
                  <a:schemeClr val="accent6"/>
                </a:solidFill>
                <a:latin typeface="Open Sans"/>
                <a:ea typeface="Open Sans"/>
                <a:cs typeface="Open Sans"/>
                <a:sym typeface="Open Sans"/>
              </a:rPr>
              <a:t>What it’s about</a:t>
            </a:r>
          </a:p>
          <a:p>
            <a:pPr marL="914400" lvl="1" indent="-317500" rtl="0">
              <a:spcBef>
                <a:spcPts val="0"/>
              </a:spcBef>
              <a:spcAft>
                <a:spcPts val="0"/>
              </a:spcAft>
              <a:buClr>
                <a:schemeClr val="accent6"/>
              </a:buClr>
              <a:buSzPct val="77777"/>
              <a:buFont typeface="Open Sans"/>
              <a:buChar char="○"/>
            </a:pPr>
            <a:r>
              <a:rPr lang="en" sz="1800">
                <a:solidFill>
                  <a:schemeClr val="accent6"/>
                </a:solidFill>
                <a:latin typeface="Open Sans"/>
                <a:ea typeface="Open Sans"/>
                <a:cs typeface="Open Sans"/>
                <a:sym typeface="Open Sans"/>
              </a:rPr>
              <a:t>What is being measured?</a:t>
            </a:r>
          </a:p>
          <a:p>
            <a:pPr marL="914400" lvl="1" indent="-317500" rtl="0">
              <a:spcBef>
                <a:spcPts val="0"/>
              </a:spcBef>
              <a:spcAft>
                <a:spcPts val="0"/>
              </a:spcAft>
              <a:buClr>
                <a:schemeClr val="accent6"/>
              </a:buClr>
              <a:buSzPct val="77777"/>
              <a:buFont typeface="Open Sans"/>
              <a:buChar char="○"/>
            </a:pPr>
            <a:r>
              <a:rPr lang="en" sz="1800">
                <a:solidFill>
                  <a:schemeClr val="accent6"/>
                </a:solidFill>
                <a:latin typeface="Open Sans"/>
                <a:ea typeface="Open Sans"/>
                <a:cs typeface="Open Sans"/>
                <a:sym typeface="Open Sans"/>
              </a:rPr>
              <a:t>What don’t you know?</a:t>
            </a:r>
          </a:p>
          <a:p>
            <a:pPr marL="457200" lvl="0" indent="-342900" rtl="0">
              <a:spcBef>
                <a:spcPts val="0"/>
              </a:spcBef>
              <a:spcAft>
                <a:spcPts val="0"/>
              </a:spcAft>
              <a:buClr>
                <a:schemeClr val="accent6"/>
              </a:buClr>
              <a:buSzPct val="100000"/>
              <a:buFont typeface="Open Sans"/>
              <a:buChar char="●"/>
            </a:pPr>
            <a:r>
              <a:rPr lang="en" sz="1800">
                <a:solidFill>
                  <a:schemeClr val="accent6"/>
                </a:solidFill>
                <a:latin typeface="Open Sans"/>
                <a:ea typeface="Open Sans"/>
                <a:cs typeface="Open Sans"/>
                <a:sym typeface="Open Sans"/>
              </a:rPr>
              <a:t>Organization</a:t>
            </a:r>
          </a:p>
          <a:p>
            <a:pPr marL="914400" lvl="1" indent="-317500" rtl="0">
              <a:spcBef>
                <a:spcPts val="0"/>
              </a:spcBef>
              <a:spcAft>
                <a:spcPts val="0"/>
              </a:spcAft>
              <a:buClr>
                <a:schemeClr val="accent6"/>
              </a:buClr>
              <a:buSzPct val="77777"/>
              <a:buFont typeface="Open Sans"/>
              <a:buChar char="○"/>
            </a:pPr>
            <a:r>
              <a:rPr lang="en" sz="1800">
                <a:solidFill>
                  <a:schemeClr val="accent6"/>
                </a:solidFill>
                <a:latin typeface="Open Sans"/>
                <a:ea typeface="Open Sans"/>
                <a:cs typeface="Open Sans"/>
                <a:sym typeface="Open Sans"/>
              </a:rPr>
              <a:t>Are columns and rows organized neatly and uniformly? </a:t>
            </a:r>
          </a:p>
          <a:p>
            <a:pPr marL="914400" lvl="1" indent="-317500" rtl="0">
              <a:spcBef>
                <a:spcPts val="0"/>
              </a:spcBef>
              <a:spcAft>
                <a:spcPts val="0"/>
              </a:spcAft>
              <a:buClr>
                <a:schemeClr val="accent6"/>
              </a:buClr>
              <a:buSzPct val="77777"/>
              <a:buFont typeface="Open Sans"/>
              <a:buChar char="○"/>
            </a:pPr>
            <a:r>
              <a:rPr lang="en" sz="1800">
                <a:solidFill>
                  <a:schemeClr val="accent6"/>
                </a:solidFill>
                <a:latin typeface="Open Sans"/>
                <a:ea typeface="Open Sans"/>
                <a:cs typeface="Open Sans"/>
                <a:sym typeface="Open Sans"/>
              </a:rPr>
              <a:t>Does each cell have one value? </a:t>
            </a:r>
          </a:p>
          <a:p>
            <a:pPr marL="457200" lvl="0" indent="-342900" rtl="0">
              <a:spcBef>
                <a:spcPts val="0"/>
              </a:spcBef>
              <a:spcAft>
                <a:spcPts val="0"/>
              </a:spcAft>
              <a:buClr>
                <a:schemeClr val="accent6"/>
              </a:buClr>
              <a:buSzPct val="100000"/>
              <a:buFont typeface="Open Sans"/>
              <a:buChar char="●"/>
            </a:pPr>
            <a:r>
              <a:rPr lang="en" sz="1800">
                <a:solidFill>
                  <a:schemeClr val="accent6"/>
                </a:solidFill>
                <a:latin typeface="Open Sans"/>
                <a:ea typeface="Open Sans"/>
                <a:cs typeface="Open Sans"/>
                <a:sym typeface="Open Sans"/>
              </a:rPr>
              <a:t>Data types</a:t>
            </a:r>
          </a:p>
          <a:p>
            <a:pPr marL="914400" lvl="1" indent="-317500" rtl="0">
              <a:spcBef>
                <a:spcPts val="0"/>
              </a:spcBef>
              <a:spcAft>
                <a:spcPts val="0"/>
              </a:spcAft>
              <a:buClr>
                <a:schemeClr val="accent6"/>
              </a:buClr>
              <a:buSzPct val="77777"/>
              <a:buFont typeface="Open Sans"/>
              <a:buChar char="○"/>
            </a:pPr>
            <a:r>
              <a:rPr lang="en" sz="1800">
                <a:solidFill>
                  <a:schemeClr val="accent6"/>
                </a:solidFill>
                <a:latin typeface="Open Sans"/>
                <a:ea typeface="Open Sans"/>
                <a:cs typeface="Open Sans"/>
                <a:sym typeface="Open Sans"/>
              </a:rPr>
              <a:t>What types of data are there? Dates, text, numeric? </a:t>
            </a:r>
          </a:p>
          <a:p>
            <a:pPr marL="914400" lvl="1" indent="-317500" rtl="0">
              <a:spcBef>
                <a:spcPts val="0"/>
              </a:spcBef>
              <a:spcAft>
                <a:spcPts val="0"/>
              </a:spcAft>
              <a:buClr>
                <a:schemeClr val="accent6"/>
              </a:buClr>
              <a:buSzPct val="77777"/>
              <a:buFont typeface="Open Sans"/>
              <a:buChar char="○"/>
            </a:pPr>
            <a:r>
              <a:rPr lang="en" sz="1800">
                <a:solidFill>
                  <a:schemeClr val="accent6"/>
                </a:solidFill>
                <a:latin typeface="Open Sans"/>
                <a:ea typeface="Open Sans"/>
                <a:cs typeface="Open Sans"/>
                <a:sym typeface="Open Sans"/>
              </a:rPr>
              <a:t>Do any of those types need to be changed?</a:t>
            </a:r>
          </a:p>
          <a:p>
            <a:pPr lvl="0" rtl="0">
              <a:spcBef>
                <a:spcPts val="0"/>
              </a:spcBef>
              <a:spcAft>
                <a:spcPts val="0"/>
              </a:spcAft>
              <a:buNone/>
            </a:pPr>
            <a:endParaRPr sz="1800">
              <a:solidFill>
                <a:srgbClr val="000000"/>
              </a:solidFill>
              <a:latin typeface="Open Sans"/>
              <a:ea typeface="Open Sans"/>
              <a:cs typeface="Open Sans"/>
              <a:sym typeface="Open Sans"/>
            </a:endParaRPr>
          </a:p>
          <a:p>
            <a:pPr lvl="0">
              <a:spcBef>
                <a:spcPts val="0"/>
              </a:spcBef>
              <a:buNone/>
            </a:pPr>
            <a:endParaRPr sz="1800"/>
          </a:p>
        </p:txBody>
      </p:sp>
      <p:sp>
        <p:nvSpPr>
          <p:cNvPr id="111" name="Shape 111"/>
          <p:cNvSpPr txBox="1">
            <a:spLocks noGrp="1"/>
          </p:cNvSpPr>
          <p:nvPr>
            <p:ph type="body" idx="2"/>
          </p:nvPr>
        </p:nvSpPr>
        <p:spPr>
          <a:xfrm>
            <a:off x="4832400" y="1536626"/>
            <a:ext cx="3999900" cy="3887100"/>
          </a:xfrm>
          <a:prstGeom prst="rect">
            <a:avLst/>
          </a:prstGeom>
        </p:spPr>
        <p:txBody>
          <a:bodyPr lIns="91425" tIns="91425" rIns="91425" bIns="91425" anchor="t" anchorCtr="0">
            <a:noAutofit/>
          </a:bodyPr>
          <a:lstStyle/>
          <a:p>
            <a:pPr lvl="0" rtl="0">
              <a:spcBef>
                <a:spcPts val="0"/>
              </a:spcBef>
              <a:spcAft>
                <a:spcPts val="0"/>
              </a:spcAft>
              <a:buNone/>
            </a:pPr>
            <a:r>
              <a:rPr lang="en" sz="1800">
                <a:solidFill>
                  <a:schemeClr val="accent6"/>
                </a:solidFill>
                <a:latin typeface="Open Sans"/>
                <a:ea typeface="Open Sans"/>
                <a:cs typeface="Open Sans"/>
                <a:sym typeface="Open Sans"/>
              </a:rPr>
              <a:t>Classify the data:</a:t>
            </a:r>
          </a:p>
          <a:p>
            <a:pPr marL="457200" lvl="0" indent="-342900" rtl="0">
              <a:spcBef>
                <a:spcPts val="0"/>
              </a:spcBef>
              <a:spcAft>
                <a:spcPts val="0"/>
              </a:spcAft>
              <a:buClr>
                <a:schemeClr val="accent6"/>
              </a:buClr>
              <a:buSzPct val="100000"/>
              <a:buFont typeface="Open Sans"/>
              <a:buChar char="●"/>
            </a:pPr>
            <a:r>
              <a:rPr lang="en" sz="1800">
                <a:solidFill>
                  <a:schemeClr val="accent6"/>
                </a:solidFill>
                <a:latin typeface="Open Sans"/>
                <a:ea typeface="Open Sans"/>
                <a:cs typeface="Open Sans"/>
                <a:sym typeface="Open Sans"/>
              </a:rPr>
              <a:t>change over time </a:t>
            </a:r>
          </a:p>
          <a:p>
            <a:pPr marL="457200" lvl="0" indent="-342900" rtl="0">
              <a:spcBef>
                <a:spcPts val="0"/>
              </a:spcBef>
              <a:spcAft>
                <a:spcPts val="0"/>
              </a:spcAft>
              <a:buClr>
                <a:schemeClr val="accent6"/>
              </a:buClr>
              <a:buSzPct val="100000"/>
              <a:buFont typeface="Open Sans"/>
              <a:buChar char="●"/>
            </a:pPr>
            <a:r>
              <a:rPr lang="en" sz="1800">
                <a:solidFill>
                  <a:schemeClr val="accent6"/>
                </a:solidFill>
                <a:latin typeface="Open Sans"/>
                <a:ea typeface="Open Sans"/>
                <a:cs typeface="Open Sans"/>
                <a:sym typeface="Open Sans"/>
              </a:rPr>
              <a:t>measurements of different categories (Ex: population rate per county)</a:t>
            </a:r>
          </a:p>
          <a:p>
            <a:pPr marL="457200" lvl="0" indent="-342900" rtl="0">
              <a:spcBef>
                <a:spcPts val="0"/>
              </a:spcBef>
              <a:spcAft>
                <a:spcPts val="0"/>
              </a:spcAft>
              <a:buClr>
                <a:schemeClr val="accent6"/>
              </a:buClr>
              <a:buSzPct val="100000"/>
              <a:buFont typeface="Open Sans"/>
              <a:buChar char="●"/>
            </a:pPr>
            <a:r>
              <a:rPr lang="en" sz="1800">
                <a:solidFill>
                  <a:schemeClr val="accent6"/>
                </a:solidFill>
                <a:latin typeface="Open Sans"/>
                <a:ea typeface="Open Sans"/>
                <a:cs typeface="Open Sans"/>
                <a:sym typeface="Open Sans"/>
              </a:rPr>
              <a:t>geospatial </a:t>
            </a:r>
          </a:p>
          <a:p>
            <a:pPr marL="457200" lvl="0" indent="-342900" rtl="0">
              <a:spcBef>
                <a:spcPts val="0"/>
              </a:spcBef>
              <a:spcAft>
                <a:spcPts val="0"/>
              </a:spcAft>
              <a:buClr>
                <a:schemeClr val="accent6"/>
              </a:buClr>
              <a:buSzPct val="100000"/>
              <a:buFont typeface="Open Sans"/>
              <a:buChar char="●"/>
            </a:pPr>
            <a:r>
              <a:rPr lang="en" sz="1800">
                <a:solidFill>
                  <a:schemeClr val="accent6"/>
                </a:solidFill>
                <a:latin typeface="Open Sans"/>
                <a:ea typeface="Open Sans"/>
                <a:cs typeface="Open Sans"/>
                <a:sym typeface="Open Sans"/>
              </a:rPr>
              <a:t>hierarchical (categories and subcategories)</a:t>
            </a:r>
          </a:p>
          <a:p>
            <a:pPr lvl="0" rtl="0">
              <a:spcBef>
                <a:spcPts val="0"/>
              </a:spcBef>
              <a:spcAft>
                <a:spcPts val="0"/>
              </a:spcAft>
              <a:buNone/>
            </a:pPr>
            <a:endParaRPr sz="1800">
              <a:solidFill>
                <a:srgbClr val="000000"/>
              </a:solidFill>
              <a:latin typeface="Open Sans"/>
              <a:ea typeface="Open Sans"/>
              <a:cs typeface="Open Sans"/>
              <a:sym typeface="Open Sans"/>
            </a:endParaRPr>
          </a:p>
          <a:p>
            <a:pPr lvl="0">
              <a:spcBef>
                <a:spcPts val="0"/>
              </a:spcBef>
              <a:buNone/>
            </a:pPr>
            <a:endParaRPr/>
          </a:p>
        </p:txBody>
      </p:sp>
      <p:pic>
        <p:nvPicPr>
          <p:cNvPr id="112" name="Shape 112" descr="Screen Shot 2016-08-10 at 12.32.00 PM.png"/>
          <p:cNvPicPr preferRelativeResize="0"/>
          <p:nvPr/>
        </p:nvPicPr>
        <p:blipFill>
          <a:blip r:embed="rId3">
            <a:alphaModFix/>
          </a:blip>
          <a:stretch>
            <a:fillRect/>
          </a:stretch>
        </p:blipFill>
        <p:spPr>
          <a:xfrm>
            <a:off x="5260725" y="4489875"/>
            <a:ext cx="3143250" cy="2000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rtl="0">
              <a:spcBef>
                <a:spcPts val="0"/>
              </a:spcBef>
              <a:buNone/>
            </a:pPr>
            <a:r>
              <a:rPr lang="en"/>
              <a:t>Step 3: Determine your goal</a:t>
            </a:r>
          </a:p>
        </p:txBody>
      </p:sp>
      <p:sp>
        <p:nvSpPr>
          <p:cNvPr id="118" name="Shape 118"/>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rtl="0">
              <a:spcBef>
                <a:spcPts val="0"/>
              </a:spcBef>
              <a:buNone/>
            </a:pPr>
            <a:endParaRPr>
              <a:latin typeface="Open Sans"/>
              <a:ea typeface="Open Sans"/>
              <a:cs typeface="Open Sans"/>
              <a:sym typeface="Open Sans"/>
            </a:endParaRPr>
          </a:p>
        </p:txBody>
      </p:sp>
      <p:sp>
        <p:nvSpPr>
          <p:cNvPr id="119" name="Shape 119"/>
          <p:cNvSpPr txBox="1"/>
          <p:nvPr/>
        </p:nvSpPr>
        <p:spPr>
          <a:xfrm>
            <a:off x="616000" y="5470600"/>
            <a:ext cx="6145500" cy="3840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F3F3F3"/>
                </a:solidFill>
              </a:rPr>
              <a:t>Source: Andy Kirk (2012). </a:t>
            </a:r>
            <a:r>
              <a:rPr lang="en" b="1" i="1">
                <a:solidFill>
                  <a:srgbClr val="F3F3F3"/>
                </a:solidFill>
              </a:rPr>
              <a:t>Data Visualization: A Successful Design Process</a:t>
            </a:r>
            <a:r>
              <a:rPr lang="en" b="1">
                <a:solidFill>
                  <a:srgbClr val="F3F3F3"/>
                </a:solidFill>
              </a:rPr>
              <a:t>, pg.32</a:t>
            </a:r>
          </a:p>
        </p:txBody>
      </p:sp>
      <p:pic>
        <p:nvPicPr>
          <p:cNvPr id="120" name="Shape 120" descr="Screen Shot 2016-06-16 at 11.13.51 AM.png"/>
          <p:cNvPicPr preferRelativeResize="0"/>
          <p:nvPr/>
        </p:nvPicPr>
        <p:blipFill rotWithShape="1">
          <a:blip r:embed="rId3">
            <a:alphaModFix/>
          </a:blip>
          <a:srcRect l="5846"/>
          <a:stretch/>
        </p:blipFill>
        <p:spPr>
          <a:xfrm>
            <a:off x="440300" y="1558962"/>
            <a:ext cx="6321200" cy="3709549"/>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1134</Words>
  <Application>Microsoft Macintosh PowerPoint</Application>
  <PresentationFormat>On-screen Show (4:3)</PresentationFormat>
  <Paragraphs>164</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Average</vt:lpstr>
      <vt:lpstr>Oswald</vt:lpstr>
      <vt:lpstr>Source Sans Pro</vt:lpstr>
      <vt:lpstr>Open Sans</vt:lpstr>
      <vt:lpstr>slate</vt:lpstr>
      <vt:lpstr>Getting Started with  Data Visualization: Tools for Research!</vt:lpstr>
      <vt:lpstr>Data Visualization Services         lib.ncsu.edu/do/visualization             lib.ncsu.edu/do/visualization</vt:lpstr>
      <vt:lpstr>Goals</vt:lpstr>
      <vt:lpstr>Data Visualization Process</vt:lpstr>
      <vt:lpstr>Tools for Getting Started </vt:lpstr>
      <vt:lpstr>Today’s workshop materials</vt:lpstr>
      <vt:lpstr>Activity</vt:lpstr>
      <vt:lpstr>Step 2: Getting to know the data</vt:lpstr>
      <vt:lpstr>Step 3: Determine your goal</vt:lpstr>
      <vt:lpstr>Step 4: Determine if a visualization is needed</vt:lpstr>
      <vt:lpstr>Step 5: Cleaning the data</vt:lpstr>
      <vt:lpstr>Step 6: Visualizing the Data</vt:lpstr>
      <vt:lpstr>Additional considerations: </vt:lpstr>
      <vt:lpstr>The Tools!</vt:lpstr>
      <vt:lpstr>Tableau  www.tableau.com</vt:lpstr>
      <vt:lpstr>Tableau examples</vt:lpstr>
      <vt:lpstr>How to Use Tableau Public</vt:lpstr>
      <vt:lpstr>RAW  </vt:lpstr>
      <vt:lpstr>RAW example: small multiples</vt:lpstr>
      <vt:lpstr>RAW example:  Circle packing</vt:lpstr>
      <vt:lpstr>Contact: Alison Blaine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Data Visualization: Tools for Research!</dc:title>
  <cp:lastModifiedBy>Alison Blaine</cp:lastModifiedBy>
  <cp:revision>1</cp:revision>
  <dcterms:modified xsi:type="dcterms:W3CDTF">2017-01-10T20:17:47Z</dcterms:modified>
</cp:coreProperties>
</file>