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4F180653-38AE-43ED-9BC2-2839FD74D3BE}">
  <a:tblStyle styleId="{4F180653-38AE-43ED-9BC2-2839FD74D3BE}"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1" d="100"/>
          <a:sy n="111" d="100"/>
        </p:scale>
        <p:origin x="-157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449796015"/>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http://wwwp.oakland.edu/enp/</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Visualization of the text in the Quran. Also pretty. Also demonstrates that you can visualize anything.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4" name="Shape 2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2" name="Shape 3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7" name="Shape 3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9" name="Shape 3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Average Degree: the mean number of edges connected to a node</a:t>
            </a:r>
          </a:p>
          <a:p>
            <a:pPr lvl="0">
              <a:spcBef>
                <a:spcPts val="0"/>
              </a:spcBef>
              <a:buNone/>
            </a:pPr>
            <a:r>
              <a:rPr lang="en"/>
              <a:t>Network Diameter: the number of steps from the two most distant nodes from each other</a:t>
            </a:r>
          </a:p>
          <a:p>
            <a:pPr lvl="0">
              <a:spcBef>
                <a:spcPts val="0"/>
              </a:spcBef>
              <a:buNone/>
            </a:pPr>
            <a:r>
              <a:rPr lang="en"/>
              <a:t>Modularity: a measure of how well the graph can be divided into “communities”</a:t>
            </a:r>
          </a:p>
          <a:p>
            <a:pPr lvl="0">
              <a:spcBef>
                <a:spcPts val="0"/>
              </a:spcBef>
              <a:buNone/>
            </a:pPr>
            <a:r>
              <a:rPr lang="en"/>
              <a:t>PageRank: a measure of a node’s importance within the graph</a:t>
            </a:r>
          </a:p>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9" name="Shape 3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So far we’ve been talking in a single mode. Multimodal graphs also exists and are very tempting to use but do not. Stats break down in meaning with multiple modalities.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Suppose the bigger circles with dark colors are departments and the smaller circles with light colors are individuals within the department. The edges represent collaborations between individuals. What might be an issue in terms of statistics? Answer: over inflation of the degree for department nodes. Edges between departments are not collaborations and are conceptually different. Statistics break down.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Shape 494"/>
          <p:cNvSpPr>
            <a:spLocks noGrp="1" noRot="1" noChangeAspect="1"/>
          </p:cNvSpPr>
          <p:nvPr>
            <p:ph type="sldImg" idx="2"/>
          </p:nvPr>
        </p:nvSpPr>
        <p:spPr>
          <a:xfrm>
            <a:off x="11433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5" name="Shape 4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Two types of formats we’ll be using. Spreadsheets are separated into nodes spreadsheet and edges spreadsheets and have columns and rows. Graphml is essentially XML and looks like that.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Shape 508"/>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9" name="Shape 5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4" name="Shape 5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Check out these things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3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Moreno was a psychosociologist in early 21st century. He studied group interactions. One of the things he studied was the friendships between students at an elementary school over time.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erdos number is the number of steps (“collaborative distance” in terms of authorship of mathematical papers) away from erdos.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Parlour games such as the Six Degrees of Kevin Bacon are an example of social networks.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Visualization of Steam communities. It is pretty.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6"/>
            <a:ext cx="3045625" cy="2707359"/>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2366963"/>
            <a:ext cx="8222100" cy="1118399"/>
          </a:xfrm>
          <a:prstGeom prst="rect">
            <a:avLst/>
          </a:prstGeom>
        </p:spPr>
        <p:txBody>
          <a:bodyPr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3621217"/>
            <a:ext cx="8222100" cy="577199"/>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6201587"/>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6"/>
            <a:ext cx="3045625" cy="2707359"/>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674733"/>
            <a:ext cx="8520599" cy="2707499"/>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4492300"/>
            <a:ext cx="8520599" cy="17091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6201587"/>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6201587"/>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6"/>
            <a:ext cx="3045625" cy="2707359"/>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869796"/>
            <a:ext cx="8222100" cy="1118399"/>
          </a:xfrm>
          <a:prstGeom prst="rect">
            <a:avLst/>
          </a:prstGeom>
        </p:spPr>
        <p:txBody>
          <a:bodyPr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6201587"/>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5204762"/>
            <a:ext cx="9144000" cy="1653191"/>
            <a:chOff x="0" y="3903669"/>
            <a:chExt cx="9144000" cy="1239924"/>
          </a:xfrm>
        </p:grpSpPr>
        <p:sp>
          <p:nvSpPr>
            <p:cNvPr id="30" name="Shape 30"/>
            <p:cNvSpPr/>
            <p:nvPr/>
          </p:nvSpPr>
          <p:spPr>
            <a:xfrm>
              <a:off x="8154895" y="3903669"/>
              <a:ext cx="989099" cy="987899"/>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6181162" y="3903669"/>
              <a:ext cx="989099" cy="987899"/>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170274" y="3903669"/>
              <a:ext cx="989099" cy="987899"/>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099" cy="987899"/>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1999"/>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546666"/>
            <a:ext cx="8520599" cy="8102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639833"/>
            <a:ext cx="8520599" cy="44519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6201587"/>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46666"/>
            <a:ext cx="8520599" cy="8102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639966"/>
            <a:ext cx="3999899" cy="44519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639966"/>
            <a:ext cx="3999899" cy="44519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6201587"/>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546666"/>
            <a:ext cx="8520599" cy="8102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6201587"/>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740800"/>
            <a:ext cx="2807999" cy="1007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954405"/>
            <a:ext cx="2807999" cy="4137599"/>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6201587"/>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6"/>
            <a:ext cx="3045625" cy="2707359"/>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6"/>
              <a:ext cx="1015200" cy="10152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701800"/>
            <a:ext cx="5618700" cy="5454299"/>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6201587"/>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233"/>
            <a:ext cx="4572000" cy="68580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61" name="Shape 61"/>
          <p:cNvCxnSpPr/>
          <p:nvPr/>
        </p:nvCxnSpPr>
        <p:spPr>
          <a:xfrm>
            <a:off x="5029675" y="59940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534800"/>
            <a:ext cx="4045199" cy="2085899"/>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3692001"/>
            <a:ext cx="4045199" cy="16923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965600"/>
            <a:ext cx="3837000" cy="49269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6201587"/>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5640766"/>
            <a:ext cx="5998800" cy="798299"/>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6201587"/>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546666"/>
            <a:ext cx="8520599" cy="810299"/>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639833"/>
            <a:ext cx="8520599" cy="4451999"/>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6201587"/>
            <a:ext cx="548699" cy="524699"/>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go.ncsu.edu/netgraphs%2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image" Target="../media/image9.jpg"/><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598100" y="2366963"/>
            <a:ext cx="8222100" cy="1118399"/>
          </a:xfrm>
          <a:prstGeom prst="rect">
            <a:avLst/>
          </a:prstGeom>
        </p:spPr>
        <p:txBody>
          <a:bodyPr lIns="91425" tIns="91425" rIns="91425" bIns="91425" anchor="b" anchorCtr="0">
            <a:noAutofit/>
          </a:bodyPr>
          <a:lstStyle/>
          <a:p>
            <a:pPr lvl="0">
              <a:spcBef>
                <a:spcPts val="0"/>
              </a:spcBef>
              <a:buNone/>
            </a:pPr>
            <a:r>
              <a:rPr lang="en"/>
              <a:t>Making Network Graphs</a:t>
            </a:r>
          </a:p>
        </p:txBody>
      </p:sp>
      <p:sp>
        <p:nvSpPr>
          <p:cNvPr id="86" name="Shape 86"/>
          <p:cNvSpPr txBox="1">
            <a:spLocks noGrp="1"/>
          </p:cNvSpPr>
          <p:nvPr>
            <p:ph type="subTitle" idx="1"/>
          </p:nvPr>
        </p:nvSpPr>
        <p:spPr>
          <a:xfrm>
            <a:off x="311700" y="4221097"/>
            <a:ext cx="8520599" cy="978000"/>
          </a:xfrm>
          <a:prstGeom prst="rect">
            <a:avLst/>
          </a:prstGeom>
        </p:spPr>
        <p:txBody>
          <a:bodyPr lIns="91425" tIns="91425" rIns="91425" bIns="91425" anchor="t" anchorCtr="0">
            <a:noAutofit/>
          </a:bodyPr>
          <a:lstStyle/>
          <a:p>
            <a:pPr lvl="0">
              <a:spcBef>
                <a:spcPts val="0"/>
              </a:spcBef>
              <a:buNone/>
            </a:pPr>
            <a:r>
              <a:rPr lang="en-US" dirty="0" smtClean="0"/>
              <a:t>Created by </a:t>
            </a:r>
          </a:p>
          <a:p>
            <a:pPr lvl="0">
              <a:spcBef>
                <a:spcPts val="0"/>
              </a:spcBef>
              <a:buNone/>
            </a:pPr>
            <a:r>
              <a:rPr lang="en-US" dirty="0" smtClean="0"/>
              <a:t>James Cheng &amp; </a:t>
            </a:r>
            <a:r>
              <a:rPr lang="en-US" dirty="0" smtClean="0"/>
              <a:t>Alison Blaine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Shape 136"/>
          <p:cNvPicPr preferRelativeResize="0"/>
          <p:nvPr/>
        </p:nvPicPr>
        <p:blipFill>
          <a:blip r:embed="rId3">
            <a:alphaModFix/>
          </a:blip>
          <a:stretch>
            <a:fillRect/>
          </a:stretch>
        </p:blipFill>
        <p:spPr>
          <a:xfrm>
            <a:off x="-415636" y="0"/>
            <a:ext cx="9975273" cy="685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0"/>
        <p:cNvGrpSpPr/>
        <p:nvPr/>
      </p:nvGrpSpPr>
      <p:grpSpPr>
        <a:xfrm>
          <a:off x="0" y="0"/>
          <a:ext cx="0" cy="0"/>
          <a:chOff x="0" y="0"/>
          <a:chExt cx="0" cy="0"/>
        </a:xfrm>
      </p:grpSpPr>
      <p:sp>
        <p:nvSpPr>
          <p:cNvPr id="141" name="Shape 141"/>
          <p:cNvSpPr txBox="1">
            <a:spLocks noGrp="1"/>
          </p:cNvSpPr>
          <p:nvPr>
            <p:ph type="body" idx="4294967295"/>
          </p:nvPr>
        </p:nvSpPr>
        <p:spPr>
          <a:xfrm>
            <a:off x="311700" y="2670150"/>
            <a:ext cx="8520599" cy="882299"/>
          </a:xfrm>
          <a:prstGeom prst="rect">
            <a:avLst/>
          </a:prstGeom>
        </p:spPr>
        <p:txBody>
          <a:bodyPr lIns="91425" tIns="91425" rIns="91425" bIns="91425" anchor="t" anchorCtr="0">
            <a:noAutofit/>
          </a:bodyPr>
          <a:lstStyle/>
          <a:p>
            <a:pPr lvl="0" algn="ctr" rtl="0">
              <a:lnSpc>
                <a:spcPct val="100000"/>
              </a:lnSpc>
              <a:spcBef>
                <a:spcPts val="0"/>
              </a:spcBef>
              <a:spcAft>
                <a:spcPts val="0"/>
              </a:spcAft>
              <a:buNone/>
            </a:pPr>
            <a:r>
              <a:rPr lang="en" sz="4200" b="1">
                <a:solidFill>
                  <a:srgbClr val="FFFFFF"/>
                </a:solidFill>
              </a:rPr>
              <a:t>Terminology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3693975" y="2289150"/>
            <a:ext cx="5138400" cy="1517700"/>
          </a:xfrm>
          <a:prstGeom prst="rect">
            <a:avLst/>
          </a:prstGeom>
          <a:ln>
            <a:noFill/>
          </a:ln>
        </p:spPr>
        <p:txBody>
          <a:bodyPr lIns="91425" tIns="91425" rIns="91425" bIns="91425" anchor="t" anchorCtr="0">
            <a:noAutofit/>
          </a:bodyPr>
          <a:lstStyle/>
          <a:p>
            <a:pPr lvl="0" algn="ctr" rtl="0">
              <a:lnSpc>
                <a:spcPct val="100000"/>
              </a:lnSpc>
              <a:spcBef>
                <a:spcPts val="0"/>
              </a:spcBef>
              <a:spcAft>
                <a:spcPts val="0"/>
              </a:spcAft>
              <a:buNone/>
            </a:pPr>
            <a:r>
              <a:rPr lang="en" sz="3000" b="1"/>
              <a:t>Nodes</a:t>
            </a:r>
          </a:p>
          <a:p>
            <a:pPr lvl="0" algn="ctr" rtl="0">
              <a:lnSpc>
                <a:spcPct val="100000"/>
              </a:lnSpc>
              <a:spcBef>
                <a:spcPts val="0"/>
              </a:spcBef>
              <a:spcAft>
                <a:spcPts val="0"/>
              </a:spcAft>
              <a:buNone/>
            </a:pPr>
            <a:r>
              <a:rPr lang="en" sz="1600"/>
              <a:t>(also known as: vertices, actors, agents, or points)</a:t>
            </a:r>
          </a:p>
          <a:p>
            <a:pPr lvl="0" algn="ctr" rtl="0">
              <a:lnSpc>
                <a:spcPct val="100000"/>
              </a:lnSpc>
              <a:spcBef>
                <a:spcPts val="0"/>
              </a:spcBef>
              <a:spcAft>
                <a:spcPts val="0"/>
              </a:spcAft>
              <a:buNone/>
            </a:pPr>
            <a:endParaRPr/>
          </a:p>
          <a:p>
            <a:pPr lvl="0" algn="ctr" rtl="0">
              <a:lnSpc>
                <a:spcPct val="100000"/>
              </a:lnSpc>
              <a:spcBef>
                <a:spcPts val="0"/>
              </a:spcBef>
              <a:spcAft>
                <a:spcPts val="0"/>
              </a:spcAft>
              <a:buNone/>
            </a:pPr>
            <a:r>
              <a:rPr lang="en"/>
              <a:t>the objects in a graph which are connected to one another</a:t>
            </a:r>
          </a:p>
        </p:txBody>
      </p:sp>
      <p:grpSp>
        <p:nvGrpSpPr>
          <p:cNvPr id="147" name="Shape 147"/>
          <p:cNvGrpSpPr/>
          <p:nvPr/>
        </p:nvGrpSpPr>
        <p:grpSpPr>
          <a:xfrm>
            <a:off x="340000" y="1594800"/>
            <a:ext cx="3480400" cy="3668407"/>
            <a:chOff x="5224575" y="1485375"/>
            <a:chExt cx="3480400" cy="3668407"/>
          </a:xfrm>
        </p:grpSpPr>
        <p:grpSp>
          <p:nvGrpSpPr>
            <p:cNvPr id="148" name="Shape 148"/>
            <p:cNvGrpSpPr/>
            <p:nvPr/>
          </p:nvGrpSpPr>
          <p:grpSpPr>
            <a:xfrm>
              <a:off x="7233194" y="2876350"/>
              <a:ext cx="913105" cy="436662"/>
              <a:chOff x="6347569" y="1718200"/>
              <a:chExt cx="913105" cy="436662"/>
            </a:xfrm>
          </p:grpSpPr>
          <p:sp>
            <p:nvSpPr>
              <p:cNvPr id="149" name="Shape 149"/>
              <p:cNvSpPr/>
              <p:nvPr/>
            </p:nvSpPr>
            <p:spPr>
              <a:xfrm>
                <a:off x="6347569" y="1888162"/>
                <a:ext cx="266700" cy="266700"/>
              </a:xfrm>
              <a:prstGeom prst="ellipse">
                <a:avLst/>
              </a:prstGeom>
              <a:solidFill>
                <a:schemeClr val="accent4"/>
              </a:solidFill>
              <a:ln w="9525" cap="flat" cmpd="sng">
                <a:solidFill>
                  <a:schemeClr val="accent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0" name="Shape 150"/>
              <p:cNvSpPr txBox="1"/>
              <p:nvPr/>
            </p:nvSpPr>
            <p:spPr>
              <a:xfrm>
                <a:off x="6542475" y="1718200"/>
                <a:ext cx="718200" cy="384000"/>
              </a:xfrm>
              <a:prstGeom prst="rect">
                <a:avLst/>
              </a:prstGeom>
              <a:noFill/>
              <a:ln w="9525" cap="flat" cmpd="sng">
                <a:solidFill>
                  <a:schemeClr val="lt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a:latin typeface="Roboto"/>
                    <a:ea typeface="Roboto"/>
                    <a:cs typeface="Roboto"/>
                    <a:sym typeface="Roboto"/>
                  </a:rPr>
                  <a:t>Todd</a:t>
                </a:r>
              </a:p>
            </p:txBody>
          </p:sp>
        </p:grpSp>
        <p:grpSp>
          <p:nvGrpSpPr>
            <p:cNvPr id="151" name="Shape 151"/>
            <p:cNvGrpSpPr/>
            <p:nvPr/>
          </p:nvGrpSpPr>
          <p:grpSpPr>
            <a:xfrm>
              <a:off x="6898550" y="1485375"/>
              <a:ext cx="936000" cy="863512"/>
              <a:chOff x="7340725" y="1341237"/>
              <a:chExt cx="936000" cy="863512"/>
            </a:xfrm>
          </p:grpSpPr>
          <p:sp>
            <p:nvSpPr>
              <p:cNvPr id="152" name="Shape 152"/>
              <p:cNvSpPr/>
              <p:nvPr/>
            </p:nvSpPr>
            <p:spPr>
              <a:xfrm>
                <a:off x="7567375" y="1716050"/>
                <a:ext cx="488700" cy="488700"/>
              </a:xfrm>
              <a:prstGeom prst="ellipse">
                <a:avLst/>
              </a:prstGeom>
              <a:solidFill>
                <a:schemeClr val="accent4"/>
              </a:solidFill>
              <a:ln w="9525" cap="flat" cmpd="sng">
                <a:solidFill>
                  <a:schemeClr val="accent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3" name="Shape 153"/>
              <p:cNvSpPr txBox="1"/>
              <p:nvPr/>
            </p:nvSpPr>
            <p:spPr>
              <a:xfrm>
                <a:off x="7340725" y="1341237"/>
                <a:ext cx="936000" cy="384000"/>
              </a:xfrm>
              <a:prstGeom prst="rect">
                <a:avLst/>
              </a:prstGeom>
              <a:noFill/>
              <a:ln w="9525" cap="flat" cmpd="sng">
                <a:solidFill>
                  <a:schemeClr val="lt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a:latin typeface="Roboto"/>
                    <a:ea typeface="Roboto"/>
                    <a:cs typeface="Roboto"/>
                    <a:sym typeface="Roboto"/>
                  </a:rPr>
                  <a:t>Madison</a:t>
                </a:r>
              </a:p>
            </p:txBody>
          </p:sp>
        </p:grpSp>
        <p:grpSp>
          <p:nvGrpSpPr>
            <p:cNvPr id="154" name="Shape 154"/>
            <p:cNvGrpSpPr/>
            <p:nvPr/>
          </p:nvGrpSpPr>
          <p:grpSpPr>
            <a:xfrm>
              <a:off x="5224575" y="3120775"/>
              <a:ext cx="1465225" cy="810300"/>
              <a:chOff x="6132450" y="2525237"/>
              <a:chExt cx="1465225" cy="810300"/>
            </a:xfrm>
          </p:grpSpPr>
          <p:sp>
            <p:nvSpPr>
              <p:cNvPr id="155" name="Shape 155"/>
              <p:cNvSpPr/>
              <p:nvPr/>
            </p:nvSpPr>
            <p:spPr>
              <a:xfrm>
                <a:off x="6787375" y="2525237"/>
                <a:ext cx="810300" cy="810300"/>
              </a:xfrm>
              <a:prstGeom prst="ellipse">
                <a:avLst/>
              </a:prstGeom>
              <a:solidFill>
                <a:schemeClr val="accent4"/>
              </a:solidFill>
              <a:ln w="9525" cap="flat" cmpd="sng">
                <a:solidFill>
                  <a:schemeClr val="accent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6" name="Shape 156"/>
              <p:cNvSpPr txBox="1"/>
              <p:nvPr/>
            </p:nvSpPr>
            <p:spPr>
              <a:xfrm>
                <a:off x="6132450" y="2738387"/>
                <a:ext cx="718200" cy="384000"/>
              </a:xfrm>
              <a:prstGeom prst="rect">
                <a:avLst/>
              </a:prstGeom>
              <a:noFill/>
              <a:ln w="9525" cap="flat" cmpd="sng">
                <a:solidFill>
                  <a:schemeClr val="lt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latin typeface="Roboto"/>
                    <a:ea typeface="Roboto"/>
                    <a:cs typeface="Roboto"/>
                    <a:sym typeface="Roboto"/>
                  </a:rPr>
                  <a:t>Alison</a:t>
                </a:r>
              </a:p>
            </p:txBody>
          </p:sp>
        </p:grpSp>
        <p:grpSp>
          <p:nvGrpSpPr>
            <p:cNvPr id="157" name="Shape 157"/>
            <p:cNvGrpSpPr/>
            <p:nvPr/>
          </p:nvGrpSpPr>
          <p:grpSpPr>
            <a:xfrm>
              <a:off x="5862500" y="1697237"/>
              <a:ext cx="810300" cy="834725"/>
              <a:chOff x="5652000" y="2463562"/>
              <a:chExt cx="810300" cy="834725"/>
            </a:xfrm>
          </p:grpSpPr>
          <p:sp>
            <p:nvSpPr>
              <p:cNvPr id="158" name="Shape 158"/>
              <p:cNvSpPr/>
              <p:nvPr/>
            </p:nvSpPr>
            <p:spPr>
              <a:xfrm>
                <a:off x="5812787" y="2809587"/>
                <a:ext cx="488700" cy="488700"/>
              </a:xfrm>
              <a:prstGeom prst="ellipse">
                <a:avLst/>
              </a:prstGeom>
              <a:solidFill>
                <a:schemeClr val="accent4"/>
              </a:solidFill>
              <a:ln w="9525" cap="flat" cmpd="sng">
                <a:solidFill>
                  <a:schemeClr val="accent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9" name="Shape 159"/>
              <p:cNvSpPr txBox="1"/>
              <p:nvPr/>
            </p:nvSpPr>
            <p:spPr>
              <a:xfrm>
                <a:off x="5652000" y="2463562"/>
                <a:ext cx="810300" cy="384000"/>
              </a:xfrm>
              <a:prstGeom prst="rect">
                <a:avLst/>
              </a:prstGeom>
              <a:noFill/>
              <a:ln w="9525" cap="flat" cmpd="sng">
                <a:solidFill>
                  <a:schemeClr val="lt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a:latin typeface="Roboto"/>
                    <a:ea typeface="Roboto"/>
                    <a:cs typeface="Roboto"/>
                    <a:sym typeface="Roboto"/>
                  </a:rPr>
                  <a:t>James</a:t>
                </a:r>
              </a:p>
            </p:txBody>
          </p:sp>
        </p:grpSp>
        <p:grpSp>
          <p:nvGrpSpPr>
            <p:cNvPr id="160" name="Shape 160"/>
            <p:cNvGrpSpPr/>
            <p:nvPr/>
          </p:nvGrpSpPr>
          <p:grpSpPr>
            <a:xfrm rot="-638277">
              <a:off x="6600265" y="4099744"/>
              <a:ext cx="882888" cy="980976"/>
              <a:chOff x="5570375" y="4149599"/>
              <a:chExt cx="882900" cy="980989"/>
            </a:xfrm>
          </p:grpSpPr>
          <p:sp>
            <p:nvSpPr>
              <p:cNvPr id="161" name="Shape 161"/>
              <p:cNvSpPr/>
              <p:nvPr/>
            </p:nvSpPr>
            <p:spPr>
              <a:xfrm rot="2057688">
                <a:off x="5838085" y="4244812"/>
                <a:ext cx="488773" cy="488773"/>
              </a:xfrm>
              <a:prstGeom prst="ellipse">
                <a:avLst/>
              </a:prstGeom>
              <a:solidFill>
                <a:schemeClr val="accent4"/>
              </a:solidFill>
              <a:ln w="9525" cap="flat" cmpd="sng">
                <a:solidFill>
                  <a:schemeClr val="accent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2" name="Shape 162"/>
              <p:cNvSpPr txBox="1"/>
              <p:nvPr/>
            </p:nvSpPr>
            <p:spPr>
              <a:xfrm rot="637716">
                <a:off x="5598687" y="4673697"/>
                <a:ext cx="826276" cy="383983"/>
              </a:xfrm>
              <a:prstGeom prst="rect">
                <a:avLst/>
              </a:prstGeom>
              <a:noFill/>
              <a:ln w="9525" cap="flat" cmpd="sng">
                <a:solidFill>
                  <a:schemeClr val="accent3"/>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a:latin typeface="Roboto"/>
                    <a:ea typeface="Roboto"/>
                    <a:cs typeface="Roboto"/>
                    <a:sym typeface="Roboto"/>
                  </a:rPr>
                  <a:t>Lauren</a:t>
                </a:r>
              </a:p>
            </p:txBody>
          </p:sp>
        </p:grpSp>
        <p:grpSp>
          <p:nvGrpSpPr>
            <p:cNvPr id="163" name="Shape 163"/>
            <p:cNvGrpSpPr/>
            <p:nvPr/>
          </p:nvGrpSpPr>
          <p:grpSpPr>
            <a:xfrm>
              <a:off x="7725640" y="3635407"/>
              <a:ext cx="979334" cy="806955"/>
              <a:chOff x="7128740" y="3670169"/>
              <a:chExt cx="979334" cy="806955"/>
            </a:xfrm>
          </p:grpSpPr>
          <p:sp>
            <p:nvSpPr>
              <p:cNvPr id="164" name="Shape 164"/>
              <p:cNvSpPr/>
              <p:nvPr/>
            </p:nvSpPr>
            <p:spPr>
              <a:xfrm rot="615647">
                <a:off x="7168335" y="3709764"/>
                <a:ext cx="488411" cy="488411"/>
              </a:xfrm>
              <a:prstGeom prst="ellipse">
                <a:avLst/>
              </a:prstGeom>
              <a:solidFill>
                <a:schemeClr val="accent4"/>
              </a:solidFill>
              <a:ln w="9525" cap="flat" cmpd="sng">
                <a:solidFill>
                  <a:schemeClr val="accent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5" name="Shape 165"/>
              <p:cNvSpPr txBox="1"/>
              <p:nvPr/>
            </p:nvSpPr>
            <p:spPr>
              <a:xfrm>
                <a:off x="7389875" y="4093125"/>
                <a:ext cx="718200" cy="384000"/>
              </a:xfrm>
              <a:prstGeom prst="rect">
                <a:avLst/>
              </a:prstGeom>
              <a:noFill/>
              <a:ln w="9525" cap="flat" cmpd="sng">
                <a:solidFill>
                  <a:schemeClr val="lt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a:latin typeface="Roboto"/>
                    <a:ea typeface="Roboto"/>
                    <a:cs typeface="Roboto"/>
                    <a:sym typeface="Roboto"/>
                  </a:rPr>
                  <a:t>Eka</a:t>
                </a:r>
              </a:p>
            </p:txBody>
          </p:sp>
        </p:grpSp>
        <p:cxnSp>
          <p:nvCxnSpPr>
            <p:cNvPr id="166" name="Shape 166"/>
            <p:cNvCxnSpPr>
              <a:stCxn id="155" idx="0"/>
              <a:endCxn id="158" idx="4"/>
            </p:cNvCxnSpPr>
            <p:nvPr/>
          </p:nvCxnSpPr>
          <p:spPr>
            <a:xfrm rot="10800000">
              <a:off x="6267550" y="2531875"/>
              <a:ext cx="17100" cy="588900"/>
            </a:xfrm>
            <a:prstGeom prst="straightConnector1">
              <a:avLst/>
            </a:prstGeom>
            <a:noFill/>
            <a:ln w="28575" cap="flat" cmpd="sng">
              <a:solidFill>
                <a:schemeClr val="lt2"/>
              </a:solidFill>
              <a:prstDash val="solid"/>
              <a:round/>
              <a:headEnd type="none" w="lg" len="lg"/>
              <a:tailEnd type="triangle" w="lg" len="lg"/>
            </a:ln>
          </p:spPr>
        </p:cxnSp>
        <p:cxnSp>
          <p:nvCxnSpPr>
            <p:cNvPr id="167" name="Shape 167"/>
            <p:cNvCxnSpPr>
              <a:stCxn id="155" idx="7"/>
              <a:endCxn id="152" idx="3"/>
            </p:cNvCxnSpPr>
            <p:nvPr/>
          </p:nvCxnSpPr>
          <p:spPr>
            <a:xfrm rot="10800000" flipH="1">
              <a:off x="6571134" y="2277340"/>
              <a:ext cx="625500" cy="962100"/>
            </a:xfrm>
            <a:prstGeom prst="straightConnector1">
              <a:avLst/>
            </a:prstGeom>
            <a:noFill/>
            <a:ln w="28575" cap="flat" cmpd="sng">
              <a:solidFill>
                <a:schemeClr val="lt2"/>
              </a:solidFill>
              <a:prstDash val="solid"/>
              <a:round/>
              <a:headEnd type="none" w="lg" len="lg"/>
              <a:tailEnd type="triangle" w="lg" len="lg"/>
            </a:ln>
          </p:spPr>
        </p:cxnSp>
        <p:cxnSp>
          <p:nvCxnSpPr>
            <p:cNvPr id="168" name="Shape 168"/>
            <p:cNvCxnSpPr>
              <a:stCxn id="155" idx="6"/>
              <a:endCxn id="149" idx="3"/>
            </p:cNvCxnSpPr>
            <p:nvPr/>
          </p:nvCxnSpPr>
          <p:spPr>
            <a:xfrm rot="10800000" flipH="1">
              <a:off x="6689800" y="3273925"/>
              <a:ext cx="582600" cy="252000"/>
            </a:xfrm>
            <a:prstGeom prst="straightConnector1">
              <a:avLst/>
            </a:prstGeom>
            <a:noFill/>
            <a:ln w="28575" cap="flat" cmpd="sng">
              <a:solidFill>
                <a:schemeClr val="lt2"/>
              </a:solidFill>
              <a:prstDash val="solid"/>
              <a:round/>
              <a:headEnd type="none" w="lg" len="lg"/>
              <a:tailEnd type="triangle" w="lg" len="lg"/>
            </a:ln>
          </p:spPr>
        </p:cxnSp>
        <p:cxnSp>
          <p:nvCxnSpPr>
            <p:cNvPr id="169" name="Shape 169"/>
            <p:cNvCxnSpPr>
              <a:stCxn id="155" idx="5"/>
              <a:endCxn id="161" idx="2"/>
            </p:cNvCxnSpPr>
            <p:nvPr/>
          </p:nvCxnSpPr>
          <p:spPr>
            <a:xfrm>
              <a:off x="6571134" y="3812409"/>
              <a:ext cx="288300" cy="518400"/>
            </a:xfrm>
            <a:prstGeom prst="straightConnector1">
              <a:avLst/>
            </a:prstGeom>
            <a:noFill/>
            <a:ln w="28575" cap="flat" cmpd="sng">
              <a:solidFill>
                <a:schemeClr val="lt2"/>
              </a:solidFill>
              <a:prstDash val="solid"/>
              <a:round/>
              <a:headEnd type="none" w="lg" len="lg"/>
              <a:tailEnd type="triangle" w="lg" len="lg"/>
            </a:ln>
          </p:spPr>
        </p:cxnSp>
        <p:cxnSp>
          <p:nvCxnSpPr>
            <p:cNvPr id="170" name="Shape 170"/>
            <p:cNvCxnSpPr>
              <a:stCxn id="155" idx="6"/>
              <a:endCxn id="164" idx="2"/>
            </p:cNvCxnSpPr>
            <p:nvPr/>
          </p:nvCxnSpPr>
          <p:spPr>
            <a:xfrm>
              <a:off x="6689800" y="3525925"/>
              <a:ext cx="1079400" cy="349800"/>
            </a:xfrm>
            <a:prstGeom prst="straightConnector1">
              <a:avLst/>
            </a:prstGeom>
            <a:noFill/>
            <a:ln w="28575" cap="flat" cmpd="sng">
              <a:solidFill>
                <a:schemeClr val="lt2"/>
              </a:solidFill>
              <a:prstDash val="solid"/>
              <a:round/>
              <a:headEnd type="none" w="lg" len="lg"/>
              <a:tailEnd type="triangle" w="lg" len="lg"/>
            </a:ln>
          </p:spPr>
        </p:cxnSp>
        <p:cxnSp>
          <p:nvCxnSpPr>
            <p:cNvPr id="171" name="Shape 171"/>
            <p:cNvCxnSpPr>
              <a:stCxn id="164" idx="3"/>
              <a:endCxn id="161" idx="7"/>
            </p:cNvCxnSpPr>
            <p:nvPr/>
          </p:nvCxnSpPr>
          <p:spPr>
            <a:xfrm flipH="1">
              <a:off x="7310763" y="4058365"/>
              <a:ext cx="498000" cy="281700"/>
            </a:xfrm>
            <a:prstGeom prst="straightConnector1">
              <a:avLst/>
            </a:prstGeom>
            <a:noFill/>
            <a:ln w="28575" cap="flat" cmpd="sng">
              <a:solidFill>
                <a:schemeClr val="lt2"/>
              </a:solidFill>
              <a:prstDash val="solid"/>
              <a:round/>
              <a:headEnd type="none" w="lg" len="lg"/>
              <a:tailEnd type="triangle" w="lg" len="lg"/>
            </a:ln>
          </p:spPr>
        </p:cxnSp>
        <p:cxnSp>
          <p:nvCxnSpPr>
            <p:cNvPr id="172" name="Shape 172"/>
            <p:cNvCxnSpPr>
              <a:stCxn id="164" idx="1"/>
              <a:endCxn id="149" idx="5"/>
            </p:cNvCxnSpPr>
            <p:nvPr/>
          </p:nvCxnSpPr>
          <p:spPr>
            <a:xfrm rot="10800000">
              <a:off x="7460782" y="3273930"/>
              <a:ext cx="409500" cy="444600"/>
            </a:xfrm>
            <a:prstGeom prst="straightConnector1">
              <a:avLst/>
            </a:prstGeom>
            <a:noFill/>
            <a:ln w="28575" cap="flat" cmpd="sng">
              <a:solidFill>
                <a:schemeClr val="lt2"/>
              </a:solidFill>
              <a:prstDash val="solid"/>
              <a:round/>
              <a:headEnd type="none" w="lg" len="lg"/>
              <a:tailEnd type="triangle" w="lg" len="lg"/>
            </a:ln>
          </p:spPr>
        </p:cxnSp>
        <p:cxnSp>
          <p:nvCxnSpPr>
            <p:cNvPr id="173" name="Shape 173"/>
            <p:cNvCxnSpPr>
              <a:stCxn id="158" idx="5"/>
              <a:endCxn id="149" idx="1"/>
            </p:cNvCxnSpPr>
            <p:nvPr/>
          </p:nvCxnSpPr>
          <p:spPr>
            <a:xfrm>
              <a:off x="6440419" y="2460394"/>
              <a:ext cx="831900" cy="624900"/>
            </a:xfrm>
            <a:prstGeom prst="straightConnector1">
              <a:avLst/>
            </a:prstGeom>
            <a:noFill/>
            <a:ln w="28575" cap="flat" cmpd="sng">
              <a:solidFill>
                <a:schemeClr val="lt2"/>
              </a:solidFill>
              <a:prstDash val="solid"/>
              <a:round/>
              <a:headEnd type="none" w="lg" len="lg"/>
              <a:tailEnd type="triangle" w="lg" len="lg"/>
            </a:ln>
          </p:spPr>
        </p:cxnSp>
        <p:cxnSp>
          <p:nvCxnSpPr>
            <p:cNvPr id="174" name="Shape 174"/>
            <p:cNvCxnSpPr>
              <a:stCxn id="161" idx="0"/>
              <a:endCxn id="149" idx="4"/>
            </p:cNvCxnSpPr>
            <p:nvPr/>
          </p:nvCxnSpPr>
          <p:spPr>
            <a:xfrm rot="10800000" flipH="1">
              <a:off x="7181346" y="3313144"/>
              <a:ext cx="185100" cy="891900"/>
            </a:xfrm>
            <a:prstGeom prst="straightConnector1">
              <a:avLst/>
            </a:prstGeom>
            <a:noFill/>
            <a:ln w="28575" cap="flat" cmpd="sng">
              <a:solidFill>
                <a:schemeClr val="lt2"/>
              </a:solidFill>
              <a:prstDash val="solid"/>
              <a:round/>
              <a:headEnd type="none" w="lg" len="lg"/>
              <a:tailEnd type="triangle" w="lg" len="lg"/>
            </a:ln>
          </p:spPr>
        </p:cxnSp>
        <p:cxnSp>
          <p:nvCxnSpPr>
            <p:cNvPr id="175" name="Shape 175"/>
            <p:cNvCxnSpPr>
              <a:stCxn id="152" idx="4"/>
              <a:endCxn id="149" idx="0"/>
            </p:cNvCxnSpPr>
            <p:nvPr/>
          </p:nvCxnSpPr>
          <p:spPr>
            <a:xfrm flipH="1">
              <a:off x="7366550" y="2348887"/>
              <a:ext cx="3000" cy="697500"/>
            </a:xfrm>
            <a:prstGeom prst="straightConnector1">
              <a:avLst/>
            </a:prstGeom>
            <a:noFill/>
            <a:ln w="28575" cap="flat" cmpd="sng">
              <a:solidFill>
                <a:schemeClr val="lt2"/>
              </a:solidFill>
              <a:prstDash val="solid"/>
              <a:round/>
              <a:headEnd type="none" w="lg" len="lg"/>
              <a:tailEnd type="triangle" w="lg" len="lg"/>
            </a:ln>
          </p:spPr>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2680849" y="2289150"/>
            <a:ext cx="6151500" cy="1517700"/>
          </a:xfrm>
          <a:prstGeom prst="rect">
            <a:avLst/>
          </a:prstGeom>
        </p:spPr>
        <p:txBody>
          <a:bodyPr lIns="91425" tIns="91425" rIns="91425" bIns="91425" anchor="t" anchorCtr="0">
            <a:noAutofit/>
          </a:bodyPr>
          <a:lstStyle/>
          <a:p>
            <a:pPr lvl="0" algn="ctr" rtl="0">
              <a:lnSpc>
                <a:spcPct val="100000"/>
              </a:lnSpc>
              <a:spcBef>
                <a:spcPts val="0"/>
              </a:spcBef>
              <a:spcAft>
                <a:spcPts val="0"/>
              </a:spcAft>
              <a:buNone/>
            </a:pPr>
            <a:r>
              <a:rPr lang="en" sz="3000" b="1"/>
              <a:t>Edges</a:t>
            </a:r>
          </a:p>
          <a:p>
            <a:pPr lvl="0" algn="ctr" rtl="0">
              <a:lnSpc>
                <a:spcPct val="100000"/>
              </a:lnSpc>
              <a:spcBef>
                <a:spcPts val="0"/>
              </a:spcBef>
              <a:spcAft>
                <a:spcPts val="0"/>
              </a:spcAft>
              <a:buNone/>
            </a:pPr>
            <a:r>
              <a:rPr lang="en" sz="1600"/>
              <a:t>(also known as: links, relations, arcs, ties, or lines)</a:t>
            </a:r>
          </a:p>
          <a:p>
            <a:pPr lvl="0" algn="ctr" rtl="0">
              <a:lnSpc>
                <a:spcPct val="100000"/>
              </a:lnSpc>
              <a:spcBef>
                <a:spcPts val="0"/>
              </a:spcBef>
              <a:spcAft>
                <a:spcPts val="0"/>
              </a:spcAft>
              <a:buNone/>
            </a:pPr>
            <a:endParaRPr/>
          </a:p>
          <a:p>
            <a:pPr lvl="0" algn="ctr" rtl="0">
              <a:lnSpc>
                <a:spcPct val="100000"/>
              </a:lnSpc>
              <a:spcBef>
                <a:spcPts val="0"/>
              </a:spcBef>
              <a:spcAft>
                <a:spcPts val="0"/>
              </a:spcAft>
              <a:buNone/>
            </a:pPr>
            <a:r>
              <a:rPr lang="en"/>
              <a:t>the connection between pairs of objects</a:t>
            </a:r>
          </a:p>
        </p:txBody>
      </p:sp>
      <p:grpSp>
        <p:nvGrpSpPr>
          <p:cNvPr id="181" name="Shape 181"/>
          <p:cNvGrpSpPr/>
          <p:nvPr/>
        </p:nvGrpSpPr>
        <p:grpSpPr>
          <a:xfrm>
            <a:off x="311700" y="1594800"/>
            <a:ext cx="3480400" cy="3668407"/>
            <a:chOff x="5224575" y="1485375"/>
            <a:chExt cx="3480400" cy="3668407"/>
          </a:xfrm>
        </p:grpSpPr>
        <p:grpSp>
          <p:nvGrpSpPr>
            <p:cNvPr id="182" name="Shape 182"/>
            <p:cNvGrpSpPr/>
            <p:nvPr/>
          </p:nvGrpSpPr>
          <p:grpSpPr>
            <a:xfrm>
              <a:off x="7233194" y="2876350"/>
              <a:ext cx="913105" cy="436662"/>
              <a:chOff x="6347569" y="1718200"/>
              <a:chExt cx="913105" cy="436662"/>
            </a:xfrm>
          </p:grpSpPr>
          <p:sp>
            <p:nvSpPr>
              <p:cNvPr id="183" name="Shape 183"/>
              <p:cNvSpPr/>
              <p:nvPr/>
            </p:nvSpPr>
            <p:spPr>
              <a:xfrm>
                <a:off x="6347569" y="1888162"/>
                <a:ext cx="266700" cy="266700"/>
              </a:xfrm>
              <a:prstGeom prst="ellipse">
                <a:avLst/>
              </a:prstGeom>
              <a:solidFill>
                <a:srgbClr val="CCCCCC"/>
              </a:solidFill>
              <a:ln w="9525" cap="flat" cmpd="sng">
                <a:solidFill>
                  <a:srgbClr val="E6B8A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4" name="Shape 184"/>
              <p:cNvSpPr txBox="1"/>
              <p:nvPr/>
            </p:nvSpPr>
            <p:spPr>
              <a:xfrm>
                <a:off x="6542475" y="1718200"/>
                <a:ext cx="718200" cy="384000"/>
              </a:xfrm>
              <a:prstGeom prst="rect">
                <a:avLst/>
              </a:prstGeom>
              <a:noFill/>
              <a:ln>
                <a:noFill/>
              </a:ln>
            </p:spPr>
            <p:txBody>
              <a:bodyPr lIns="91425" tIns="91425" rIns="91425" bIns="91425" anchor="t" anchorCtr="0">
                <a:noAutofit/>
              </a:bodyPr>
              <a:lstStyle/>
              <a:p>
                <a:pPr lvl="0" algn="ctr" rtl="0">
                  <a:spcBef>
                    <a:spcPts val="0"/>
                  </a:spcBef>
                  <a:buNone/>
                </a:pPr>
                <a:r>
                  <a:rPr lang="en">
                    <a:latin typeface="Roboto"/>
                    <a:ea typeface="Roboto"/>
                    <a:cs typeface="Roboto"/>
                    <a:sym typeface="Roboto"/>
                  </a:rPr>
                  <a:t>Todd</a:t>
                </a:r>
              </a:p>
            </p:txBody>
          </p:sp>
        </p:grpSp>
        <p:grpSp>
          <p:nvGrpSpPr>
            <p:cNvPr id="185" name="Shape 185"/>
            <p:cNvGrpSpPr/>
            <p:nvPr/>
          </p:nvGrpSpPr>
          <p:grpSpPr>
            <a:xfrm>
              <a:off x="6898550" y="1485375"/>
              <a:ext cx="936000" cy="863512"/>
              <a:chOff x="7340725" y="1341237"/>
              <a:chExt cx="936000" cy="863512"/>
            </a:xfrm>
          </p:grpSpPr>
          <p:sp>
            <p:nvSpPr>
              <p:cNvPr id="186" name="Shape 186"/>
              <p:cNvSpPr/>
              <p:nvPr/>
            </p:nvSpPr>
            <p:spPr>
              <a:xfrm>
                <a:off x="7567375" y="1716050"/>
                <a:ext cx="488700" cy="488700"/>
              </a:xfrm>
              <a:prstGeom prst="ellipse">
                <a:avLst/>
              </a:prstGeom>
              <a:solidFill>
                <a:srgbClr val="B7B7B7"/>
              </a:solidFill>
              <a:ln w="9525" cap="flat" cmpd="sng">
                <a:solidFill>
                  <a:srgbClr val="E6B8A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7" name="Shape 187"/>
              <p:cNvSpPr txBox="1"/>
              <p:nvPr/>
            </p:nvSpPr>
            <p:spPr>
              <a:xfrm>
                <a:off x="7340725" y="1341237"/>
                <a:ext cx="936000" cy="384000"/>
              </a:xfrm>
              <a:prstGeom prst="rect">
                <a:avLst/>
              </a:prstGeom>
              <a:noFill/>
              <a:ln>
                <a:noFill/>
              </a:ln>
            </p:spPr>
            <p:txBody>
              <a:bodyPr lIns="91425" tIns="91425" rIns="91425" bIns="91425" anchor="t" anchorCtr="0">
                <a:noAutofit/>
              </a:bodyPr>
              <a:lstStyle/>
              <a:p>
                <a:pPr lvl="0" algn="ctr" rtl="0">
                  <a:spcBef>
                    <a:spcPts val="0"/>
                  </a:spcBef>
                  <a:buNone/>
                </a:pPr>
                <a:r>
                  <a:rPr lang="en">
                    <a:latin typeface="Roboto"/>
                    <a:ea typeface="Roboto"/>
                    <a:cs typeface="Roboto"/>
                    <a:sym typeface="Roboto"/>
                  </a:rPr>
                  <a:t>Madison</a:t>
                </a:r>
              </a:p>
            </p:txBody>
          </p:sp>
        </p:grpSp>
        <p:grpSp>
          <p:nvGrpSpPr>
            <p:cNvPr id="188" name="Shape 188"/>
            <p:cNvGrpSpPr/>
            <p:nvPr/>
          </p:nvGrpSpPr>
          <p:grpSpPr>
            <a:xfrm>
              <a:off x="5224575" y="3120775"/>
              <a:ext cx="1465225" cy="810300"/>
              <a:chOff x="6132450" y="2525237"/>
              <a:chExt cx="1465225" cy="810300"/>
            </a:xfrm>
          </p:grpSpPr>
          <p:sp>
            <p:nvSpPr>
              <p:cNvPr id="189" name="Shape 189"/>
              <p:cNvSpPr/>
              <p:nvPr/>
            </p:nvSpPr>
            <p:spPr>
              <a:xfrm>
                <a:off x="6787375" y="2525237"/>
                <a:ext cx="810300" cy="810300"/>
              </a:xfrm>
              <a:prstGeom prst="ellipse">
                <a:avLst/>
              </a:prstGeom>
              <a:solidFill>
                <a:srgbClr val="CCCCCC"/>
              </a:solidFill>
              <a:ln w="9525" cap="flat" cmpd="sng">
                <a:solidFill>
                  <a:srgbClr val="E6B8A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0" name="Shape 190"/>
              <p:cNvSpPr txBox="1"/>
              <p:nvPr/>
            </p:nvSpPr>
            <p:spPr>
              <a:xfrm>
                <a:off x="6132450" y="2738387"/>
                <a:ext cx="718200" cy="384000"/>
              </a:xfrm>
              <a:prstGeom prst="rect">
                <a:avLst/>
              </a:prstGeom>
              <a:noFill/>
              <a:ln>
                <a:noFill/>
              </a:ln>
            </p:spPr>
            <p:txBody>
              <a:bodyPr lIns="91425" tIns="91425" rIns="91425" bIns="91425" anchor="t" anchorCtr="0">
                <a:noAutofit/>
              </a:bodyPr>
              <a:lstStyle/>
              <a:p>
                <a:pPr lvl="0" rtl="0">
                  <a:spcBef>
                    <a:spcPts val="0"/>
                  </a:spcBef>
                  <a:buNone/>
                </a:pPr>
                <a:r>
                  <a:rPr lang="en">
                    <a:latin typeface="Roboto"/>
                    <a:ea typeface="Roboto"/>
                    <a:cs typeface="Roboto"/>
                    <a:sym typeface="Roboto"/>
                  </a:rPr>
                  <a:t>Alison</a:t>
                </a:r>
              </a:p>
            </p:txBody>
          </p:sp>
        </p:grpSp>
        <p:grpSp>
          <p:nvGrpSpPr>
            <p:cNvPr id="191" name="Shape 191"/>
            <p:cNvGrpSpPr/>
            <p:nvPr/>
          </p:nvGrpSpPr>
          <p:grpSpPr>
            <a:xfrm>
              <a:off x="5862500" y="1697237"/>
              <a:ext cx="810300" cy="834725"/>
              <a:chOff x="5652000" y="2463562"/>
              <a:chExt cx="810300" cy="834725"/>
            </a:xfrm>
          </p:grpSpPr>
          <p:sp>
            <p:nvSpPr>
              <p:cNvPr id="192" name="Shape 192"/>
              <p:cNvSpPr/>
              <p:nvPr/>
            </p:nvSpPr>
            <p:spPr>
              <a:xfrm>
                <a:off x="5812787" y="2809587"/>
                <a:ext cx="488700" cy="488700"/>
              </a:xfrm>
              <a:prstGeom prst="ellipse">
                <a:avLst/>
              </a:prstGeom>
              <a:solidFill>
                <a:srgbClr val="B7B7B7"/>
              </a:solidFill>
              <a:ln w="9525" cap="flat" cmpd="sng">
                <a:solidFill>
                  <a:srgbClr val="E6B8A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3" name="Shape 193"/>
              <p:cNvSpPr txBox="1"/>
              <p:nvPr/>
            </p:nvSpPr>
            <p:spPr>
              <a:xfrm>
                <a:off x="5652000" y="2463562"/>
                <a:ext cx="810300" cy="384000"/>
              </a:xfrm>
              <a:prstGeom prst="rect">
                <a:avLst/>
              </a:prstGeom>
              <a:noFill/>
              <a:ln>
                <a:noFill/>
              </a:ln>
            </p:spPr>
            <p:txBody>
              <a:bodyPr lIns="91425" tIns="91425" rIns="91425" bIns="91425" anchor="t" anchorCtr="0">
                <a:noAutofit/>
              </a:bodyPr>
              <a:lstStyle/>
              <a:p>
                <a:pPr lvl="0" algn="ctr" rtl="0">
                  <a:spcBef>
                    <a:spcPts val="0"/>
                  </a:spcBef>
                  <a:buNone/>
                </a:pPr>
                <a:r>
                  <a:rPr lang="en">
                    <a:latin typeface="Roboto"/>
                    <a:ea typeface="Roboto"/>
                    <a:cs typeface="Roboto"/>
                    <a:sym typeface="Roboto"/>
                  </a:rPr>
                  <a:t>James</a:t>
                </a:r>
              </a:p>
            </p:txBody>
          </p:sp>
        </p:grpSp>
        <p:grpSp>
          <p:nvGrpSpPr>
            <p:cNvPr id="194" name="Shape 194"/>
            <p:cNvGrpSpPr/>
            <p:nvPr/>
          </p:nvGrpSpPr>
          <p:grpSpPr>
            <a:xfrm rot="-638277">
              <a:off x="6600265" y="4099744"/>
              <a:ext cx="882888" cy="980976"/>
              <a:chOff x="5570375" y="4149599"/>
              <a:chExt cx="882900" cy="980989"/>
            </a:xfrm>
          </p:grpSpPr>
          <p:sp>
            <p:nvSpPr>
              <p:cNvPr id="195" name="Shape 195"/>
              <p:cNvSpPr/>
              <p:nvPr/>
            </p:nvSpPr>
            <p:spPr>
              <a:xfrm rot="2057688">
                <a:off x="5838085" y="4244812"/>
                <a:ext cx="488773" cy="488773"/>
              </a:xfrm>
              <a:prstGeom prst="ellipse">
                <a:avLst/>
              </a:prstGeom>
              <a:solidFill>
                <a:srgbClr val="CCCCCC"/>
              </a:solidFill>
              <a:ln w="9525" cap="flat" cmpd="sng">
                <a:solidFill>
                  <a:srgbClr val="E6B8A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6" name="Shape 196"/>
              <p:cNvSpPr txBox="1"/>
              <p:nvPr/>
            </p:nvSpPr>
            <p:spPr>
              <a:xfrm rot="637716">
                <a:off x="5598687" y="4673697"/>
                <a:ext cx="826276" cy="383983"/>
              </a:xfrm>
              <a:prstGeom prst="rect">
                <a:avLst/>
              </a:prstGeom>
              <a:noFill/>
              <a:ln>
                <a:noFill/>
              </a:ln>
            </p:spPr>
            <p:txBody>
              <a:bodyPr lIns="91425" tIns="91425" rIns="91425" bIns="91425" anchor="t" anchorCtr="0">
                <a:noAutofit/>
              </a:bodyPr>
              <a:lstStyle/>
              <a:p>
                <a:pPr lvl="0" algn="ctr" rtl="0">
                  <a:spcBef>
                    <a:spcPts val="0"/>
                  </a:spcBef>
                  <a:buNone/>
                </a:pPr>
                <a:r>
                  <a:rPr lang="en">
                    <a:latin typeface="Roboto"/>
                    <a:ea typeface="Roboto"/>
                    <a:cs typeface="Roboto"/>
                    <a:sym typeface="Roboto"/>
                  </a:rPr>
                  <a:t>Lauren</a:t>
                </a:r>
              </a:p>
            </p:txBody>
          </p:sp>
        </p:grpSp>
        <p:grpSp>
          <p:nvGrpSpPr>
            <p:cNvPr id="197" name="Shape 197"/>
            <p:cNvGrpSpPr/>
            <p:nvPr/>
          </p:nvGrpSpPr>
          <p:grpSpPr>
            <a:xfrm>
              <a:off x="7725640" y="3635407"/>
              <a:ext cx="979334" cy="806955"/>
              <a:chOff x="7128740" y="3670169"/>
              <a:chExt cx="979334" cy="806955"/>
            </a:xfrm>
          </p:grpSpPr>
          <p:sp>
            <p:nvSpPr>
              <p:cNvPr id="198" name="Shape 198"/>
              <p:cNvSpPr/>
              <p:nvPr/>
            </p:nvSpPr>
            <p:spPr>
              <a:xfrm rot="615647">
                <a:off x="7168335" y="3709764"/>
                <a:ext cx="488411" cy="488411"/>
              </a:xfrm>
              <a:prstGeom prst="ellipse">
                <a:avLst/>
              </a:prstGeom>
              <a:solidFill>
                <a:srgbClr val="CCCCCC"/>
              </a:solidFill>
              <a:ln w="9525" cap="flat" cmpd="sng">
                <a:solidFill>
                  <a:srgbClr val="E6B8A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9" name="Shape 199"/>
              <p:cNvSpPr txBox="1"/>
              <p:nvPr/>
            </p:nvSpPr>
            <p:spPr>
              <a:xfrm>
                <a:off x="7389875" y="4093125"/>
                <a:ext cx="718200" cy="384000"/>
              </a:xfrm>
              <a:prstGeom prst="rect">
                <a:avLst/>
              </a:prstGeom>
              <a:noFill/>
              <a:ln>
                <a:noFill/>
              </a:ln>
            </p:spPr>
            <p:txBody>
              <a:bodyPr lIns="91425" tIns="91425" rIns="91425" bIns="91425" anchor="t" anchorCtr="0">
                <a:noAutofit/>
              </a:bodyPr>
              <a:lstStyle/>
              <a:p>
                <a:pPr lvl="0" algn="ctr" rtl="0">
                  <a:spcBef>
                    <a:spcPts val="0"/>
                  </a:spcBef>
                  <a:buNone/>
                </a:pPr>
                <a:r>
                  <a:rPr lang="en">
                    <a:latin typeface="Roboto"/>
                    <a:ea typeface="Roboto"/>
                    <a:cs typeface="Roboto"/>
                    <a:sym typeface="Roboto"/>
                  </a:rPr>
                  <a:t>Eka</a:t>
                </a:r>
              </a:p>
            </p:txBody>
          </p:sp>
        </p:grpSp>
        <p:cxnSp>
          <p:nvCxnSpPr>
            <p:cNvPr id="200" name="Shape 200"/>
            <p:cNvCxnSpPr>
              <a:stCxn id="189" idx="0"/>
              <a:endCxn id="192" idx="4"/>
            </p:cNvCxnSpPr>
            <p:nvPr/>
          </p:nvCxnSpPr>
          <p:spPr>
            <a:xfrm rot="10800000">
              <a:off x="6267550" y="2531875"/>
              <a:ext cx="17100" cy="588900"/>
            </a:xfrm>
            <a:prstGeom prst="straightConnector1">
              <a:avLst/>
            </a:prstGeom>
            <a:noFill/>
            <a:ln w="28575" cap="flat" cmpd="sng">
              <a:solidFill>
                <a:schemeClr val="accent4"/>
              </a:solidFill>
              <a:prstDash val="solid"/>
              <a:round/>
              <a:headEnd type="none" w="lg" len="lg"/>
              <a:tailEnd type="triangle" w="lg" len="lg"/>
            </a:ln>
          </p:spPr>
        </p:cxnSp>
        <p:cxnSp>
          <p:nvCxnSpPr>
            <p:cNvPr id="201" name="Shape 201"/>
            <p:cNvCxnSpPr>
              <a:stCxn id="189" idx="7"/>
              <a:endCxn id="186" idx="3"/>
            </p:cNvCxnSpPr>
            <p:nvPr/>
          </p:nvCxnSpPr>
          <p:spPr>
            <a:xfrm rot="10800000" flipH="1">
              <a:off x="6571134" y="2277340"/>
              <a:ext cx="625500" cy="962100"/>
            </a:xfrm>
            <a:prstGeom prst="straightConnector1">
              <a:avLst/>
            </a:prstGeom>
            <a:noFill/>
            <a:ln w="28575" cap="flat" cmpd="sng">
              <a:solidFill>
                <a:schemeClr val="accent4"/>
              </a:solidFill>
              <a:prstDash val="solid"/>
              <a:round/>
              <a:headEnd type="none" w="lg" len="lg"/>
              <a:tailEnd type="triangle" w="lg" len="lg"/>
            </a:ln>
          </p:spPr>
        </p:cxnSp>
        <p:cxnSp>
          <p:nvCxnSpPr>
            <p:cNvPr id="202" name="Shape 202"/>
            <p:cNvCxnSpPr>
              <a:stCxn id="189" idx="6"/>
              <a:endCxn id="183" idx="3"/>
            </p:cNvCxnSpPr>
            <p:nvPr/>
          </p:nvCxnSpPr>
          <p:spPr>
            <a:xfrm rot="10800000" flipH="1">
              <a:off x="6689800" y="3273925"/>
              <a:ext cx="582600" cy="252000"/>
            </a:xfrm>
            <a:prstGeom prst="straightConnector1">
              <a:avLst/>
            </a:prstGeom>
            <a:noFill/>
            <a:ln w="28575" cap="flat" cmpd="sng">
              <a:solidFill>
                <a:schemeClr val="accent4"/>
              </a:solidFill>
              <a:prstDash val="solid"/>
              <a:round/>
              <a:headEnd type="none" w="lg" len="lg"/>
              <a:tailEnd type="triangle" w="lg" len="lg"/>
            </a:ln>
          </p:spPr>
        </p:cxnSp>
        <p:cxnSp>
          <p:nvCxnSpPr>
            <p:cNvPr id="203" name="Shape 203"/>
            <p:cNvCxnSpPr>
              <a:stCxn id="189" idx="5"/>
              <a:endCxn id="195" idx="2"/>
            </p:cNvCxnSpPr>
            <p:nvPr/>
          </p:nvCxnSpPr>
          <p:spPr>
            <a:xfrm>
              <a:off x="6571134" y="3812409"/>
              <a:ext cx="288300" cy="518400"/>
            </a:xfrm>
            <a:prstGeom prst="straightConnector1">
              <a:avLst/>
            </a:prstGeom>
            <a:noFill/>
            <a:ln w="28575" cap="flat" cmpd="sng">
              <a:solidFill>
                <a:schemeClr val="accent4"/>
              </a:solidFill>
              <a:prstDash val="solid"/>
              <a:round/>
              <a:headEnd type="none" w="lg" len="lg"/>
              <a:tailEnd type="triangle" w="lg" len="lg"/>
            </a:ln>
          </p:spPr>
        </p:cxnSp>
        <p:cxnSp>
          <p:nvCxnSpPr>
            <p:cNvPr id="204" name="Shape 204"/>
            <p:cNvCxnSpPr>
              <a:stCxn id="189" idx="6"/>
              <a:endCxn id="198" idx="2"/>
            </p:cNvCxnSpPr>
            <p:nvPr/>
          </p:nvCxnSpPr>
          <p:spPr>
            <a:xfrm>
              <a:off x="6689800" y="3525925"/>
              <a:ext cx="1079400" cy="349800"/>
            </a:xfrm>
            <a:prstGeom prst="straightConnector1">
              <a:avLst/>
            </a:prstGeom>
            <a:noFill/>
            <a:ln w="28575" cap="flat" cmpd="sng">
              <a:solidFill>
                <a:schemeClr val="accent4"/>
              </a:solidFill>
              <a:prstDash val="solid"/>
              <a:round/>
              <a:headEnd type="none" w="lg" len="lg"/>
              <a:tailEnd type="triangle" w="lg" len="lg"/>
            </a:ln>
          </p:spPr>
        </p:cxnSp>
        <p:cxnSp>
          <p:nvCxnSpPr>
            <p:cNvPr id="205" name="Shape 205"/>
            <p:cNvCxnSpPr>
              <a:stCxn id="198" idx="3"/>
              <a:endCxn id="195" idx="7"/>
            </p:cNvCxnSpPr>
            <p:nvPr/>
          </p:nvCxnSpPr>
          <p:spPr>
            <a:xfrm flipH="1">
              <a:off x="7310763" y="4058365"/>
              <a:ext cx="498000" cy="281700"/>
            </a:xfrm>
            <a:prstGeom prst="straightConnector1">
              <a:avLst/>
            </a:prstGeom>
            <a:noFill/>
            <a:ln w="28575" cap="flat" cmpd="sng">
              <a:solidFill>
                <a:schemeClr val="accent4"/>
              </a:solidFill>
              <a:prstDash val="solid"/>
              <a:round/>
              <a:headEnd type="none" w="lg" len="lg"/>
              <a:tailEnd type="triangle" w="lg" len="lg"/>
            </a:ln>
          </p:spPr>
        </p:cxnSp>
        <p:cxnSp>
          <p:nvCxnSpPr>
            <p:cNvPr id="206" name="Shape 206"/>
            <p:cNvCxnSpPr>
              <a:stCxn id="198" idx="1"/>
              <a:endCxn id="183" idx="5"/>
            </p:cNvCxnSpPr>
            <p:nvPr/>
          </p:nvCxnSpPr>
          <p:spPr>
            <a:xfrm rot="10800000">
              <a:off x="7460782" y="3273930"/>
              <a:ext cx="409500" cy="444600"/>
            </a:xfrm>
            <a:prstGeom prst="straightConnector1">
              <a:avLst/>
            </a:prstGeom>
            <a:noFill/>
            <a:ln w="28575" cap="flat" cmpd="sng">
              <a:solidFill>
                <a:schemeClr val="accent4"/>
              </a:solidFill>
              <a:prstDash val="solid"/>
              <a:round/>
              <a:headEnd type="none" w="lg" len="lg"/>
              <a:tailEnd type="triangle" w="lg" len="lg"/>
            </a:ln>
          </p:spPr>
        </p:cxnSp>
        <p:cxnSp>
          <p:nvCxnSpPr>
            <p:cNvPr id="207" name="Shape 207"/>
            <p:cNvCxnSpPr>
              <a:stCxn id="192" idx="5"/>
              <a:endCxn id="183" idx="1"/>
            </p:cNvCxnSpPr>
            <p:nvPr/>
          </p:nvCxnSpPr>
          <p:spPr>
            <a:xfrm>
              <a:off x="6440419" y="2460394"/>
              <a:ext cx="831900" cy="624900"/>
            </a:xfrm>
            <a:prstGeom prst="straightConnector1">
              <a:avLst/>
            </a:prstGeom>
            <a:noFill/>
            <a:ln w="28575" cap="flat" cmpd="sng">
              <a:solidFill>
                <a:schemeClr val="accent4"/>
              </a:solidFill>
              <a:prstDash val="solid"/>
              <a:round/>
              <a:headEnd type="none" w="lg" len="lg"/>
              <a:tailEnd type="triangle" w="lg" len="lg"/>
            </a:ln>
          </p:spPr>
        </p:cxnSp>
        <p:cxnSp>
          <p:nvCxnSpPr>
            <p:cNvPr id="208" name="Shape 208"/>
            <p:cNvCxnSpPr>
              <a:stCxn id="195" idx="0"/>
              <a:endCxn id="183" idx="4"/>
            </p:cNvCxnSpPr>
            <p:nvPr/>
          </p:nvCxnSpPr>
          <p:spPr>
            <a:xfrm rot="10800000" flipH="1">
              <a:off x="7181346" y="3313144"/>
              <a:ext cx="185100" cy="891900"/>
            </a:xfrm>
            <a:prstGeom prst="straightConnector1">
              <a:avLst/>
            </a:prstGeom>
            <a:noFill/>
            <a:ln w="28575" cap="flat" cmpd="sng">
              <a:solidFill>
                <a:schemeClr val="accent4"/>
              </a:solidFill>
              <a:prstDash val="solid"/>
              <a:round/>
              <a:headEnd type="none" w="lg" len="lg"/>
              <a:tailEnd type="triangle" w="lg" len="lg"/>
            </a:ln>
          </p:spPr>
        </p:cxnSp>
        <p:cxnSp>
          <p:nvCxnSpPr>
            <p:cNvPr id="209" name="Shape 209"/>
            <p:cNvCxnSpPr>
              <a:stCxn id="186" idx="4"/>
              <a:endCxn id="183" idx="0"/>
            </p:cNvCxnSpPr>
            <p:nvPr/>
          </p:nvCxnSpPr>
          <p:spPr>
            <a:xfrm flipH="1">
              <a:off x="7366550" y="2348887"/>
              <a:ext cx="3000" cy="697500"/>
            </a:xfrm>
            <a:prstGeom prst="straightConnector1">
              <a:avLst/>
            </a:prstGeom>
            <a:noFill/>
            <a:ln w="28575" cap="flat" cmpd="sng">
              <a:solidFill>
                <a:schemeClr val="accent4"/>
              </a:solidFill>
              <a:prstDash val="solid"/>
              <a:round/>
              <a:headEnd type="none" w="lg" len="lg"/>
              <a:tailEnd type="triangle" w="lg" len="lg"/>
            </a:ln>
          </p:spPr>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3475750" y="2289150"/>
            <a:ext cx="5356500" cy="1517700"/>
          </a:xfrm>
          <a:prstGeom prst="rect">
            <a:avLst/>
          </a:prstGeom>
        </p:spPr>
        <p:txBody>
          <a:bodyPr lIns="91425" tIns="91425" rIns="91425" bIns="91425" anchor="t" anchorCtr="0">
            <a:noAutofit/>
          </a:bodyPr>
          <a:lstStyle/>
          <a:p>
            <a:pPr lvl="0" algn="ctr" rtl="0">
              <a:lnSpc>
                <a:spcPct val="100000"/>
              </a:lnSpc>
              <a:spcBef>
                <a:spcPts val="0"/>
              </a:spcBef>
              <a:spcAft>
                <a:spcPts val="0"/>
              </a:spcAft>
              <a:buNone/>
            </a:pPr>
            <a:r>
              <a:rPr lang="en" sz="3000" b="1"/>
              <a:t>Directedness</a:t>
            </a:r>
          </a:p>
          <a:p>
            <a:pPr lvl="0" algn="ctr" rtl="0">
              <a:lnSpc>
                <a:spcPct val="100000"/>
              </a:lnSpc>
              <a:spcBef>
                <a:spcPts val="0"/>
              </a:spcBef>
              <a:spcAft>
                <a:spcPts val="0"/>
              </a:spcAft>
              <a:buNone/>
            </a:pPr>
            <a:endParaRPr sz="1600"/>
          </a:p>
          <a:p>
            <a:pPr lvl="0" algn="ctr" rtl="0">
              <a:lnSpc>
                <a:spcPct val="100000"/>
              </a:lnSpc>
              <a:spcBef>
                <a:spcPts val="0"/>
              </a:spcBef>
              <a:spcAft>
                <a:spcPts val="0"/>
              </a:spcAft>
              <a:buNone/>
            </a:pPr>
            <a:endParaRPr/>
          </a:p>
          <a:p>
            <a:pPr lvl="0" algn="ctr" rtl="0">
              <a:lnSpc>
                <a:spcPct val="100000"/>
              </a:lnSpc>
              <a:spcBef>
                <a:spcPts val="0"/>
              </a:spcBef>
              <a:spcAft>
                <a:spcPts val="0"/>
              </a:spcAft>
              <a:buNone/>
            </a:pPr>
            <a:r>
              <a:rPr lang="en"/>
              <a:t>whether the edges have a direction associated with them</a:t>
            </a:r>
          </a:p>
        </p:txBody>
      </p:sp>
      <p:grpSp>
        <p:nvGrpSpPr>
          <p:cNvPr id="215" name="Shape 215"/>
          <p:cNvGrpSpPr/>
          <p:nvPr/>
        </p:nvGrpSpPr>
        <p:grpSpPr>
          <a:xfrm>
            <a:off x="311700" y="1594800"/>
            <a:ext cx="3480400" cy="3668407"/>
            <a:chOff x="5224575" y="1485375"/>
            <a:chExt cx="3480400" cy="3668407"/>
          </a:xfrm>
        </p:grpSpPr>
        <p:grpSp>
          <p:nvGrpSpPr>
            <p:cNvPr id="216" name="Shape 216"/>
            <p:cNvGrpSpPr/>
            <p:nvPr/>
          </p:nvGrpSpPr>
          <p:grpSpPr>
            <a:xfrm>
              <a:off x="6898550" y="1485375"/>
              <a:ext cx="936000" cy="863512"/>
              <a:chOff x="7340725" y="1341237"/>
              <a:chExt cx="936000" cy="863512"/>
            </a:xfrm>
          </p:grpSpPr>
          <p:sp>
            <p:nvSpPr>
              <p:cNvPr id="217" name="Shape 217"/>
              <p:cNvSpPr/>
              <p:nvPr/>
            </p:nvSpPr>
            <p:spPr>
              <a:xfrm>
                <a:off x="7567375" y="1716050"/>
                <a:ext cx="488700" cy="488700"/>
              </a:xfrm>
              <a:prstGeom prst="ellipse">
                <a:avLst/>
              </a:prstGeom>
              <a:solidFill>
                <a:srgbClr val="B7B7B7"/>
              </a:solidFill>
              <a:ln w="9525" cap="flat" cmpd="sng">
                <a:solidFill>
                  <a:srgbClr val="E6B8A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8" name="Shape 218"/>
              <p:cNvSpPr txBox="1"/>
              <p:nvPr/>
            </p:nvSpPr>
            <p:spPr>
              <a:xfrm>
                <a:off x="7340725" y="1341237"/>
                <a:ext cx="936000" cy="384000"/>
              </a:xfrm>
              <a:prstGeom prst="rect">
                <a:avLst/>
              </a:prstGeom>
              <a:noFill/>
              <a:ln>
                <a:noFill/>
              </a:ln>
            </p:spPr>
            <p:txBody>
              <a:bodyPr lIns="91425" tIns="91425" rIns="91425" bIns="91425" anchor="t" anchorCtr="0">
                <a:noAutofit/>
              </a:bodyPr>
              <a:lstStyle/>
              <a:p>
                <a:pPr lvl="0" algn="ctr" rtl="0">
                  <a:spcBef>
                    <a:spcPts val="0"/>
                  </a:spcBef>
                  <a:buNone/>
                </a:pPr>
                <a:r>
                  <a:rPr lang="en">
                    <a:latin typeface="Roboto"/>
                    <a:ea typeface="Roboto"/>
                    <a:cs typeface="Roboto"/>
                    <a:sym typeface="Roboto"/>
                  </a:rPr>
                  <a:t>Madison</a:t>
                </a:r>
              </a:p>
            </p:txBody>
          </p:sp>
        </p:grpSp>
        <p:grpSp>
          <p:nvGrpSpPr>
            <p:cNvPr id="219" name="Shape 219"/>
            <p:cNvGrpSpPr/>
            <p:nvPr/>
          </p:nvGrpSpPr>
          <p:grpSpPr>
            <a:xfrm>
              <a:off x="5224575" y="3120775"/>
              <a:ext cx="1465225" cy="810300"/>
              <a:chOff x="6132450" y="2525237"/>
              <a:chExt cx="1465225" cy="810300"/>
            </a:xfrm>
          </p:grpSpPr>
          <p:sp>
            <p:nvSpPr>
              <p:cNvPr id="220" name="Shape 220"/>
              <p:cNvSpPr/>
              <p:nvPr/>
            </p:nvSpPr>
            <p:spPr>
              <a:xfrm>
                <a:off x="6787375" y="2525237"/>
                <a:ext cx="810300" cy="810300"/>
              </a:xfrm>
              <a:prstGeom prst="ellipse">
                <a:avLst/>
              </a:prstGeom>
              <a:solidFill>
                <a:srgbClr val="CCCCCC"/>
              </a:solidFill>
              <a:ln w="9525" cap="flat" cmpd="sng">
                <a:solidFill>
                  <a:srgbClr val="E6B8A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1" name="Shape 221"/>
              <p:cNvSpPr txBox="1"/>
              <p:nvPr/>
            </p:nvSpPr>
            <p:spPr>
              <a:xfrm>
                <a:off x="6132450" y="2738387"/>
                <a:ext cx="718200" cy="384000"/>
              </a:xfrm>
              <a:prstGeom prst="rect">
                <a:avLst/>
              </a:prstGeom>
              <a:noFill/>
              <a:ln>
                <a:noFill/>
              </a:ln>
            </p:spPr>
            <p:txBody>
              <a:bodyPr lIns="91425" tIns="91425" rIns="91425" bIns="91425" anchor="t" anchorCtr="0">
                <a:noAutofit/>
              </a:bodyPr>
              <a:lstStyle/>
              <a:p>
                <a:pPr lvl="0" rtl="0">
                  <a:spcBef>
                    <a:spcPts val="0"/>
                  </a:spcBef>
                  <a:buNone/>
                </a:pPr>
                <a:r>
                  <a:rPr lang="en">
                    <a:latin typeface="Roboto"/>
                    <a:ea typeface="Roboto"/>
                    <a:cs typeface="Roboto"/>
                    <a:sym typeface="Roboto"/>
                  </a:rPr>
                  <a:t>Alison</a:t>
                </a:r>
              </a:p>
            </p:txBody>
          </p:sp>
        </p:grpSp>
        <p:grpSp>
          <p:nvGrpSpPr>
            <p:cNvPr id="222" name="Shape 222"/>
            <p:cNvGrpSpPr/>
            <p:nvPr/>
          </p:nvGrpSpPr>
          <p:grpSpPr>
            <a:xfrm>
              <a:off x="5862500" y="1697237"/>
              <a:ext cx="810300" cy="834725"/>
              <a:chOff x="5652000" y="2463562"/>
              <a:chExt cx="810300" cy="834725"/>
            </a:xfrm>
          </p:grpSpPr>
          <p:sp>
            <p:nvSpPr>
              <p:cNvPr id="223" name="Shape 223"/>
              <p:cNvSpPr/>
              <p:nvPr/>
            </p:nvSpPr>
            <p:spPr>
              <a:xfrm>
                <a:off x="5812787" y="2809587"/>
                <a:ext cx="488700" cy="488700"/>
              </a:xfrm>
              <a:prstGeom prst="ellipse">
                <a:avLst/>
              </a:prstGeom>
              <a:solidFill>
                <a:srgbClr val="B7B7B7"/>
              </a:solidFill>
              <a:ln w="9525" cap="flat" cmpd="sng">
                <a:solidFill>
                  <a:srgbClr val="E6B8A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4" name="Shape 224"/>
              <p:cNvSpPr txBox="1"/>
              <p:nvPr/>
            </p:nvSpPr>
            <p:spPr>
              <a:xfrm>
                <a:off x="5652000" y="2463562"/>
                <a:ext cx="810300" cy="384000"/>
              </a:xfrm>
              <a:prstGeom prst="rect">
                <a:avLst/>
              </a:prstGeom>
              <a:noFill/>
              <a:ln>
                <a:noFill/>
              </a:ln>
            </p:spPr>
            <p:txBody>
              <a:bodyPr lIns="91425" tIns="91425" rIns="91425" bIns="91425" anchor="t" anchorCtr="0">
                <a:noAutofit/>
              </a:bodyPr>
              <a:lstStyle/>
              <a:p>
                <a:pPr lvl="0" algn="ctr" rtl="0">
                  <a:spcBef>
                    <a:spcPts val="0"/>
                  </a:spcBef>
                  <a:buNone/>
                </a:pPr>
                <a:r>
                  <a:rPr lang="en">
                    <a:latin typeface="Roboto"/>
                    <a:ea typeface="Roboto"/>
                    <a:cs typeface="Roboto"/>
                    <a:sym typeface="Roboto"/>
                  </a:rPr>
                  <a:t>James</a:t>
                </a:r>
              </a:p>
            </p:txBody>
          </p:sp>
        </p:grpSp>
        <p:grpSp>
          <p:nvGrpSpPr>
            <p:cNvPr id="225" name="Shape 225"/>
            <p:cNvGrpSpPr/>
            <p:nvPr/>
          </p:nvGrpSpPr>
          <p:grpSpPr>
            <a:xfrm rot="-638277">
              <a:off x="6600265" y="4099744"/>
              <a:ext cx="882888" cy="980976"/>
              <a:chOff x="5570375" y="4149599"/>
              <a:chExt cx="882900" cy="980989"/>
            </a:xfrm>
          </p:grpSpPr>
          <p:sp>
            <p:nvSpPr>
              <p:cNvPr id="226" name="Shape 226"/>
              <p:cNvSpPr/>
              <p:nvPr/>
            </p:nvSpPr>
            <p:spPr>
              <a:xfrm rot="2057688">
                <a:off x="5838085" y="4244812"/>
                <a:ext cx="488773" cy="488773"/>
              </a:xfrm>
              <a:prstGeom prst="ellipse">
                <a:avLst/>
              </a:prstGeom>
              <a:solidFill>
                <a:srgbClr val="CCCCCC"/>
              </a:solidFill>
              <a:ln w="9525" cap="flat" cmpd="sng">
                <a:solidFill>
                  <a:srgbClr val="E6B8A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7" name="Shape 227"/>
              <p:cNvSpPr txBox="1"/>
              <p:nvPr/>
            </p:nvSpPr>
            <p:spPr>
              <a:xfrm rot="637716">
                <a:off x="5598687" y="4673697"/>
                <a:ext cx="826276" cy="383983"/>
              </a:xfrm>
              <a:prstGeom prst="rect">
                <a:avLst/>
              </a:prstGeom>
              <a:noFill/>
              <a:ln>
                <a:noFill/>
              </a:ln>
            </p:spPr>
            <p:txBody>
              <a:bodyPr lIns="91425" tIns="91425" rIns="91425" bIns="91425" anchor="t" anchorCtr="0">
                <a:noAutofit/>
              </a:bodyPr>
              <a:lstStyle/>
              <a:p>
                <a:pPr lvl="0" algn="ctr" rtl="0">
                  <a:spcBef>
                    <a:spcPts val="0"/>
                  </a:spcBef>
                  <a:buNone/>
                </a:pPr>
                <a:r>
                  <a:rPr lang="en">
                    <a:latin typeface="Roboto"/>
                    <a:ea typeface="Roboto"/>
                    <a:cs typeface="Roboto"/>
                    <a:sym typeface="Roboto"/>
                  </a:rPr>
                  <a:t>Lauren</a:t>
                </a:r>
              </a:p>
            </p:txBody>
          </p:sp>
        </p:grpSp>
        <p:grpSp>
          <p:nvGrpSpPr>
            <p:cNvPr id="228" name="Shape 228"/>
            <p:cNvGrpSpPr/>
            <p:nvPr/>
          </p:nvGrpSpPr>
          <p:grpSpPr>
            <a:xfrm>
              <a:off x="7725640" y="3635407"/>
              <a:ext cx="979334" cy="806955"/>
              <a:chOff x="7128740" y="3670169"/>
              <a:chExt cx="979334" cy="806955"/>
            </a:xfrm>
          </p:grpSpPr>
          <p:sp>
            <p:nvSpPr>
              <p:cNvPr id="229" name="Shape 229"/>
              <p:cNvSpPr/>
              <p:nvPr/>
            </p:nvSpPr>
            <p:spPr>
              <a:xfrm rot="615647">
                <a:off x="7168335" y="3709764"/>
                <a:ext cx="488411" cy="488411"/>
              </a:xfrm>
              <a:prstGeom prst="ellipse">
                <a:avLst/>
              </a:prstGeom>
              <a:solidFill>
                <a:srgbClr val="CCCCCC"/>
              </a:solidFill>
              <a:ln w="9525" cap="flat" cmpd="sng">
                <a:solidFill>
                  <a:srgbClr val="E6B8A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0" name="Shape 230"/>
              <p:cNvSpPr txBox="1"/>
              <p:nvPr/>
            </p:nvSpPr>
            <p:spPr>
              <a:xfrm>
                <a:off x="7389875" y="4093125"/>
                <a:ext cx="718200" cy="384000"/>
              </a:xfrm>
              <a:prstGeom prst="rect">
                <a:avLst/>
              </a:prstGeom>
              <a:noFill/>
              <a:ln>
                <a:noFill/>
              </a:ln>
            </p:spPr>
            <p:txBody>
              <a:bodyPr lIns="91425" tIns="91425" rIns="91425" bIns="91425" anchor="t" anchorCtr="0">
                <a:noAutofit/>
              </a:bodyPr>
              <a:lstStyle/>
              <a:p>
                <a:pPr lvl="0" algn="ctr" rtl="0">
                  <a:spcBef>
                    <a:spcPts val="0"/>
                  </a:spcBef>
                  <a:buNone/>
                </a:pPr>
                <a:r>
                  <a:rPr lang="en">
                    <a:latin typeface="Roboto"/>
                    <a:ea typeface="Roboto"/>
                    <a:cs typeface="Roboto"/>
                    <a:sym typeface="Roboto"/>
                  </a:rPr>
                  <a:t>Eka</a:t>
                </a:r>
              </a:p>
            </p:txBody>
          </p:sp>
        </p:grpSp>
        <p:cxnSp>
          <p:nvCxnSpPr>
            <p:cNvPr id="231" name="Shape 231"/>
            <p:cNvCxnSpPr>
              <a:stCxn id="220" idx="0"/>
              <a:endCxn id="223" idx="4"/>
            </p:cNvCxnSpPr>
            <p:nvPr/>
          </p:nvCxnSpPr>
          <p:spPr>
            <a:xfrm rot="10800000">
              <a:off x="6267550" y="2531875"/>
              <a:ext cx="17100" cy="588900"/>
            </a:xfrm>
            <a:prstGeom prst="straightConnector1">
              <a:avLst/>
            </a:prstGeom>
            <a:noFill/>
            <a:ln w="28575" cap="flat" cmpd="sng">
              <a:solidFill>
                <a:schemeClr val="accent4"/>
              </a:solidFill>
              <a:prstDash val="solid"/>
              <a:round/>
              <a:headEnd type="none" w="lg" len="lg"/>
              <a:tailEnd type="none" w="lg" len="lg"/>
            </a:ln>
          </p:spPr>
        </p:cxnSp>
        <p:cxnSp>
          <p:nvCxnSpPr>
            <p:cNvPr id="232" name="Shape 232"/>
            <p:cNvCxnSpPr>
              <a:stCxn id="220" idx="7"/>
              <a:endCxn id="217" idx="3"/>
            </p:cNvCxnSpPr>
            <p:nvPr/>
          </p:nvCxnSpPr>
          <p:spPr>
            <a:xfrm rot="10800000" flipH="1">
              <a:off x="6571134" y="2277340"/>
              <a:ext cx="625500" cy="962100"/>
            </a:xfrm>
            <a:prstGeom prst="straightConnector1">
              <a:avLst/>
            </a:prstGeom>
            <a:noFill/>
            <a:ln w="28575" cap="flat" cmpd="sng">
              <a:solidFill>
                <a:schemeClr val="accent4"/>
              </a:solidFill>
              <a:prstDash val="solid"/>
              <a:round/>
              <a:headEnd type="none" w="lg" len="lg"/>
              <a:tailEnd type="none" w="lg" len="lg"/>
            </a:ln>
          </p:spPr>
        </p:cxnSp>
        <p:cxnSp>
          <p:nvCxnSpPr>
            <p:cNvPr id="233" name="Shape 233"/>
            <p:cNvCxnSpPr>
              <a:stCxn id="229" idx="3"/>
              <a:endCxn id="226" idx="7"/>
            </p:cNvCxnSpPr>
            <p:nvPr/>
          </p:nvCxnSpPr>
          <p:spPr>
            <a:xfrm flipH="1">
              <a:off x="7310763" y="4058365"/>
              <a:ext cx="498000" cy="281700"/>
            </a:xfrm>
            <a:prstGeom prst="straightConnector1">
              <a:avLst/>
            </a:prstGeom>
            <a:noFill/>
            <a:ln w="28575" cap="flat" cmpd="sng">
              <a:solidFill>
                <a:schemeClr val="accent4"/>
              </a:solidFill>
              <a:prstDash val="solid"/>
              <a:round/>
              <a:headEnd type="none" w="lg" len="lg"/>
              <a:tailEnd type="stealth" w="lg" len="lg"/>
            </a:ln>
          </p:spPr>
        </p:cxnSp>
        <p:cxnSp>
          <p:nvCxnSpPr>
            <p:cNvPr id="234" name="Shape 234"/>
            <p:cNvCxnSpPr>
              <a:stCxn id="229" idx="1"/>
              <a:endCxn id="235" idx="5"/>
            </p:cNvCxnSpPr>
            <p:nvPr/>
          </p:nvCxnSpPr>
          <p:spPr>
            <a:xfrm rot="10800000">
              <a:off x="7460782" y="3273930"/>
              <a:ext cx="409500" cy="444600"/>
            </a:xfrm>
            <a:prstGeom prst="straightConnector1">
              <a:avLst/>
            </a:prstGeom>
            <a:noFill/>
            <a:ln w="28575" cap="flat" cmpd="sng">
              <a:solidFill>
                <a:schemeClr val="accent4"/>
              </a:solidFill>
              <a:prstDash val="solid"/>
              <a:round/>
              <a:headEnd type="none" w="lg" len="lg"/>
              <a:tailEnd type="stealth" w="lg" len="lg"/>
            </a:ln>
          </p:spPr>
        </p:cxnSp>
        <p:cxnSp>
          <p:nvCxnSpPr>
            <p:cNvPr id="236" name="Shape 236"/>
            <p:cNvCxnSpPr>
              <a:stCxn id="226" idx="0"/>
              <a:endCxn id="235" idx="4"/>
            </p:cNvCxnSpPr>
            <p:nvPr/>
          </p:nvCxnSpPr>
          <p:spPr>
            <a:xfrm rot="10800000" flipH="1">
              <a:off x="7181346" y="3313144"/>
              <a:ext cx="185100" cy="891900"/>
            </a:xfrm>
            <a:prstGeom prst="straightConnector1">
              <a:avLst/>
            </a:prstGeom>
            <a:noFill/>
            <a:ln w="28575" cap="flat" cmpd="sng">
              <a:solidFill>
                <a:schemeClr val="accent4"/>
              </a:solidFill>
              <a:prstDash val="solid"/>
              <a:round/>
              <a:headEnd type="none" w="lg" len="lg"/>
              <a:tailEnd type="stealth" w="lg" len="lg"/>
            </a:ln>
          </p:spPr>
        </p:cxnSp>
        <p:sp>
          <p:nvSpPr>
            <p:cNvPr id="235" name="Shape 235"/>
            <p:cNvSpPr/>
            <p:nvPr/>
          </p:nvSpPr>
          <p:spPr>
            <a:xfrm>
              <a:off x="7233194" y="3046312"/>
              <a:ext cx="266700" cy="266700"/>
            </a:xfrm>
            <a:prstGeom prst="ellipse">
              <a:avLst/>
            </a:prstGeom>
            <a:solidFill>
              <a:srgbClr val="CCCCCC"/>
            </a:solidFill>
            <a:ln w="9525" cap="flat" cmpd="sng">
              <a:solidFill>
                <a:srgbClr val="E6B8A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237" name="Shape 237"/>
          <p:cNvSpPr txBox="1"/>
          <p:nvPr/>
        </p:nvSpPr>
        <p:spPr>
          <a:xfrm>
            <a:off x="2493800" y="3014425"/>
            <a:ext cx="639000" cy="384000"/>
          </a:xfrm>
          <a:prstGeom prst="rect">
            <a:avLst/>
          </a:prstGeom>
          <a:noFill/>
          <a:ln>
            <a:noFill/>
          </a:ln>
        </p:spPr>
        <p:txBody>
          <a:bodyPr lIns="91425" tIns="91425" rIns="91425" bIns="91425" anchor="t" anchorCtr="0">
            <a:noAutofit/>
          </a:bodyPr>
          <a:lstStyle/>
          <a:p>
            <a:pPr lvl="0">
              <a:spcBef>
                <a:spcPts val="0"/>
              </a:spcBef>
              <a:buNone/>
            </a:pPr>
            <a:r>
              <a:rPr lang="en"/>
              <a:t>Todd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311700" y="2289150"/>
            <a:ext cx="5112300" cy="1517700"/>
          </a:xfrm>
          <a:prstGeom prst="rect">
            <a:avLst/>
          </a:prstGeom>
        </p:spPr>
        <p:txBody>
          <a:bodyPr lIns="91425" tIns="91425" rIns="91425" bIns="91425" anchor="t" anchorCtr="0">
            <a:noAutofit/>
          </a:bodyPr>
          <a:lstStyle/>
          <a:p>
            <a:pPr lvl="0" algn="ctr" rtl="0">
              <a:lnSpc>
                <a:spcPct val="100000"/>
              </a:lnSpc>
              <a:spcBef>
                <a:spcPts val="0"/>
              </a:spcBef>
              <a:spcAft>
                <a:spcPts val="0"/>
              </a:spcAft>
              <a:buNone/>
            </a:pPr>
            <a:r>
              <a:rPr lang="en" sz="3000" b="1"/>
              <a:t>Graph</a:t>
            </a:r>
          </a:p>
          <a:p>
            <a:pPr lvl="0" algn="ctr" rtl="0">
              <a:lnSpc>
                <a:spcPct val="100000"/>
              </a:lnSpc>
              <a:spcBef>
                <a:spcPts val="0"/>
              </a:spcBef>
              <a:spcAft>
                <a:spcPts val="0"/>
              </a:spcAft>
              <a:buNone/>
            </a:pPr>
            <a:r>
              <a:rPr lang="en" sz="1600"/>
              <a:t>(also known as: network)</a:t>
            </a:r>
          </a:p>
          <a:p>
            <a:pPr lvl="0" algn="ctr" rtl="0">
              <a:lnSpc>
                <a:spcPct val="100000"/>
              </a:lnSpc>
              <a:spcBef>
                <a:spcPts val="0"/>
              </a:spcBef>
              <a:spcAft>
                <a:spcPts val="0"/>
              </a:spcAft>
              <a:buNone/>
            </a:pPr>
            <a:endParaRPr/>
          </a:p>
          <a:p>
            <a:pPr lvl="0" algn="ctr" rtl="0">
              <a:lnSpc>
                <a:spcPct val="100000"/>
              </a:lnSpc>
              <a:spcBef>
                <a:spcPts val="0"/>
              </a:spcBef>
              <a:spcAft>
                <a:spcPts val="0"/>
              </a:spcAft>
              <a:buNone/>
            </a:pPr>
            <a:r>
              <a:rPr lang="en"/>
              <a:t>a set of objects where some pairs of objects are connected by links</a:t>
            </a:r>
          </a:p>
        </p:txBody>
      </p:sp>
      <p:grpSp>
        <p:nvGrpSpPr>
          <p:cNvPr id="243" name="Shape 243"/>
          <p:cNvGrpSpPr/>
          <p:nvPr/>
        </p:nvGrpSpPr>
        <p:grpSpPr>
          <a:xfrm>
            <a:off x="5545900" y="1341225"/>
            <a:ext cx="3480400" cy="3668407"/>
            <a:chOff x="5224575" y="1485375"/>
            <a:chExt cx="3480400" cy="3668407"/>
          </a:xfrm>
        </p:grpSpPr>
        <p:grpSp>
          <p:nvGrpSpPr>
            <p:cNvPr id="244" name="Shape 244"/>
            <p:cNvGrpSpPr/>
            <p:nvPr/>
          </p:nvGrpSpPr>
          <p:grpSpPr>
            <a:xfrm>
              <a:off x="7233194" y="2876350"/>
              <a:ext cx="913105" cy="436662"/>
              <a:chOff x="6347569" y="1718200"/>
              <a:chExt cx="913105" cy="436662"/>
            </a:xfrm>
          </p:grpSpPr>
          <p:sp>
            <p:nvSpPr>
              <p:cNvPr id="245" name="Shape 245"/>
              <p:cNvSpPr/>
              <p:nvPr/>
            </p:nvSpPr>
            <p:spPr>
              <a:xfrm>
                <a:off x="6347569" y="1888162"/>
                <a:ext cx="266700" cy="266700"/>
              </a:xfrm>
              <a:prstGeom prst="ellipse">
                <a:avLst/>
              </a:prstGeom>
              <a:solidFill>
                <a:srgbClr val="EA9999"/>
              </a:solidFill>
              <a:ln w="9525" cap="flat" cmpd="sng">
                <a:solidFill>
                  <a:srgbClr val="E6B8A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6" name="Shape 246"/>
              <p:cNvSpPr txBox="1"/>
              <p:nvPr/>
            </p:nvSpPr>
            <p:spPr>
              <a:xfrm>
                <a:off x="6542475" y="1718200"/>
                <a:ext cx="718200" cy="384000"/>
              </a:xfrm>
              <a:prstGeom prst="rect">
                <a:avLst/>
              </a:prstGeom>
              <a:noFill/>
              <a:ln>
                <a:noFill/>
              </a:ln>
            </p:spPr>
            <p:txBody>
              <a:bodyPr lIns="91425" tIns="91425" rIns="91425" bIns="91425" anchor="t" anchorCtr="0">
                <a:noAutofit/>
              </a:bodyPr>
              <a:lstStyle/>
              <a:p>
                <a:pPr lvl="0" algn="ctr" rtl="0">
                  <a:spcBef>
                    <a:spcPts val="0"/>
                  </a:spcBef>
                  <a:buNone/>
                </a:pPr>
                <a:r>
                  <a:rPr lang="en">
                    <a:latin typeface="Roboto"/>
                    <a:ea typeface="Roboto"/>
                    <a:cs typeface="Roboto"/>
                    <a:sym typeface="Roboto"/>
                  </a:rPr>
                  <a:t>Todd</a:t>
                </a:r>
              </a:p>
            </p:txBody>
          </p:sp>
        </p:grpSp>
        <p:grpSp>
          <p:nvGrpSpPr>
            <p:cNvPr id="247" name="Shape 247"/>
            <p:cNvGrpSpPr/>
            <p:nvPr/>
          </p:nvGrpSpPr>
          <p:grpSpPr>
            <a:xfrm>
              <a:off x="6898550" y="1485375"/>
              <a:ext cx="936000" cy="863512"/>
              <a:chOff x="7340725" y="1341237"/>
              <a:chExt cx="936000" cy="863512"/>
            </a:xfrm>
          </p:grpSpPr>
          <p:sp>
            <p:nvSpPr>
              <p:cNvPr id="248" name="Shape 248"/>
              <p:cNvSpPr/>
              <p:nvPr/>
            </p:nvSpPr>
            <p:spPr>
              <a:xfrm>
                <a:off x="7567375" y="1716050"/>
                <a:ext cx="488700" cy="488700"/>
              </a:xfrm>
              <a:prstGeom prst="ellipse">
                <a:avLst/>
              </a:prstGeom>
              <a:solidFill>
                <a:srgbClr val="FF0000"/>
              </a:solidFill>
              <a:ln w="9525" cap="flat" cmpd="sng">
                <a:solidFill>
                  <a:srgbClr val="E6B8A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9" name="Shape 249"/>
              <p:cNvSpPr txBox="1"/>
              <p:nvPr/>
            </p:nvSpPr>
            <p:spPr>
              <a:xfrm>
                <a:off x="7340725" y="1341237"/>
                <a:ext cx="936000" cy="384000"/>
              </a:xfrm>
              <a:prstGeom prst="rect">
                <a:avLst/>
              </a:prstGeom>
              <a:noFill/>
              <a:ln>
                <a:noFill/>
              </a:ln>
            </p:spPr>
            <p:txBody>
              <a:bodyPr lIns="91425" tIns="91425" rIns="91425" bIns="91425" anchor="t" anchorCtr="0">
                <a:noAutofit/>
              </a:bodyPr>
              <a:lstStyle/>
              <a:p>
                <a:pPr lvl="0" algn="ctr" rtl="0">
                  <a:spcBef>
                    <a:spcPts val="0"/>
                  </a:spcBef>
                  <a:buNone/>
                </a:pPr>
                <a:r>
                  <a:rPr lang="en">
                    <a:latin typeface="Roboto"/>
                    <a:ea typeface="Roboto"/>
                    <a:cs typeface="Roboto"/>
                    <a:sym typeface="Roboto"/>
                  </a:rPr>
                  <a:t>Madison</a:t>
                </a:r>
              </a:p>
            </p:txBody>
          </p:sp>
        </p:grpSp>
        <p:grpSp>
          <p:nvGrpSpPr>
            <p:cNvPr id="250" name="Shape 250"/>
            <p:cNvGrpSpPr/>
            <p:nvPr/>
          </p:nvGrpSpPr>
          <p:grpSpPr>
            <a:xfrm>
              <a:off x="5224575" y="3120775"/>
              <a:ext cx="1465225" cy="810300"/>
              <a:chOff x="6132450" y="2525237"/>
              <a:chExt cx="1465225" cy="810300"/>
            </a:xfrm>
          </p:grpSpPr>
          <p:sp>
            <p:nvSpPr>
              <p:cNvPr id="251" name="Shape 251"/>
              <p:cNvSpPr/>
              <p:nvPr/>
            </p:nvSpPr>
            <p:spPr>
              <a:xfrm>
                <a:off x="6787375" y="2525237"/>
                <a:ext cx="810300" cy="810300"/>
              </a:xfrm>
              <a:prstGeom prst="ellipse">
                <a:avLst/>
              </a:prstGeom>
              <a:solidFill>
                <a:srgbClr val="990000"/>
              </a:solidFill>
              <a:ln w="9525" cap="flat" cmpd="sng">
                <a:solidFill>
                  <a:srgbClr val="E6B8A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2" name="Shape 252"/>
              <p:cNvSpPr txBox="1"/>
              <p:nvPr/>
            </p:nvSpPr>
            <p:spPr>
              <a:xfrm>
                <a:off x="6132450" y="2738387"/>
                <a:ext cx="718200" cy="384000"/>
              </a:xfrm>
              <a:prstGeom prst="rect">
                <a:avLst/>
              </a:prstGeom>
              <a:noFill/>
              <a:ln>
                <a:noFill/>
              </a:ln>
            </p:spPr>
            <p:txBody>
              <a:bodyPr lIns="91425" tIns="91425" rIns="91425" bIns="91425" anchor="t" anchorCtr="0">
                <a:noAutofit/>
              </a:bodyPr>
              <a:lstStyle/>
              <a:p>
                <a:pPr lvl="0" rtl="0">
                  <a:spcBef>
                    <a:spcPts val="0"/>
                  </a:spcBef>
                  <a:buNone/>
                </a:pPr>
                <a:r>
                  <a:rPr lang="en">
                    <a:latin typeface="Roboto"/>
                    <a:ea typeface="Roboto"/>
                    <a:cs typeface="Roboto"/>
                    <a:sym typeface="Roboto"/>
                  </a:rPr>
                  <a:t>Alison</a:t>
                </a:r>
              </a:p>
            </p:txBody>
          </p:sp>
        </p:grpSp>
        <p:grpSp>
          <p:nvGrpSpPr>
            <p:cNvPr id="253" name="Shape 253"/>
            <p:cNvGrpSpPr/>
            <p:nvPr/>
          </p:nvGrpSpPr>
          <p:grpSpPr>
            <a:xfrm>
              <a:off x="5862500" y="1697237"/>
              <a:ext cx="810300" cy="834725"/>
              <a:chOff x="5652000" y="2463562"/>
              <a:chExt cx="810300" cy="834725"/>
            </a:xfrm>
          </p:grpSpPr>
          <p:sp>
            <p:nvSpPr>
              <p:cNvPr id="254" name="Shape 254"/>
              <p:cNvSpPr/>
              <p:nvPr/>
            </p:nvSpPr>
            <p:spPr>
              <a:xfrm>
                <a:off x="5812787" y="2809587"/>
                <a:ext cx="488700" cy="488700"/>
              </a:xfrm>
              <a:prstGeom prst="ellipse">
                <a:avLst/>
              </a:prstGeom>
              <a:solidFill>
                <a:srgbClr val="FF0000"/>
              </a:solidFill>
              <a:ln w="9525" cap="flat" cmpd="sng">
                <a:solidFill>
                  <a:srgbClr val="E6B8A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55" name="Shape 255"/>
              <p:cNvSpPr txBox="1"/>
              <p:nvPr/>
            </p:nvSpPr>
            <p:spPr>
              <a:xfrm>
                <a:off x="5652000" y="2463562"/>
                <a:ext cx="810300" cy="384000"/>
              </a:xfrm>
              <a:prstGeom prst="rect">
                <a:avLst/>
              </a:prstGeom>
              <a:noFill/>
              <a:ln>
                <a:noFill/>
              </a:ln>
            </p:spPr>
            <p:txBody>
              <a:bodyPr lIns="91425" tIns="91425" rIns="91425" bIns="91425" anchor="t" anchorCtr="0">
                <a:noAutofit/>
              </a:bodyPr>
              <a:lstStyle/>
              <a:p>
                <a:pPr lvl="0" algn="ctr" rtl="0">
                  <a:spcBef>
                    <a:spcPts val="0"/>
                  </a:spcBef>
                  <a:buNone/>
                </a:pPr>
                <a:r>
                  <a:rPr lang="en">
                    <a:latin typeface="Roboto"/>
                    <a:ea typeface="Roboto"/>
                    <a:cs typeface="Roboto"/>
                    <a:sym typeface="Roboto"/>
                  </a:rPr>
                  <a:t>James</a:t>
                </a:r>
              </a:p>
            </p:txBody>
          </p:sp>
        </p:grpSp>
        <p:grpSp>
          <p:nvGrpSpPr>
            <p:cNvPr id="256" name="Shape 256"/>
            <p:cNvGrpSpPr/>
            <p:nvPr/>
          </p:nvGrpSpPr>
          <p:grpSpPr>
            <a:xfrm rot="-638277">
              <a:off x="6600265" y="4099744"/>
              <a:ext cx="882888" cy="980976"/>
              <a:chOff x="5570375" y="4149599"/>
              <a:chExt cx="882900" cy="980989"/>
            </a:xfrm>
          </p:grpSpPr>
          <p:sp>
            <p:nvSpPr>
              <p:cNvPr id="257" name="Shape 257"/>
              <p:cNvSpPr/>
              <p:nvPr/>
            </p:nvSpPr>
            <p:spPr>
              <a:xfrm rot="2057688">
                <a:off x="5838085" y="4244812"/>
                <a:ext cx="488773" cy="488773"/>
              </a:xfrm>
              <a:prstGeom prst="ellipse">
                <a:avLst/>
              </a:prstGeom>
              <a:solidFill>
                <a:srgbClr val="FF0000"/>
              </a:solidFill>
              <a:ln w="9525" cap="flat" cmpd="sng">
                <a:solidFill>
                  <a:srgbClr val="E6B8A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8" name="Shape 258"/>
              <p:cNvSpPr txBox="1"/>
              <p:nvPr/>
            </p:nvSpPr>
            <p:spPr>
              <a:xfrm rot="637716">
                <a:off x="5598687" y="4673697"/>
                <a:ext cx="826276" cy="383983"/>
              </a:xfrm>
              <a:prstGeom prst="rect">
                <a:avLst/>
              </a:prstGeom>
              <a:noFill/>
              <a:ln>
                <a:noFill/>
              </a:ln>
            </p:spPr>
            <p:txBody>
              <a:bodyPr lIns="91425" tIns="91425" rIns="91425" bIns="91425" anchor="t" anchorCtr="0">
                <a:noAutofit/>
              </a:bodyPr>
              <a:lstStyle/>
              <a:p>
                <a:pPr lvl="0" algn="ctr" rtl="0">
                  <a:spcBef>
                    <a:spcPts val="0"/>
                  </a:spcBef>
                  <a:buNone/>
                </a:pPr>
                <a:r>
                  <a:rPr lang="en">
                    <a:latin typeface="Roboto"/>
                    <a:ea typeface="Roboto"/>
                    <a:cs typeface="Roboto"/>
                    <a:sym typeface="Roboto"/>
                  </a:rPr>
                  <a:t>Lauren</a:t>
                </a:r>
              </a:p>
            </p:txBody>
          </p:sp>
        </p:grpSp>
        <p:grpSp>
          <p:nvGrpSpPr>
            <p:cNvPr id="259" name="Shape 259"/>
            <p:cNvGrpSpPr/>
            <p:nvPr/>
          </p:nvGrpSpPr>
          <p:grpSpPr>
            <a:xfrm>
              <a:off x="7725640" y="3635407"/>
              <a:ext cx="979334" cy="806955"/>
              <a:chOff x="7128740" y="3670169"/>
              <a:chExt cx="979334" cy="806955"/>
            </a:xfrm>
          </p:grpSpPr>
          <p:sp>
            <p:nvSpPr>
              <p:cNvPr id="260" name="Shape 260"/>
              <p:cNvSpPr/>
              <p:nvPr/>
            </p:nvSpPr>
            <p:spPr>
              <a:xfrm rot="615647">
                <a:off x="7168335" y="3709764"/>
                <a:ext cx="488411" cy="488411"/>
              </a:xfrm>
              <a:prstGeom prst="ellipse">
                <a:avLst/>
              </a:prstGeom>
              <a:solidFill>
                <a:srgbClr val="FF0000"/>
              </a:solidFill>
              <a:ln w="9525" cap="flat" cmpd="sng">
                <a:solidFill>
                  <a:srgbClr val="E6B8A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1" name="Shape 261"/>
              <p:cNvSpPr txBox="1"/>
              <p:nvPr/>
            </p:nvSpPr>
            <p:spPr>
              <a:xfrm>
                <a:off x="7389875" y="4093125"/>
                <a:ext cx="718200" cy="384000"/>
              </a:xfrm>
              <a:prstGeom prst="rect">
                <a:avLst/>
              </a:prstGeom>
              <a:noFill/>
              <a:ln>
                <a:noFill/>
              </a:ln>
            </p:spPr>
            <p:txBody>
              <a:bodyPr lIns="91425" tIns="91425" rIns="91425" bIns="91425" anchor="t" anchorCtr="0">
                <a:noAutofit/>
              </a:bodyPr>
              <a:lstStyle/>
              <a:p>
                <a:pPr lvl="0" algn="ctr" rtl="0">
                  <a:spcBef>
                    <a:spcPts val="0"/>
                  </a:spcBef>
                  <a:buNone/>
                </a:pPr>
                <a:r>
                  <a:rPr lang="en">
                    <a:latin typeface="Roboto"/>
                    <a:ea typeface="Roboto"/>
                    <a:cs typeface="Roboto"/>
                    <a:sym typeface="Roboto"/>
                  </a:rPr>
                  <a:t>Eka</a:t>
                </a:r>
              </a:p>
            </p:txBody>
          </p:sp>
        </p:grpSp>
        <p:cxnSp>
          <p:nvCxnSpPr>
            <p:cNvPr id="262" name="Shape 262"/>
            <p:cNvCxnSpPr>
              <a:stCxn id="251" idx="0"/>
              <a:endCxn id="254" idx="4"/>
            </p:cNvCxnSpPr>
            <p:nvPr/>
          </p:nvCxnSpPr>
          <p:spPr>
            <a:xfrm rot="10800000">
              <a:off x="6267550" y="2531875"/>
              <a:ext cx="17100" cy="588900"/>
            </a:xfrm>
            <a:prstGeom prst="straightConnector1">
              <a:avLst/>
            </a:prstGeom>
            <a:noFill/>
            <a:ln w="28575" cap="flat" cmpd="sng">
              <a:solidFill>
                <a:schemeClr val="dk2"/>
              </a:solidFill>
              <a:prstDash val="solid"/>
              <a:round/>
              <a:headEnd type="none" w="lg" len="lg"/>
              <a:tailEnd type="triangle" w="lg" len="lg"/>
            </a:ln>
          </p:spPr>
        </p:cxnSp>
        <p:cxnSp>
          <p:nvCxnSpPr>
            <p:cNvPr id="263" name="Shape 263"/>
            <p:cNvCxnSpPr>
              <a:stCxn id="251" idx="7"/>
              <a:endCxn id="248" idx="3"/>
            </p:cNvCxnSpPr>
            <p:nvPr/>
          </p:nvCxnSpPr>
          <p:spPr>
            <a:xfrm rot="10800000" flipH="1">
              <a:off x="6571134" y="2277340"/>
              <a:ext cx="625500" cy="962100"/>
            </a:xfrm>
            <a:prstGeom prst="straightConnector1">
              <a:avLst/>
            </a:prstGeom>
            <a:noFill/>
            <a:ln w="28575" cap="flat" cmpd="sng">
              <a:solidFill>
                <a:schemeClr val="dk2"/>
              </a:solidFill>
              <a:prstDash val="solid"/>
              <a:round/>
              <a:headEnd type="none" w="lg" len="lg"/>
              <a:tailEnd type="triangle" w="lg" len="lg"/>
            </a:ln>
          </p:spPr>
        </p:cxnSp>
        <p:cxnSp>
          <p:nvCxnSpPr>
            <p:cNvPr id="264" name="Shape 264"/>
            <p:cNvCxnSpPr>
              <a:stCxn id="251" idx="6"/>
              <a:endCxn id="245" idx="3"/>
            </p:cNvCxnSpPr>
            <p:nvPr/>
          </p:nvCxnSpPr>
          <p:spPr>
            <a:xfrm rot="10800000" flipH="1">
              <a:off x="6689800" y="3273925"/>
              <a:ext cx="582600" cy="252000"/>
            </a:xfrm>
            <a:prstGeom prst="straightConnector1">
              <a:avLst/>
            </a:prstGeom>
            <a:noFill/>
            <a:ln w="28575" cap="flat" cmpd="sng">
              <a:solidFill>
                <a:schemeClr val="dk2"/>
              </a:solidFill>
              <a:prstDash val="solid"/>
              <a:round/>
              <a:headEnd type="none" w="lg" len="lg"/>
              <a:tailEnd type="triangle" w="lg" len="lg"/>
            </a:ln>
          </p:spPr>
        </p:cxnSp>
        <p:cxnSp>
          <p:nvCxnSpPr>
            <p:cNvPr id="265" name="Shape 265"/>
            <p:cNvCxnSpPr>
              <a:stCxn id="251" idx="5"/>
              <a:endCxn id="257" idx="2"/>
            </p:cNvCxnSpPr>
            <p:nvPr/>
          </p:nvCxnSpPr>
          <p:spPr>
            <a:xfrm>
              <a:off x="6571134" y="3812409"/>
              <a:ext cx="288300" cy="518400"/>
            </a:xfrm>
            <a:prstGeom prst="straightConnector1">
              <a:avLst/>
            </a:prstGeom>
            <a:noFill/>
            <a:ln w="28575" cap="flat" cmpd="sng">
              <a:solidFill>
                <a:schemeClr val="dk2"/>
              </a:solidFill>
              <a:prstDash val="solid"/>
              <a:round/>
              <a:headEnd type="none" w="lg" len="lg"/>
              <a:tailEnd type="triangle" w="lg" len="lg"/>
            </a:ln>
          </p:spPr>
        </p:cxnSp>
        <p:cxnSp>
          <p:nvCxnSpPr>
            <p:cNvPr id="266" name="Shape 266"/>
            <p:cNvCxnSpPr>
              <a:stCxn id="251" idx="6"/>
              <a:endCxn id="260" idx="2"/>
            </p:cNvCxnSpPr>
            <p:nvPr/>
          </p:nvCxnSpPr>
          <p:spPr>
            <a:xfrm>
              <a:off x="6689800" y="3525925"/>
              <a:ext cx="1079400" cy="349800"/>
            </a:xfrm>
            <a:prstGeom prst="straightConnector1">
              <a:avLst/>
            </a:prstGeom>
            <a:noFill/>
            <a:ln w="28575" cap="flat" cmpd="sng">
              <a:solidFill>
                <a:schemeClr val="dk2"/>
              </a:solidFill>
              <a:prstDash val="solid"/>
              <a:round/>
              <a:headEnd type="none" w="lg" len="lg"/>
              <a:tailEnd type="triangle" w="lg" len="lg"/>
            </a:ln>
          </p:spPr>
        </p:cxnSp>
        <p:cxnSp>
          <p:nvCxnSpPr>
            <p:cNvPr id="267" name="Shape 267"/>
            <p:cNvCxnSpPr>
              <a:stCxn id="260" idx="3"/>
              <a:endCxn id="257" idx="7"/>
            </p:cNvCxnSpPr>
            <p:nvPr/>
          </p:nvCxnSpPr>
          <p:spPr>
            <a:xfrm flipH="1">
              <a:off x="7310763" y="4058365"/>
              <a:ext cx="498000" cy="281700"/>
            </a:xfrm>
            <a:prstGeom prst="straightConnector1">
              <a:avLst/>
            </a:prstGeom>
            <a:noFill/>
            <a:ln w="28575" cap="flat" cmpd="sng">
              <a:solidFill>
                <a:schemeClr val="dk2"/>
              </a:solidFill>
              <a:prstDash val="solid"/>
              <a:round/>
              <a:headEnd type="none" w="lg" len="lg"/>
              <a:tailEnd type="triangle" w="lg" len="lg"/>
            </a:ln>
          </p:spPr>
        </p:cxnSp>
        <p:cxnSp>
          <p:nvCxnSpPr>
            <p:cNvPr id="268" name="Shape 268"/>
            <p:cNvCxnSpPr>
              <a:stCxn id="260" idx="1"/>
              <a:endCxn id="245" idx="5"/>
            </p:cNvCxnSpPr>
            <p:nvPr/>
          </p:nvCxnSpPr>
          <p:spPr>
            <a:xfrm rot="10800000">
              <a:off x="7460782" y="3273930"/>
              <a:ext cx="409500" cy="444600"/>
            </a:xfrm>
            <a:prstGeom prst="straightConnector1">
              <a:avLst/>
            </a:prstGeom>
            <a:noFill/>
            <a:ln w="28575" cap="flat" cmpd="sng">
              <a:solidFill>
                <a:schemeClr val="dk2"/>
              </a:solidFill>
              <a:prstDash val="solid"/>
              <a:round/>
              <a:headEnd type="none" w="lg" len="lg"/>
              <a:tailEnd type="triangle" w="lg" len="lg"/>
            </a:ln>
          </p:spPr>
        </p:cxnSp>
        <p:cxnSp>
          <p:nvCxnSpPr>
            <p:cNvPr id="269" name="Shape 269"/>
            <p:cNvCxnSpPr>
              <a:stCxn id="254" idx="5"/>
              <a:endCxn id="245" idx="1"/>
            </p:cNvCxnSpPr>
            <p:nvPr/>
          </p:nvCxnSpPr>
          <p:spPr>
            <a:xfrm>
              <a:off x="6440419" y="2460394"/>
              <a:ext cx="831900" cy="624900"/>
            </a:xfrm>
            <a:prstGeom prst="straightConnector1">
              <a:avLst/>
            </a:prstGeom>
            <a:noFill/>
            <a:ln w="28575" cap="flat" cmpd="sng">
              <a:solidFill>
                <a:schemeClr val="dk2"/>
              </a:solidFill>
              <a:prstDash val="solid"/>
              <a:round/>
              <a:headEnd type="none" w="lg" len="lg"/>
              <a:tailEnd type="triangle" w="lg" len="lg"/>
            </a:ln>
          </p:spPr>
        </p:cxnSp>
        <p:cxnSp>
          <p:nvCxnSpPr>
            <p:cNvPr id="270" name="Shape 270"/>
            <p:cNvCxnSpPr>
              <a:stCxn id="257" idx="0"/>
              <a:endCxn id="245" idx="4"/>
            </p:cNvCxnSpPr>
            <p:nvPr/>
          </p:nvCxnSpPr>
          <p:spPr>
            <a:xfrm rot="10800000" flipH="1">
              <a:off x="7181346" y="3313144"/>
              <a:ext cx="185100" cy="891900"/>
            </a:xfrm>
            <a:prstGeom prst="straightConnector1">
              <a:avLst/>
            </a:prstGeom>
            <a:noFill/>
            <a:ln w="28575" cap="flat" cmpd="sng">
              <a:solidFill>
                <a:schemeClr val="dk2"/>
              </a:solidFill>
              <a:prstDash val="solid"/>
              <a:round/>
              <a:headEnd type="none" w="lg" len="lg"/>
              <a:tailEnd type="triangle" w="lg" len="lg"/>
            </a:ln>
          </p:spPr>
        </p:cxnSp>
        <p:cxnSp>
          <p:nvCxnSpPr>
            <p:cNvPr id="271" name="Shape 271"/>
            <p:cNvCxnSpPr>
              <a:stCxn id="248" idx="4"/>
              <a:endCxn id="245" idx="0"/>
            </p:cNvCxnSpPr>
            <p:nvPr/>
          </p:nvCxnSpPr>
          <p:spPr>
            <a:xfrm flipH="1">
              <a:off x="7366550" y="2348887"/>
              <a:ext cx="3000" cy="697500"/>
            </a:xfrm>
            <a:prstGeom prst="straightConnector1">
              <a:avLst/>
            </a:prstGeom>
            <a:noFill/>
            <a:ln w="28575" cap="flat" cmpd="sng">
              <a:solidFill>
                <a:schemeClr val="dk2"/>
              </a:solidFill>
              <a:prstDash val="solid"/>
              <a:round/>
              <a:headEnd type="none" w="lg" len="lg"/>
              <a:tailEnd type="triangle" w="lg" len="lg"/>
            </a:ln>
          </p:spPr>
        </p:cxn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graphicFrame>
        <p:nvGraphicFramePr>
          <p:cNvPr id="276" name="Shape 276"/>
          <p:cNvGraphicFramePr/>
          <p:nvPr/>
        </p:nvGraphicFramePr>
        <p:xfrm>
          <a:off x="311700" y="1790709"/>
          <a:ext cx="2862750" cy="2779784"/>
        </p:xfrm>
        <a:graphic>
          <a:graphicData uri="http://schemas.openxmlformats.org/drawingml/2006/table">
            <a:tbl>
              <a:tblPr>
                <a:noFill/>
                <a:tableStyleId>{4F180653-38AE-43ED-9BC2-2839FD74D3BE}</a:tableStyleId>
              </a:tblPr>
              <a:tblGrid>
                <a:gridCol w="618175"/>
                <a:gridCol w="1305100"/>
                <a:gridCol w="939475"/>
              </a:tblGrid>
              <a:tr h="402525">
                <a:tc>
                  <a:txBody>
                    <a:bodyPr/>
                    <a:lstStyle/>
                    <a:p>
                      <a:pPr lvl="0">
                        <a:spcBef>
                          <a:spcPts val="0"/>
                        </a:spcBef>
                        <a:buNone/>
                      </a:pPr>
                      <a:r>
                        <a:rPr lang="en" b="1">
                          <a:latin typeface="Roboto"/>
                          <a:ea typeface="Roboto"/>
                          <a:cs typeface="Roboto"/>
                          <a:sym typeface="Roboto"/>
                        </a:rPr>
                        <a:t>Id</a:t>
                      </a:r>
                    </a:p>
                  </a:txBody>
                  <a:tcPr marL="91425" marR="91425" marT="91425" marB="91425"/>
                </a:tc>
                <a:tc>
                  <a:txBody>
                    <a:bodyPr/>
                    <a:lstStyle/>
                    <a:p>
                      <a:pPr lvl="0">
                        <a:spcBef>
                          <a:spcPts val="0"/>
                        </a:spcBef>
                        <a:buNone/>
                      </a:pPr>
                      <a:r>
                        <a:rPr lang="en" b="1">
                          <a:latin typeface="Roboto"/>
                          <a:ea typeface="Roboto"/>
                          <a:cs typeface="Roboto"/>
                          <a:sym typeface="Roboto"/>
                        </a:rPr>
                        <a:t>Label</a:t>
                      </a:r>
                    </a:p>
                  </a:txBody>
                  <a:tcPr marL="91425" marR="91425" marT="91425" marB="91425"/>
                </a:tc>
                <a:tc>
                  <a:txBody>
                    <a:bodyPr/>
                    <a:lstStyle/>
                    <a:p>
                      <a:pPr lvl="0">
                        <a:spcBef>
                          <a:spcPts val="0"/>
                        </a:spcBef>
                        <a:buNone/>
                      </a:pPr>
                      <a:r>
                        <a:rPr lang="en" b="1">
                          <a:latin typeface="Roboto"/>
                          <a:ea typeface="Roboto"/>
                          <a:cs typeface="Roboto"/>
                          <a:sym typeface="Roboto"/>
                        </a:rPr>
                        <a:t>Attribute</a:t>
                      </a:r>
                    </a:p>
                  </a:txBody>
                  <a:tcPr marL="91425" marR="91425" marT="91425" marB="91425"/>
                </a:tc>
              </a:tr>
              <a:tr h="387075">
                <a:tc>
                  <a:txBody>
                    <a:bodyPr/>
                    <a:lstStyle/>
                    <a:p>
                      <a:pPr lvl="0" algn="r">
                        <a:spcBef>
                          <a:spcPts val="0"/>
                        </a:spcBef>
                        <a:buNone/>
                      </a:pPr>
                      <a:r>
                        <a:rPr lang="en">
                          <a:latin typeface="Roboto"/>
                          <a:ea typeface="Roboto"/>
                          <a:cs typeface="Roboto"/>
                          <a:sym typeface="Roboto"/>
                        </a:rPr>
                        <a:t>0</a:t>
                      </a:r>
                    </a:p>
                  </a:txBody>
                  <a:tcPr marL="91425" marR="91425" marT="91425" marB="91425"/>
                </a:tc>
                <a:tc>
                  <a:txBody>
                    <a:bodyPr/>
                    <a:lstStyle/>
                    <a:p>
                      <a:pPr lvl="0">
                        <a:spcBef>
                          <a:spcPts val="0"/>
                        </a:spcBef>
                        <a:buNone/>
                      </a:pPr>
                      <a:r>
                        <a:rPr lang="en">
                          <a:latin typeface="Roboto"/>
                          <a:ea typeface="Roboto"/>
                          <a:cs typeface="Roboto"/>
                          <a:sym typeface="Roboto"/>
                        </a:rPr>
                        <a:t>Alison</a:t>
                      </a:r>
                    </a:p>
                  </a:txBody>
                  <a:tcPr marL="91425" marR="91425" marT="91425" marB="91425"/>
                </a:tc>
                <a:tc>
                  <a:txBody>
                    <a:bodyPr/>
                    <a:lstStyle/>
                    <a:p>
                      <a:pPr lvl="0" algn="r">
                        <a:spcBef>
                          <a:spcPts val="0"/>
                        </a:spcBef>
                        <a:buNone/>
                      </a:pPr>
                      <a:r>
                        <a:rPr lang="en">
                          <a:latin typeface="Roboto"/>
                          <a:ea typeface="Roboto"/>
                          <a:cs typeface="Roboto"/>
                          <a:sym typeface="Roboto"/>
                        </a:rPr>
                        <a:t>2</a:t>
                      </a:r>
                    </a:p>
                  </a:txBody>
                  <a:tcPr marL="91425" marR="91425" marT="91425" marB="91425"/>
                </a:tc>
              </a:tr>
              <a:tr h="387075">
                <a:tc>
                  <a:txBody>
                    <a:bodyPr/>
                    <a:lstStyle/>
                    <a:p>
                      <a:pPr lvl="0" algn="r">
                        <a:spcBef>
                          <a:spcPts val="0"/>
                        </a:spcBef>
                        <a:buNone/>
                      </a:pPr>
                      <a:r>
                        <a:rPr lang="en">
                          <a:latin typeface="Roboto"/>
                          <a:ea typeface="Roboto"/>
                          <a:cs typeface="Roboto"/>
                          <a:sym typeface="Roboto"/>
                        </a:rPr>
                        <a:t>1</a:t>
                      </a:r>
                    </a:p>
                  </a:txBody>
                  <a:tcPr marL="91425" marR="91425" marT="91425" marB="91425"/>
                </a:tc>
                <a:tc>
                  <a:txBody>
                    <a:bodyPr/>
                    <a:lstStyle/>
                    <a:p>
                      <a:pPr lvl="0">
                        <a:spcBef>
                          <a:spcPts val="0"/>
                        </a:spcBef>
                        <a:buNone/>
                      </a:pPr>
                      <a:r>
                        <a:rPr lang="en">
                          <a:latin typeface="Roboto"/>
                          <a:ea typeface="Roboto"/>
                          <a:cs typeface="Roboto"/>
                          <a:sym typeface="Roboto"/>
                        </a:rPr>
                        <a:t>Eka</a:t>
                      </a:r>
                    </a:p>
                  </a:txBody>
                  <a:tcPr marL="91425" marR="91425" marT="91425" marB="91425"/>
                </a:tc>
                <a:tc>
                  <a:txBody>
                    <a:bodyPr/>
                    <a:lstStyle/>
                    <a:p>
                      <a:pPr lvl="0" algn="r">
                        <a:spcBef>
                          <a:spcPts val="0"/>
                        </a:spcBef>
                        <a:buNone/>
                      </a:pPr>
                      <a:r>
                        <a:rPr lang="en">
                          <a:latin typeface="Roboto"/>
                          <a:ea typeface="Roboto"/>
                          <a:cs typeface="Roboto"/>
                          <a:sym typeface="Roboto"/>
                        </a:rPr>
                        <a:t>1</a:t>
                      </a:r>
                    </a:p>
                  </a:txBody>
                  <a:tcPr marL="91425" marR="91425" marT="91425" marB="91425"/>
                </a:tc>
              </a:tr>
              <a:tr h="387075">
                <a:tc>
                  <a:txBody>
                    <a:bodyPr/>
                    <a:lstStyle/>
                    <a:p>
                      <a:pPr lvl="0" algn="r">
                        <a:spcBef>
                          <a:spcPts val="0"/>
                        </a:spcBef>
                        <a:buNone/>
                      </a:pPr>
                      <a:r>
                        <a:rPr lang="en">
                          <a:latin typeface="Roboto"/>
                          <a:ea typeface="Roboto"/>
                          <a:cs typeface="Roboto"/>
                          <a:sym typeface="Roboto"/>
                        </a:rPr>
                        <a:t>2</a:t>
                      </a:r>
                    </a:p>
                  </a:txBody>
                  <a:tcPr marL="91425" marR="91425" marT="91425" marB="91425"/>
                </a:tc>
                <a:tc>
                  <a:txBody>
                    <a:bodyPr/>
                    <a:lstStyle/>
                    <a:p>
                      <a:pPr lvl="0">
                        <a:spcBef>
                          <a:spcPts val="0"/>
                        </a:spcBef>
                        <a:buNone/>
                      </a:pPr>
                      <a:r>
                        <a:rPr lang="en">
                          <a:latin typeface="Roboto"/>
                          <a:ea typeface="Roboto"/>
                          <a:cs typeface="Roboto"/>
                          <a:sym typeface="Roboto"/>
                        </a:rPr>
                        <a:t>James</a:t>
                      </a:r>
                    </a:p>
                  </a:txBody>
                  <a:tcPr marL="91425" marR="91425" marT="91425" marB="91425"/>
                </a:tc>
                <a:tc>
                  <a:txBody>
                    <a:bodyPr/>
                    <a:lstStyle/>
                    <a:p>
                      <a:pPr lvl="0" algn="r">
                        <a:spcBef>
                          <a:spcPts val="0"/>
                        </a:spcBef>
                        <a:buNone/>
                      </a:pPr>
                      <a:r>
                        <a:rPr lang="en">
                          <a:latin typeface="Roboto"/>
                          <a:ea typeface="Roboto"/>
                          <a:cs typeface="Roboto"/>
                          <a:sym typeface="Roboto"/>
                        </a:rPr>
                        <a:t>1</a:t>
                      </a:r>
                    </a:p>
                  </a:txBody>
                  <a:tcPr marL="91425" marR="91425" marT="91425" marB="91425"/>
                </a:tc>
              </a:tr>
              <a:tr h="387075">
                <a:tc>
                  <a:txBody>
                    <a:bodyPr/>
                    <a:lstStyle/>
                    <a:p>
                      <a:pPr lvl="0" algn="r">
                        <a:spcBef>
                          <a:spcPts val="0"/>
                        </a:spcBef>
                        <a:buNone/>
                      </a:pPr>
                      <a:r>
                        <a:rPr lang="en">
                          <a:latin typeface="Roboto"/>
                          <a:ea typeface="Roboto"/>
                          <a:cs typeface="Roboto"/>
                          <a:sym typeface="Roboto"/>
                        </a:rPr>
                        <a:t>3</a:t>
                      </a:r>
                    </a:p>
                  </a:txBody>
                  <a:tcPr marL="91425" marR="91425" marT="91425" marB="91425"/>
                </a:tc>
                <a:tc>
                  <a:txBody>
                    <a:bodyPr/>
                    <a:lstStyle/>
                    <a:p>
                      <a:pPr lvl="0">
                        <a:spcBef>
                          <a:spcPts val="0"/>
                        </a:spcBef>
                        <a:buNone/>
                      </a:pPr>
                      <a:r>
                        <a:rPr lang="en">
                          <a:latin typeface="Roboto"/>
                          <a:ea typeface="Roboto"/>
                          <a:cs typeface="Roboto"/>
                          <a:sym typeface="Roboto"/>
                        </a:rPr>
                        <a:t>Lauren</a:t>
                      </a:r>
                    </a:p>
                  </a:txBody>
                  <a:tcPr marL="91425" marR="91425" marT="91425" marB="91425"/>
                </a:tc>
                <a:tc>
                  <a:txBody>
                    <a:bodyPr/>
                    <a:lstStyle/>
                    <a:p>
                      <a:pPr lvl="0" algn="r">
                        <a:spcBef>
                          <a:spcPts val="0"/>
                        </a:spcBef>
                        <a:buNone/>
                      </a:pPr>
                      <a:r>
                        <a:rPr lang="en">
                          <a:latin typeface="Roboto"/>
                          <a:ea typeface="Roboto"/>
                          <a:cs typeface="Roboto"/>
                          <a:sym typeface="Roboto"/>
                        </a:rPr>
                        <a:t>1</a:t>
                      </a:r>
                    </a:p>
                  </a:txBody>
                  <a:tcPr marL="91425" marR="91425" marT="91425" marB="91425"/>
                </a:tc>
              </a:tr>
              <a:tr h="387075">
                <a:tc>
                  <a:txBody>
                    <a:bodyPr/>
                    <a:lstStyle/>
                    <a:p>
                      <a:pPr lvl="0" algn="r">
                        <a:spcBef>
                          <a:spcPts val="0"/>
                        </a:spcBef>
                        <a:buNone/>
                      </a:pPr>
                      <a:r>
                        <a:rPr lang="en">
                          <a:latin typeface="Roboto"/>
                          <a:ea typeface="Roboto"/>
                          <a:cs typeface="Roboto"/>
                          <a:sym typeface="Roboto"/>
                        </a:rPr>
                        <a:t>4</a:t>
                      </a:r>
                    </a:p>
                  </a:txBody>
                  <a:tcPr marL="91425" marR="91425" marT="91425" marB="91425"/>
                </a:tc>
                <a:tc>
                  <a:txBody>
                    <a:bodyPr/>
                    <a:lstStyle/>
                    <a:p>
                      <a:pPr lvl="0">
                        <a:spcBef>
                          <a:spcPts val="0"/>
                        </a:spcBef>
                        <a:buNone/>
                      </a:pPr>
                      <a:r>
                        <a:rPr lang="en">
                          <a:latin typeface="Roboto"/>
                          <a:ea typeface="Roboto"/>
                          <a:cs typeface="Roboto"/>
                          <a:sym typeface="Roboto"/>
                        </a:rPr>
                        <a:t>Madison</a:t>
                      </a:r>
                    </a:p>
                  </a:txBody>
                  <a:tcPr marL="91425" marR="91425" marT="91425" marB="91425"/>
                </a:tc>
                <a:tc>
                  <a:txBody>
                    <a:bodyPr/>
                    <a:lstStyle/>
                    <a:p>
                      <a:pPr lvl="0" algn="r">
                        <a:spcBef>
                          <a:spcPts val="0"/>
                        </a:spcBef>
                        <a:buNone/>
                      </a:pPr>
                      <a:r>
                        <a:rPr lang="en">
                          <a:latin typeface="Roboto"/>
                          <a:ea typeface="Roboto"/>
                          <a:cs typeface="Roboto"/>
                          <a:sym typeface="Roboto"/>
                        </a:rPr>
                        <a:t>1</a:t>
                      </a:r>
                    </a:p>
                  </a:txBody>
                  <a:tcPr marL="91425" marR="91425" marT="91425" marB="91425"/>
                </a:tc>
              </a:tr>
              <a:tr h="387075">
                <a:tc>
                  <a:txBody>
                    <a:bodyPr/>
                    <a:lstStyle/>
                    <a:p>
                      <a:pPr lvl="0" algn="r">
                        <a:spcBef>
                          <a:spcPts val="0"/>
                        </a:spcBef>
                        <a:buNone/>
                      </a:pPr>
                      <a:r>
                        <a:rPr lang="en">
                          <a:latin typeface="Roboto"/>
                          <a:ea typeface="Roboto"/>
                          <a:cs typeface="Roboto"/>
                          <a:sym typeface="Roboto"/>
                        </a:rPr>
                        <a:t>5</a:t>
                      </a:r>
                    </a:p>
                  </a:txBody>
                  <a:tcPr marL="91425" marR="91425" marT="91425" marB="91425"/>
                </a:tc>
                <a:tc>
                  <a:txBody>
                    <a:bodyPr/>
                    <a:lstStyle/>
                    <a:p>
                      <a:pPr lvl="0">
                        <a:spcBef>
                          <a:spcPts val="0"/>
                        </a:spcBef>
                        <a:buNone/>
                      </a:pPr>
                      <a:r>
                        <a:rPr lang="en">
                          <a:latin typeface="Roboto"/>
                          <a:ea typeface="Roboto"/>
                          <a:cs typeface="Roboto"/>
                          <a:sym typeface="Roboto"/>
                        </a:rPr>
                        <a:t>Todd</a:t>
                      </a:r>
                    </a:p>
                  </a:txBody>
                  <a:tcPr marL="91425" marR="91425" marT="91425" marB="91425"/>
                </a:tc>
                <a:tc>
                  <a:txBody>
                    <a:bodyPr/>
                    <a:lstStyle/>
                    <a:p>
                      <a:pPr lvl="0" algn="r">
                        <a:spcBef>
                          <a:spcPts val="0"/>
                        </a:spcBef>
                        <a:buNone/>
                      </a:pPr>
                      <a:r>
                        <a:rPr lang="en">
                          <a:latin typeface="Roboto"/>
                          <a:ea typeface="Roboto"/>
                          <a:cs typeface="Roboto"/>
                          <a:sym typeface="Roboto"/>
                        </a:rPr>
                        <a:t>0.5</a:t>
                      </a:r>
                    </a:p>
                  </a:txBody>
                  <a:tcPr marL="91425" marR="91425" marT="91425" marB="91425"/>
                </a:tc>
              </a:tr>
            </a:tbl>
          </a:graphicData>
        </a:graphic>
      </p:graphicFrame>
      <p:graphicFrame>
        <p:nvGraphicFramePr>
          <p:cNvPr id="277" name="Shape 277"/>
          <p:cNvGraphicFramePr/>
          <p:nvPr/>
        </p:nvGraphicFramePr>
        <p:xfrm>
          <a:off x="3508175" y="1790709"/>
          <a:ext cx="1561375" cy="4571669"/>
        </p:xfrm>
        <a:graphic>
          <a:graphicData uri="http://schemas.openxmlformats.org/drawingml/2006/table">
            <a:tbl>
              <a:tblPr>
                <a:noFill/>
                <a:tableStyleId>{4F180653-38AE-43ED-9BC2-2839FD74D3BE}</a:tableStyleId>
              </a:tblPr>
              <a:tblGrid>
                <a:gridCol w="752975"/>
                <a:gridCol w="808400"/>
              </a:tblGrid>
              <a:tr h="402525">
                <a:tc>
                  <a:txBody>
                    <a:bodyPr/>
                    <a:lstStyle/>
                    <a:p>
                      <a:pPr lvl="0" rtl="0">
                        <a:spcBef>
                          <a:spcPts val="0"/>
                        </a:spcBef>
                        <a:buNone/>
                      </a:pPr>
                      <a:r>
                        <a:rPr lang="en" b="1">
                          <a:latin typeface="Roboto"/>
                          <a:ea typeface="Roboto"/>
                          <a:cs typeface="Roboto"/>
                          <a:sym typeface="Roboto"/>
                        </a:rPr>
                        <a:t>Source</a:t>
                      </a:r>
                    </a:p>
                  </a:txBody>
                  <a:tcPr marL="91425" marR="91425" marT="91425" marB="91425"/>
                </a:tc>
                <a:tc>
                  <a:txBody>
                    <a:bodyPr/>
                    <a:lstStyle/>
                    <a:p>
                      <a:pPr lvl="0" rtl="0">
                        <a:spcBef>
                          <a:spcPts val="0"/>
                        </a:spcBef>
                        <a:buNone/>
                      </a:pPr>
                      <a:r>
                        <a:rPr lang="en" b="1">
                          <a:latin typeface="Roboto"/>
                          <a:ea typeface="Roboto"/>
                          <a:cs typeface="Roboto"/>
                          <a:sym typeface="Roboto"/>
                        </a:rPr>
                        <a:t>Target</a:t>
                      </a:r>
                    </a:p>
                  </a:txBody>
                  <a:tcPr marL="91425" marR="91425" marT="91425" marB="91425"/>
                </a:tc>
              </a:tr>
              <a:tr h="387075">
                <a:tc>
                  <a:txBody>
                    <a:bodyPr/>
                    <a:lstStyle/>
                    <a:p>
                      <a:pPr lvl="0" algn="r">
                        <a:spcBef>
                          <a:spcPts val="0"/>
                        </a:spcBef>
                        <a:buNone/>
                      </a:pPr>
                      <a:r>
                        <a:rPr lang="en">
                          <a:latin typeface="Roboto"/>
                          <a:ea typeface="Roboto"/>
                          <a:cs typeface="Roboto"/>
                          <a:sym typeface="Roboto"/>
                        </a:rPr>
                        <a:t>0</a:t>
                      </a:r>
                    </a:p>
                  </a:txBody>
                  <a:tcPr marL="91425" marR="91425" marT="91425" marB="91425"/>
                </a:tc>
                <a:tc>
                  <a:txBody>
                    <a:bodyPr/>
                    <a:lstStyle/>
                    <a:p>
                      <a:pPr lvl="0" algn="r" rtl="0">
                        <a:spcBef>
                          <a:spcPts val="0"/>
                        </a:spcBef>
                        <a:buNone/>
                      </a:pPr>
                      <a:r>
                        <a:rPr lang="en">
                          <a:latin typeface="Roboto"/>
                          <a:ea typeface="Roboto"/>
                          <a:cs typeface="Roboto"/>
                          <a:sym typeface="Roboto"/>
                        </a:rPr>
                        <a:t>1</a:t>
                      </a:r>
                    </a:p>
                  </a:txBody>
                  <a:tcPr marL="91425" marR="91425" marT="91425" marB="91425"/>
                </a:tc>
              </a:tr>
              <a:tr h="387075">
                <a:tc>
                  <a:txBody>
                    <a:bodyPr/>
                    <a:lstStyle/>
                    <a:p>
                      <a:pPr lvl="0" algn="r">
                        <a:spcBef>
                          <a:spcPts val="0"/>
                        </a:spcBef>
                        <a:buNone/>
                      </a:pPr>
                      <a:r>
                        <a:rPr lang="en">
                          <a:latin typeface="Roboto"/>
                          <a:ea typeface="Roboto"/>
                          <a:cs typeface="Roboto"/>
                          <a:sym typeface="Roboto"/>
                        </a:rPr>
                        <a:t>0</a:t>
                      </a:r>
                    </a:p>
                  </a:txBody>
                  <a:tcPr marL="91425" marR="91425" marT="91425" marB="91425"/>
                </a:tc>
                <a:tc>
                  <a:txBody>
                    <a:bodyPr/>
                    <a:lstStyle/>
                    <a:p>
                      <a:pPr lvl="0" algn="r" rtl="0">
                        <a:spcBef>
                          <a:spcPts val="0"/>
                        </a:spcBef>
                        <a:buNone/>
                      </a:pPr>
                      <a:r>
                        <a:rPr lang="en">
                          <a:latin typeface="Roboto"/>
                          <a:ea typeface="Roboto"/>
                          <a:cs typeface="Roboto"/>
                          <a:sym typeface="Roboto"/>
                        </a:rPr>
                        <a:t>2</a:t>
                      </a:r>
                    </a:p>
                  </a:txBody>
                  <a:tcPr marL="91425" marR="91425" marT="91425" marB="91425"/>
                </a:tc>
              </a:tr>
              <a:tr h="387075">
                <a:tc>
                  <a:txBody>
                    <a:bodyPr/>
                    <a:lstStyle/>
                    <a:p>
                      <a:pPr lvl="0" algn="r">
                        <a:spcBef>
                          <a:spcPts val="0"/>
                        </a:spcBef>
                        <a:buNone/>
                      </a:pPr>
                      <a:r>
                        <a:rPr lang="en">
                          <a:latin typeface="Roboto"/>
                          <a:ea typeface="Roboto"/>
                          <a:cs typeface="Roboto"/>
                          <a:sym typeface="Roboto"/>
                        </a:rPr>
                        <a:t>0</a:t>
                      </a:r>
                    </a:p>
                  </a:txBody>
                  <a:tcPr marL="91425" marR="91425" marT="91425" marB="91425"/>
                </a:tc>
                <a:tc>
                  <a:txBody>
                    <a:bodyPr/>
                    <a:lstStyle/>
                    <a:p>
                      <a:pPr lvl="0" algn="r" rtl="0">
                        <a:spcBef>
                          <a:spcPts val="0"/>
                        </a:spcBef>
                        <a:buNone/>
                      </a:pPr>
                      <a:r>
                        <a:rPr lang="en">
                          <a:latin typeface="Roboto"/>
                          <a:ea typeface="Roboto"/>
                          <a:cs typeface="Roboto"/>
                          <a:sym typeface="Roboto"/>
                        </a:rPr>
                        <a:t>3</a:t>
                      </a:r>
                    </a:p>
                  </a:txBody>
                  <a:tcPr marL="91425" marR="91425" marT="91425" marB="91425"/>
                </a:tc>
              </a:tr>
              <a:tr h="387075">
                <a:tc>
                  <a:txBody>
                    <a:bodyPr/>
                    <a:lstStyle/>
                    <a:p>
                      <a:pPr lvl="0" algn="r">
                        <a:spcBef>
                          <a:spcPts val="0"/>
                        </a:spcBef>
                        <a:buNone/>
                      </a:pPr>
                      <a:r>
                        <a:rPr lang="en">
                          <a:latin typeface="Roboto"/>
                          <a:ea typeface="Roboto"/>
                          <a:cs typeface="Roboto"/>
                          <a:sym typeface="Roboto"/>
                        </a:rPr>
                        <a:t>0</a:t>
                      </a:r>
                    </a:p>
                  </a:txBody>
                  <a:tcPr marL="91425" marR="91425" marT="91425" marB="91425"/>
                </a:tc>
                <a:tc>
                  <a:txBody>
                    <a:bodyPr/>
                    <a:lstStyle/>
                    <a:p>
                      <a:pPr lvl="0" algn="r" rtl="0">
                        <a:spcBef>
                          <a:spcPts val="0"/>
                        </a:spcBef>
                        <a:buNone/>
                      </a:pPr>
                      <a:r>
                        <a:rPr lang="en">
                          <a:latin typeface="Roboto"/>
                          <a:ea typeface="Roboto"/>
                          <a:cs typeface="Roboto"/>
                          <a:sym typeface="Roboto"/>
                        </a:rPr>
                        <a:t>4</a:t>
                      </a:r>
                    </a:p>
                  </a:txBody>
                  <a:tcPr marL="91425" marR="91425" marT="91425" marB="91425"/>
                </a:tc>
              </a:tr>
              <a:tr h="387075">
                <a:tc>
                  <a:txBody>
                    <a:bodyPr/>
                    <a:lstStyle/>
                    <a:p>
                      <a:pPr lvl="0" algn="r">
                        <a:spcBef>
                          <a:spcPts val="0"/>
                        </a:spcBef>
                        <a:buNone/>
                      </a:pPr>
                      <a:r>
                        <a:rPr lang="en">
                          <a:latin typeface="Roboto"/>
                          <a:ea typeface="Roboto"/>
                          <a:cs typeface="Roboto"/>
                          <a:sym typeface="Roboto"/>
                        </a:rPr>
                        <a:t>0</a:t>
                      </a:r>
                    </a:p>
                  </a:txBody>
                  <a:tcPr marL="91425" marR="91425" marT="91425" marB="91425"/>
                </a:tc>
                <a:tc>
                  <a:txBody>
                    <a:bodyPr/>
                    <a:lstStyle/>
                    <a:p>
                      <a:pPr lvl="0" algn="r" rtl="0">
                        <a:spcBef>
                          <a:spcPts val="0"/>
                        </a:spcBef>
                        <a:buNone/>
                      </a:pPr>
                      <a:r>
                        <a:rPr lang="en">
                          <a:latin typeface="Roboto"/>
                          <a:ea typeface="Roboto"/>
                          <a:cs typeface="Roboto"/>
                          <a:sym typeface="Roboto"/>
                        </a:rPr>
                        <a:t>5</a:t>
                      </a:r>
                    </a:p>
                  </a:txBody>
                  <a:tcPr marL="91425" marR="91425" marT="91425" marB="91425"/>
                </a:tc>
              </a:tr>
              <a:tr h="387075">
                <a:tc>
                  <a:txBody>
                    <a:bodyPr/>
                    <a:lstStyle/>
                    <a:p>
                      <a:pPr lvl="0" algn="r" rtl="0">
                        <a:spcBef>
                          <a:spcPts val="0"/>
                        </a:spcBef>
                        <a:buNone/>
                      </a:pPr>
                      <a:r>
                        <a:rPr lang="en">
                          <a:latin typeface="Roboto"/>
                          <a:ea typeface="Roboto"/>
                          <a:cs typeface="Roboto"/>
                          <a:sym typeface="Roboto"/>
                        </a:rPr>
                        <a:t>1 </a:t>
                      </a:r>
                    </a:p>
                  </a:txBody>
                  <a:tcPr marL="91425" marR="91425" marT="91425" marB="91425"/>
                </a:tc>
                <a:tc>
                  <a:txBody>
                    <a:bodyPr/>
                    <a:lstStyle/>
                    <a:p>
                      <a:pPr lvl="0" algn="r" rtl="0">
                        <a:spcBef>
                          <a:spcPts val="0"/>
                        </a:spcBef>
                        <a:buNone/>
                      </a:pPr>
                      <a:r>
                        <a:rPr lang="en">
                          <a:latin typeface="Roboto"/>
                          <a:ea typeface="Roboto"/>
                          <a:cs typeface="Roboto"/>
                          <a:sym typeface="Roboto"/>
                        </a:rPr>
                        <a:t>3</a:t>
                      </a:r>
                    </a:p>
                  </a:txBody>
                  <a:tcPr marL="91425" marR="91425" marT="91425" marB="91425"/>
                </a:tc>
              </a:tr>
              <a:tr h="387075">
                <a:tc>
                  <a:txBody>
                    <a:bodyPr/>
                    <a:lstStyle/>
                    <a:p>
                      <a:pPr lvl="0" algn="r" rtl="0">
                        <a:spcBef>
                          <a:spcPts val="0"/>
                        </a:spcBef>
                        <a:buNone/>
                      </a:pPr>
                      <a:r>
                        <a:rPr lang="en">
                          <a:latin typeface="Roboto"/>
                          <a:ea typeface="Roboto"/>
                          <a:cs typeface="Roboto"/>
                          <a:sym typeface="Roboto"/>
                        </a:rPr>
                        <a:t>1</a:t>
                      </a:r>
                    </a:p>
                  </a:txBody>
                  <a:tcPr marL="91425" marR="91425" marT="91425" marB="91425"/>
                </a:tc>
                <a:tc>
                  <a:txBody>
                    <a:bodyPr/>
                    <a:lstStyle/>
                    <a:p>
                      <a:pPr lvl="0" algn="r" rtl="0">
                        <a:spcBef>
                          <a:spcPts val="0"/>
                        </a:spcBef>
                        <a:buNone/>
                      </a:pPr>
                      <a:r>
                        <a:rPr lang="en">
                          <a:latin typeface="Roboto"/>
                          <a:ea typeface="Roboto"/>
                          <a:cs typeface="Roboto"/>
                          <a:sym typeface="Roboto"/>
                        </a:rPr>
                        <a:t>5</a:t>
                      </a:r>
                    </a:p>
                  </a:txBody>
                  <a:tcPr marL="91425" marR="91425" marT="91425" marB="91425"/>
                </a:tc>
              </a:tr>
              <a:tr h="387075">
                <a:tc>
                  <a:txBody>
                    <a:bodyPr/>
                    <a:lstStyle/>
                    <a:p>
                      <a:pPr lvl="0" algn="r">
                        <a:spcBef>
                          <a:spcPts val="0"/>
                        </a:spcBef>
                        <a:buNone/>
                      </a:pPr>
                      <a:r>
                        <a:rPr lang="en">
                          <a:latin typeface="Roboto"/>
                          <a:ea typeface="Roboto"/>
                          <a:cs typeface="Roboto"/>
                          <a:sym typeface="Roboto"/>
                        </a:rPr>
                        <a:t>2</a:t>
                      </a:r>
                    </a:p>
                  </a:txBody>
                  <a:tcPr marL="91425" marR="91425" marT="91425" marB="91425"/>
                </a:tc>
                <a:tc>
                  <a:txBody>
                    <a:bodyPr/>
                    <a:lstStyle/>
                    <a:p>
                      <a:pPr lvl="0" algn="r" rtl="0">
                        <a:spcBef>
                          <a:spcPts val="0"/>
                        </a:spcBef>
                        <a:buNone/>
                      </a:pPr>
                      <a:r>
                        <a:rPr lang="en">
                          <a:latin typeface="Roboto"/>
                          <a:ea typeface="Roboto"/>
                          <a:cs typeface="Roboto"/>
                          <a:sym typeface="Roboto"/>
                        </a:rPr>
                        <a:t>5</a:t>
                      </a:r>
                    </a:p>
                  </a:txBody>
                  <a:tcPr marL="91425" marR="91425" marT="91425" marB="91425"/>
                </a:tc>
              </a:tr>
              <a:tr h="387075">
                <a:tc>
                  <a:txBody>
                    <a:bodyPr/>
                    <a:lstStyle/>
                    <a:p>
                      <a:pPr lvl="0" algn="r">
                        <a:spcBef>
                          <a:spcPts val="0"/>
                        </a:spcBef>
                        <a:buNone/>
                      </a:pPr>
                      <a:r>
                        <a:rPr lang="en">
                          <a:latin typeface="Roboto"/>
                          <a:ea typeface="Roboto"/>
                          <a:cs typeface="Roboto"/>
                          <a:sym typeface="Roboto"/>
                        </a:rPr>
                        <a:t>3</a:t>
                      </a:r>
                    </a:p>
                  </a:txBody>
                  <a:tcPr marL="91425" marR="91425" marT="91425" marB="91425"/>
                </a:tc>
                <a:tc>
                  <a:txBody>
                    <a:bodyPr/>
                    <a:lstStyle/>
                    <a:p>
                      <a:pPr lvl="0" algn="r">
                        <a:spcBef>
                          <a:spcPts val="0"/>
                        </a:spcBef>
                        <a:buNone/>
                      </a:pPr>
                      <a:r>
                        <a:rPr lang="en">
                          <a:latin typeface="Roboto"/>
                          <a:ea typeface="Roboto"/>
                          <a:cs typeface="Roboto"/>
                          <a:sym typeface="Roboto"/>
                        </a:rPr>
                        <a:t>5</a:t>
                      </a:r>
                    </a:p>
                  </a:txBody>
                  <a:tcPr marL="91425" marR="91425" marT="91425" marB="91425"/>
                </a:tc>
              </a:tr>
              <a:tr h="387075">
                <a:tc>
                  <a:txBody>
                    <a:bodyPr/>
                    <a:lstStyle/>
                    <a:p>
                      <a:pPr lvl="0" algn="r">
                        <a:spcBef>
                          <a:spcPts val="0"/>
                        </a:spcBef>
                        <a:buNone/>
                      </a:pPr>
                      <a:r>
                        <a:rPr lang="en">
                          <a:latin typeface="Roboto"/>
                          <a:ea typeface="Roboto"/>
                          <a:cs typeface="Roboto"/>
                          <a:sym typeface="Roboto"/>
                        </a:rPr>
                        <a:t>4</a:t>
                      </a:r>
                    </a:p>
                  </a:txBody>
                  <a:tcPr marL="91425" marR="91425" marT="91425" marB="91425"/>
                </a:tc>
                <a:tc>
                  <a:txBody>
                    <a:bodyPr/>
                    <a:lstStyle/>
                    <a:p>
                      <a:pPr lvl="0" algn="r">
                        <a:spcBef>
                          <a:spcPts val="0"/>
                        </a:spcBef>
                        <a:buNone/>
                      </a:pPr>
                      <a:r>
                        <a:rPr lang="en">
                          <a:latin typeface="Roboto"/>
                          <a:ea typeface="Roboto"/>
                          <a:cs typeface="Roboto"/>
                          <a:sym typeface="Roboto"/>
                        </a:rPr>
                        <a:t>5</a:t>
                      </a:r>
                    </a:p>
                  </a:txBody>
                  <a:tcPr marL="91425" marR="91425" marT="91425" marB="91425"/>
                </a:tc>
              </a:tr>
            </a:tbl>
          </a:graphicData>
        </a:graphic>
      </p:graphicFrame>
      <p:grpSp>
        <p:nvGrpSpPr>
          <p:cNvPr id="278" name="Shape 278"/>
          <p:cNvGrpSpPr/>
          <p:nvPr/>
        </p:nvGrpSpPr>
        <p:grpSpPr>
          <a:xfrm>
            <a:off x="5296500" y="1341224"/>
            <a:ext cx="3480399" cy="3668407"/>
            <a:chOff x="5224575" y="1485375"/>
            <a:chExt cx="3480399" cy="3668407"/>
          </a:xfrm>
        </p:grpSpPr>
        <p:grpSp>
          <p:nvGrpSpPr>
            <p:cNvPr id="279" name="Shape 279"/>
            <p:cNvGrpSpPr/>
            <p:nvPr/>
          </p:nvGrpSpPr>
          <p:grpSpPr>
            <a:xfrm>
              <a:off x="7233194" y="2876350"/>
              <a:ext cx="913105" cy="436662"/>
              <a:chOff x="6347569" y="1718200"/>
              <a:chExt cx="913105" cy="436662"/>
            </a:xfrm>
          </p:grpSpPr>
          <p:sp>
            <p:nvSpPr>
              <p:cNvPr id="280" name="Shape 280"/>
              <p:cNvSpPr/>
              <p:nvPr/>
            </p:nvSpPr>
            <p:spPr>
              <a:xfrm>
                <a:off x="6347569" y="1888162"/>
                <a:ext cx="266699" cy="266699"/>
              </a:xfrm>
              <a:prstGeom prst="ellipse">
                <a:avLst/>
              </a:prstGeom>
              <a:solidFill>
                <a:srgbClr val="EA9999"/>
              </a:solidFill>
              <a:ln w="9525" cap="flat" cmpd="sng">
                <a:solidFill>
                  <a:srgbClr val="E6B8A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1" name="Shape 281"/>
              <p:cNvSpPr txBox="1"/>
              <p:nvPr/>
            </p:nvSpPr>
            <p:spPr>
              <a:xfrm>
                <a:off x="6542475" y="1718200"/>
                <a:ext cx="718199" cy="384000"/>
              </a:xfrm>
              <a:prstGeom prst="rect">
                <a:avLst/>
              </a:prstGeom>
              <a:noFill/>
              <a:ln>
                <a:noFill/>
              </a:ln>
            </p:spPr>
            <p:txBody>
              <a:bodyPr lIns="91425" tIns="91425" rIns="91425" bIns="91425" anchor="t" anchorCtr="0">
                <a:noAutofit/>
              </a:bodyPr>
              <a:lstStyle/>
              <a:p>
                <a:pPr lvl="0" algn="ctr">
                  <a:spcBef>
                    <a:spcPts val="0"/>
                  </a:spcBef>
                  <a:buNone/>
                </a:pPr>
                <a:r>
                  <a:rPr lang="en">
                    <a:latin typeface="Roboto"/>
                    <a:ea typeface="Roboto"/>
                    <a:cs typeface="Roboto"/>
                    <a:sym typeface="Roboto"/>
                  </a:rPr>
                  <a:t>Todd</a:t>
                </a:r>
              </a:p>
            </p:txBody>
          </p:sp>
        </p:grpSp>
        <p:grpSp>
          <p:nvGrpSpPr>
            <p:cNvPr id="282" name="Shape 282"/>
            <p:cNvGrpSpPr/>
            <p:nvPr/>
          </p:nvGrpSpPr>
          <p:grpSpPr>
            <a:xfrm>
              <a:off x="6898550" y="1485375"/>
              <a:ext cx="936000" cy="863512"/>
              <a:chOff x="7340725" y="1341237"/>
              <a:chExt cx="936000" cy="863512"/>
            </a:xfrm>
          </p:grpSpPr>
          <p:sp>
            <p:nvSpPr>
              <p:cNvPr id="283" name="Shape 283"/>
              <p:cNvSpPr/>
              <p:nvPr/>
            </p:nvSpPr>
            <p:spPr>
              <a:xfrm>
                <a:off x="7567375" y="1716050"/>
                <a:ext cx="488700" cy="488700"/>
              </a:xfrm>
              <a:prstGeom prst="ellipse">
                <a:avLst/>
              </a:prstGeom>
              <a:solidFill>
                <a:srgbClr val="FF0000"/>
              </a:solidFill>
              <a:ln w="9525" cap="flat" cmpd="sng">
                <a:solidFill>
                  <a:srgbClr val="E6B8A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4" name="Shape 284"/>
              <p:cNvSpPr txBox="1"/>
              <p:nvPr/>
            </p:nvSpPr>
            <p:spPr>
              <a:xfrm>
                <a:off x="7340725" y="1341237"/>
                <a:ext cx="936000" cy="384000"/>
              </a:xfrm>
              <a:prstGeom prst="rect">
                <a:avLst/>
              </a:prstGeom>
              <a:noFill/>
              <a:ln>
                <a:noFill/>
              </a:ln>
            </p:spPr>
            <p:txBody>
              <a:bodyPr lIns="91425" tIns="91425" rIns="91425" bIns="91425" anchor="t" anchorCtr="0">
                <a:noAutofit/>
              </a:bodyPr>
              <a:lstStyle/>
              <a:p>
                <a:pPr lvl="0" algn="ctr" rtl="0">
                  <a:spcBef>
                    <a:spcPts val="0"/>
                  </a:spcBef>
                  <a:buNone/>
                </a:pPr>
                <a:r>
                  <a:rPr lang="en">
                    <a:latin typeface="Roboto"/>
                    <a:ea typeface="Roboto"/>
                    <a:cs typeface="Roboto"/>
                    <a:sym typeface="Roboto"/>
                  </a:rPr>
                  <a:t>Madison</a:t>
                </a:r>
              </a:p>
            </p:txBody>
          </p:sp>
        </p:grpSp>
        <p:grpSp>
          <p:nvGrpSpPr>
            <p:cNvPr id="285" name="Shape 285"/>
            <p:cNvGrpSpPr/>
            <p:nvPr/>
          </p:nvGrpSpPr>
          <p:grpSpPr>
            <a:xfrm>
              <a:off x="5224575" y="3120775"/>
              <a:ext cx="1465224" cy="810299"/>
              <a:chOff x="6132450" y="2525237"/>
              <a:chExt cx="1465224" cy="810299"/>
            </a:xfrm>
          </p:grpSpPr>
          <p:sp>
            <p:nvSpPr>
              <p:cNvPr id="286" name="Shape 286"/>
              <p:cNvSpPr/>
              <p:nvPr/>
            </p:nvSpPr>
            <p:spPr>
              <a:xfrm>
                <a:off x="6787375" y="2525237"/>
                <a:ext cx="810299" cy="810299"/>
              </a:xfrm>
              <a:prstGeom prst="ellipse">
                <a:avLst/>
              </a:prstGeom>
              <a:solidFill>
                <a:srgbClr val="990000"/>
              </a:solidFill>
              <a:ln w="9525" cap="flat" cmpd="sng">
                <a:solidFill>
                  <a:srgbClr val="E6B8A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7" name="Shape 287"/>
              <p:cNvSpPr txBox="1"/>
              <p:nvPr/>
            </p:nvSpPr>
            <p:spPr>
              <a:xfrm>
                <a:off x="6132450" y="2738387"/>
                <a:ext cx="718199" cy="384000"/>
              </a:xfrm>
              <a:prstGeom prst="rect">
                <a:avLst/>
              </a:prstGeom>
              <a:noFill/>
              <a:ln>
                <a:noFill/>
              </a:ln>
            </p:spPr>
            <p:txBody>
              <a:bodyPr lIns="91425" tIns="91425" rIns="91425" bIns="91425" anchor="t" anchorCtr="0">
                <a:noAutofit/>
              </a:bodyPr>
              <a:lstStyle/>
              <a:p>
                <a:pPr lvl="0" rtl="0">
                  <a:spcBef>
                    <a:spcPts val="0"/>
                  </a:spcBef>
                  <a:buNone/>
                </a:pPr>
                <a:r>
                  <a:rPr lang="en">
                    <a:latin typeface="Roboto"/>
                    <a:ea typeface="Roboto"/>
                    <a:cs typeface="Roboto"/>
                    <a:sym typeface="Roboto"/>
                  </a:rPr>
                  <a:t>Alison</a:t>
                </a:r>
              </a:p>
            </p:txBody>
          </p:sp>
        </p:grpSp>
        <p:grpSp>
          <p:nvGrpSpPr>
            <p:cNvPr id="288" name="Shape 288"/>
            <p:cNvGrpSpPr/>
            <p:nvPr/>
          </p:nvGrpSpPr>
          <p:grpSpPr>
            <a:xfrm>
              <a:off x="5862500" y="1697237"/>
              <a:ext cx="810299" cy="834725"/>
              <a:chOff x="5652000" y="2463562"/>
              <a:chExt cx="810299" cy="834725"/>
            </a:xfrm>
          </p:grpSpPr>
          <p:sp>
            <p:nvSpPr>
              <p:cNvPr id="289" name="Shape 289"/>
              <p:cNvSpPr/>
              <p:nvPr/>
            </p:nvSpPr>
            <p:spPr>
              <a:xfrm>
                <a:off x="5812787" y="2809587"/>
                <a:ext cx="488700" cy="488700"/>
              </a:xfrm>
              <a:prstGeom prst="ellipse">
                <a:avLst/>
              </a:prstGeom>
              <a:solidFill>
                <a:srgbClr val="FF0000"/>
              </a:solidFill>
              <a:ln w="9525" cap="flat" cmpd="sng">
                <a:solidFill>
                  <a:srgbClr val="E6B8A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0" name="Shape 290"/>
              <p:cNvSpPr txBox="1"/>
              <p:nvPr/>
            </p:nvSpPr>
            <p:spPr>
              <a:xfrm>
                <a:off x="5652000" y="2463562"/>
                <a:ext cx="810299" cy="384000"/>
              </a:xfrm>
              <a:prstGeom prst="rect">
                <a:avLst/>
              </a:prstGeom>
              <a:noFill/>
              <a:ln>
                <a:noFill/>
              </a:ln>
            </p:spPr>
            <p:txBody>
              <a:bodyPr lIns="91425" tIns="91425" rIns="91425" bIns="91425" anchor="t" anchorCtr="0">
                <a:noAutofit/>
              </a:bodyPr>
              <a:lstStyle/>
              <a:p>
                <a:pPr lvl="0" algn="ctr" rtl="0">
                  <a:spcBef>
                    <a:spcPts val="0"/>
                  </a:spcBef>
                  <a:buNone/>
                </a:pPr>
                <a:r>
                  <a:rPr lang="en">
                    <a:latin typeface="Roboto"/>
                    <a:ea typeface="Roboto"/>
                    <a:cs typeface="Roboto"/>
                    <a:sym typeface="Roboto"/>
                  </a:rPr>
                  <a:t>James</a:t>
                </a:r>
              </a:p>
            </p:txBody>
          </p:sp>
        </p:grpSp>
        <p:grpSp>
          <p:nvGrpSpPr>
            <p:cNvPr id="291" name="Shape 291"/>
            <p:cNvGrpSpPr/>
            <p:nvPr/>
          </p:nvGrpSpPr>
          <p:grpSpPr>
            <a:xfrm rot="-638277">
              <a:off x="6600265" y="4099744"/>
              <a:ext cx="882888" cy="980976"/>
              <a:chOff x="5570375" y="4149599"/>
              <a:chExt cx="882900" cy="980989"/>
            </a:xfrm>
          </p:grpSpPr>
          <p:sp>
            <p:nvSpPr>
              <p:cNvPr id="292" name="Shape 292"/>
              <p:cNvSpPr/>
              <p:nvPr/>
            </p:nvSpPr>
            <p:spPr>
              <a:xfrm rot="2057688">
                <a:off x="5838085" y="4244812"/>
                <a:ext cx="488773" cy="488773"/>
              </a:xfrm>
              <a:prstGeom prst="ellipse">
                <a:avLst/>
              </a:prstGeom>
              <a:solidFill>
                <a:srgbClr val="FF0000"/>
              </a:solidFill>
              <a:ln w="9525" cap="flat" cmpd="sng">
                <a:solidFill>
                  <a:srgbClr val="E6B8A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3" name="Shape 293"/>
              <p:cNvSpPr txBox="1"/>
              <p:nvPr/>
            </p:nvSpPr>
            <p:spPr>
              <a:xfrm rot="637716">
                <a:off x="5598687" y="4673697"/>
                <a:ext cx="826276" cy="383983"/>
              </a:xfrm>
              <a:prstGeom prst="rect">
                <a:avLst/>
              </a:prstGeom>
              <a:noFill/>
              <a:ln>
                <a:noFill/>
              </a:ln>
            </p:spPr>
            <p:txBody>
              <a:bodyPr lIns="91425" tIns="91425" rIns="91425" bIns="91425" anchor="t" anchorCtr="0">
                <a:noAutofit/>
              </a:bodyPr>
              <a:lstStyle/>
              <a:p>
                <a:pPr lvl="0" algn="ctr" rtl="0">
                  <a:spcBef>
                    <a:spcPts val="0"/>
                  </a:spcBef>
                  <a:buNone/>
                </a:pPr>
                <a:r>
                  <a:rPr lang="en">
                    <a:latin typeface="Roboto"/>
                    <a:ea typeface="Roboto"/>
                    <a:cs typeface="Roboto"/>
                    <a:sym typeface="Roboto"/>
                  </a:rPr>
                  <a:t>Lauren</a:t>
                </a:r>
              </a:p>
            </p:txBody>
          </p:sp>
        </p:grpSp>
        <p:grpSp>
          <p:nvGrpSpPr>
            <p:cNvPr id="294" name="Shape 294"/>
            <p:cNvGrpSpPr/>
            <p:nvPr/>
          </p:nvGrpSpPr>
          <p:grpSpPr>
            <a:xfrm>
              <a:off x="7725640" y="3635407"/>
              <a:ext cx="979334" cy="806955"/>
              <a:chOff x="7128740" y="3670169"/>
              <a:chExt cx="979334" cy="806955"/>
            </a:xfrm>
          </p:grpSpPr>
          <p:sp>
            <p:nvSpPr>
              <p:cNvPr id="295" name="Shape 295"/>
              <p:cNvSpPr/>
              <p:nvPr/>
            </p:nvSpPr>
            <p:spPr>
              <a:xfrm rot="615647">
                <a:off x="7168335" y="3709764"/>
                <a:ext cx="488411" cy="488411"/>
              </a:xfrm>
              <a:prstGeom prst="ellipse">
                <a:avLst/>
              </a:prstGeom>
              <a:solidFill>
                <a:srgbClr val="FF0000"/>
              </a:solidFill>
              <a:ln w="9525" cap="flat" cmpd="sng">
                <a:solidFill>
                  <a:srgbClr val="E6B8A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6" name="Shape 296"/>
              <p:cNvSpPr txBox="1"/>
              <p:nvPr/>
            </p:nvSpPr>
            <p:spPr>
              <a:xfrm>
                <a:off x="7389875" y="4093125"/>
                <a:ext cx="718199" cy="384000"/>
              </a:xfrm>
              <a:prstGeom prst="rect">
                <a:avLst/>
              </a:prstGeom>
              <a:noFill/>
              <a:ln>
                <a:noFill/>
              </a:ln>
            </p:spPr>
            <p:txBody>
              <a:bodyPr lIns="91425" tIns="91425" rIns="91425" bIns="91425" anchor="t" anchorCtr="0">
                <a:noAutofit/>
              </a:bodyPr>
              <a:lstStyle/>
              <a:p>
                <a:pPr lvl="0" algn="ctr" rtl="0">
                  <a:spcBef>
                    <a:spcPts val="0"/>
                  </a:spcBef>
                  <a:buNone/>
                </a:pPr>
                <a:r>
                  <a:rPr lang="en">
                    <a:latin typeface="Roboto"/>
                    <a:ea typeface="Roboto"/>
                    <a:cs typeface="Roboto"/>
                    <a:sym typeface="Roboto"/>
                  </a:rPr>
                  <a:t>Eka</a:t>
                </a:r>
              </a:p>
            </p:txBody>
          </p:sp>
        </p:grpSp>
        <p:cxnSp>
          <p:nvCxnSpPr>
            <p:cNvPr id="297" name="Shape 297"/>
            <p:cNvCxnSpPr>
              <a:stCxn id="286" idx="0"/>
              <a:endCxn id="289" idx="4"/>
            </p:cNvCxnSpPr>
            <p:nvPr/>
          </p:nvCxnSpPr>
          <p:spPr>
            <a:xfrm rot="10800000">
              <a:off x="6267549" y="2531875"/>
              <a:ext cx="17100" cy="588900"/>
            </a:xfrm>
            <a:prstGeom prst="straightConnector1">
              <a:avLst/>
            </a:prstGeom>
            <a:noFill/>
            <a:ln w="28575" cap="flat" cmpd="sng">
              <a:solidFill>
                <a:schemeClr val="dk2"/>
              </a:solidFill>
              <a:prstDash val="solid"/>
              <a:round/>
              <a:headEnd type="none" w="lg" len="lg"/>
              <a:tailEnd type="triangle" w="lg" len="lg"/>
            </a:ln>
          </p:spPr>
        </p:cxnSp>
        <p:cxnSp>
          <p:nvCxnSpPr>
            <p:cNvPr id="298" name="Shape 298"/>
            <p:cNvCxnSpPr>
              <a:stCxn id="286" idx="7"/>
              <a:endCxn id="283" idx="3"/>
            </p:cNvCxnSpPr>
            <p:nvPr/>
          </p:nvCxnSpPr>
          <p:spPr>
            <a:xfrm rot="10800000" flipH="1">
              <a:off x="6571134" y="2277340"/>
              <a:ext cx="625500" cy="962100"/>
            </a:xfrm>
            <a:prstGeom prst="straightConnector1">
              <a:avLst/>
            </a:prstGeom>
            <a:noFill/>
            <a:ln w="28575" cap="flat" cmpd="sng">
              <a:solidFill>
                <a:schemeClr val="dk2"/>
              </a:solidFill>
              <a:prstDash val="solid"/>
              <a:round/>
              <a:headEnd type="none" w="lg" len="lg"/>
              <a:tailEnd type="triangle" w="lg" len="lg"/>
            </a:ln>
          </p:spPr>
        </p:cxnSp>
        <p:cxnSp>
          <p:nvCxnSpPr>
            <p:cNvPr id="299" name="Shape 299"/>
            <p:cNvCxnSpPr>
              <a:stCxn id="286" idx="6"/>
              <a:endCxn id="280" idx="3"/>
            </p:cNvCxnSpPr>
            <p:nvPr/>
          </p:nvCxnSpPr>
          <p:spPr>
            <a:xfrm rot="10800000" flipH="1">
              <a:off x="6689799" y="3273924"/>
              <a:ext cx="582600" cy="252000"/>
            </a:xfrm>
            <a:prstGeom prst="straightConnector1">
              <a:avLst/>
            </a:prstGeom>
            <a:noFill/>
            <a:ln w="28575" cap="flat" cmpd="sng">
              <a:solidFill>
                <a:schemeClr val="dk2"/>
              </a:solidFill>
              <a:prstDash val="solid"/>
              <a:round/>
              <a:headEnd type="none" w="lg" len="lg"/>
              <a:tailEnd type="triangle" w="lg" len="lg"/>
            </a:ln>
          </p:spPr>
        </p:cxnSp>
        <p:cxnSp>
          <p:nvCxnSpPr>
            <p:cNvPr id="300" name="Shape 300"/>
            <p:cNvCxnSpPr>
              <a:stCxn id="286" idx="5"/>
              <a:endCxn id="292" idx="2"/>
            </p:cNvCxnSpPr>
            <p:nvPr/>
          </p:nvCxnSpPr>
          <p:spPr>
            <a:xfrm>
              <a:off x="6571134" y="3812409"/>
              <a:ext cx="288300" cy="518400"/>
            </a:xfrm>
            <a:prstGeom prst="straightConnector1">
              <a:avLst/>
            </a:prstGeom>
            <a:noFill/>
            <a:ln w="28575" cap="flat" cmpd="sng">
              <a:solidFill>
                <a:schemeClr val="dk2"/>
              </a:solidFill>
              <a:prstDash val="solid"/>
              <a:round/>
              <a:headEnd type="none" w="lg" len="lg"/>
              <a:tailEnd type="triangle" w="lg" len="lg"/>
            </a:ln>
          </p:spPr>
        </p:cxnSp>
        <p:cxnSp>
          <p:nvCxnSpPr>
            <p:cNvPr id="301" name="Shape 301"/>
            <p:cNvCxnSpPr>
              <a:stCxn id="286" idx="6"/>
              <a:endCxn id="295" idx="2"/>
            </p:cNvCxnSpPr>
            <p:nvPr/>
          </p:nvCxnSpPr>
          <p:spPr>
            <a:xfrm>
              <a:off x="6689799" y="3525924"/>
              <a:ext cx="1079400" cy="349800"/>
            </a:xfrm>
            <a:prstGeom prst="straightConnector1">
              <a:avLst/>
            </a:prstGeom>
            <a:noFill/>
            <a:ln w="28575" cap="flat" cmpd="sng">
              <a:solidFill>
                <a:schemeClr val="dk2"/>
              </a:solidFill>
              <a:prstDash val="solid"/>
              <a:round/>
              <a:headEnd type="none" w="lg" len="lg"/>
              <a:tailEnd type="triangle" w="lg" len="lg"/>
            </a:ln>
          </p:spPr>
        </p:cxnSp>
        <p:cxnSp>
          <p:nvCxnSpPr>
            <p:cNvPr id="302" name="Shape 302"/>
            <p:cNvCxnSpPr>
              <a:stCxn id="295" idx="3"/>
              <a:endCxn id="292" idx="7"/>
            </p:cNvCxnSpPr>
            <p:nvPr/>
          </p:nvCxnSpPr>
          <p:spPr>
            <a:xfrm flipH="1">
              <a:off x="7310763" y="4058365"/>
              <a:ext cx="498000" cy="281700"/>
            </a:xfrm>
            <a:prstGeom prst="straightConnector1">
              <a:avLst/>
            </a:prstGeom>
            <a:noFill/>
            <a:ln w="28575" cap="flat" cmpd="sng">
              <a:solidFill>
                <a:schemeClr val="dk2"/>
              </a:solidFill>
              <a:prstDash val="solid"/>
              <a:round/>
              <a:headEnd type="none" w="lg" len="lg"/>
              <a:tailEnd type="triangle" w="lg" len="lg"/>
            </a:ln>
          </p:spPr>
        </p:cxnSp>
        <p:cxnSp>
          <p:nvCxnSpPr>
            <p:cNvPr id="303" name="Shape 303"/>
            <p:cNvCxnSpPr>
              <a:stCxn id="295" idx="1"/>
              <a:endCxn id="280" idx="5"/>
            </p:cNvCxnSpPr>
            <p:nvPr/>
          </p:nvCxnSpPr>
          <p:spPr>
            <a:xfrm rot="10800000">
              <a:off x="7460782" y="3273930"/>
              <a:ext cx="409500" cy="444600"/>
            </a:xfrm>
            <a:prstGeom prst="straightConnector1">
              <a:avLst/>
            </a:prstGeom>
            <a:noFill/>
            <a:ln w="28575" cap="flat" cmpd="sng">
              <a:solidFill>
                <a:schemeClr val="dk2"/>
              </a:solidFill>
              <a:prstDash val="solid"/>
              <a:round/>
              <a:headEnd type="none" w="lg" len="lg"/>
              <a:tailEnd type="triangle" w="lg" len="lg"/>
            </a:ln>
          </p:spPr>
        </p:cxnSp>
        <p:cxnSp>
          <p:nvCxnSpPr>
            <p:cNvPr id="304" name="Shape 304"/>
            <p:cNvCxnSpPr>
              <a:stCxn id="289" idx="5"/>
              <a:endCxn id="280" idx="1"/>
            </p:cNvCxnSpPr>
            <p:nvPr/>
          </p:nvCxnSpPr>
          <p:spPr>
            <a:xfrm>
              <a:off x="6440419" y="2460394"/>
              <a:ext cx="831899" cy="624900"/>
            </a:xfrm>
            <a:prstGeom prst="straightConnector1">
              <a:avLst/>
            </a:prstGeom>
            <a:noFill/>
            <a:ln w="28575" cap="flat" cmpd="sng">
              <a:solidFill>
                <a:schemeClr val="dk2"/>
              </a:solidFill>
              <a:prstDash val="solid"/>
              <a:round/>
              <a:headEnd type="none" w="lg" len="lg"/>
              <a:tailEnd type="triangle" w="lg" len="lg"/>
            </a:ln>
          </p:spPr>
        </p:cxnSp>
        <p:cxnSp>
          <p:nvCxnSpPr>
            <p:cNvPr id="305" name="Shape 305"/>
            <p:cNvCxnSpPr>
              <a:stCxn id="292" idx="0"/>
              <a:endCxn id="280" idx="4"/>
            </p:cNvCxnSpPr>
            <p:nvPr/>
          </p:nvCxnSpPr>
          <p:spPr>
            <a:xfrm rot="10800000" flipH="1">
              <a:off x="7181346" y="3313144"/>
              <a:ext cx="185100" cy="891900"/>
            </a:xfrm>
            <a:prstGeom prst="straightConnector1">
              <a:avLst/>
            </a:prstGeom>
            <a:noFill/>
            <a:ln w="28575" cap="flat" cmpd="sng">
              <a:solidFill>
                <a:schemeClr val="dk2"/>
              </a:solidFill>
              <a:prstDash val="solid"/>
              <a:round/>
              <a:headEnd type="none" w="lg" len="lg"/>
              <a:tailEnd type="triangle" w="lg" len="lg"/>
            </a:ln>
          </p:spPr>
        </p:cxnSp>
        <p:cxnSp>
          <p:nvCxnSpPr>
            <p:cNvPr id="306" name="Shape 306"/>
            <p:cNvCxnSpPr>
              <a:stCxn id="283" idx="4"/>
              <a:endCxn id="280" idx="0"/>
            </p:cNvCxnSpPr>
            <p:nvPr/>
          </p:nvCxnSpPr>
          <p:spPr>
            <a:xfrm flipH="1">
              <a:off x="7366550" y="2348887"/>
              <a:ext cx="3000" cy="697500"/>
            </a:xfrm>
            <a:prstGeom prst="straightConnector1">
              <a:avLst/>
            </a:prstGeom>
            <a:noFill/>
            <a:ln w="28575" cap="flat" cmpd="sng">
              <a:solidFill>
                <a:schemeClr val="dk2"/>
              </a:solidFill>
              <a:prstDash val="solid"/>
              <a:round/>
              <a:headEnd type="none" w="lg" len="lg"/>
              <a:tailEnd type="triangle" w="lg" len="lg"/>
            </a:ln>
          </p:spPr>
        </p:cxnSp>
      </p:grpSp>
      <p:sp>
        <p:nvSpPr>
          <p:cNvPr id="307" name="Shape 307"/>
          <p:cNvSpPr txBox="1"/>
          <p:nvPr/>
        </p:nvSpPr>
        <p:spPr>
          <a:xfrm>
            <a:off x="311700" y="1409737"/>
            <a:ext cx="2785199" cy="328199"/>
          </a:xfrm>
          <a:prstGeom prst="rect">
            <a:avLst/>
          </a:prstGeom>
          <a:noFill/>
          <a:ln>
            <a:noFill/>
          </a:ln>
        </p:spPr>
        <p:txBody>
          <a:bodyPr lIns="91425" tIns="91425" rIns="91425" bIns="91425" anchor="t" anchorCtr="0">
            <a:noAutofit/>
          </a:bodyPr>
          <a:lstStyle/>
          <a:p>
            <a:pPr lvl="0">
              <a:spcBef>
                <a:spcPts val="0"/>
              </a:spcBef>
              <a:buNone/>
            </a:pPr>
            <a:r>
              <a:rPr lang="en" sz="1800" b="1">
                <a:latin typeface="Roboto"/>
                <a:ea typeface="Roboto"/>
                <a:cs typeface="Roboto"/>
                <a:sym typeface="Roboto"/>
              </a:rPr>
              <a:t>Nodes</a:t>
            </a:r>
          </a:p>
        </p:txBody>
      </p:sp>
      <p:sp>
        <p:nvSpPr>
          <p:cNvPr id="308" name="Shape 308"/>
          <p:cNvSpPr txBox="1"/>
          <p:nvPr/>
        </p:nvSpPr>
        <p:spPr>
          <a:xfrm>
            <a:off x="3508100" y="1409737"/>
            <a:ext cx="1561500" cy="328199"/>
          </a:xfrm>
          <a:prstGeom prst="rect">
            <a:avLst/>
          </a:prstGeom>
          <a:noFill/>
          <a:ln>
            <a:noFill/>
          </a:ln>
        </p:spPr>
        <p:txBody>
          <a:bodyPr lIns="91425" tIns="91425" rIns="91425" bIns="91425" anchor="t" anchorCtr="0">
            <a:noAutofit/>
          </a:bodyPr>
          <a:lstStyle/>
          <a:p>
            <a:pPr lvl="0" rtl="0">
              <a:spcBef>
                <a:spcPts val="0"/>
              </a:spcBef>
              <a:buNone/>
            </a:pPr>
            <a:r>
              <a:rPr lang="en" sz="1800" b="1">
                <a:latin typeface="Roboto"/>
                <a:ea typeface="Roboto"/>
                <a:cs typeface="Roboto"/>
                <a:sym typeface="Roboto"/>
              </a:rPr>
              <a:t>Edges</a:t>
            </a:r>
          </a:p>
        </p:txBody>
      </p:sp>
      <p:sp>
        <p:nvSpPr>
          <p:cNvPr id="309" name="Shape 309"/>
          <p:cNvSpPr txBox="1">
            <a:spLocks noGrp="1"/>
          </p:cNvSpPr>
          <p:nvPr>
            <p:ph type="title"/>
          </p:nvPr>
        </p:nvSpPr>
        <p:spPr>
          <a:xfrm>
            <a:off x="311700" y="546666"/>
            <a:ext cx="8520599" cy="810299"/>
          </a:xfrm>
          <a:prstGeom prst="rect">
            <a:avLst/>
          </a:prstGeom>
        </p:spPr>
        <p:txBody>
          <a:bodyPr lIns="91425" tIns="91425" rIns="91425" bIns="91425" anchor="t" anchorCtr="0">
            <a:noAutofit/>
          </a:bodyPr>
          <a:lstStyle/>
          <a:p>
            <a:pPr lvl="0" rtl="0">
              <a:spcBef>
                <a:spcPts val="0"/>
              </a:spcBef>
              <a:buNone/>
            </a:pPr>
            <a:r>
              <a:rPr lang="en"/>
              <a:t>A simple directed graph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title"/>
          </p:nvPr>
        </p:nvSpPr>
        <p:spPr>
          <a:xfrm>
            <a:off x="598100" y="2869796"/>
            <a:ext cx="8222100" cy="1118399"/>
          </a:xfrm>
          <a:prstGeom prst="rect">
            <a:avLst/>
          </a:prstGeom>
        </p:spPr>
        <p:txBody>
          <a:bodyPr lIns="91425" tIns="91425" rIns="91425" bIns="91425" anchor="ctr" anchorCtr="0">
            <a:noAutofit/>
          </a:bodyPr>
          <a:lstStyle/>
          <a:p>
            <a:pPr lvl="0">
              <a:spcBef>
                <a:spcPts val="0"/>
              </a:spcBef>
              <a:buNone/>
            </a:pPr>
            <a:r>
              <a:rPr lang="en"/>
              <a:t>Fusion Tables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311700" y="546666"/>
            <a:ext cx="8520599" cy="810299"/>
          </a:xfrm>
          <a:prstGeom prst="rect">
            <a:avLst/>
          </a:prstGeom>
        </p:spPr>
        <p:txBody>
          <a:bodyPr lIns="91425" tIns="91425" rIns="91425" bIns="91425" anchor="t" anchorCtr="0">
            <a:noAutofit/>
          </a:bodyPr>
          <a:lstStyle/>
          <a:p>
            <a:pPr lvl="0">
              <a:spcBef>
                <a:spcPts val="0"/>
              </a:spcBef>
              <a:buNone/>
            </a:pPr>
            <a:r>
              <a:rPr lang="en"/>
              <a:t>Google Fusion Tables</a:t>
            </a:r>
          </a:p>
        </p:txBody>
      </p:sp>
      <p:sp>
        <p:nvSpPr>
          <p:cNvPr id="320" name="Shape 320"/>
          <p:cNvSpPr txBox="1">
            <a:spLocks noGrp="1"/>
          </p:cNvSpPr>
          <p:nvPr>
            <p:ph type="body" idx="1"/>
          </p:nvPr>
        </p:nvSpPr>
        <p:spPr>
          <a:xfrm>
            <a:off x="311700" y="1639833"/>
            <a:ext cx="8520599" cy="4451999"/>
          </a:xfrm>
          <a:prstGeom prst="rect">
            <a:avLst/>
          </a:prstGeom>
        </p:spPr>
        <p:txBody>
          <a:bodyPr lIns="91425" tIns="91425" rIns="91425" bIns="91425" anchor="t" anchorCtr="0">
            <a:noAutofit/>
          </a:bodyPr>
          <a:lstStyle/>
          <a:p>
            <a:pPr marL="457200" lvl="0" indent="-381000" rtl="0">
              <a:spcBef>
                <a:spcPts val="0"/>
              </a:spcBef>
              <a:buSzPct val="100000"/>
            </a:pPr>
            <a:r>
              <a:rPr lang="en" sz="2400"/>
              <a:t>Tool for making quick visualizations in Google</a:t>
            </a:r>
          </a:p>
          <a:p>
            <a:pPr marL="457200" lvl="0" indent="-381000" rtl="0">
              <a:spcBef>
                <a:spcPts val="0"/>
              </a:spcBef>
              <a:buSzPct val="100000"/>
            </a:pPr>
            <a:r>
              <a:rPr lang="en" sz="2400"/>
              <a:t>You can make </a:t>
            </a:r>
            <a:r>
              <a:rPr lang="en" sz="2400" b="1"/>
              <a:t>network graphs </a:t>
            </a:r>
            <a:r>
              <a:rPr lang="en" sz="2400"/>
              <a:t>quickly using a spreadsheet </a:t>
            </a:r>
          </a:p>
          <a:p>
            <a:pPr marL="457200" lvl="0" indent="-381000" rtl="0">
              <a:spcBef>
                <a:spcPts val="0"/>
              </a:spcBef>
              <a:buSzPct val="100000"/>
            </a:pPr>
            <a:r>
              <a:rPr lang="en" sz="2400"/>
              <a:t>Accepts spreadsheets (.CSV, .XLS) files</a:t>
            </a:r>
          </a:p>
          <a:p>
            <a:pPr marL="457200" lvl="0" indent="-381000">
              <a:spcBef>
                <a:spcPts val="0"/>
              </a:spcBef>
              <a:buSzPct val="100000"/>
            </a:pPr>
            <a:r>
              <a:rPr lang="en" sz="2400"/>
              <a:t>Few options for changing look and feel of visualization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ctrTitle"/>
          </p:nvPr>
        </p:nvSpPr>
        <p:spPr>
          <a:xfrm>
            <a:off x="598100" y="2366963"/>
            <a:ext cx="8222100" cy="1118399"/>
          </a:xfrm>
          <a:prstGeom prst="rect">
            <a:avLst/>
          </a:prstGeom>
        </p:spPr>
        <p:txBody>
          <a:bodyPr lIns="91425" tIns="91425" rIns="91425" bIns="91425" anchor="b" anchorCtr="0">
            <a:noAutofit/>
          </a:bodyPr>
          <a:lstStyle/>
          <a:p>
            <a:pPr lvl="0" algn="ctr">
              <a:spcBef>
                <a:spcPts val="0"/>
              </a:spcBef>
              <a:buNone/>
            </a:pPr>
            <a:r>
              <a:rPr lang="en" sz="6000" u="sng">
                <a:solidFill>
                  <a:schemeClr val="hlink"/>
                </a:solidFill>
                <a:hlinkClick r:id="rId3"/>
              </a:rPr>
              <a:t>go.ncsu.edu/netgraphs</a:t>
            </a:r>
          </a:p>
        </p:txBody>
      </p:sp>
      <p:sp>
        <p:nvSpPr>
          <p:cNvPr id="326" name="Shape 326"/>
          <p:cNvSpPr txBox="1">
            <a:spLocks noGrp="1"/>
          </p:cNvSpPr>
          <p:nvPr>
            <p:ph type="subTitle" idx="1"/>
          </p:nvPr>
        </p:nvSpPr>
        <p:spPr>
          <a:xfrm>
            <a:off x="598088" y="3621217"/>
            <a:ext cx="8222100" cy="577199"/>
          </a:xfrm>
          <a:prstGeom prst="rect">
            <a:avLst/>
          </a:prstGeom>
        </p:spPr>
        <p:txBody>
          <a:bodyPr lIns="91425" tIns="91425" rIns="91425" bIns="91425" anchor="t" anchorCtr="0">
            <a:noAutofit/>
          </a:bodyPr>
          <a:lstStyle/>
          <a:p>
            <a:pPr lvl="0">
              <a:spcBef>
                <a:spcPts val="0"/>
              </a:spcBef>
              <a:buNone/>
            </a:pPr>
            <a:r>
              <a:rPr lang="en"/>
              <a:t>Link to workshop materials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546666"/>
            <a:ext cx="8520599" cy="810299"/>
          </a:xfrm>
          <a:prstGeom prst="rect">
            <a:avLst/>
          </a:prstGeom>
        </p:spPr>
        <p:txBody>
          <a:bodyPr lIns="91425" tIns="91425" rIns="91425" bIns="91425" anchor="t" anchorCtr="0">
            <a:noAutofit/>
          </a:bodyPr>
          <a:lstStyle/>
          <a:p>
            <a:pPr lvl="0" rtl="0">
              <a:spcBef>
                <a:spcPts val="0"/>
              </a:spcBef>
              <a:buNone/>
            </a:pPr>
            <a:r>
              <a:rPr lang="en" b="1"/>
              <a:t>Data Visualization Services @ NCSU Libraries</a:t>
            </a:r>
          </a:p>
          <a:p>
            <a:pPr lvl="0" algn="r">
              <a:spcBef>
                <a:spcPts val="0"/>
              </a:spcBef>
              <a:buNone/>
            </a:pPr>
            <a:r>
              <a:rPr lang="en" b="1" u="sng">
                <a:solidFill>
                  <a:srgbClr val="A64D79"/>
                </a:solidFill>
              </a:rPr>
              <a:t>lib.ncsu.edu/do/visualization</a:t>
            </a:r>
          </a:p>
        </p:txBody>
      </p:sp>
      <p:sp>
        <p:nvSpPr>
          <p:cNvPr id="92" name="Shape 92"/>
          <p:cNvSpPr txBox="1">
            <a:spLocks noGrp="1"/>
          </p:cNvSpPr>
          <p:nvPr>
            <p:ph type="body" idx="1"/>
          </p:nvPr>
        </p:nvSpPr>
        <p:spPr>
          <a:xfrm>
            <a:off x="311700" y="1639833"/>
            <a:ext cx="8520599" cy="4451999"/>
          </a:xfrm>
          <a:prstGeom prst="rect">
            <a:avLst/>
          </a:prstGeom>
        </p:spPr>
        <p:txBody>
          <a:bodyPr lIns="91425" tIns="91425" rIns="91425" bIns="91425" anchor="t" anchorCtr="0">
            <a:noAutofit/>
          </a:bodyPr>
          <a:lstStyle/>
          <a:p>
            <a:pPr lvl="0">
              <a:spcBef>
                <a:spcPts val="0"/>
              </a:spcBef>
              <a:buNone/>
            </a:pPr>
            <a:endParaRPr/>
          </a:p>
        </p:txBody>
      </p:sp>
      <p:pic>
        <p:nvPicPr>
          <p:cNvPr id="93" name="Shape 93" descr="Screen Shot 2016-01-22 at 9.30.19 AM.png"/>
          <p:cNvPicPr preferRelativeResize="0"/>
          <p:nvPr/>
        </p:nvPicPr>
        <p:blipFill rotWithShape="1">
          <a:blip r:embed="rId3">
            <a:alphaModFix/>
          </a:blip>
          <a:srcRect b="-1553"/>
          <a:stretch/>
        </p:blipFill>
        <p:spPr>
          <a:xfrm>
            <a:off x="389362" y="1639825"/>
            <a:ext cx="8365275" cy="47973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body" idx="4294967295"/>
          </p:nvPr>
        </p:nvSpPr>
        <p:spPr>
          <a:xfrm>
            <a:off x="311700" y="2670150"/>
            <a:ext cx="8520599" cy="882299"/>
          </a:xfrm>
          <a:prstGeom prst="rect">
            <a:avLst/>
          </a:prstGeom>
        </p:spPr>
        <p:txBody>
          <a:bodyPr lIns="91425" tIns="91425" rIns="91425" bIns="91425" anchor="t" anchorCtr="0">
            <a:noAutofit/>
          </a:bodyPr>
          <a:lstStyle/>
          <a:p>
            <a:pPr lvl="0" algn="ctr" rtl="0">
              <a:lnSpc>
                <a:spcPct val="100000"/>
              </a:lnSpc>
              <a:spcBef>
                <a:spcPts val="0"/>
              </a:spcBef>
              <a:spcAft>
                <a:spcPts val="0"/>
              </a:spcAft>
              <a:buNone/>
            </a:pPr>
            <a:r>
              <a:rPr lang="en" sz="4200" b="1">
                <a:solidFill>
                  <a:srgbClr val="FFFFFF"/>
                </a:solidFill>
              </a:rPr>
              <a:t>Measures and Statistics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p:nvPr/>
        </p:nvSpPr>
        <p:spPr>
          <a:xfrm>
            <a:off x="7054975" y="2705278"/>
            <a:ext cx="767699" cy="768000"/>
          </a:xfrm>
          <a:prstGeom prst="ellipse">
            <a:avLst/>
          </a:prstGeom>
          <a:solidFill>
            <a:srgbClr val="38761D"/>
          </a:solidFill>
          <a:ln w="9525" cap="flat" cmpd="sng">
            <a:solidFill>
              <a:srgbClr val="E6B8AF"/>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b="1">
                <a:solidFill>
                  <a:srgbClr val="FFFFFF"/>
                </a:solidFill>
              </a:rPr>
              <a:t>5</a:t>
            </a:r>
          </a:p>
        </p:txBody>
      </p:sp>
      <p:sp>
        <p:nvSpPr>
          <p:cNvPr id="337" name="Shape 337"/>
          <p:cNvSpPr txBox="1"/>
          <p:nvPr/>
        </p:nvSpPr>
        <p:spPr>
          <a:xfrm>
            <a:off x="7703950" y="2712375"/>
            <a:ext cx="718199" cy="384000"/>
          </a:xfrm>
          <a:prstGeom prst="rect">
            <a:avLst/>
          </a:prstGeom>
          <a:noFill/>
          <a:ln>
            <a:noFill/>
          </a:ln>
        </p:spPr>
        <p:txBody>
          <a:bodyPr lIns="91425" tIns="91425" rIns="91425" bIns="91425" anchor="t" anchorCtr="0">
            <a:noAutofit/>
          </a:bodyPr>
          <a:lstStyle/>
          <a:p>
            <a:pPr lvl="0" algn="ctr" rtl="0">
              <a:spcBef>
                <a:spcPts val="0"/>
              </a:spcBef>
              <a:buNone/>
            </a:pPr>
            <a:r>
              <a:rPr lang="en">
                <a:latin typeface="Roboto"/>
                <a:ea typeface="Roboto"/>
                <a:cs typeface="Roboto"/>
                <a:sym typeface="Roboto"/>
              </a:rPr>
              <a:t>Todd</a:t>
            </a:r>
          </a:p>
        </p:txBody>
      </p:sp>
      <p:sp>
        <p:nvSpPr>
          <p:cNvPr id="338" name="Shape 338"/>
          <p:cNvSpPr/>
          <p:nvPr/>
        </p:nvSpPr>
        <p:spPr>
          <a:xfrm>
            <a:off x="7158425" y="1927399"/>
            <a:ext cx="340199" cy="340199"/>
          </a:xfrm>
          <a:prstGeom prst="ellipse">
            <a:avLst/>
          </a:prstGeom>
          <a:solidFill>
            <a:srgbClr val="38761D"/>
          </a:solidFill>
          <a:ln w="9525" cap="flat" cmpd="sng">
            <a:solidFill>
              <a:srgbClr val="E6B8A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b="1">
              <a:solidFill>
                <a:srgbClr val="FFFFFF"/>
              </a:solidFill>
            </a:endParaRPr>
          </a:p>
        </p:txBody>
      </p:sp>
      <p:sp>
        <p:nvSpPr>
          <p:cNvPr id="339" name="Shape 339"/>
          <p:cNvSpPr txBox="1"/>
          <p:nvPr/>
        </p:nvSpPr>
        <p:spPr>
          <a:xfrm>
            <a:off x="6860300" y="1503187"/>
            <a:ext cx="936000" cy="384000"/>
          </a:xfrm>
          <a:prstGeom prst="rect">
            <a:avLst/>
          </a:prstGeom>
          <a:noFill/>
          <a:ln>
            <a:noFill/>
          </a:ln>
        </p:spPr>
        <p:txBody>
          <a:bodyPr lIns="91425" tIns="91425" rIns="91425" bIns="91425" anchor="t" anchorCtr="0">
            <a:noAutofit/>
          </a:bodyPr>
          <a:lstStyle/>
          <a:p>
            <a:pPr lvl="0" algn="ctr" rtl="0">
              <a:spcBef>
                <a:spcPts val="0"/>
              </a:spcBef>
              <a:buNone/>
            </a:pPr>
            <a:r>
              <a:rPr lang="en">
                <a:latin typeface="Roboto"/>
                <a:ea typeface="Roboto"/>
                <a:cs typeface="Roboto"/>
                <a:sym typeface="Roboto"/>
              </a:rPr>
              <a:t>Madison</a:t>
            </a:r>
          </a:p>
        </p:txBody>
      </p:sp>
      <p:sp>
        <p:nvSpPr>
          <p:cNvPr id="340" name="Shape 340"/>
          <p:cNvSpPr/>
          <p:nvPr/>
        </p:nvSpPr>
        <p:spPr>
          <a:xfrm>
            <a:off x="5941975" y="2990425"/>
            <a:ext cx="810299" cy="810299"/>
          </a:xfrm>
          <a:prstGeom prst="ellipse">
            <a:avLst/>
          </a:prstGeom>
          <a:solidFill>
            <a:srgbClr val="38761D"/>
          </a:solidFill>
          <a:ln w="9525" cap="flat" cmpd="sng">
            <a:solidFill>
              <a:srgbClr val="E6B8AF"/>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b="1">
                <a:solidFill>
                  <a:srgbClr val="FFFFFF"/>
                </a:solidFill>
              </a:rPr>
              <a:t>5</a:t>
            </a:r>
          </a:p>
        </p:txBody>
      </p:sp>
      <p:sp>
        <p:nvSpPr>
          <p:cNvPr id="341" name="Shape 341"/>
          <p:cNvSpPr txBox="1"/>
          <p:nvPr/>
        </p:nvSpPr>
        <p:spPr>
          <a:xfrm>
            <a:off x="5296500" y="3189775"/>
            <a:ext cx="718199" cy="384000"/>
          </a:xfrm>
          <a:prstGeom prst="rect">
            <a:avLst/>
          </a:prstGeom>
          <a:noFill/>
          <a:ln>
            <a:noFill/>
          </a:ln>
        </p:spPr>
        <p:txBody>
          <a:bodyPr lIns="91425" tIns="91425" rIns="91425" bIns="91425" anchor="t" anchorCtr="0">
            <a:noAutofit/>
          </a:bodyPr>
          <a:lstStyle/>
          <a:p>
            <a:pPr lvl="0" rtl="0">
              <a:spcBef>
                <a:spcPts val="0"/>
              </a:spcBef>
              <a:buNone/>
            </a:pPr>
            <a:r>
              <a:rPr lang="en">
                <a:latin typeface="Roboto"/>
                <a:ea typeface="Roboto"/>
                <a:cs typeface="Roboto"/>
                <a:sym typeface="Roboto"/>
              </a:rPr>
              <a:t>Alison</a:t>
            </a:r>
          </a:p>
        </p:txBody>
      </p:sp>
      <p:sp>
        <p:nvSpPr>
          <p:cNvPr id="342" name="Shape 342"/>
          <p:cNvSpPr/>
          <p:nvPr/>
        </p:nvSpPr>
        <p:spPr>
          <a:xfrm>
            <a:off x="6116657" y="2030250"/>
            <a:ext cx="340199" cy="340199"/>
          </a:xfrm>
          <a:prstGeom prst="ellipse">
            <a:avLst/>
          </a:prstGeom>
          <a:solidFill>
            <a:srgbClr val="38761D"/>
          </a:solidFill>
          <a:ln w="9525" cap="flat" cmpd="sng">
            <a:solidFill>
              <a:srgbClr val="E6B8A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b="1">
              <a:solidFill>
                <a:srgbClr val="FFFFFF"/>
              </a:solidFill>
            </a:endParaRPr>
          </a:p>
        </p:txBody>
      </p:sp>
      <p:sp>
        <p:nvSpPr>
          <p:cNvPr id="343" name="Shape 343"/>
          <p:cNvSpPr txBox="1"/>
          <p:nvPr/>
        </p:nvSpPr>
        <p:spPr>
          <a:xfrm>
            <a:off x="5869875" y="1650637"/>
            <a:ext cx="810299" cy="384000"/>
          </a:xfrm>
          <a:prstGeom prst="rect">
            <a:avLst/>
          </a:prstGeom>
          <a:noFill/>
          <a:ln>
            <a:noFill/>
          </a:ln>
        </p:spPr>
        <p:txBody>
          <a:bodyPr lIns="91425" tIns="91425" rIns="91425" bIns="91425" anchor="t" anchorCtr="0">
            <a:noAutofit/>
          </a:bodyPr>
          <a:lstStyle/>
          <a:p>
            <a:pPr lvl="0" algn="ctr" rtl="0">
              <a:spcBef>
                <a:spcPts val="0"/>
              </a:spcBef>
              <a:buNone/>
            </a:pPr>
            <a:r>
              <a:rPr lang="en">
                <a:latin typeface="Roboto"/>
                <a:ea typeface="Roboto"/>
                <a:cs typeface="Roboto"/>
                <a:sym typeface="Roboto"/>
              </a:rPr>
              <a:t>James</a:t>
            </a:r>
          </a:p>
        </p:txBody>
      </p:sp>
      <p:sp>
        <p:nvSpPr>
          <p:cNvPr id="344" name="Shape 344"/>
          <p:cNvSpPr/>
          <p:nvPr/>
        </p:nvSpPr>
        <p:spPr>
          <a:xfrm rot="2472943">
            <a:off x="6304110" y="4254976"/>
            <a:ext cx="488544" cy="488544"/>
          </a:xfrm>
          <a:prstGeom prst="ellipse">
            <a:avLst/>
          </a:prstGeom>
          <a:solidFill>
            <a:srgbClr val="FF0000"/>
          </a:solidFill>
          <a:ln w="9525" cap="flat" cmpd="sng">
            <a:solidFill>
              <a:srgbClr val="E6B8A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5" name="Shape 345"/>
          <p:cNvSpPr txBox="1"/>
          <p:nvPr/>
        </p:nvSpPr>
        <p:spPr>
          <a:xfrm>
            <a:off x="5588103" y="4558637"/>
            <a:ext cx="826200" cy="384000"/>
          </a:xfrm>
          <a:prstGeom prst="rect">
            <a:avLst/>
          </a:prstGeom>
          <a:noFill/>
          <a:ln>
            <a:noFill/>
          </a:ln>
        </p:spPr>
        <p:txBody>
          <a:bodyPr lIns="91425" tIns="91425" rIns="91425" bIns="91425" anchor="t" anchorCtr="0">
            <a:noAutofit/>
          </a:bodyPr>
          <a:lstStyle/>
          <a:p>
            <a:pPr lvl="0" algn="ctr" rtl="0">
              <a:spcBef>
                <a:spcPts val="0"/>
              </a:spcBef>
              <a:buNone/>
            </a:pPr>
            <a:r>
              <a:rPr lang="en">
                <a:latin typeface="Roboto"/>
                <a:ea typeface="Roboto"/>
                <a:cs typeface="Roboto"/>
                <a:sym typeface="Roboto"/>
              </a:rPr>
              <a:t>Lauren</a:t>
            </a:r>
          </a:p>
        </p:txBody>
      </p:sp>
      <p:sp>
        <p:nvSpPr>
          <p:cNvPr id="346" name="Shape 346"/>
          <p:cNvSpPr/>
          <p:nvPr/>
        </p:nvSpPr>
        <p:spPr>
          <a:xfrm rot="615647">
            <a:off x="7749860" y="3953826"/>
            <a:ext cx="488411" cy="488411"/>
          </a:xfrm>
          <a:prstGeom prst="ellipse">
            <a:avLst/>
          </a:prstGeom>
          <a:solidFill>
            <a:srgbClr val="FF0000"/>
          </a:solidFill>
          <a:ln w="9525" cap="flat" cmpd="sng">
            <a:solidFill>
              <a:srgbClr val="E6B8A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7" name="Shape 347"/>
          <p:cNvSpPr txBox="1"/>
          <p:nvPr/>
        </p:nvSpPr>
        <p:spPr>
          <a:xfrm>
            <a:off x="8105225" y="4097812"/>
            <a:ext cx="718199" cy="384000"/>
          </a:xfrm>
          <a:prstGeom prst="rect">
            <a:avLst/>
          </a:prstGeom>
          <a:noFill/>
          <a:ln>
            <a:noFill/>
          </a:ln>
        </p:spPr>
        <p:txBody>
          <a:bodyPr lIns="91425" tIns="91425" rIns="91425" bIns="91425" anchor="t" anchorCtr="0">
            <a:noAutofit/>
          </a:bodyPr>
          <a:lstStyle/>
          <a:p>
            <a:pPr lvl="0" algn="ctr" rtl="0">
              <a:spcBef>
                <a:spcPts val="0"/>
              </a:spcBef>
              <a:buNone/>
            </a:pPr>
            <a:r>
              <a:rPr lang="en">
                <a:latin typeface="Roboto"/>
                <a:ea typeface="Roboto"/>
                <a:cs typeface="Roboto"/>
                <a:sym typeface="Roboto"/>
              </a:rPr>
              <a:t>Eka</a:t>
            </a:r>
          </a:p>
        </p:txBody>
      </p:sp>
      <p:cxnSp>
        <p:nvCxnSpPr>
          <p:cNvPr id="348" name="Shape 348"/>
          <p:cNvCxnSpPr>
            <a:stCxn id="340" idx="0"/>
            <a:endCxn id="342" idx="4"/>
          </p:cNvCxnSpPr>
          <p:nvPr/>
        </p:nvCxnSpPr>
        <p:spPr>
          <a:xfrm rot="10800000">
            <a:off x="6286824" y="2370325"/>
            <a:ext cx="60300" cy="620100"/>
          </a:xfrm>
          <a:prstGeom prst="straightConnector1">
            <a:avLst/>
          </a:prstGeom>
          <a:noFill/>
          <a:ln w="28575" cap="flat" cmpd="sng">
            <a:solidFill>
              <a:schemeClr val="dk2"/>
            </a:solidFill>
            <a:prstDash val="solid"/>
            <a:round/>
            <a:headEnd type="none" w="lg" len="lg"/>
            <a:tailEnd type="triangle" w="lg" len="lg"/>
          </a:ln>
        </p:spPr>
      </p:cxnSp>
      <p:cxnSp>
        <p:nvCxnSpPr>
          <p:cNvPr id="349" name="Shape 349"/>
          <p:cNvCxnSpPr>
            <a:stCxn id="340" idx="7"/>
            <a:endCxn id="338" idx="3"/>
          </p:cNvCxnSpPr>
          <p:nvPr/>
        </p:nvCxnSpPr>
        <p:spPr>
          <a:xfrm rot="10800000" flipH="1">
            <a:off x="6633609" y="2217790"/>
            <a:ext cx="574500" cy="891300"/>
          </a:xfrm>
          <a:prstGeom prst="straightConnector1">
            <a:avLst/>
          </a:prstGeom>
          <a:noFill/>
          <a:ln w="28575" cap="flat" cmpd="sng">
            <a:solidFill>
              <a:schemeClr val="dk2"/>
            </a:solidFill>
            <a:prstDash val="solid"/>
            <a:round/>
            <a:headEnd type="none" w="lg" len="lg"/>
            <a:tailEnd type="triangle" w="lg" len="lg"/>
          </a:ln>
        </p:spPr>
      </p:cxnSp>
      <p:cxnSp>
        <p:nvCxnSpPr>
          <p:cNvPr id="350" name="Shape 350"/>
          <p:cNvCxnSpPr>
            <a:stCxn id="340" idx="6"/>
            <a:endCxn id="336" idx="3"/>
          </p:cNvCxnSpPr>
          <p:nvPr/>
        </p:nvCxnSpPr>
        <p:spPr>
          <a:xfrm rot="10800000" flipH="1">
            <a:off x="6752274" y="3360774"/>
            <a:ext cx="415200" cy="34800"/>
          </a:xfrm>
          <a:prstGeom prst="straightConnector1">
            <a:avLst/>
          </a:prstGeom>
          <a:noFill/>
          <a:ln w="28575" cap="flat" cmpd="sng">
            <a:solidFill>
              <a:schemeClr val="dk2"/>
            </a:solidFill>
            <a:prstDash val="solid"/>
            <a:round/>
            <a:headEnd type="none" w="lg" len="lg"/>
            <a:tailEnd type="triangle" w="lg" len="lg"/>
          </a:ln>
        </p:spPr>
      </p:cxnSp>
      <p:cxnSp>
        <p:nvCxnSpPr>
          <p:cNvPr id="351" name="Shape 351"/>
          <p:cNvCxnSpPr>
            <a:stCxn id="340" idx="4"/>
            <a:endCxn id="344" idx="1"/>
          </p:cNvCxnSpPr>
          <p:nvPr/>
        </p:nvCxnSpPr>
        <p:spPr>
          <a:xfrm>
            <a:off x="6347124" y="3800724"/>
            <a:ext cx="185100" cy="454800"/>
          </a:xfrm>
          <a:prstGeom prst="straightConnector1">
            <a:avLst/>
          </a:prstGeom>
          <a:noFill/>
          <a:ln w="28575" cap="flat" cmpd="sng">
            <a:solidFill>
              <a:schemeClr val="dk2"/>
            </a:solidFill>
            <a:prstDash val="solid"/>
            <a:round/>
            <a:headEnd type="none" w="lg" len="lg"/>
            <a:tailEnd type="triangle" w="lg" len="lg"/>
          </a:ln>
        </p:spPr>
      </p:cxnSp>
      <p:cxnSp>
        <p:nvCxnSpPr>
          <p:cNvPr id="352" name="Shape 352"/>
          <p:cNvCxnSpPr>
            <a:stCxn id="340" idx="5"/>
            <a:endCxn id="346" idx="2"/>
          </p:cNvCxnSpPr>
          <p:nvPr/>
        </p:nvCxnSpPr>
        <p:spPr>
          <a:xfrm>
            <a:off x="6633609" y="3682059"/>
            <a:ext cx="1120200" cy="472500"/>
          </a:xfrm>
          <a:prstGeom prst="straightConnector1">
            <a:avLst/>
          </a:prstGeom>
          <a:noFill/>
          <a:ln w="28575" cap="flat" cmpd="sng">
            <a:solidFill>
              <a:schemeClr val="dk2"/>
            </a:solidFill>
            <a:prstDash val="solid"/>
            <a:round/>
            <a:headEnd type="none" w="lg" len="lg"/>
            <a:tailEnd type="triangle" w="lg" len="lg"/>
          </a:ln>
        </p:spPr>
      </p:cxnSp>
      <p:cxnSp>
        <p:nvCxnSpPr>
          <p:cNvPr id="353" name="Shape 353"/>
          <p:cNvCxnSpPr>
            <a:stCxn id="346" idx="3"/>
            <a:endCxn id="344" idx="7"/>
          </p:cNvCxnSpPr>
          <p:nvPr/>
        </p:nvCxnSpPr>
        <p:spPr>
          <a:xfrm flipH="1">
            <a:off x="6791988" y="4337190"/>
            <a:ext cx="1001400" cy="145800"/>
          </a:xfrm>
          <a:prstGeom prst="straightConnector1">
            <a:avLst/>
          </a:prstGeom>
          <a:noFill/>
          <a:ln w="28575" cap="flat" cmpd="sng">
            <a:solidFill>
              <a:schemeClr val="dk2"/>
            </a:solidFill>
            <a:prstDash val="solid"/>
            <a:round/>
            <a:headEnd type="none" w="lg" len="lg"/>
            <a:tailEnd type="triangle" w="lg" len="lg"/>
          </a:ln>
        </p:spPr>
      </p:cxnSp>
      <p:cxnSp>
        <p:nvCxnSpPr>
          <p:cNvPr id="354" name="Shape 354"/>
          <p:cNvCxnSpPr>
            <a:stCxn id="346" idx="1"/>
            <a:endCxn id="336" idx="5"/>
          </p:cNvCxnSpPr>
          <p:nvPr/>
        </p:nvCxnSpPr>
        <p:spPr>
          <a:xfrm rot="10800000">
            <a:off x="7710307" y="3360755"/>
            <a:ext cx="144600" cy="636600"/>
          </a:xfrm>
          <a:prstGeom prst="straightConnector1">
            <a:avLst/>
          </a:prstGeom>
          <a:noFill/>
          <a:ln w="28575" cap="flat" cmpd="sng">
            <a:solidFill>
              <a:schemeClr val="dk2"/>
            </a:solidFill>
            <a:prstDash val="solid"/>
            <a:round/>
            <a:headEnd type="none" w="lg" len="lg"/>
            <a:tailEnd type="triangle" w="lg" len="lg"/>
          </a:ln>
        </p:spPr>
      </p:cxnSp>
      <p:cxnSp>
        <p:nvCxnSpPr>
          <p:cNvPr id="355" name="Shape 355"/>
          <p:cNvCxnSpPr>
            <a:stCxn id="342" idx="5"/>
            <a:endCxn id="336" idx="1"/>
          </p:cNvCxnSpPr>
          <p:nvPr/>
        </p:nvCxnSpPr>
        <p:spPr>
          <a:xfrm>
            <a:off x="6407036" y="2320628"/>
            <a:ext cx="760500" cy="497100"/>
          </a:xfrm>
          <a:prstGeom prst="straightConnector1">
            <a:avLst/>
          </a:prstGeom>
          <a:noFill/>
          <a:ln w="28575" cap="flat" cmpd="sng">
            <a:solidFill>
              <a:schemeClr val="dk2"/>
            </a:solidFill>
            <a:prstDash val="solid"/>
            <a:round/>
            <a:headEnd type="none" w="lg" len="lg"/>
            <a:tailEnd type="triangle" w="lg" len="lg"/>
          </a:ln>
        </p:spPr>
      </p:cxnSp>
      <p:cxnSp>
        <p:nvCxnSpPr>
          <p:cNvPr id="356" name="Shape 356"/>
          <p:cNvCxnSpPr>
            <a:stCxn id="344" idx="0"/>
            <a:endCxn id="336" idx="4"/>
          </p:cNvCxnSpPr>
          <p:nvPr/>
        </p:nvCxnSpPr>
        <p:spPr>
          <a:xfrm rot="10800000" flipH="1">
            <a:off x="6709332" y="3473398"/>
            <a:ext cx="729600" cy="842100"/>
          </a:xfrm>
          <a:prstGeom prst="straightConnector1">
            <a:avLst/>
          </a:prstGeom>
          <a:noFill/>
          <a:ln w="28575" cap="flat" cmpd="sng">
            <a:solidFill>
              <a:schemeClr val="dk2"/>
            </a:solidFill>
            <a:prstDash val="solid"/>
            <a:round/>
            <a:headEnd type="none" w="lg" len="lg"/>
            <a:tailEnd type="triangle" w="lg" len="lg"/>
          </a:ln>
        </p:spPr>
      </p:cxnSp>
      <p:cxnSp>
        <p:nvCxnSpPr>
          <p:cNvPr id="357" name="Shape 357"/>
          <p:cNvCxnSpPr>
            <a:stCxn id="338" idx="4"/>
            <a:endCxn id="336" idx="0"/>
          </p:cNvCxnSpPr>
          <p:nvPr/>
        </p:nvCxnSpPr>
        <p:spPr>
          <a:xfrm>
            <a:off x="7328524" y="2267599"/>
            <a:ext cx="110400" cy="437700"/>
          </a:xfrm>
          <a:prstGeom prst="straightConnector1">
            <a:avLst/>
          </a:prstGeom>
          <a:noFill/>
          <a:ln w="28575" cap="flat" cmpd="sng">
            <a:solidFill>
              <a:schemeClr val="dk2"/>
            </a:solidFill>
            <a:prstDash val="solid"/>
            <a:round/>
            <a:headEnd type="none" w="lg" len="lg"/>
            <a:tailEnd type="triangle" w="lg" len="lg"/>
          </a:ln>
        </p:spPr>
      </p:cxnSp>
      <p:sp>
        <p:nvSpPr>
          <p:cNvPr id="358" name="Shape 358"/>
          <p:cNvSpPr txBox="1">
            <a:spLocks noGrp="1"/>
          </p:cNvSpPr>
          <p:nvPr>
            <p:ph type="title"/>
          </p:nvPr>
        </p:nvSpPr>
        <p:spPr>
          <a:xfrm>
            <a:off x="302816" y="546666"/>
            <a:ext cx="8520599" cy="810299"/>
          </a:xfrm>
          <a:prstGeom prst="rect">
            <a:avLst/>
          </a:prstGeom>
        </p:spPr>
        <p:txBody>
          <a:bodyPr lIns="91425" tIns="91425" rIns="91425" bIns="91425" anchor="t" anchorCtr="0">
            <a:noAutofit/>
          </a:bodyPr>
          <a:lstStyle/>
          <a:p>
            <a:pPr lvl="0" rtl="0">
              <a:spcBef>
                <a:spcPts val="0"/>
              </a:spcBef>
              <a:buNone/>
            </a:pPr>
            <a:r>
              <a:rPr lang="en"/>
              <a:t>A simple directed graph with statistics</a:t>
            </a:r>
          </a:p>
        </p:txBody>
      </p:sp>
      <p:graphicFrame>
        <p:nvGraphicFramePr>
          <p:cNvPr id="359" name="Shape 359"/>
          <p:cNvGraphicFramePr/>
          <p:nvPr/>
        </p:nvGraphicFramePr>
        <p:xfrm>
          <a:off x="729200" y="3360709"/>
          <a:ext cx="3887450" cy="2986829"/>
        </p:xfrm>
        <a:graphic>
          <a:graphicData uri="http://schemas.openxmlformats.org/drawingml/2006/table">
            <a:tbl>
              <a:tblPr>
                <a:noFill/>
                <a:tableStyleId>{4F180653-38AE-43ED-9BC2-2839FD74D3BE}</a:tableStyleId>
              </a:tblPr>
              <a:tblGrid>
                <a:gridCol w="921550"/>
                <a:gridCol w="779450"/>
                <a:gridCol w="1115425"/>
                <a:gridCol w="1071025"/>
              </a:tblGrid>
              <a:tr h="402525">
                <a:tc>
                  <a:txBody>
                    <a:bodyPr/>
                    <a:lstStyle/>
                    <a:p>
                      <a:pPr lvl="0" rtl="0">
                        <a:spcBef>
                          <a:spcPts val="0"/>
                        </a:spcBef>
                        <a:buNone/>
                      </a:pPr>
                      <a:r>
                        <a:rPr lang="en" b="1">
                          <a:latin typeface="Roboto"/>
                          <a:ea typeface="Roboto"/>
                          <a:cs typeface="Roboto"/>
                          <a:sym typeface="Roboto"/>
                        </a:rPr>
                        <a:t>Label</a:t>
                      </a:r>
                    </a:p>
                  </a:txBody>
                  <a:tcPr marL="91425" marR="91425" marT="91425" marB="91425"/>
                </a:tc>
                <a:tc>
                  <a:txBody>
                    <a:bodyPr/>
                    <a:lstStyle/>
                    <a:p>
                      <a:pPr lvl="0" rtl="0">
                        <a:spcBef>
                          <a:spcPts val="0"/>
                        </a:spcBef>
                        <a:buNone/>
                      </a:pPr>
                      <a:r>
                        <a:rPr lang="en" b="1">
                          <a:latin typeface="Roboto"/>
                          <a:ea typeface="Roboto"/>
                          <a:cs typeface="Roboto"/>
                          <a:sym typeface="Roboto"/>
                        </a:rPr>
                        <a:t>Degree</a:t>
                      </a:r>
                    </a:p>
                  </a:txBody>
                  <a:tcPr marL="91425" marR="91425" marT="91425" marB="91425"/>
                </a:tc>
                <a:tc>
                  <a:txBody>
                    <a:bodyPr/>
                    <a:lstStyle/>
                    <a:p>
                      <a:pPr lvl="0" rtl="0">
                        <a:spcBef>
                          <a:spcPts val="0"/>
                        </a:spcBef>
                        <a:buNone/>
                      </a:pPr>
                      <a:r>
                        <a:rPr lang="en" b="1">
                          <a:latin typeface="Roboto"/>
                          <a:ea typeface="Roboto"/>
                          <a:cs typeface="Roboto"/>
                          <a:sym typeface="Roboto"/>
                        </a:rPr>
                        <a:t>Modularity</a:t>
                      </a:r>
                    </a:p>
                  </a:txBody>
                  <a:tcPr marL="91425" marR="91425" marT="91425" marB="91425"/>
                </a:tc>
                <a:tc>
                  <a:txBody>
                    <a:bodyPr/>
                    <a:lstStyle/>
                    <a:p>
                      <a:pPr lvl="0" rtl="0">
                        <a:spcBef>
                          <a:spcPts val="0"/>
                        </a:spcBef>
                        <a:buNone/>
                      </a:pPr>
                      <a:r>
                        <a:rPr lang="en" b="1">
                          <a:latin typeface="Roboto"/>
                          <a:ea typeface="Roboto"/>
                          <a:cs typeface="Roboto"/>
                          <a:sym typeface="Roboto"/>
                        </a:rPr>
                        <a:t>PageRank</a:t>
                      </a:r>
                    </a:p>
                  </a:txBody>
                  <a:tcPr marL="91425" marR="91425" marT="91425" marB="91425"/>
                </a:tc>
              </a:tr>
              <a:tr h="396200">
                <a:tc>
                  <a:txBody>
                    <a:bodyPr/>
                    <a:lstStyle/>
                    <a:p>
                      <a:pPr lvl="0" rtl="0">
                        <a:spcBef>
                          <a:spcPts val="0"/>
                        </a:spcBef>
                        <a:buNone/>
                      </a:pPr>
                      <a:r>
                        <a:rPr lang="en">
                          <a:latin typeface="Roboto"/>
                          <a:ea typeface="Roboto"/>
                          <a:cs typeface="Roboto"/>
                          <a:sym typeface="Roboto"/>
                        </a:rPr>
                        <a:t>Alison</a:t>
                      </a:r>
                    </a:p>
                  </a:txBody>
                  <a:tcPr marL="91425" marR="91425" marT="91425" marB="91425"/>
                </a:tc>
                <a:tc>
                  <a:txBody>
                    <a:bodyPr/>
                    <a:lstStyle/>
                    <a:p>
                      <a:pPr lvl="0" algn="r" rtl="0">
                        <a:spcBef>
                          <a:spcPts val="0"/>
                        </a:spcBef>
                        <a:buNone/>
                      </a:pPr>
                      <a:r>
                        <a:rPr lang="en">
                          <a:latin typeface="Roboto"/>
                          <a:ea typeface="Roboto"/>
                          <a:cs typeface="Roboto"/>
                          <a:sym typeface="Roboto"/>
                        </a:rPr>
                        <a:t>5</a:t>
                      </a:r>
                    </a:p>
                  </a:txBody>
                  <a:tcPr marL="91425" marR="91425" marT="91425" marB="91425"/>
                </a:tc>
                <a:tc>
                  <a:txBody>
                    <a:bodyPr/>
                    <a:lstStyle/>
                    <a:p>
                      <a:pPr lvl="0" algn="r" rtl="0">
                        <a:spcBef>
                          <a:spcPts val="0"/>
                        </a:spcBef>
                        <a:buNone/>
                      </a:pPr>
                      <a:r>
                        <a:rPr lang="en"/>
                        <a:t>0</a:t>
                      </a:r>
                    </a:p>
                  </a:txBody>
                  <a:tcPr marL="91425" marR="91425" marT="91425" marB="91425"/>
                </a:tc>
                <a:tc>
                  <a:txBody>
                    <a:bodyPr/>
                    <a:lstStyle/>
                    <a:p>
                      <a:pPr lvl="0" algn="r" rtl="0">
                        <a:spcBef>
                          <a:spcPts val="0"/>
                        </a:spcBef>
                        <a:buNone/>
                      </a:pPr>
                      <a:r>
                        <a:rPr lang="en"/>
                        <a:t>0.088872</a:t>
                      </a:r>
                    </a:p>
                  </a:txBody>
                  <a:tcPr marL="91425" marR="91425" marT="91425" marB="91425"/>
                </a:tc>
              </a:tr>
              <a:tr h="396200">
                <a:tc>
                  <a:txBody>
                    <a:bodyPr/>
                    <a:lstStyle/>
                    <a:p>
                      <a:pPr lvl="0" rtl="0">
                        <a:spcBef>
                          <a:spcPts val="0"/>
                        </a:spcBef>
                        <a:buNone/>
                      </a:pPr>
                      <a:r>
                        <a:rPr lang="en">
                          <a:latin typeface="Roboto"/>
                          <a:ea typeface="Roboto"/>
                          <a:cs typeface="Roboto"/>
                          <a:sym typeface="Roboto"/>
                        </a:rPr>
                        <a:t>Eka</a:t>
                      </a:r>
                    </a:p>
                  </a:txBody>
                  <a:tcPr marL="91425" marR="91425" marT="91425" marB="91425"/>
                </a:tc>
                <a:tc>
                  <a:txBody>
                    <a:bodyPr/>
                    <a:lstStyle/>
                    <a:p>
                      <a:pPr lvl="0" algn="r" rtl="0">
                        <a:spcBef>
                          <a:spcPts val="0"/>
                        </a:spcBef>
                        <a:buNone/>
                      </a:pPr>
                      <a:r>
                        <a:rPr lang="en">
                          <a:latin typeface="Roboto"/>
                          <a:ea typeface="Roboto"/>
                          <a:cs typeface="Roboto"/>
                          <a:sym typeface="Roboto"/>
                        </a:rPr>
                        <a:t>3</a:t>
                      </a:r>
                    </a:p>
                  </a:txBody>
                  <a:tcPr marL="91425" marR="91425" marT="91425" marB="91425"/>
                </a:tc>
                <a:tc>
                  <a:txBody>
                    <a:bodyPr/>
                    <a:lstStyle/>
                    <a:p>
                      <a:pPr lvl="0" algn="r" rtl="0">
                        <a:spcBef>
                          <a:spcPts val="0"/>
                        </a:spcBef>
                        <a:buNone/>
                      </a:pPr>
                      <a:r>
                        <a:rPr lang="en">
                          <a:latin typeface="Roboto"/>
                          <a:ea typeface="Roboto"/>
                          <a:cs typeface="Roboto"/>
                          <a:sym typeface="Roboto"/>
                        </a:rPr>
                        <a:t>1</a:t>
                      </a:r>
                    </a:p>
                  </a:txBody>
                  <a:tcPr marL="91425" marR="91425" marT="91425" marB="91425"/>
                </a:tc>
                <a:tc>
                  <a:txBody>
                    <a:bodyPr/>
                    <a:lstStyle/>
                    <a:p>
                      <a:pPr lvl="0" algn="r" rtl="0">
                        <a:spcBef>
                          <a:spcPts val="0"/>
                        </a:spcBef>
                        <a:buNone/>
                      </a:pPr>
                      <a:r>
                        <a:rPr lang="en">
                          <a:latin typeface="Roboto"/>
                          <a:ea typeface="Roboto"/>
                          <a:cs typeface="Roboto"/>
                          <a:sym typeface="Roboto"/>
                        </a:rPr>
                        <a:t>0.103988</a:t>
                      </a:r>
                    </a:p>
                  </a:txBody>
                  <a:tcPr marL="91425" marR="91425" marT="91425" marB="91425"/>
                </a:tc>
              </a:tr>
              <a:tr h="396200">
                <a:tc>
                  <a:txBody>
                    <a:bodyPr/>
                    <a:lstStyle/>
                    <a:p>
                      <a:pPr lvl="0" rtl="0">
                        <a:spcBef>
                          <a:spcPts val="0"/>
                        </a:spcBef>
                        <a:buNone/>
                      </a:pPr>
                      <a:r>
                        <a:rPr lang="en">
                          <a:latin typeface="Roboto"/>
                          <a:ea typeface="Roboto"/>
                          <a:cs typeface="Roboto"/>
                          <a:sym typeface="Roboto"/>
                        </a:rPr>
                        <a:t>James</a:t>
                      </a:r>
                    </a:p>
                  </a:txBody>
                  <a:tcPr marL="91425" marR="91425" marT="91425" marB="91425"/>
                </a:tc>
                <a:tc>
                  <a:txBody>
                    <a:bodyPr/>
                    <a:lstStyle/>
                    <a:p>
                      <a:pPr lvl="0" algn="r" rtl="0">
                        <a:spcBef>
                          <a:spcPts val="0"/>
                        </a:spcBef>
                        <a:buNone/>
                      </a:pPr>
                      <a:r>
                        <a:rPr lang="en">
                          <a:latin typeface="Roboto"/>
                          <a:ea typeface="Roboto"/>
                          <a:cs typeface="Roboto"/>
                          <a:sym typeface="Roboto"/>
                        </a:rPr>
                        <a:t>2</a:t>
                      </a:r>
                    </a:p>
                  </a:txBody>
                  <a:tcPr marL="91425" marR="91425" marT="91425" marB="91425"/>
                </a:tc>
                <a:tc>
                  <a:txBody>
                    <a:bodyPr/>
                    <a:lstStyle/>
                    <a:p>
                      <a:pPr lvl="0" algn="r" rtl="0">
                        <a:spcBef>
                          <a:spcPts val="0"/>
                        </a:spcBef>
                        <a:buNone/>
                      </a:pPr>
                      <a:r>
                        <a:rPr lang="en"/>
                        <a:t>0</a:t>
                      </a:r>
                    </a:p>
                  </a:txBody>
                  <a:tcPr marL="91425" marR="91425" marT="91425" marB="91425"/>
                </a:tc>
                <a:tc>
                  <a:txBody>
                    <a:bodyPr/>
                    <a:lstStyle/>
                    <a:p>
                      <a:pPr lvl="0" algn="r" rtl="0">
                        <a:spcBef>
                          <a:spcPts val="0"/>
                        </a:spcBef>
                        <a:buNone/>
                      </a:pPr>
                      <a:r>
                        <a:rPr lang="en"/>
                        <a:t>0.103988</a:t>
                      </a:r>
                    </a:p>
                  </a:txBody>
                  <a:tcPr marL="91425" marR="91425" marT="91425" marB="91425"/>
                </a:tc>
              </a:tr>
              <a:tr h="396200">
                <a:tc>
                  <a:txBody>
                    <a:bodyPr/>
                    <a:lstStyle/>
                    <a:p>
                      <a:pPr lvl="0" rtl="0">
                        <a:spcBef>
                          <a:spcPts val="0"/>
                        </a:spcBef>
                        <a:buNone/>
                      </a:pPr>
                      <a:r>
                        <a:rPr lang="en">
                          <a:latin typeface="Roboto"/>
                          <a:ea typeface="Roboto"/>
                          <a:cs typeface="Roboto"/>
                          <a:sym typeface="Roboto"/>
                        </a:rPr>
                        <a:t>Lauren</a:t>
                      </a:r>
                    </a:p>
                  </a:txBody>
                  <a:tcPr marL="91425" marR="91425" marT="91425" marB="91425"/>
                </a:tc>
                <a:tc>
                  <a:txBody>
                    <a:bodyPr/>
                    <a:lstStyle/>
                    <a:p>
                      <a:pPr lvl="0" algn="r" rtl="0">
                        <a:spcBef>
                          <a:spcPts val="0"/>
                        </a:spcBef>
                        <a:buNone/>
                      </a:pPr>
                      <a:r>
                        <a:rPr lang="en">
                          <a:latin typeface="Roboto"/>
                          <a:ea typeface="Roboto"/>
                          <a:cs typeface="Roboto"/>
                          <a:sym typeface="Roboto"/>
                        </a:rPr>
                        <a:t>3</a:t>
                      </a:r>
                    </a:p>
                  </a:txBody>
                  <a:tcPr marL="91425" marR="91425" marT="91425" marB="91425"/>
                </a:tc>
                <a:tc>
                  <a:txBody>
                    <a:bodyPr/>
                    <a:lstStyle/>
                    <a:p>
                      <a:pPr lvl="0" algn="r" rtl="0">
                        <a:spcBef>
                          <a:spcPts val="0"/>
                        </a:spcBef>
                        <a:buNone/>
                      </a:pPr>
                      <a:r>
                        <a:rPr lang="en"/>
                        <a:t>1</a:t>
                      </a:r>
                    </a:p>
                  </a:txBody>
                  <a:tcPr marL="91425" marR="91425" marT="91425" marB="91425"/>
                </a:tc>
                <a:tc>
                  <a:txBody>
                    <a:bodyPr/>
                    <a:lstStyle/>
                    <a:p>
                      <a:pPr lvl="0" algn="r" rtl="0">
                        <a:spcBef>
                          <a:spcPts val="0"/>
                        </a:spcBef>
                        <a:buNone/>
                      </a:pPr>
                      <a:r>
                        <a:rPr lang="en"/>
                        <a:t>0.148193</a:t>
                      </a:r>
                    </a:p>
                  </a:txBody>
                  <a:tcPr marL="91425" marR="91425" marT="91425" marB="91425"/>
                </a:tc>
              </a:tr>
              <a:tr h="396200">
                <a:tc>
                  <a:txBody>
                    <a:bodyPr/>
                    <a:lstStyle/>
                    <a:p>
                      <a:pPr lvl="0" rtl="0">
                        <a:spcBef>
                          <a:spcPts val="0"/>
                        </a:spcBef>
                        <a:buNone/>
                      </a:pPr>
                      <a:r>
                        <a:rPr lang="en">
                          <a:latin typeface="Roboto"/>
                          <a:ea typeface="Roboto"/>
                          <a:cs typeface="Roboto"/>
                          <a:sym typeface="Roboto"/>
                        </a:rPr>
                        <a:t>Madison</a:t>
                      </a:r>
                    </a:p>
                  </a:txBody>
                  <a:tcPr marL="91425" marR="91425" marT="91425" marB="91425"/>
                </a:tc>
                <a:tc>
                  <a:txBody>
                    <a:bodyPr/>
                    <a:lstStyle/>
                    <a:p>
                      <a:pPr lvl="0" algn="r" rtl="0">
                        <a:spcBef>
                          <a:spcPts val="0"/>
                        </a:spcBef>
                        <a:buNone/>
                      </a:pPr>
                      <a:r>
                        <a:rPr lang="en">
                          <a:latin typeface="Roboto"/>
                          <a:ea typeface="Roboto"/>
                          <a:cs typeface="Roboto"/>
                          <a:sym typeface="Roboto"/>
                        </a:rPr>
                        <a:t>2</a:t>
                      </a:r>
                    </a:p>
                  </a:txBody>
                  <a:tcPr marL="91425" marR="91425" marT="91425" marB="91425"/>
                </a:tc>
                <a:tc>
                  <a:txBody>
                    <a:bodyPr/>
                    <a:lstStyle/>
                    <a:p>
                      <a:pPr lvl="0" algn="r" rtl="0">
                        <a:spcBef>
                          <a:spcPts val="0"/>
                        </a:spcBef>
                        <a:buNone/>
                      </a:pPr>
                      <a:r>
                        <a:rPr lang="en">
                          <a:latin typeface="Roboto"/>
                          <a:ea typeface="Roboto"/>
                          <a:cs typeface="Roboto"/>
                          <a:sym typeface="Roboto"/>
                        </a:rPr>
                        <a:t>0</a:t>
                      </a:r>
                    </a:p>
                  </a:txBody>
                  <a:tcPr marL="91425" marR="91425" marT="91425" marB="91425"/>
                </a:tc>
                <a:tc>
                  <a:txBody>
                    <a:bodyPr/>
                    <a:lstStyle/>
                    <a:p>
                      <a:pPr lvl="0" algn="r" rtl="0">
                        <a:spcBef>
                          <a:spcPts val="0"/>
                        </a:spcBef>
                        <a:buNone/>
                      </a:pPr>
                      <a:r>
                        <a:rPr lang="en">
                          <a:latin typeface="Roboto"/>
                          <a:ea typeface="Roboto"/>
                          <a:cs typeface="Roboto"/>
                          <a:sym typeface="Roboto"/>
                        </a:rPr>
                        <a:t>0.103988</a:t>
                      </a:r>
                    </a:p>
                  </a:txBody>
                  <a:tcPr marL="91425" marR="91425" marT="91425" marB="91425"/>
                </a:tc>
              </a:tr>
              <a:tr h="396200">
                <a:tc>
                  <a:txBody>
                    <a:bodyPr/>
                    <a:lstStyle/>
                    <a:p>
                      <a:pPr lvl="0" rtl="0">
                        <a:spcBef>
                          <a:spcPts val="0"/>
                        </a:spcBef>
                        <a:buNone/>
                      </a:pPr>
                      <a:r>
                        <a:rPr lang="en">
                          <a:latin typeface="Roboto"/>
                          <a:ea typeface="Roboto"/>
                          <a:cs typeface="Roboto"/>
                          <a:sym typeface="Roboto"/>
                        </a:rPr>
                        <a:t>Todd</a:t>
                      </a:r>
                    </a:p>
                  </a:txBody>
                  <a:tcPr marL="91425" marR="91425" marT="91425" marB="91425">
                    <a:solidFill>
                      <a:srgbClr val="FFFF00"/>
                    </a:solidFill>
                  </a:tcPr>
                </a:tc>
                <a:tc>
                  <a:txBody>
                    <a:bodyPr/>
                    <a:lstStyle/>
                    <a:p>
                      <a:pPr lvl="0" algn="r" rtl="0">
                        <a:spcBef>
                          <a:spcPts val="0"/>
                        </a:spcBef>
                        <a:buNone/>
                      </a:pPr>
                      <a:r>
                        <a:rPr lang="en">
                          <a:latin typeface="Roboto"/>
                          <a:ea typeface="Roboto"/>
                          <a:cs typeface="Roboto"/>
                          <a:sym typeface="Roboto"/>
                        </a:rPr>
                        <a:t>5</a:t>
                      </a:r>
                    </a:p>
                  </a:txBody>
                  <a:tcPr marL="91425" marR="91425" marT="91425" marB="91425">
                    <a:solidFill>
                      <a:srgbClr val="FFFF00"/>
                    </a:solidFill>
                  </a:tcPr>
                </a:tc>
                <a:tc>
                  <a:txBody>
                    <a:bodyPr/>
                    <a:lstStyle/>
                    <a:p>
                      <a:pPr lvl="0" algn="r" rtl="0">
                        <a:spcBef>
                          <a:spcPts val="0"/>
                        </a:spcBef>
                        <a:buNone/>
                      </a:pPr>
                      <a:r>
                        <a:rPr lang="en">
                          <a:latin typeface="Roboto"/>
                          <a:ea typeface="Roboto"/>
                          <a:cs typeface="Roboto"/>
                          <a:sym typeface="Roboto"/>
                        </a:rPr>
                        <a:t>0</a:t>
                      </a:r>
                    </a:p>
                  </a:txBody>
                  <a:tcPr marL="91425" marR="91425" marT="91425" marB="91425">
                    <a:solidFill>
                      <a:srgbClr val="FFFF00"/>
                    </a:solidFill>
                  </a:tcPr>
                </a:tc>
                <a:tc>
                  <a:txBody>
                    <a:bodyPr/>
                    <a:lstStyle/>
                    <a:p>
                      <a:pPr lvl="0" algn="r" rtl="0">
                        <a:spcBef>
                          <a:spcPts val="0"/>
                        </a:spcBef>
                        <a:buNone/>
                      </a:pPr>
                      <a:r>
                        <a:rPr lang="en">
                          <a:latin typeface="Roboto"/>
                          <a:ea typeface="Roboto"/>
                          <a:cs typeface="Roboto"/>
                          <a:sym typeface="Roboto"/>
                        </a:rPr>
                        <a:t>0.450969</a:t>
                      </a:r>
                    </a:p>
                  </a:txBody>
                  <a:tcPr marL="91425" marR="91425" marT="91425" marB="91425">
                    <a:solidFill>
                      <a:srgbClr val="FFFF00"/>
                    </a:solidFill>
                  </a:tcPr>
                </a:tc>
              </a:tr>
            </a:tbl>
          </a:graphicData>
        </a:graphic>
      </p:graphicFrame>
      <p:graphicFrame>
        <p:nvGraphicFramePr>
          <p:cNvPr id="360" name="Shape 360"/>
          <p:cNvGraphicFramePr/>
          <p:nvPr/>
        </p:nvGraphicFramePr>
        <p:xfrm>
          <a:off x="729200" y="1708984"/>
          <a:ext cx="4186700" cy="1005779"/>
        </p:xfrm>
        <a:graphic>
          <a:graphicData uri="http://schemas.openxmlformats.org/drawingml/2006/table">
            <a:tbl>
              <a:tblPr>
                <a:noFill/>
                <a:tableStyleId>{4F180653-38AE-43ED-9BC2-2839FD74D3BE}</a:tableStyleId>
              </a:tblPr>
              <a:tblGrid>
                <a:gridCol w="923250"/>
                <a:gridCol w="1117500"/>
                <a:gridCol w="1072975"/>
                <a:gridCol w="1072975"/>
              </a:tblGrid>
              <a:tr h="402525">
                <a:tc>
                  <a:txBody>
                    <a:bodyPr/>
                    <a:lstStyle/>
                    <a:p>
                      <a:pPr lvl="0" rtl="0">
                        <a:spcBef>
                          <a:spcPts val="0"/>
                        </a:spcBef>
                        <a:buNone/>
                      </a:pPr>
                      <a:r>
                        <a:rPr lang="en" b="1">
                          <a:latin typeface="Roboto"/>
                          <a:ea typeface="Roboto"/>
                          <a:cs typeface="Roboto"/>
                          <a:sym typeface="Roboto"/>
                        </a:rPr>
                        <a:t>Average Degree</a:t>
                      </a:r>
                    </a:p>
                  </a:txBody>
                  <a:tcPr marL="91425" marR="91425" marT="91425" marB="91425"/>
                </a:tc>
                <a:tc>
                  <a:txBody>
                    <a:bodyPr/>
                    <a:lstStyle/>
                    <a:p>
                      <a:pPr lvl="0" rtl="0">
                        <a:spcBef>
                          <a:spcPts val="0"/>
                        </a:spcBef>
                        <a:buNone/>
                      </a:pPr>
                      <a:r>
                        <a:rPr lang="en" b="1">
                          <a:latin typeface="Roboto"/>
                          <a:ea typeface="Roboto"/>
                          <a:cs typeface="Roboto"/>
                          <a:sym typeface="Roboto"/>
                        </a:rPr>
                        <a:t>Network Diameter</a:t>
                      </a:r>
                    </a:p>
                  </a:txBody>
                  <a:tcPr marL="91425" marR="91425" marT="91425" marB="91425"/>
                </a:tc>
                <a:tc>
                  <a:txBody>
                    <a:bodyPr/>
                    <a:lstStyle/>
                    <a:p>
                      <a:pPr lvl="0" rtl="0">
                        <a:spcBef>
                          <a:spcPts val="0"/>
                        </a:spcBef>
                        <a:buNone/>
                      </a:pPr>
                      <a:r>
                        <a:rPr lang="en" b="1">
                          <a:latin typeface="Roboto"/>
                          <a:ea typeface="Roboto"/>
                          <a:cs typeface="Roboto"/>
                          <a:sym typeface="Roboto"/>
                        </a:rPr>
                        <a:t>Graph Density</a:t>
                      </a:r>
                    </a:p>
                  </a:txBody>
                  <a:tcPr marL="91425" marR="91425" marT="91425" marB="91425"/>
                </a:tc>
                <a:tc>
                  <a:txBody>
                    <a:bodyPr/>
                    <a:lstStyle/>
                    <a:p>
                      <a:pPr lvl="0" rtl="0">
                        <a:spcBef>
                          <a:spcPts val="0"/>
                        </a:spcBef>
                        <a:buNone/>
                      </a:pPr>
                      <a:r>
                        <a:rPr lang="en" b="1">
                          <a:latin typeface="Roboto"/>
                          <a:ea typeface="Roboto"/>
                          <a:cs typeface="Roboto"/>
                          <a:sym typeface="Roboto"/>
                        </a:rPr>
                        <a:t>Modularity</a:t>
                      </a:r>
                    </a:p>
                  </a:txBody>
                  <a:tcPr marL="91425" marR="91425" marT="91425" marB="91425"/>
                </a:tc>
              </a:tr>
              <a:tr h="396200">
                <a:tc>
                  <a:txBody>
                    <a:bodyPr/>
                    <a:lstStyle/>
                    <a:p>
                      <a:pPr lvl="0" algn="r" rtl="0">
                        <a:spcBef>
                          <a:spcPts val="0"/>
                        </a:spcBef>
                        <a:buNone/>
                      </a:pPr>
                      <a:r>
                        <a:rPr lang="en">
                          <a:latin typeface="Roboto"/>
                          <a:ea typeface="Roboto"/>
                          <a:cs typeface="Roboto"/>
                          <a:sym typeface="Roboto"/>
                        </a:rPr>
                        <a:t>3.333</a:t>
                      </a:r>
                    </a:p>
                  </a:txBody>
                  <a:tcPr marL="91425" marR="91425" marT="91425" marB="91425"/>
                </a:tc>
                <a:tc>
                  <a:txBody>
                    <a:bodyPr/>
                    <a:lstStyle/>
                    <a:p>
                      <a:pPr lvl="0" algn="r" rtl="0">
                        <a:spcBef>
                          <a:spcPts val="0"/>
                        </a:spcBef>
                        <a:buNone/>
                      </a:pPr>
                      <a:r>
                        <a:rPr lang="en"/>
                        <a:t>1</a:t>
                      </a:r>
                    </a:p>
                  </a:txBody>
                  <a:tcPr marL="91425" marR="91425" marT="91425" marB="91425"/>
                </a:tc>
                <a:tc>
                  <a:txBody>
                    <a:bodyPr/>
                    <a:lstStyle/>
                    <a:p>
                      <a:pPr lvl="0" algn="r" rtl="0">
                        <a:spcBef>
                          <a:spcPts val="0"/>
                        </a:spcBef>
                        <a:buNone/>
                      </a:pPr>
                      <a:r>
                        <a:rPr lang="en"/>
                        <a:t>0.333</a:t>
                      </a:r>
                    </a:p>
                  </a:txBody>
                  <a:tcPr marL="91425" marR="91425" marT="91425" marB="91425"/>
                </a:tc>
                <a:tc>
                  <a:txBody>
                    <a:bodyPr/>
                    <a:lstStyle/>
                    <a:p>
                      <a:pPr lvl="0" algn="r" rtl="0">
                        <a:spcBef>
                          <a:spcPts val="0"/>
                        </a:spcBef>
                        <a:buNone/>
                      </a:pPr>
                      <a:r>
                        <a:rPr lang="en"/>
                        <a:t>0.02</a:t>
                      </a:r>
                    </a:p>
                  </a:txBody>
                  <a:tcPr marL="91425" marR="91425" marT="91425" marB="91425"/>
                </a:tc>
              </a:tr>
            </a:tbl>
          </a:graphicData>
        </a:graphic>
      </p:graphicFrame>
      <p:sp>
        <p:nvSpPr>
          <p:cNvPr id="361" name="Shape 361"/>
          <p:cNvSpPr txBox="1"/>
          <p:nvPr/>
        </p:nvSpPr>
        <p:spPr>
          <a:xfrm>
            <a:off x="729200" y="1304562"/>
            <a:ext cx="2785199" cy="328199"/>
          </a:xfrm>
          <a:prstGeom prst="rect">
            <a:avLst/>
          </a:prstGeom>
          <a:noFill/>
          <a:ln>
            <a:noFill/>
          </a:ln>
        </p:spPr>
        <p:txBody>
          <a:bodyPr lIns="91425" tIns="91425" rIns="91425" bIns="91425" anchor="t" anchorCtr="0">
            <a:noAutofit/>
          </a:bodyPr>
          <a:lstStyle/>
          <a:p>
            <a:pPr lvl="0" rtl="0">
              <a:spcBef>
                <a:spcPts val="0"/>
              </a:spcBef>
              <a:buNone/>
            </a:pPr>
            <a:r>
              <a:rPr lang="en" sz="1800" b="1">
                <a:latin typeface="Roboto"/>
                <a:ea typeface="Roboto"/>
                <a:cs typeface="Roboto"/>
                <a:sym typeface="Roboto"/>
              </a:rPr>
              <a:t>Graph-wide statistics</a:t>
            </a:r>
          </a:p>
        </p:txBody>
      </p:sp>
      <p:sp>
        <p:nvSpPr>
          <p:cNvPr id="362" name="Shape 362"/>
          <p:cNvSpPr txBox="1"/>
          <p:nvPr/>
        </p:nvSpPr>
        <p:spPr>
          <a:xfrm>
            <a:off x="729200" y="2956287"/>
            <a:ext cx="2785199" cy="328199"/>
          </a:xfrm>
          <a:prstGeom prst="rect">
            <a:avLst/>
          </a:prstGeom>
          <a:noFill/>
          <a:ln>
            <a:noFill/>
          </a:ln>
        </p:spPr>
        <p:txBody>
          <a:bodyPr lIns="91425" tIns="91425" rIns="91425" bIns="91425" anchor="t" anchorCtr="0">
            <a:noAutofit/>
          </a:bodyPr>
          <a:lstStyle/>
          <a:p>
            <a:pPr lvl="0" rtl="0">
              <a:spcBef>
                <a:spcPts val="0"/>
              </a:spcBef>
              <a:buNone/>
            </a:pPr>
            <a:r>
              <a:rPr lang="en" sz="1800" b="1">
                <a:latin typeface="Roboto"/>
                <a:ea typeface="Roboto"/>
                <a:cs typeface="Roboto"/>
                <a:sym typeface="Roboto"/>
              </a:rPr>
              <a:t>Individual level statistics</a:t>
            </a:r>
          </a:p>
        </p:txBody>
      </p:sp>
      <p:sp>
        <p:nvSpPr>
          <p:cNvPr id="363" name="Shape 363"/>
          <p:cNvSpPr txBox="1"/>
          <p:nvPr/>
        </p:nvSpPr>
        <p:spPr>
          <a:xfrm>
            <a:off x="6414441" y="4295165"/>
            <a:ext cx="285899" cy="384000"/>
          </a:xfrm>
          <a:prstGeom prst="rect">
            <a:avLst/>
          </a:prstGeom>
          <a:noFill/>
          <a:ln>
            <a:noFill/>
          </a:ln>
        </p:spPr>
        <p:txBody>
          <a:bodyPr lIns="91425" tIns="91425" rIns="91425" bIns="91425" anchor="t" anchorCtr="0">
            <a:noAutofit/>
          </a:bodyPr>
          <a:lstStyle/>
          <a:p>
            <a:pPr lvl="0">
              <a:spcBef>
                <a:spcPts val="0"/>
              </a:spcBef>
              <a:buNone/>
            </a:pPr>
            <a:r>
              <a:rPr lang="en" b="1">
                <a:solidFill>
                  <a:srgbClr val="FFFFFF"/>
                </a:solidFill>
              </a:rPr>
              <a:t>3</a:t>
            </a:r>
          </a:p>
        </p:txBody>
      </p:sp>
      <p:sp>
        <p:nvSpPr>
          <p:cNvPr id="364" name="Shape 364"/>
          <p:cNvSpPr txBox="1"/>
          <p:nvPr/>
        </p:nvSpPr>
        <p:spPr>
          <a:xfrm>
            <a:off x="7858391" y="3997340"/>
            <a:ext cx="285899" cy="384000"/>
          </a:xfrm>
          <a:prstGeom prst="rect">
            <a:avLst/>
          </a:prstGeom>
          <a:noFill/>
          <a:ln>
            <a:noFill/>
          </a:ln>
        </p:spPr>
        <p:txBody>
          <a:bodyPr lIns="91425" tIns="91425" rIns="91425" bIns="91425" anchor="t" anchorCtr="0">
            <a:noAutofit/>
          </a:bodyPr>
          <a:lstStyle/>
          <a:p>
            <a:pPr lvl="0" rtl="0">
              <a:spcBef>
                <a:spcPts val="0"/>
              </a:spcBef>
              <a:buNone/>
            </a:pPr>
            <a:r>
              <a:rPr lang="en" b="1">
                <a:solidFill>
                  <a:srgbClr val="FFFFFF"/>
                </a:solidFill>
              </a:rPr>
              <a:t>3</a:t>
            </a:r>
          </a:p>
        </p:txBody>
      </p:sp>
      <p:sp>
        <p:nvSpPr>
          <p:cNvPr id="365" name="Shape 365"/>
          <p:cNvSpPr txBox="1"/>
          <p:nvPr/>
        </p:nvSpPr>
        <p:spPr>
          <a:xfrm>
            <a:off x="6146082" y="1999457"/>
            <a:ext cx="285899" cy="384000"/>
          </a:xfrm>
          <a:prstGeom prst="rect">
            <a:avLst/>
          </a:prstGeom>
          <a:noFill/>
          <a:ln>
            <a:noFill/>
          </a:ln>
        </p:spPr>
        <p:txBody>
          <a:bodyPr lIns="91425" tIns="91425" rIns="91425" bIns="91425" anchor="t" anchorCtr="0">
            <a:noAutofit/>
          </a:bodyPr>
          <a:lstStyle/>
          <a:p>
            <a:pPr lvl="0" rtl="0">
              <a:spcBef>
                <a:spcPts val="0"/>
              </a:spcBef>
              <a:buNone/>
            </a:pPr>
            <a:r>
              <a:rPr lang="en" b="1">
                <a:solidFill>
                  <a:srgbClr val="FFFFFF"/>
                </a:solidFill>
              </a:rPr>
              <a:t>2</a:t>
            </a:r>
          </a:p>
        </p:txBody>
      </p:sp>
      <p:sp>
        <p:nvSpPr>
          <p:cNvPr id="366" name="Shape 366"/>
          <p:cNvSpPr txBox="1"/>
          <p:nvPr/>
        </p:nvSpPr>
        <p:spPr>
          <a:xfrm>
            <a:off x="7185582" y="1905507"/>
            <a:ext cx="285899" cy="384000"/>
          </a:xfrm>
          <a:prstGeom prst="rect">
            <a:avLst/>
          </a:prstGeom>
          <a:noFill/>
          <a:ln>
            <a:noFill/>
          </a:ln>
        </p:spPr>
        <p:txBody>
          <a:bodyPr lIns="91425" tIns="91425" rIns="91425" bIns="91425" anchor="t" anchorCtr="0">
            <a:noAutofit/>
          </a:bodyPr>
          <a:lstStyle/>
          <a:p>
            <a:pPr lvl="0" rtl="0">
              <a:spcBef>
                <a:spcPts val="0"/>
              </a:spcBef>
              <a:buNone/>
            </a:pPr>
            <a:r>
              <a:rPr lang="en" b="1">
                <a:solidFill>
                  <a:srgbClr val="FFFFFF"/>
                </a:solidFill>
              </a:rPr>
              <a:t>2</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body" idx="1"/>
          </p:nvPr>
        </p:nvSpPr>
        <p:spPr>
          <a:xfrm>
            <a:off x="311700" y="2289150"/>
            <a:ext cx="8520599" cy="1886100"/>
          </a:xfrm>
          <a:prstGeom prst="rect">
            <a:avLst/>
          </a:prstGeom>
        </p:spPr>
        <p:txBody>
          <a:bodyPr lIns="91425" tIns="91425" rIns="91425" bIns="91425" anchor="t" anchorCtr="0">
            <a:noAutofit/>
          </a:bodyPr>
          <a:lstStyle/>
          <a:p>
            <a:pPr lvl="0" algn="ctr" rtl="0">
              <a:lnSpc>
                <a:spcPct val="100000"/>
              </a:lnSpc>
              <a:spcBef>
                <a:spcPts val="0"/>
              </a:spcBef>
              <a:spcAft>
                <a:spcPts val="0"/>
              </a:spcAft>
              <a:buNone/>
            </a:pPr>
            <a:r>
              <a:rPr lang="en" sz="3000" b="1"/>
              <a:t>Modality</a:t>
            </a:r>
          </a:p>
          <a:p>
            <a:pPr lvl="0" algn="ctr" rtl="0">
              <a:lnSpc>
                <a:spcPct val="100000"/>
              </a:lnSpc>
              <a:spcBef>
                <a:spcPts val="0"/>
              </a:spcBef>
              <a:spcAft>
                <a:spcPts val="0"/>
              </a:spcAft>
              <a:buNone/>
            </a:pPr>
            <a:endParaRPr sz="1600"/>
          </a:p>
          <a:p>
            <a:pPr lvl="0" algn="ctr" rtl="0">
              <a:lnSpc>
                <a:spcPct val="100000"/>
              </a:lnSpc>
              <a:spcBef>
                <a:spcPts val="0"/>
              </a:spcBef>
              <a:spcAft>
                <a:spcPts val="0"/>
              </a:spcAft>
              <a:buNone/>
            </a:pPr>
            <a:endParaRPr/>
          </a:p>
          <a:p>
            <a:pPr lvl="0" algn="ctr" rtl="0">
              <a:lnSpc>
                <a:spcPct val="100000"/>
              </a:lnSpc>
              <a:spcBef>
                <a:spcPts val="0"/>
              </a:spcBef>
              <a:spcAft>
                <a:spcPts val="0"/>
              </a:spcAft>
              <a:buNone/>
            </a:pPr>
            <a:r>
              <a:rPr lang="en"/>
              <a:t>the number of different types of nodes in a graph</a:t>
            </a:r>
          </a:p>
          <a:p>
            <a:pPr lvl="0" algn="ctr" rtl="0">
              <a:lnSpc>
                <a:spcPct val="100000"/>
              </a:lnSpc>
              <a:spcBef>
                <a:spcPts val="0"/>
              </a:spcBef>
              <a:spcAft>
                <a:spcPts val="0"/>
              </a:spcAft>
              <a:buNone/>
            </a:pPr>
            <a:r>
              <a:rPr lang="en"/>
              <a:t>(single mode, bimodal, or multimodal)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title"/>
          </p:nvPr>
        </p:nvSpPr>
        <p:spPr>
          <a:xfrm>
            <a:off x="311700" y="546666"/>
            <a:ext cx="8520599" cy="810299"/>
          </a:xfrm>
          <a:prstGeom prst="rect">
            <a:avLst/>
          </a:prstGeom>
        </p:spPr>
        <p:txBody>
          <a:bodyPr lIns="91425" tIns="91425" rIns="91425" bIns="91425" anchor="t" anchorCtr="0">
            <a:noAutofit/>
          </a:bodyPr>
          <a:lstStyle/>
          <a:p>
            <a:pPr lvl="0">
              <a:spcBef>
                <a:spcPts val="0"/>
              </a:spcBef>
              <a:buNone/>
            </a:pPr>
            <a:r>
              <a:rPr lang="en"/>
              <a:t>The difficulties of a multimodal graph</a:t>
            </a:r>
          </a:p>
        </p:txBody>
      </p:sp>
      <p:sp>
        <p:nvSpPr>
          <p:cNvPr id="377" name="Shape 377"/>
          <p:cNvSpPr txBox="1">
            <a:spLocks noGrp="1"/>
          </p:cNvSpPr>
          <p:nvPr>
            <p:ph type="body" idx="1"/>
          </p:nvPr>
        </p:nvSpPr>
        <p:spPr>
          <a:xfrm>
            <a:off x="311700" y="1418950"/>
            <a:ext cx="2625000" cy="740100"/>
          </a:xfrm>
          <a:prstGeom prst="rect">
            <a:avLst/>
          </a:prstGeom>
          <a:solidFill>
            <a:srgbClr val="EFEFEF"/>
          </a:solidFill>
        </p:spPr>
        <p:txBody>
          <a:bodyPr lIns="91425" tIns="91425" rIns="91425" bIns="91425" anchor="t" anchorCtr="0">
            <a:noAutofit/>
          </a:bodyPr>
          <a:lstStyle/>
          <a:p>
            <a:pPr lvl="0">
              <a:spcBef>
                <a:spcPts val="0"/>
              </a:spcBef>
              <a:buNone/>
            </a:pPr>
            <a:r>
              <a:rPr lang="en"/>
              <a:t>Consider </a:t>
            </a:r>
            <a:r>
              <a:rPr lang="en" b="1"/>
              <a:t>degrees</a:t>
            </a:r>
            <a:r>
              <a:rPr lang="en"/>
              <a:t> in the following network...</a:t>
            </a:r>
          </a:p>
        </p:txBody>
      </p:sp>
      <p:sp>
        <p:nvSpPr>
          <p:cNvPr id="378" name="Shape 378"/>
          <p:cNvSpPr/>
          <p:nvPr/>
        </p:nvSpPr>
        <p:spPr>
          <a:xfrm rot="227914">
            <a:off x="7000769" y="3291226"/>
            <a:ext cx="810580" cy="810580"/>
          </a:xfrm>
          <a:prstGeom prst="ellipse">
            <a:avLst/>
          </a:prstGeom>
          <a:solidFill>
            <a:srgbClr val="38761D"/>
          </a:solidFill>
          <a:ln>
            <a:noFill/>
          </a:ln>
        </p:spPr>
        <p:txBody>
          <a:bodyPr lIns="91425" tIns="91425" rIns="91425" bIns="91425" anchor="ctr" anchorCtr="0">
            <a:noAutofit/>
          </a:bodyPr>
          <a:lstStyle/>
          <a:p>
            <a:pPr lvl="0">
              <a:spcBef>
                <a:spcPts val="0"/>
              </a:spcBef>
              <a:buNone/>
            </a:pPr>
            <a:endParaRPr/>
          </a:p>
        </p:txBody>
      </p:sp>
      <p:sp>
        <p:nvSpPr>
          <p:cNvPr id="379" name="Shape 379"/>
          <p:cNvSpPr/>
          <p:nvPr/>
        </p:nvSpPr>
        <p:spPr>
          <a:xfrm rot="2760248">
            <a:off x="7095518" y="2563417"/>
            <a:ext cx="447879" cy="447879"/>
          </a:xfrm>
          <a:prstGeom prst="ellipse">
            <a:avLst/>
          </a:prstGeom>
          <a:solidFill>
            <a:srgbClr val="D9EAD3"/>
          </a:solidFill>
          <a:ln>
            <a:noFill/>
          </a:ln>
        </p:spPr>
        <p:txBody>
          <a:bodyPr lIns="91425" tIns="91425" rIns="91425" bIns="91425" anchor="ctr" anchorCtr="0">
            <a:noAutofit/>
          </a:bodyPr>
          <a:lstStyle/>
          <a:p>
            <a:pPr lvl="0">
              <a:spcBef>
                <a:spcPts val="0"/>
              </a:spcBef>
              <a:buNone/>
            </a:pPr>
            <a:endParaRPr/>
          </a:p>
        </p:txBody>
      </p:sp>
      <p:sp>
        <p:nvSpPr>
          <p:cNvPr id="380" name="Shape 380"/>
          <p:cNvSpPr/>
          <p:nvPr/>
        </p:nvSpPr>
        <p:spPr>
          <a:xfrm rot="1804115">
            <a:off x="7971800" y="2995473"/>
            <a:ext cx="447871" cy="447871"/>
          </a:xfrm>
          <a:prstGeom prst="ellipse">
            <a:avLst/>
          </a:prstGeom>
          <a:solidFill>
            <a:srgbClr val="D9EAD3"/>
          </a:solidFill>
          <a:ln>
            <a:noFill/>
          </a:ln>
        </p:spPr>
        <p:txBody>
          <a:bodyPr lIns="91425" tIns="91425" rIns="91425" bIns="91425" anchor="ctr" anchorCtr="0">
            <a:noAutofit/>
          </a:bodyPr>
          <a:lstStyle/>
          <a:p>
            <a:pPr lvl="0">
              <a:spcBef>
                <a:spcPts val="0"/>
              </a:spcBef>
              <a:buNone/>
            </a:pPr>
            <a:endParaRPr/>
          </a:p>
        </p:txBody>
      </p:sp>
      <p:sp>
        <p:nvSpPr>
          <p:cNvPr id="381" name="Shape 381"/>
          <p:cNvSpPr/>
          <p:nvPr/>
        </p:nvSpPr>
        <p:spPr>
          <a:xfrm rot="-1381635">
            <a:off x="7672456" y="2359818"/>
            <a:ext cx="447888" cy="447888"/>
          </a:xfrm>
          <a:prstGeom prst="ellipse">
            <a:avLst/>
          </a:prstGeom>
          <a:solidFill>
            <a:srgbClr val="D9EAD3"/>
          </a:solidFill>
          <a:ln>
            <a:noFill/>
          </a:ln>
        </p:spPr>
        <p:txBody>
          <a:bodyPr lIns="91425" tIns="91425" rIns="91425" bIns="91425" anchor="ctr" anchorCtr="0">
            <a:noAutofit/>
          </a:bodyPr>
          <a:lstStyle/>
          <a:p>
            <a:pPr lvl="0">
              <a:spcBef>
                <a:spcPts val="0"/>
              </a:spcBef>
              <a:buNone/>
            </a:pPr>
            <a:endParaRPr/>
          </a:p>
        </p:txBody>
      </p:sp>
      <p:sp>
        <p:nvSpPr>
          <p:cNvPr id="382" name="Shape 382"/>
          <p:cNvSpPr/>
          <p:nvPr/>
        </p:nvSpPr>
        <p:spPr>
          <a:xfrm rot="872893">
            <a:off x="8045767" y="3610403"/>
            <a:ext cx="447859" cy="447859"/>
          </a:xfrm>
          <a:prstGeom prst="ellipse">
            <a:avLst/>
          </a:prstGeom>
          <a:solidFill>
            <a:srgbClr val="D9EAD3"/>
          </a:solidFill>
          <a:ln>
            <a:noFill/>
          </a:ln>
        </p:spPr>
        <p:txBody>
          <a:bodyPr lIns="91425" tIns="91425" rIns="91425" bIns="91425" anchor="ctr" anchorCtr="0">
            <a:noAutofit/>
          </a:bodyPr>
          <a:lstStyle/>
          <a:p>
            <a:pPr lvl="0">
              <a:spcBef>
                <a:spcPts val="0"/>
              </a:spcBef>
              <a:buNone/>
            </a:pPr>
            <a:endParaRPr/>
          </a:p>
        </p:txBody>
      </p:sp>
      <p:sp>
        <p:nvSpPr>
          <p:cNvPr id="383" name="Shape 383"/>
          <p:cNvSpPr/>
          <p:nvPr/>
        </p:nvSpPr>
        <p:spPr>
          <a:xfrm rot="-1244406">
            <a:off x="7810984" y="4337563"/>
            <a:ext cx="448141" cy="448141"/>
          </a:xfrm>
          <a:prstGeom prst="ellipse">
            <a:avLst/>
          </a:prstGeom>
          <a:solidFill>
            <a:srgbClr val="D9EAD3"/>
          </a:solidFill>
          <a:ln>
            <a:noFill/>
          </a:ln>
        </p:spPr>
        <p:txBody>
          <a:bodyPr lIns="91425" tIns="91425" rIns="91425" bIns="91425" anchor="ctr" anchorCtr="0">
            <a:noAutofit/>
          </a:bodyPr>
          <a:lstStyle/>
          <a:p>
            <a:pPr lvl="0">
              <a:spcBef>
                <a:spcPts val="0"/>
              </a:spcBef>
              <a:buNone/>
            </a:pPr>
            <a:endParaRPr/>
          </a:p>
        </p:txBody>
      </p:sp>
      <p:sp>
        <p:nvSpPr>
          <p:cNvPr id="384" name="Shape 384"/>
          <p:cNvSpPr/>
          <p:nvPr/>
        </p:nvSpPr>
        <p:spPr>
          <a:xfrm>
            <a:off x="6301175" y="3066400"/>
            <a:ext cx="447899" cy="447899"/>
          </a:xfrm>
          <a:prstGeom prst="ellipse">
            <a:avLst/>
          </a:prstGeom>
          <a:solidFill>
            <a:srgbClr val="D9EAD3"/>
          </a:solidFill>
          <a:ln>
            <a:noFill/>
          </a:ln>
        </p:spPr>
        <p:txBody>
          <a:bodyPr lIns="91425" tIns="91425" rIns="91425" bIns="91425" anchor="ctr" anchorCtr="0">
            <a:noAutofit/>
          </a:bodyPr>
          <a:lstStyle/>
          <a:p>
            <a:pPr lvl="0">
              <a:spcBef>
                <a:spcPts val="0"/>
              </a:spcBef>
              <a:buNone/>
            </a:pPr>
            <a:endParaRPr/>
          </a:p>
        </p:txBody>
      </p:sp>
      <p:sp>
        <p:nvSpPr>
          <p:cNvPr id="385" name="Shape 385"/>
          <p:cNvSpPr/>
          <p:nvPr/>
        </p:nvSpPr>
        <p:spPr>
          <a:xfrm rot="-2540296">
            <a:off x="7097622" y="4571049"/>
            <a:ext cx="447657" cy="447657"/>
          </a:xfrm>
          <a:prstGeom prst="ellipse">
            <a:avLst/>
          </a:prstGeom>
          <a:solidFill>
            <a:srgbClr val="D9EAD3"/>
          </a:solidFill>
          <a:ln>
            <a:noFill/>
          </a:ln>
        </p:spPr>
        <p:txBody>
          <a:bodyPr lIns="91425" tIns="91425" rIns="91425" bIns="91425" anchor="ctr" anchorCtr="0">
            <a:noAutofit/>
          </a:bodyPr>
          <a:lstStyle/>
          <a:p>
            <a:pPr lvl="0">
              <a:spcBef>
                <a:spcPts val="0"/>
              </a:spcBef>
              <a:buNone/>
            </a:pPr>
            <a:endParaRPr/>
          </a:p>
        </p:txBody>
      </p:sp>
      <p:sp>
        <p:nvSpPr>
          <p:cNvPr id="386" name="Shape 386"/>
          <p:cNvSpPr/>
          <p:nvPr/>
        </p:nvSpPr>
        <p:spPr>
          <a:xfrm rot="-1931311">
            <a:off x="6432305" y="4181954"/>
            <a:ext cx="447713" cy="447713"/>
          </a:xfrm>
          <a:prstGeom prst="ellipse">
            <a:avLst/>
          </a:prstGeom>
          <a:solidFill>
            <a:srgbClr val="D9EAD3"/>
          </a:solidFill>
          <a:ln>
            <a:noFill/>
          </a:ln>
        </p:spPr>
        <p:txBody>
          <a:bodyPr lIns="91425" tIns="91425" rIns="91425" bIns="91425" anchor="ctr" anchorCtr="0">
            <a:noAutofit/>
          </a:bodyPr>
          <a:lstStyle/>
          <a:p>
            <a:pPr lvl="0">
              <a:spcBef>
                <a:spcPts val="0"/>
              </a:spcBef>
              <a:buNone/>
            </a:pPr>
            <a:endParaRPr/>
          </a:p>
        </p:txBody>
      </p:sp>
      <p:sp>
        <p:nvSpPr>
          <p:cNvPr id="387" name="Shape 387"/>
          <p:cNvSpPr/>
          <p:nvPr/>
        </p:nvSpPr>
        <p:spPr>
          <a:xfrm rot="-2034815">
            <a:off x="6291103" y="2369328"/>
            <a:ext cx="447896" cy="447896"/>
          </a:xfrm>
          <a:prstGeom prst="ellipse">
            <a:avLst/>
          </a:prstGeom>
          <a:solidFill>
            <a:srgbClr val="D9EAD3"/>
          </a:solidFill>
          <a:ln>
            <a:noFill/>
          </a:ln>
        </p:spPr>
        <p:txBody>
          <a:bodyPr lIns="91425" tIns="91425" rIns="91425" bIns="91425" anchor="ctr" anchorCtr="0">
            <a:noAutofit/>
          </a:bodyPr>
          <a:lstStyle/>
          <a:p>
            <a:pPr lvl="0">
              <a:spcBef>
                <a:spcPts val="0"/>
              </a:spcBef>
              <a:buNone/>
            </a:pPr>
            <a:endParaRPr/>
          </a:p>
        </p:txBody>
      </p:sp>
      <p:sp>
        <p:nvSpPr>
          <p:cNvPr id="388" name="Shape 388"/>
          <p:cNvSpPr/>
          <p:nvPr/>
        </p:nvSpPr>
        <p:spPr>
          <a:xfrm>
            <a:off x="4169200" y="2760825"/>
            <a:ext cx="810299" cy="810299"/>
          </a:xfrm>
          <a:prstGeom prst="ellipse">
            <a:avLst/>
          </a:prstGeom>
          <a:solidFill>
            <a:srgbClr val="0B5394"/>
          </a:solidFill>
          <a:ln>
            <a:noFill/>
          </a:ln>
        </p:spPr>
        <p:txBody>
          <a:bodyPr lIns="91425" tIns="91425" rIns="91425" bIns="91425" anchor="ctr" anchorCtr="0">
            <a:noAutofit/>
          </a:bodyPr>
          <a:lstStyle/>
          <a:p>
            <a:pPr lvl="0">
              <a:spcBef>
                <a:spcPts val="0"/>
              </a:spcBef>
              <a:buNone/>
            </a:pPr>
            <a:endParaRPr/>
          </a:p>
        </p:txBody>
      </p:sp>
      <p:sp>
        <p:nvSpPr>
          <p:cNvPr id="389" name="Shape 389"/>
          <p:cNvSpPr/>
          <p:nvPr/>
        </p:nvSpPr>
        <p:spPr>
          <a:xfrm>
            <a:off x="4350400" y="2020825"/>
            <a:ext cx="447899" cy="447899"/>
          </a:xfrm>
          <a:prstGeom prst="ellipse">
            <a:avLst/>
          </a:prstGeom>
          <a:solidFill>
            <a:srgbClr val="9FC5E8"/>
          </a:solidFill>
          <a:ln>
            <a:noFill/>
          </a:ln>
        </p:spPr>
        <p:txBody>
          <a:bodyPr lIns="91425" tIns="91425" rIns="91425" bIns="91425" anchor="ctr" anchorCtr="0">
            <a:noAutofit/>
          </a:bodyPr>
          <a:lstStyle/>
          <a:p>
            <a:pPr lvl="0">
              <a:spcBef>
                <a:spcPts val="0"/>
              </a:spcBef>
              <a:buNone/>
            </a:pPr>
            <a:endParaRPr/>
          </a:p>
        </p:txBody>
      </p:sp>
      <p:sp>
        <p:nvSpPr>
          <p:cNvPr id="390" name="Shape 390"/>
          <p:cNvSpPr/>
          <p:nvPr/>
        </p:nvSpPr>
        <p:spPr>
          <a:xfrm>
            <a:off x="3624833" y="2168834"/>
            <a:ext cx="447600" cy="447600"/>
          </a:xfrm>
          <a:prstGeom prst="ellipse">
            <a:avLst/>
          </a:prstGeom>
          <a:solidFill>
            <a:srgbClr val="9FC5E8"/>
          </a:solidFill>
          <a:ln>
            <a:noFill/>
          </a:ln>
        </p:spPr>
        <p:txBody>
          <a:bodyPr lIns="91425" tIns="91425" rIns="91425" bIns="91425" anchor="ctr" anchorCtr="0">
            <a:noAutofit/>
          </a:bodyPr>
          <a:lstStyle/>
          <a:p>
            <a:pPr lvl="0">
              <a:spcBef>
                <a:spcPts val="0"/>
              </a:spcBef>
              <a:buNone/>
            </a:pPr>
            <a:endParaRPr/>
          </a:p>
        </p:txBody>
      </p:sp>
      <p:sp>
        <p:nvSpPr>
          <p:cNvPr id="391" name="Shape 391"/>
          <p:cNvSpPr/>
          <p:nvPr/>
        </p:nvSpPr>
        <p:spPr>
          <a:xfrm rot="1216108">
            <a:off x="3841593" y="3716489"/>
            <a:ext cx="447723" cy="447723"/>
          </a:xfrm>
          <a:prstGeom prst="ellipse">
            <a:avLst/>
          </a:prstGeom>
          <a:solidFill>
            <a:srgbClr val="9FC5E8"/>
          </a:solidFill>
          <a:ln>
            <a:noFill/>
          </a:ln>
        </p:spPr>
        <p:txBody>
          <a:bodyPr lIns="91425" tIns="91425" rIns="91425" bIns="91425" anchor="ctr" anchorCtr="0">
            <a:noAutofit/>
          </a:bodyPr>
          <a:lstStyle/>
          <a:p>
            <a:pPr lvl="0">
              <a:spcBef>
                <a:spcPts val="0"/>
              </a:spcBef>
              <a:buNone/>
            </a:pPr>
            <a:endParaRPr/>
          </a:p>
        </p:txBody>
      </p:sp>
      <p:sp>
        <p:nvSpPr>
          <p:cNvPr id="392" name="Shape 392"/>
          <p:cNvSpPr/>
          <p:nvPr/>
        </p:nvSpPr>
        <p:spPr>
          <a:xfrm>
            <a:off x="4979500" y="2312925"/>
            <a:ext cx="447899" cy="447899"/>
          </a:xfrm>
          <a:prstGeom prst="ellipse">
            <a:avLst/>
          </a:prstGeom>
          <a:solidFill>
            <a:srgbClr val="9FC5E8"/>
          </a:solidFill>
          <a:ln>
            <a:noFill/>
          </a:ln>
        </p:spPr>
        <p:txBody>
          <a:bodyPr lIns="91425" tIns="91425" rIns="91425" bIns="91425" anchor="ctr" anchorCtr="0">
            <a:noAutofit/>
          </a:bodyPr>
          <a:lstStyle/>
          <a:p>
            <a:pPr lvl="0">
              <a:spcBef>
                <a:spcPts val="0"/>
              </a:spcBef>
              <a:buNone/>
            </a:pPr>
            <a:endParaRPr/>
          </a:p>
        </p:txBody>
      </p:sp>
      <p:sp>
        <p:nvSpPr>
          <p:cNvPr id="393" name="Shape 393"/>
          <p:cNvSpPr/>
          <p:nvPr/>
        </p:nvSpPr>
        <p:spPr>
          <a:xfrm>
            <a:off x="4966137" y="3586050"/>
            <a:ext cx="447899" cy="447899"/>
          </a:xfrm>
          <a:prstGeom prst="ellipse">
            <a:avLst/>
          </a:prstGeom>
          <a:solidFill>
            <a:srgbClr val="9FC5E8"/>
          </a:solidFill>
          <a:ln>
            <a:noFill/>
          </a:ln>
        </p:spPr>
        <p:txBody>
          <a:bodyPr lIns="91425" tIns="91425" rIns="91425" bIns="91425" anchor="ctr" anchorCtr="0">
            <a:noAutofit/>
          </a:bodyPr>
          <a:lstStyle/>
          <a:p>
            <a:pPr lvl="0">
              <a:spcBef>
                <a:spcPts val="0"/>
              </a:spcBef>
              <a:buNone/>
            </a:pPr>
            <a:endParaRPr/>
          </a:p>
        </p:txBody>
      </p:sp>
      <p:sp>
        <p:nvSpPr>
          <p:cNvPr id="394" name="Shape 394"/>
          <p:cNvSpPr/>
          <p:nvPr/>
        </p:nvSpPr>
        <p:spPr>
          <a:xfrm>
            <a:off x="1748500" y="4389725"/>
            <a:ext cx="810299" cy="810299"/>
          </a:xfrm>
          <a:prstGeom prst="ellipse">
            <a:avLst/>
          </a:prstGeom>
          <a:solidFill>
            <a:srgbClr val="990000"/>
          </a:solidFill>
          <a:ln>
            <a:noFill/>
          </a:ln>
        </p:spPr>
        <p:txBody>
          <a:bodyPr lIns="91425" tIns="91425" rIns="91425" bIns="91425" anchor="ctr" anchorCtr="0">
            <a:noAutofit/>
          </a:bodyPr>
          <a:lstStyle/>
          <a:p>
            <a:pPr lvl="0">
              <a:spcBef>
                <a:spcPts val="0"/>
              </a:spcBef>
              <a:buNone/>
            </a:pPr>
            <a:endParaRPr/>
          </a:p>
        </p:txBody>
      </p:sp>
      <p:sp>
        <p:nvSpPr>
          <p:cNvPr id="395" name="Shape 395"/>
          <p:cNvSpPr/>
          <p:nvPr/>
        </p:nvSpPr>
        <p:spPr>
          <a:xfrm rot="-1069681">
            <a:off x="1779871" y="3610302"/>
            <a:ext cx="447803" cy="447803"/>
          </a:xfrm>
          <a:prstGeom prst="ellipse">
            <a:avLst/>
          </a:prstGeom>
          <a:solidFill>
            <a:srgbClr val="F4CCCC"/>
          </a:solidFill>
          <a:ln>
            <a:noFill/>
          </a:ln>
        </p:spPr>
        <p:txBody>
          <a:bodyPr lIns="91425" tIns="91425" rIns="91425" bIns="91425" anchor="ctr" anchorCtr="0">
            <a:noAutofit/>
          </a:bodyPr>
          <a:lstStyle/>
          <a:p>
            <a:pPr lvl="0">
              <a:spcBef>
                <a:spcPts val="0"/>
              </a:spcBef>
              <a:buNone/>
            </a:pPr>
            <a:endParaRPr/>
          </a:p>
        </p:txBody>
      </p:sp>
      <p:sp>
        <p:nvSpPr>
          <p:cNvPr id="396" name="Shape 396"/>
          <p:cNvSpPr/>
          <p:nvPr/>
        </p:nvSpPr>
        <p:spPr>
          <a:xfrm rot="-815924">
            <a:off x="2504255" y="3108849"/>
            <a:ext cx="447855" cy="447855"/>
          </a:xfrm>
          <a:prstGeom prst="ellipse">
            <a:avLst/>
          </a:prstGeom>
          <a:solidFill>
            <a:srgbClr val="F4CCCC"/>
          </a:solidFill>
          <a:ln>
            <a:noFill/>
          </a:ln>
        </p:spPr>
        <p:txBody>
          <a:bodyPr lIns="91425" tIns="91425" rIns="91425" bIns="91425" anchor="ctr" anchorCtr="0">
            <a:noAutofit/>
          </a:bodyPr>
          <a:lstStyle/>
          <a:p>
            <a:pPr lvl="0">
              <a:spcBef>
                <a:spcPts val="0"/>
              </a:spcBef>
              <a:buNone/>
            </a:pPr>
            <a:endParaRPr/>
          </a:p>
        </p:txBody>
      </p:sp>
      <p:sp>
        <p:nvSpPr>
          <p:cNvPr id="397" name="Shape 397"/>
          <p:cNvSpPr/>
          <p:nvPr/>
        </p:nvSpPr>
        <p:spPr>
          <a:xfrm>
            <a:off x="1055387" y="3863800"/>
            <a:ext cx="447899" cy="447899"/>
          </a:xfrm>
          <a:prstGeom prst="ellipse">
            <a:avLst/>
          </a:prstGeom>
          <a:solidFill>
            <a:srgbClr val="F4CCCC"/>
          </a:solidFill>
          <a:ln>
            <a:noFill/>
          </a:ln>
        </p:spPr>
        <p:txBody>
          <a:bodyPr lIns="91425" tIns="91425" rIns="91425" bIns="91425" anchor="ctr" anchorCtr="0">
            <a:noAutofit/>
          </a:bodyPr>
          <a:lstStyle/>
          <a:p>
            <a:pPr lvl="0">
              <a:spcBef>
                <a:spcPts val="0"/>
              </a:spcBef>
              <a:buNone/>
            </a:pPr>
            <a:endParaRPr/>
          </a:p>
        </p:txBody>
      </p:sp>
      <p:sp>
        <p:nvSpPr>
          <p:cNvPr id="398" name="Shape 398"/>
          <p:cNvSpPr/>
          <p:nvPr/>
        </p:nvSpPr>
        <p:spPr>
          <a:xfrm rot="2013100">
            <a:off x="897196" y="4816030"/>
            <a:ext cx="447810" cy="447810"/>
          </a:xfrm>
          <a:prstGeom prst="ellipse">
            <a:avLst/>
          </a:prstGeom>
          <a:solidFill>
            <a:srgbClr val="F4CCCC"/>
          </a:solidFill>
          <a:ln>
            <a:noFill/>
          </a:ln>
        </p:spPr>
        <p:txBody>
          <a:bodyPr lIns="91425" tIns="91425" rIns="91425" bIns="91425" anchor="ctr" anchorCtr="0">
            <a:noAutofit/>
          </a:bodyPr>
          <a:lstStyle/>
          <a:p>
            <a:pPr lvl="0">
              <a:spcBef>
                <a:spcPts val="0"/>
              </a:spcBef>
              <a:buNone/>
            </a:pPr>
            <a:endParaRPr/>
          </a:p>
        </p:txBody>
      </p:sp>
      <p:sp>
        <p:nvSpPr>
          <p:cNvPr id="399" name="Shape 399"/>
          <p:cNvSpPr/>
          <p:nvPr/>
        </p:nvSpPr>
        <p:spPr>
          <a:xfrm>
            <a:off x="1576837" y="5402475"/>
            <a:ext cx="447899" cy="447899"/>
          </a:xfrm>
          <a:prstGeom prst="ellipse">
            <a:avLst/>
          </a:prstGeom>
          <a:solidFill>
            <a:srgbClr val="F4CCCC"/>
          </a:solidFill>
          <a:ln>
            <a:noFill/>
          </a:ln>
        </p:spPr>
        <p:txBody>
          <a:bodyPr lIns="91425" tIns="91425" rIns="91425" bIns="91425" anchor="ctr" anchorCtr="0">
            <a:noAutofit/>
          </a:bodyPr>
          <a:lstStyle/>
          <a:p>
            <a:pPr lvl="0">
              <a:spcBef>
                <a:spcPts val="0"/>
              </a:spcBef>
              <a:buNone/>
            </a:pPr>
            <a:endParaRPr/>
          </a:p>
        </p:txBody>
      </p:sp>
      <p:sp>
        <p:nvSpPr>
          <p:cNvPr id="400" name="Shape 400"/>
          <p:cNvSpPr/>
          <p:nvPr/>
        </p:nvSpPr>
        <p:spPr>
          <a:xfrm rot="-735495">
            <a:off x="2137743" y="5771813"/>
            <a:ext cx="447912" cy="447912"/>
          </a:xfrm>
          <a:prstGeom prst="ellipse">
            <a:avLst/>
          </a:prstGeom>
          <a:solidFill>
            <a:srgbClr val="F4CCCC"/>
          </a:solidFill>
          <a:ln>
            <a:noFill/>
          </a:ln>
        </p:spPr>
        <p:txBody>
          <a:bodyPr lIns="91425" tIns="91425" rIns="91425" bIns="91425" anchor="ctr" anchorCtr="0">
            <a:noAutofit/>
          </a:bodyPr>
          <a:lstStyle/>
          <a:p>
            <a:pPr lvl="0">
              <a:spcBef>
                <a:spcPts val="0"/>
              </a:spcBef>
              <a:buNone/>
            </a:pPr>
            <a:endParaRPr/>
          </a:p>
        </p:txBody>
      </p:sp>
      <p:sp>
        <p:nvSpPr>
          <p:cNvPr id="401" name="Shape 401"/>
          <p:cNvSpPr/>
          <p:nvPr/>
        </p:nvSpPr>
        <p:spPr>
          <a:xfrm>
            <a:off x="1301812" y="2942025"/>
            <a:ext cx="447899" cy="447899"/>
          </a:xfrm>
          <a:prstGeom prst="ellipse">
            <a:avLst/>
          </a:prstGeom>
          <a:solidFill>
            <a:srgbClr val="F4CCCC"/>
          </a:solidFill>
          <a:ln>
            <a:noFill/>
          </a:ln>
        </p:spPr>
        <p:txBody>
          <a:bodyPr lIns="91425" tIns="91425" rIns="91425" bIns="91425" anchor="ctr" anchorCtr="0">
            <a:noAutofit/>
          </a:bodyPr>
          <a:lstStyle/>
          <a:p>
            <a:pPr lvl="0">
              <a:spcBef>
                <a:spcPts val="0"/>
              </a:spcBef>
              <a:buNone/>
            </a:pPr>
            <a:endParaRPr/>
          </a:p>
        </p:txBody>
      </p:sp>
      <p:sp>
        <p:nvSpPr>
          <p:cNvPr id="402" name="Shape 402"/>
          <p:cNvSpPr/>
          <p:nvPr/>
        </p:nvSpPr>
        <p:spPr>
          <a:xfrm>
            <a:off x="464087" y="4337675"/>
            <a:ext cx="447899" cy="447899"/>
          </a:xfrm>
          <a:prstGeom prst="ellipse">
            <a:avLst/>
          </a:prstGeom>
          <a:solidFill>
            <a:srgbClr val="F4CCCC"/>
          </a:solidFill>
          <a:ln>
            <a:noFill/>
          </a:ln>
        </p:spPr>
        <p:txBody>
          <a:bodyPr lIns="91425" tIns="91425" rIns="91425" bIns="91425" anchor="ctr" anchorCtr="0">
            <a:noAutofit/>
          </a:bodyPr>
          <a:lstStyle/>
          <a:p>
            <a:pPr lvl="0">
              <a:spcBef>
                <a:spcPts val="0"/>
              </a:spcBef>
              <a:buNone/>
            </a:pPr>
            <a:endParaRPr/>
          </a:p>
        </p:txBody>
      </p:sp>
      <p:sp>
        <p:nvSpPr>
          <p:cNvPr id="403" name="Shape 403"/>
          <p:cNvSpPr/>
          <p:nvPr/>
        </p:nvSpPr>
        <p:spPr>
          <a:xfrm>
            <a:off x="853912" y="5571475"/>
            <a:ext cx="447899" cy="447899"/>
          </a:xfrm>
          <a:prstGeom prst="ellipse">
            <a:avLst/>
          </a:prstGeom>
          <a:solidFill>
            <a:srgbClr val="F4CCCC"/>
          </a:solidFill>
          <a:ln>
            <a:noFill/>
          </a:ln>
        </p:spPr>
        <p:txBody>
          <a:bodyPr lIns="91425" tIns="91425" rIns="91425" bIns="91425" anchor="ctr" anchorCtr="0">
            <a:noAutofit/>
          </a:bodyPr>
          <a:lstStyle/>
          <a:p>
            <a:pPr lvl="0">
              <a:spcBef>
                <a:spcPts val="0"/>
              </a:spcBef>
              <a:buNone/>
            </a:pPr>
            <a:endParaRPr/>
          </a:p>
        </p:txBody>
      </p:sp>
      <p:sp>
        <p:nvSpPr>
          <p:cNvPr id="404" name="Shape 404"/>
          <p:cNvSpPr/>
          <p:nvPr/>
        </p:nvSpPr>
        <p:spPr>
          <a:xfrm rot="-1602140">
            <a:off x="2504291" y="3769580"/>
            <a:ext cx="447975" cy="447975"/>
          </a:xfrm>
          <a:prstGeom prst="ellipse">
            <a:avLst/>
          </a:prstGeom>
          <a:solidFill>
            <a:srgbClr val="F4CCCC"/>
          </a:solidFill>
          <a:ln>
            <a:noFill/>
          </a:ln>
        </p:spPr>
        <p:txBody>
          <a:bodyPr lIns="91425" tIns="91425" rIns="91425" bIns="91425" anchor="ctr" anchorCtr="0">
            <a:noAutofit/>
          </a:bodyPr>
          <a:lstStyle/>
          <a:p>
            <a:pPr lvl="0">
              <a:spcBef>
                <a:spcPts val="0"/>
              </a:spcBef>
              <a:buNone/>
            </a:pPr>
            <a:endParaRPr/>
          </a:p>
        </p:txBody>
      </p:sp>
      <p:sp>
        <p:nvSpPr>
          <p:cNvPr id="405" name="Shape 405"/>
          <p:cNvSpPr/>
          <p:nvPr/>
        </p:nvSpPr>
        <p:spPr>
          <a:xfrm rot="-1806107">
            <a:off x="3171143" y="4093931"/>
            <a:ext cx="448022" cy="448022"/>
          </a:xfrm>
          <a:prstGeom prst="ellipse">
            <a:avLst/>
          </a:prstGeom>
          <a:solidFill>
            <a:srgbClr val="F4CCCC"/>
          </a:solidFill>
          <a:ln>
            <a:noFill/>
          </a:ln>
        </p:spPr>
        <p:txBody>
          <a:bodyPr lIns="91425" tIns="91425" rIns="91425" bIns="91425" anchor="ctr" anchorCtr="0">
            <a:noAutofit/>
          </a:bodyPr>
          <a:lstStyle/>
          <a:p>
            <a:pPr lvl="0">
              <a:spcBef>
                <a:spcPts val="0"/>
              </a:spcBef>
              <a:buNone/>
            </a:pPr>
            <a:endParaRPr/>
          </a:p>
        </p:txBody>
      </p:sp>
      <p:sp>
        <p:nvSpPr>
          <p:cNvPr id="406" name="Shape 406"/>
          <p:cNvSpPr/>
          <p:nvPr/>
        </p:nvSpPr>
        <p:spPr>
          <a:xfrm>
            <a:off x="2781062" y="5646900"/>
            <a:ext cx="447899" cy="447899"/>
          </a:xfrm>
          <a:prstGeom prst="ellipse">
            <a:avLst/>
          </a:prstGeom>
          <a:solidFill>
            <a:srgbClr val="F4CCCC"/>
          </a:solidFill>
          <a:ln>
            <a:noFill/>
          </a:ln>
        </p:spPr>
        <p:txBody>
          <a:bodyPr lIns="91425" tIns="91425" rIns="91425" bIns="91425" anchor="ctr" anchorCtr="0">
            <a:noAutofit/>
          </a:bodyPr>
          <a:lstStyle/>
          <a:p>
            <a:pPr lvl="0">
              <a:spcBef>
                <a:spcPts val="0"/>
              </a:spcBef>
              <a:buNone/>
            </a:pPr>
            <a:endParaRPr/>
          </a:p>
        </p:txBody>
      </p:sp>
      <p:sp>
        <p:nvSpPr>
          <p:cNvPr id="407" name="Shape 407"/>
          <p:cNvSpPr/>
          <p:nvPr/>
        </p:nvSpPr>
        <p:spPr>
          <a:xfrm>
            <a:off x="2911383" y="4927525"/>
            <a:ext cx="447899" cy="447899"/>
          </a:xfrm>
          <a:prstGeom prst="ellipse">
            <a:avLst/>
          </a:prstGeom>
          <a:solidFill>
            <a:srgbClr val="F4CCCC"/>
          </a:solidFill>
          <a:ln>
            <a:noFill/>
          </a:ln>
        </p:spPr>
        <p:txBody>
          <a:bodyPr lIns="91425" tIns="91425" rIns="91425" bIns="91425" anchor="ctr" anchorCtr="0">
            <a:noAutofit/>
          </a:bodyPr>
          <a:lstStyle/>
          <a:p>
            <a:pPr lvl="0">
              <a:spcBef>
                <a:spcPts val="0"/>
              </a:spcBef>
              <a:buNone/>
            </a:pPr>
            <a:endParaRPr/>
          </a:p>
        </p:txBody>
      </p:sp>
      <p:cxnSp>
        <p:nvCxnSpPr>
          <p:cNvPr id="408" name="Shape 408"/>
          <p:cNvCxnSpPr>
            <a:stCxn id="394" idx="7"/>
            <a:endCxn id="388" idx="2"/>
          </p:cNvCxnSpPr>
          <p:nvPr/>
        </p:nvCxnSpPr>
        <p:spPr>
          <a:xfrm rot="10800000" flipH="1">
            <a:off x="2440134" y="3165890"/>
            <a:ext cx="1729199" cy="1342500"/>
          </a:xfrm>
          <a:prstGeom prst="straightConnector1">
            <a:avLst/>
          </a:prstGeom>
          <a:noFill/>
          <a:ln w="38100" cap="flat" cmpd="sng">
            <a:solidFill>
              <a:schemeClr val="dk2"/>
            </a:solidFill>
            <a:prstDash val="solid"/>
            <a:round/>
            <a:headEnd type="none" w="lg" len="lg"/>
            <a:tailEnd type="none" w="lg" len="lg"/>
          </a:ln>
        </p:spPr>
      </p:cxnSp>
      <p:cxnSp>
        <p:nvCxnSpPr>
          <p:cNvPr id="409" name="Shape 409"/>
          <p:cNvCxnSpPr>
            <a:stCxn id="394" idx="6"/>
            <a:endCxn id="378" idx="3"/>
          </p:cNvCxnSpPr>
          <p:nvPr/>
        </p:nvCxnSpPr>
        <p:spPr>
          <a:xfrm rot="10800000" flipH="1">
            <a:off x="2558799" y="3963574"/>
            <a:ext cx="4542300" cy="831300"/>
          </a:xfrm>
          <a:prstGeom prst="straightConnector1">
            <a:avLst/>
          </a:prstGeom>
          <a:noFill/>
          <a:ln w="38100" cap="flat" cmpd="sng">
            <a:solidFill>
              <a:schemeClr val="dk2"/>
            </a:solidFill>
            <a:prstDash val="solid"/>
            <a:round/>
            <a:headEnd type="none" w="lg" len="lg"/>
            <a:tailEnd type="none" w="lg" len="lg"/>
          </a:ln>
        </p:spPr>
      </p:cxnSp>
      <p:cxnSp>
        <p:nvCxnSpPr>
          <p:cNvPr id="410" name="Shape 410"/>
          <p:cNvCxnSpPr>
            <a:stCxn id="388" idx="6"/>
            <a:endCxn id="378" idx="2"/>
          </p:cNvCxnSpPr>
          <p:nvPr/>
        </p:nvCxnSpPr>
        <p:spPr>
          <a:xfrm>
            <a:off x="4979499" y="3165974"/>
            <a:ext cx="2022300" cy="503700"/>
          </a:xfrm>
          <a:prstGeom prst="straightConnector1">
            <a:avLst/>
          </a:prstGeom>
          <a:noFill/>
          <a:ln w="38100" cap="flat" cmpd="sng">
            <a:solidFill>
              <a:srgbClr val="000000"/>
            </a:solidFill>
            <a:prstDash val="solid"/>
            <a:round/>
            <a:headEnd type="none" w="lg" len="lg"/>
            <a:tailEnd type="none" w="lg" len="lg"/>
          </a:ln>
        </p:spPr>
      </p:cxnSp>
      <p:cxnSp>
        <p:nvCxnSpPr>
          <p:cNvPr id="411" name="Shape 411"/>
          <p:cNvCxnSpPr>
            <a:stCxn id="388" idx="1"/>
            <a:endCxn id="390" idx="5"/>
          </p:cNvCxnSpPr>
          <p:nvPr/>
        </p:nvCxnSpPr>
        <p:spPr>
          <a:xfrm rot="10800000">
            <a:off x="4006765" y="2550990"/>
            <a:ext cx="281100" cy="328500"/>
          </a:xfrm>
          <a:prstGeom prst="straightConnector1">
            <a:avLst/>
          </a:prstGeom>
          <a:noFill/>
          <a:ln w="28575" cap="flat" cmpd="sng">
            <a:solidFill>
              <a:srgbClr val="0B5394"/>
            </a:solidFill>
            <a:prstDash val="solid"/>
            <a:round/>
            <a:headEnd type="none" w="lg" len="lg"/>
            <a:tailEnd type="none" w="lg" len="lg"/>
          </a:ln>
        </p:spPr>
      </p:cxnSp>
      <p:cxnSp>
        <p:nvCxnSpPr>
          <p:cNvPr id="412" name="Shape 412"/>
          <p:cNvCxnSpPr>
            <a:stCxn id="388" idx="0"/>
            <a:endCxn id="389" idx="4"/>
          </p:cNvCxnSpPr>
          <p:nvPr/>
        </p:nvCxnSpPr>
        <p:spPr>
          <a:xfrm rot="10800000">
            <a:off x="4574349" y="2468625"/>
            <a:ext cx="0" cy="292200"/>
          </a:xfrm>
          <a:prstGeom prst="straightConnector1">
            <a:avLst/>
          </a:prstGeom>
          <a:noFill/>
          <a:ln w="28575" cap="flat" cmpd="sng">
            <a:solidFill>
              <a:srgbClr val="0B5394"/>
            </a:solidFill>
            <a:prstDash val="solid"/>
            <a:round/>
            <a:headEnd type="none" w="lg" len="lg"/>
            <a:tailEnd type="none" w="lg" len="lg"/>
          </a:ln>
        </p:spPr>
      </p:cxnSp>
      <p:cxnSp>
        <p:nvCxnSpPr>
          <p:cNvPr id="413" name="Shape 413"/>
          <p:cNvCxnSpPr>
            <a:stCxn id="388" idx="7"/>
            <a:endCxn id="392" idx="3"/>
          </p:cNvCxnSpPr>
          <p:nvPr/>
        </p:nvCxnSpPr>
        <p:spPr>
          <a:xfrm rot="10800000" flipH="1">
            <a:off x="4860834" y="2695290"/>
            <a:ext cx="184200" cy="184200"/>
          </a:xfrm>
          <a:prstGeom prst="straightConnector1">
            <a:avLst/>
          </a:prstGeom>
          <a:noFill/>
          <a:ln w="28575" cap="flat" cmpd="sng">
            <a:solidFill>
              <a:srgbClr val="0B5394"/>
            </a:solidFill>
            <a:prstDash val="solid"/>
            <a:round/>
            <a:headEnd type="none" w="lg" len="lg"/>
            <a:tailEnd type="none" w="lg" len="lg"/>
          </a:ln>
        </p:spPr>
      </p:cxnSp>
      <p:cxnSp>
        <p:nvCxnSpPr>
          <p:cNvPr id="414" name="Shape 414"/>
          <p:cNvCxnSpPr>
            <a:stCxn id="388" idx="5"/>
            <a:endCxn id="393" idx="1"/>
          </p:cNvCxnSpPr>
          <p:nvPr/>
        </p:nvCxnSpPr>
        <p:spPr>
          <a:xfrm>
            <a:off x="4860834" y="3452459"/>
            <a:ext cx="171000" cy="199200"/>
          </a:xfrm>
          <a:prstGeom prst="straightConnector1">
            <a:avLst/>
          </a:prstGeom>
          <a:noFill/>
          <a:ln w="28575" cap="flat" cmpd="sng">
            <a:solidFill>
              <a:srgbClr val="0B5394"/>
            </a:solidFill>
            <a:prstDash val="solid"/>
            <a:round/>
            <a:headEnd type="none" w="lg" len="lg"/>
            <a:tailEnd type="none" w="lg" len="lg"/>
          </a:ln>
        </p:spPr>
      </p:cxnSp>
      <p:cxnSp>
        <p:nvCxnSpPr>
          <p:cNvPr id="415" name="Shape 415"/>
          <p:cNvCxnSpPr>
            <a:stCxn id="388" idx="3"/>
            <a:endCxn id="391" idx="0"/>
          </p:cNvCxnSpPr>
          <p:nvPr/>
        </p:nvCxnSpPr>
        <p:spPr>
          <a:xfrm flipH="1">
            <a:off x="4142965" y="3452459"/>
            <a:ext cx="144900" cy="277800"/>
          </a:xfrm>
          <a:prstGeom prst="straightConnector1">
            <a:avLst/>
          </a:prstGeom>
          <a:noFill/>
          <a:ln w="28575" cap="flat" cmpd="sng">
            <a:solidFill>
              <a:srgbClr val="0B5394"/>
            </a:solidFill>
            <a:prstDash val="solid"/>
            <a:round/>
            <a:headEnd type="none" w="lg" len="lg"/>
            <a:tailEnd type="none" w="lg" len="lg"/>
          </a:ln>
        </p:spPr>
      </p:cxnSp>
      <p:cxnSp>
        <p:nvCxnSpPr>
          <p:cNvPr id="416" name="Shape 416"/>
          <p:cNvCxnSpPr>
            <a:stCxn id="378" idx="0"/>
            <a:endCxn id="379" idx="5"/>
          </p:cNvCxnSpPr>
          <p:nvPr/>
        </p:nvCxnSpPr>
        <p:spPr>
          <a:xfrm rot="10800000">
            <a:off x="7315610" y="3011316"/>
            <a:ext cx="117300" cy="280800"/>
          </a:xfrm>
          <a:prstGeom prst="straightConnector1">
            <a:avLst/>
          </a:prstGeom>
          <a:noFill/>
          <a:ln w="28575" cap="flat" cmpd="sng">
            <a:solidFill>
              <a:srgbClr val="38761D"/>
            </a:solidFill>
            <a:prstDash val="solid"/>
            <a:round/>
            <a:headEnd type="none" w="lg" len="lg"/>
            <a:tailEnd type="none" w="lg" len="lg"/>
          </a:ln>
        </p:spPr>
      </p:cxnSp>
      <p:cxnSp>
        <p:nvCxnSpPr>
          <p:cNvPr id="417" name="Shape 417"/>
          <p:cNvCxnSpPr>
            <a:stCxn id="378" idx="1"/>
            <a:endCxn id="387" idx="4"/>
          </p:cNvCxnSpPr>
          <p:nvPr/>
        </p:nvCxnSpPr>
        <p:spPr>
          <a:xfrm rot="10800000">
            <a:off x="6639891" y="2779276"/>
            <a:ext cx="499200" cy="612300"/>
          </a:xfrm>
          <a:prstGeom prst="straightConnector1">
            <a:avLst/>
          </a:prstGeom>
          <a:noFill/>
          <a:ln w="28575" cap="flat" cmpd="sng">
            <a:solidFill>
              <a:srgbClr val="38761D"/>
            </a:solidFill>
            <a:prstDash val="solid"/>
            <a:round/>
            <a:headEnd type="none" w="lg" len="lg"/>
            <a:tailEnd type="none" w="lg" len="lg"/>
          </a:ln>
        </p:spPr>
      </p:cxnSp>
      <p:cxnSp>
        <p:nvCxnSpPr>
          <p:cNvPr id="418" name="Shape 418"/>
          <p:cNvCxnSpPr>
            <a:endCxn id="384" idx="5"/>
          </p:cNvCxnSpPr>
          <p:nvPr/>
        </p:nvCxnSpPr>
        <p:spPr>
          <a:xfrm rot="10800000">
            <a:off x="6683481" y="3448706"/>
            <a:ext cx="327000" cy="130200"/>
          </a:xfrm>
          <a:prstGeom prst="straightConnector1">
            <a:avLst/>
          </a:prstGeom>
          <a:noFill/>
          <a:ln w="28575" cap="flat" cmpd="sng">
            <a:solidFill>
              <a:srgbClr val="38761D"/>
            </a:solidFill>
            <a:prstDash val="solid"/>
            <a:round/>
            <a:headEnd type="none" w="lg" len="lg"/>
            <a:tailEnd type="none" w="lg" len="lg"/>
          </a:ln>
        </p:spPr>
      </p:cxnSp>
      <p:cxnSp>
        <p:nvCxnSpPr>
          <p:cNvPr id="419" name="Shape 419"/>
          <p:cNvCxnSpPr>
            <a:endCxn id="386" idx="6"/>
          </p:cNvCxnSpPr>
          <p:nvPr/>
        </p:nvCxnSpPr>
        <p:spPr>
          <a:xfrm flipH="1">
            <a:off x="6845612" y="4023161"/>
            <a:ext cx="342600" cy="263400"/>
          </a:xfrm>
          <a:prstGeom prst="straightConnector1">
            <a:avLst/>
          </a:prstGeom>
          <a:noFill/>
          <a:ln w="28575" cap="flat" cmpd="sng">
            <a:solidFill>
              <a:srgbClr val="38761D"/>
            </a:solidFill>
            <a:prstDash val="solid"/>
            <a:round/>
            <a:headEnd type="none" w="lg" len="lg"/>
            <a:tailEnd type="none" w="lg" len="lg"/>
          </a:ln>
        </p:spPr>
      </p:cxnSp>
      <p:cxnSp>
        <p:nvCxnSpPr>
          <p:cNvPr id="420" name="Shape 420"/>
          <p:cNvCxnSpPr>
            <a:stCxn id="378" idx="4"/>
            <a:endCxn id="385" idx="7"/>
          </p:cNvCxnSpPr>
          <p:nvPr/>
        </p:nvCxnSpPr>
        <p:spPr>
          <a:xfrm flipH="1">
            <a:off x="7331810" y="4100916"/>
            <a:ext cx="47400" cy="470400"/>
          </a:xfrm>
          <a:prstGeom prst="straightConnector1">
            <a:avLst/>
          </a:prstGeom>
          <a:noFill/>
          <a:ln w="28575" cap="flat" cmpd="sng">
            <a:solidFill>
              <a:srgbClr val="38761D"/>
            </a:solidFill>
            <a:prstDash val="solid"/>
            <a:round/>
            <a:headEnd type="none" w="lg" len="lg"/>
            <a:tailEnd type="none" w="lg" len="lg"/>
          </a:ln>
        </p:spPr>
      </p:cxnSp>
      <p:cxnSp>
        <p:nvCxnSpPr>
          <p:cNvPr id="421" name="Shape 421"/>
          <p:cNvCxnSpPr>
            <a:stCxn id="378" idx="5"/>
            <a:endCxn id="383" idx="0"/>
          </p:cNvCxnSpPr>
          <p:nvPr/>
        </p:nvCxnSpPr>
        <p:spPr>
          <a:xfrm>
            <a:off x="7673028" y="4001456"/>
            <a:ext cx="282600" cy="350700"/>
          </a:xfrm>
          <a:prstGeom prst="straightConnector1">
            <a:avLst/>
          </a:prstGeom>
          <a:noFill/>
          <a:ln w="28575" cap="flat" cmpd="sng">
            <a:solidFill>
              <a:srgbClr val="38761D"/>
            </a:solidFill>
            <a:prstDash val="solid"/>
            <a:round/>
            <a:headEnd type="none" w="lg" len="lg"/>
            <a:tailEnd type="none" w="lg" len="lg"/>
          </a:ln>
        </p:spPr>
      </p:cxnSp>
      <p:cxnSp>
        <p:nvCxnSpPr>
          <p:cNvPr id="422" name="Shape 422"/>
          <p:cNvCxnSpPr>
            <a:stCxn id="378" idx="6"/>
            <a:endCxn id="382" idx="2"/>
          </p:cNvCxnSpPr>
          <p:nvPr/>
        </p:nvCxnSpPr>
        <p:spPr>
          <a:xfrm>
            <a:off x="7810460" y="3723366"/>
            <a:ext cx="242400" cy="54600"/>
          </a:xfrm>
          <a:prstGeom prst="straightConnector1">
            <a:avLst/>
          </a:prstGeom>
          <a:noFill/>
          <a:ln w="28575" cap="flat" cmpd="sng">
            <a:solidFill>
              <a:srgbClr val="38761D"/>
            </a:solidFill>
            <a:prstDash val="solid"/>
            <a:round/>
            <a:headEnd type="none" w="lg" len="lg"/>
            <a:tailEnd type="none" w="lg" len="lg"/>
          </a:ln>
        </p:spPr>
      </p:cxnSp>
      <p:cxnSp>
        <p:nvCxnSpPr>
          <p:cNvPr id="423" name="Shape 423"/>
          <p:cNvCxnSpPr>
            <a:endCxn id="381" idx="3"/>
          </p:cNvCxnSpPr>
          <p:nvPr/>
        </p:nvCxnSpPr>
        <p:spPr>
          <a:xfrm rot="10800000" flipH="1">
            <a:off x="7567508" y="2791440"/>
            <a:ext cx="245100" cy="618300"/>
          </a:xfrm>
          <a:prstGeom prst="straightConnector1">
            <a:avLst/>
          </a:prstGeom>
          <a:noFill/>
          <a:ln w="28575" cap="flat" cmpd="sng">
            <a:solidFill>
              <a:srgbClr val="38761D"/>
            </a:solidFill>
            <a:prstDash val="solid"/>
            <a:round/>
            <a:headEnd type="none" w="lg" len="lg"/>
            <a:tailEnd type="none" w="lg" len="lg"/>
          </a:ln>
        </p:spPr>
      </p:cxnSp>
      <p:cxnSp>
        <p:nvCxnSpPr>
          <p:cNvPr id="424" name="Shape 424"/>
          <p:cNvCxnSpPr>
            <a:stCxn id="378" idx="7"/>
            <a:endCxn id="380" idx="3"/>
          </p:cNvCxnSpPr>
          <p:nvPr/>
        </p:nvCxnSpPr>
        <p:spPr>
          <a:xfrm rot="10800000" flipH="1">
            <a:off x="7710999" y="3277148"/>
            <a:ext cx="268500" cy="152400"/>
          </a:xfrm>
          <a:prstGeom prst="straightConnector1">
            <a:avLst/>
          </a:prstGeom>
          <a:noFill/>
          <a:ln w="28575" cap="flat" cmpd="sng">
            <a:solidFill>
              <a:srgbClr val="38761D"/>
            </a:solidFill>
            <a:prstDash val="solid"/>
            <a:round/>
            <a:headEnd type="none" w="lg" len="lg"/>
            <a:tailEnd type="none" w="lg" len="lg"/>
          </a:ln>
        </p:spPr>
      </p:cxnSp>
      <p:cxnSp>
        <p:nvCxnSpPr>
          <p:cNvPr id="425" name="Shape 425"/>
          <p:cNvCxnSpPr>
            <a:endCxn id="401" idx="4"/>
          </p:cNvCxnSpPr>
          <p:nvPr/>
        </p:nvCxnSpPr>
        <p:spPr>
          <a:xfrm rot="10800000">
            <a:off x="1525762" y="3389924"/>
            <a:ext cx="311100" cy="1160700"/>
          </a:xfrm>
          <a:prstGeom prst="straightConnector1">
            <a:avLst/>
          </a:prstGeom>
          <a:noFill/>
          <a:ln w="28575" cap="flat" cmpd="sng">
            <a:solidFill>
              <a:srgbClr val="990000"/>
            </a:solidFill>
            <a:prstDash val="solid"/>
            <a:round/>
            <a:headEnd type="none" w="lg" len="lg"/>
            <a:tailEnd type="none" w="lg" len="lg"/>
          </a:ln>
        </p:spPr>
      </p:cxnSp>
      <p:cxnSp>
        <p:nvCxnSpPr>
          <p:cNvPr id="426" name="Shape 426"/>
          <p:cNvCxnSpPr>
            <a:stCxn id="427" idx="0"/>
            <a:endCxn id="395" idx="4"/>
          </p:cNvCxnSpPr>
          <p:nvPr/>
        </p:nvCxnSpPr>
        <p:spPr>
          <a:xfrm rot="10800000">
            <a:off x="2072249" y="4047358"/>
            <a:ext cx="74100" cy="549300"/>
          </a:xfrm>
          <a:prstGeom prst="straightConnector1">
            <a:avLst/>
          </a:prstGeom>
          <a:noFill/>
          <a:ln w="28575" cap="flat" cmpd="sng">
            <a:solidFill>
              <a:srgbClr val="990000"/>
            </a:solidFill>
            <a:prstDash val="solid"/>
            <a:round/>
            <a:headEnd type="none" w="lg" len="lg"/>
            <a:tailEnd type="none" w="lg" len="lg"/>
          </a:ln>
        </p:spPr>
      </p:cxnSp>
      <p:cxnSp>
        <p:nvCxnSpPr>
          <p:cNvPr id="428" name="Shape 428"/>
          <p:cNvCxnSpPr>
            <a:stCxn id="427" idx="0"/>
            <a:endCxn id="396" idx="3"/>
          </p:cNvCxnSpPr>
          <p:nvPr/>
        </p:nvCxnSpPr>
        <p:spPr>
          <a:xfrm rot="10800000" flipH="1">
            <a:off x="2146349" y="3523858"/>
            <a:ext cx="465300" cy="1072800"/>
          </a:xfrm>
          <a:prstGeom prst="straightConnector1">
            <a:avLst/>
          </a:prstGeom>
          <a:noFill/>
          <a:ln w="28575" cap="flat" cmpd="sng">
            <a:solidFill>
              <a:srgbClr val="990000"/>
            </a:solidFill>
            <a:prstDash val="solid"/>
            <a:round/>
            <a:headEnd type="none" w="lg" len="lg"/>
            <a:tailEnd type="none" w="lg" len="lg"/>
          </a:ln>
        </p:spPr>
      </p:cxnSp>
      <p:cxnSp>
        <p:nvCxnSpPr>
          <p:cNvPr id="429" name="Shape 429"/>
          <p:cNvCxnSpPr>
            <a:endCxn id="398" idx="7"/>
          </p:cNvCxnSpPr>
          <p:nvPr/>
        </p:nvCxnSpPr>
        <p:spPr>
          <a:xfrm flipH="1">
            <a:off x="1340552" y="4779193"/>
            <a:ext cx="451800" cy="216300"/>
          </a:xfrm>
          <a:prstGeom prst="straightConnector1">
            <a:avLst/>
          </a:prstGeom>
          <a:noFill/>
          <a:ln w="28575" cap="flat" cmpd="sng">
            <a:solidFill>
              <a:srgbClr val="990000"/>
            </a:solidFill>
            <a:prstDash val="solid"/>
            <a:round/>
            <a:headEnd type="none" w="lg" len="lg"/>
            <a:tailEnd type="none" w="lg" len="lg"/>
          </a:ln>
        </p:spPr>
      </p:cxnSp>
      <p:cxnSp>
        <p:nvCxnSpPr>
          <p:cNvPr id="430" name="Shape 430"/>
          <p:cNvCxnSpPr>
            <a:endCxn id="397" idx="5"/>
          </p:cNvCxnSpPr>
          <p:nvPr/>
        </p:nvCxnSpPr>
        <p:spPr>
          <a:xfrm rot="10800000">
            <a:off x="1437694" y="4246106"/>
            <a:ext cx="431400" cy="379500"/>
          </a:xfrm>
          <a:prstGeom prst="straightConnector1">
            <a:avLst/>
          </a:prstGeom>
          <a:noFill/>
          <a:ln w="28575" cap="flat" cmpd="sng">
            <a:solidFill>
              <a:srgbClr val="990000"/>
            </a:solidFill>
            <a:prstDash val="solid"/>
            <a:round/>
            <a:headEnd type="none" w="lg" len="lg"/>
            <a:tailEnd type="none" w="lg" len="lg"/>
          </a:ln>
        </p:spPr>
      </p:cxnSp>
      <p:cxnSp>
        <p:nvCxnSpPr>
          <p:cNvPr id="431" name="Shape 431"/>
          <p:cNvCxnSpPr>
            <a:endCxn id="402" idx="6"/>
          </p:cNvCxnSpPr>
          <p:nvPr/>
        </p:nvCxnSpPr>
        <p:spPr>
          <a:xfrm rot="10800000">
            <a:off x="911987" y="4561624"/>
            <a:ext cx="857100" cy="110100"/>
          </a:xfrm>
          <a:prstGeom prst="straightConnector1">
            <a:avLst/>
          </a:prstGeom>
          <a:noFill/>
          <a:ln w="28575" cap="flat" cmpd="sng">
            <a:solidFill>
              <a:srgbClr val="990000"/>
            </a:solidFill>
            <a:prstDash val="solid"/>
            <a:round/>
            <a:headEnd type="none" w="lg" len="lg"/>
            <a:tailEnd type="none" w="lg" len="lg"/>
          </a:ln>
        </p:spPr>
      </p:cxnSp>
      <p:cxnSp>
        <p:nvCxnSpPr>
          <p:cNvPr id="432" name="Shape 432"/>
          <p:cNvCxnSpPr>
            <a:endCxn id="403" idx="7"/>
          </p:cNvCxnSpPr>
          <p:nvPr/>
        </p:nvCxnSpPr>
        <p:spPr>
          <a:xfrm flipH="1">
            <a:off x="1236219" y="4950068"/>
            <a:ext cx="632700" cy="687000"/>
          </a:xfrm>
          <a:prstGeom prst="straightConnector1">
            <a:avLst/>
          </a:prstGeom>
          <a:noFill/>
          <a:ln w="28575" cap="flat" cmpd="sng">
            <a:solidFill>
              <a:srgbClr val="990000"/>
            </a:solidFill>
            <a:prstDash val="solid"/>
            <a:round/>
            <a:headEnd type="none" w="lg" len="lg"/>
            <a:tailEnd type="none" w="lg" len="lg"/>
          </a:ln>
        </p:spPr>
      </p:cxnSp>
      <p:cxnSp>
        <p:nvCxnSpPr>
          <p:cNvPr id="433" name="Shape 433"/>
          <p:cNvCxnSpPr>
            <a:endCxn id="399" idx="0"/>
          </p:cNvCxnSpPr>
          <p:nvPr/>
        </p:nvCxnSpPr>
        <p:spPr>
          <a:xfrm flipH="1">
            <a:off x="1800787" y="5043975"/>
            <a:ext cx="196500" cy="358500"/>
          </a:xfrm>
          <a:prstGeom prst="straightConnector1">
            <a:avLst/>
          </a:prstGeom>
          <a:noFill/>
          <a:ln w="28575" cap="flat" cmpd="sng">
            <a:solidFill>
              <a:srgbClr val="990000"/>
            </a:solidFill>
            <a:prstDash val="solid"/>
            <a:round/>
            <a:headEnd type="none" w="lg" len="lg"/>
            <a:tailEnd type="none" w="lg" len="lg"/>
          </a:ln>
        </p:spPr>
      </p:cxnSp>
      <p:cxnSp>
        <p:nvCxnSpPr>
          <p:cNvPr id="434" name="Shape 434"/>
          <p:cNvCxnSpPr/>
          <p:nvPr/>
        </p:nvCxnSpPr>
        <p:spPr>
          <a:xfrm>
            <a:off x="2493442" y="5001417"/>
            <a:ext cx="435599" cy="70199"/>
          </a:xfrm>
          <a:prstGeom prst="straightConnector1">
            <a:avLst/>
          </a:prstGeom>
          <a:noFill/>
          <a:ln w="28575" cap="flat" cmpd="sng">
            <a:solidFill>
              <a:srgbClr val="990000"/>
            </a:solidFill>
            <a:prstDash val="solid"/>
            <a:round/>
            <a:headEnd type="none" w="lg" len="lg"/>
            <a:tailEnd type="none" w="lg" len="lg"/>
          </a:ln>
        </p:spPr>
      </p:cxnSp>
      <p:cxnSp>
        <p:nvCxnSpPr>
          <p:cNvPr id="435" name="Shape 435"/>
          <p:cNvCxnSpPr>
            <a:stCxn id="394" idx="4"/>
            <a:endCxn id="400" idx="0"/>
          </p:cNvCxnSpPr>
          <p:nvPr/>
        </p:nvCxnSpPr>
        <p:spPr>
          <a:xfrm>
            <a:off x="2153649" y="5200024"/>
            <a:ext cx="160500" cy="576900"/>
          </a:xfrm>
          <a:prstGeom prst="straightConnector1">
            <a:avLst/>
          </a:prstGeom>
          <a:noFill/>
          <a:ln w="28575" cap="flat" cmpd="sng">
            <a:solidFill>
              <a:srgbClr val="990000"/>
            </a:solidFill>
            <a:prstDash val="solid"/>
            <a:round/>
            <a:headEnd type="none" w="lg" len="lg"/>
            <a:tailEnd type="none" w="lg" len="lg"/>
          </a:ln>
        </p:spPr>
      </p:cxnSp>
      <p:cxnSp>
        <p:nvCxnSpPr>
          <p:cNvPr id="436" name="Shape 436"/>
          <p:cNvCxnSpPr/>
          <p:nvPr/>
        </p:nvCxnSpPr>
        <p:spPr>
          <a:xfrm>
            <a:off x="2404609" y="5108009"/>
            <a:ext cx="406499" cy="631200"/>
          </a:xfrm>
          <a:prstGeom prst="straightConnector1">
            <a:avLst/>
          </a:prstGeom>
          <a:noFill/>
          <a:ln w="28575" cap="flat" cmpd="sng">
            <a:solidFill>
              <a:srgbClr val="990000"/>
            </a:solidFill>
            <a:prstDash val="solid"/>
            <a:round/>
            <a:headEnd type="none" w="lg" len="lg"/>
            <a:tailEnd type="none" w="lg" len="lg"/>
          </a:ln>
        </p:spPr>
      </p:cxnSp>
      <p:cxnSp>
        <p:nvCxnSpPr>
          <p:cNvPr id="437" name="Shape 437"/>
          <p:cNvCxnSpPr>
            <a:endCxn id="405" idx="2"/>
          </p:cNvCxnSpPr>
          <p:nvPr/>
        </p:nvCxnSpPr>
        <p:spPr>
          <a:xfrm rot="10800000" flipH="1">
            <a:off x="2541954" y="4430292"/>
            <a:ext cx="659400" cy="250200"/>
          </a:xfrm>
          <a:prstGeom prst="straightConnector1">
            <a:avLst/>
          </a:prstGeom>
          <a:noFill/>
          <a:ln w="28575" cap="flat" cmpd="sng">
            <a:solidFill>
              <a:srgbClr val="990000"/>
            </a:solidFill>
            <a:prstDash val="solid"/>
            <a:round/>
            <a:headEnd type="none" w="lg" len="lg"/>
            <a:tailEnd type="none" w="lg" len="lg"/>
          </a:ln>
        </p:spPr>
      </p:cxnSp>
      <p:cxnSp>
        <p:nvCxnSpPr>
          <p:cNvPr id="438" name="Shape 438"/>
          <p:cNvCxnSpPr>
            <a:endCxn id="404" idx="3"/>
          </p:cNvCxnSpPr>
          <p:nvPr/>
        </p:nvCxnSpPr>
        <p:spPr>
          <a:xfrm rot="10800000" flipH="1">
            <a:off x="2408957" y="4206230"/>
            <a:ext cx="249000" cy="261000"/>
          </a:xfrm>
          <a:prstGeom prst="straightConnector1">
            <a:avLst/>
          </a:prstGeom>
          <a:noFill/>
          <a:ln w="28575" cap="flat" cmpd="sng">
            <a:solidFill>
              <a:srgbClr val="990000"/>
            </a:solidFill>
            <a:prstDash val="solid"/>
            <a:round/>
            <a:headEnd type="none" w="lg" len="lg"/>
            <a:tailEnd type="none" w="lg" len="lg"/>
          </a:ln>
        </p:spPr>
      </p:cxnSp>
      <p:cxnSp>
        <p:nvCxnSpPr>
          <p:cNvPr id="439" name="Shape 439"/>
          <p:cNvCxnSpPr>
            <a:stCxn id="390" idx="6"/>
            <a:endCxn id="389" idx="2"/>
          </p:cNvCxnSpPr>
          <p:nvPr/>
        </p:nvCxnSpPr>
        <p:spPr>
          <a:xfrm rot="10800000" flipH="1">
            <a:off x="4072433" y="2244734"/>
            <a:ext cx="278100" cy="147900"/>
          </a:xfrm>
          <a:prstGeom prst="straightConnector1">
            <a:avLst/>
          </a:prstGeom>
          <a:noFill/>
          <a:ln w="28575" cap="flat" cmpd="sng">
            <a:solidFill>
              <a:srgbClr val="0B5394"/>
            </a:solidFill>
            <a:prstDash val="solid"/>
            <a:round/>
            <a:headEnd type="none" w="lg" len="lg"/>
            <a:tailEnd type="triangle" w="lg" len="lg"/>
          </a:ln>
        </p:spPr>
      </p:cxnSp>
      <p:cxnSp>
        <p:nvCxnSpPr>
          <p:cNvPr id="440" name="Shape 440"/>
          <p:cNvCxnSpPr>
            <a:stCxn id="390" idx="4"/>
            <a:endCxn id="391" idx="1"/>
          </p:cNvCxnSpPr>
          <p:nvPr/>
        </p:nvCxnSpPr>
        <p:spPr>
          <a:xfrm>
            <a:off x="3848633" y="2616434"/>
            <a:ext cx="123300" cy="1120500"/>
          </a:xfrm>
          <a:prstGeom prst="straightConnector1">
            <a:avLst/>
          </a:prstGeom>
          <a:noFill/>
          <a:ln w="28575" cap="flat" cmpd="sng">
            <a:solidFill>
              <a:srgbClr val="0B5394"/>
            </a:solidFill>
            <a:prstDash val="solid"/>
            <a:round/>
            <a:headEnd type="none" w="lg" len="lg"/>
            <a:tailEnd type="triangle" w="lg" len="lg"/>
          </a:ln>
        </p:spPr>
      </p:cxnSp>
      <p:cxnSp>
        <p:nvCxnSpPr>
          <p:cNvPr id="441" name="Shape 441"/>
          <p:cNvCxnSpPr>
            <a:stCxn id="390" idx="3"/>
            <a:endCxn id="396" idx="7"/>
          </p:cNvCxnSpPr>
          <p:nvPr/>
        </p:nvCxnSpPr>
        <p:spPr>
          <a:xfrm flipH="1">
            <a:off x="2844982" y="2550885"/>
            <a:ext cx="845400" cy="590700"/>
          </a:xfrm>
          <a:prstGeom prst="straightConnector1">
            <a:avLst/>
          </a:prstGeom>
          <a:noFill/>
          <a:ln w="28575" cap="flat" cmpd="sng">
            <a:solidFill>
              <a:srgbClr val="0B5394"/>
            </a:solidFill>
            <a:prstDash val="solid"/>
            <a:round/>
            <a:headEnd type="none" w="lg" len="lg"/>
            <a:tailEnd type="triangle" w="lg" len="lg"/>
          </a:ln>
        </p:spPr>
      </p:cxnSp>
      <p:cxnSp>
        <p:nvCxnSpPr>
          <p:cNvPr id="442" name="Shape 442"/>
          <p:cNvCxnSpPr>
            <a:endCxn id="401" idx="6"/>
          </p:cNvCxnSpPr>
          <p:nvPr/>
        </p:nvCxnSpPr>
        <p:spPr>
          <a:xfrm flipH="1">
            <a:off x="1749712" y="2392574"/>
            <a:ext cx="1875000" cy="773400"/>
          </a:xfrm>
          <a:prstGeom prst="straightConnector1">
            <a:avLst/>
          </a:prstGeom>
          <a:noFill/>
          <a:ln w="28575" cap="flat" cmpd="sng">
            <a:solidFill>
              <a:srgbClr val="990000"/>
            </a:solidFill>
            <a:prstDash val="solid"/>
            <a:round/>
            <a:headEnd type="none" w="lg" len="lg"/>
            <a:tailEnd type="triangle" w="lg" len="lg"/>
          </a:ln>
        </p:spPr>
      </p:cxnSp>
      <p:cxnSp>
        <p:nvCxnSpPr>
          <p:cNvPr id="443" name="Shape 443"/>
          <p:cNvCxnSpPr>
            <a:stCxn id="396" idx="6"/>
            <a:endCxn id="391" idx="2"/>
          </p:cNvCxnSpPr>
          <p:nvPr/>
        </p:nvCxnSpPr>
        <p:spPr>
          <a:xfrm>
            <a:off x="2945833" y="3280127"/>
            <a:ext cx="909600" cy="582600"/>
          </a:xfrm>
          <a:prstGeom prst="straightConnector1">
            <a:avLst/>
          </a:prstGeom>
          <a:noFill/>
          <a:ln w="28575" cap="flat" cmpd="sng">
            <a:solidFill>
              <a:srgbClr val="990000"/>
            </a:solidFill>
            <a:prstDash val="solid"/>
            <a:round/>
            <a:headEnd type="none" w="lg" len="lg"/>
            <a:tailEnd type="triangle" w="lg" len="lg"/>
          </a:ln>
        </p:spPr>
      </p:cxnSp>
      <p:cxnSp>
        <p:nvCxnSpPr>
          <p:cNvPr id="444" name="Shape 444"/>
          <p:cNvCxnSpPr>
            <a:stCxn id="401" idx="6"/>
            <a:endCxn id="396" idx="1"/>
          </p:cNvCxnSpPr>
          <p:nvPr/>
        </p:nvCxnSpPr>
        <p:spPr>
          <a:xfrm>
            <a:off x="1749712" y="3165974"/>
            <a:ext cx="787200" cy="50100"/>
          </a:xfrm>
          <a:prstGeom prst="straightConnector1">
            <a:avLst/>
          </a:prstGeom>
          <a:noFill/>
          <a:ln w="28575" cap="flat" cmpd="sng">
            <a:solidFill>
              <a:srgbClr val="990000"/>
            </a:solidFill>
            <a:prstDash val="solid"/>
            <a:round/>
            <a:headEnd type="none" w="lg" len="lg"/>
            <a:tailEnd type="triangle" w="lg" len="lg"/>
          </a:ln>
        </p:spPr>
      </p:cxnSp>
      <p:cxnSp>
        <p:nvCxnSpPr>
          <p:cNvPr id="445" name="Shape 445"/>
          <p:cNvCxnSpPr>
            <a:stCxn id="395" idx="0"/>
            <a:endCxn id="401" idx="6"/>
          </p:cNvCxnSpPr>
          <p:nvPr/>
        </p:nvCxnSpPr>
        <p:spPr>
          <a:xfrm rot="10800000">
            <a:off x="1749823" y="3165953"/>
            <a:ext cx="185400" cy="455100"/>
          </a:xfrm>
          <a:prstGeom prst="straightConnector1">
            <a:avLst/>
          </a:prstGeom>
          <a:noFill/>
          <a:ln w="28575" cap="flat" cmpd="sng">
            <a:solidFill>
              <a:srgbClr val="990000"/>
            </a:solidFill>
            <a:prstDash val="solid"/>
            <a:round/>
            <a:headEnd type="none" w="lg" len="lg"/>
            <a:tailEnd type="triangle" w="lg" len="lg"/>
          </a:ln>
        </p:spPr>
      </p:cxnSp>
      <p:cxnSp>
        <p:nvCxnSpPr>
          <p:cNvPr id="446" name="Shape 446"/>
          <p:cNvCxnSpPr>
            <a:stCxn id="397" idx="0"/>
            <a:endCxn id="401" idx="3"/>
          </p:cNvCxnSpPr>
          <p:nvPr/>
        </p:nvCxnSpPr>
        <p:spPr>
          <a:xfrm rot="10800000" flipH="1">
            <a:off x="1279337" y="3324400"/>
            <a:ext cx="88200" cy="539400"/>
          </a:xfrm>
          <a:prstGeom prst="straightConnector1">
            <a:avLst/>
          </a:prstGeom>
          <a:noFill/>
          <a:ln w="28575" cap="flat" cmpd="sng">
            <a:solidFill>
              <a:srgbClr val="990000"/>
            </a:solidFill>
            <a:prstDash val="solid"/>
            <a:round/>
            <a:headEnd type="none" w="lg" len="lg"/>
            <a:tailEnd type="triangle" w="lg" len="lg"/>
          </a:ln>
        </p:spPr>
      </p:cxnSp>
      <p:cxnSp>
        <p:nvCxnSpPr>
          <p:cNvPr id="447" name="Shape 447"/>
          <p:cNvCxnSpPr>
            <a:stCxn id="397" idx="3"/>
            <a:endCxn id="402" idx="6"/>
          </p:cNvCxnSpPr>
          <p:nvPr/>
        </p:nvCxnSpPr>
        <p:spPr>
          <a:xfrm flipH="1">
            <a:off x="911880" y="4246106"/>
            <a:ext cx="209100" cy="315600"/>
          </a:xfrm>
          <a:prstGeom prst="straightConnector1">
            <a:avLst/>
          </a:prstGeom>
          <a:noFill/>
          <a:ln w="28575" cap="flat" cmpd="sng">
            <a:solidFill>
              <a:srgbClr val="990000"/>
            </a:solidFill>
            <a:prstDash val="solid"/>
            <a:round/>
            <a:headEnd type="none" w="lg" len="lg"/>
            <a:tailEnd type="triangle" w="lg" len="lg"/>
          </a:ln>
        </p:spPr>
      </p:cxnSp>
      <p:cxnSp>
        <p:nvCxnSpPr>
          <p:cNvPr id="448" name="Shape 448"/>
          <p:cNvCxnSpPr>
            <a:stCxn id="402" idx="4"/>
            <a:endCxn id="403" idx="1"/>
          </p:cNvCxnSpPr>
          <p:nvPr/>
        </p:nvCxnSpPr>
        <p:spPr>
          <a:xfrm>
            <a:off x="688037" y="4785574"/>
            <a:ext cx="231599" cy="851400"/>
          </a:xfrm>
          <a:prstGeom prst="straightConnector1">
            <a:avLst/>
          </a:prstGeom>
          <a:noFill/>
          <a:ln w="28575" cap="flat" cmpd="sng">
            <a:solidFill>
              <a:srgbClr val="990000"/>
            </a:solidFill>
            <a:prstDash val="solid"/>
            <a:round/>
            <a:headEnd type="none" w="lg" len="lg"/>
            <a:tailEnd type="triangle" w="lg" len="lg"/>
          </a:ln>
        </p:spPr>
      </p:cxnSp>
      <p:cxnSp>
        <p:nvCxnSpPr>
          <p:cNvPr id="449" name="Shape 449"/>
          <p:cNvCxnSpPr>
            <a:stCxn id="399" idx="3"/>
            <a:endCxn id="403" idx="6"/>
          </p:cNvCxnSpPr>
          <p:nvPr/>
        </p:nvCxnSpPr>
        <p:spPr>
          <a:xfrm flipH="1">
            <a:off x="1301930" y="5784781"/>
            <a:ext cx="340500" cy="10500"/>
          </a:xfrm>
          <a:prstGeom prst="straightConnector1">
            <a:avLst/>
          </a:prstGeom>
          <a:noFill/>
          <a:ln w="28575" cap="flat" cmpd="sng">
            <a:solidFill>
              <a:srgbClr val="990000"/>
            </a:solidFill>
            <a:prstDash val="solid"/>
            <a:round/>
            <a:headEnd type="none" w="lg" len="lg"/>
            <a:tailEnd type="triangle" w="lg" len="lg"/>
          </a:ln>
        </p:spPr>
      </p:cxnSp>
      <p:cxnSp>
        <p:nvCxnSpPr>
          <p:cNvPr id="450" name="Shape 450"/>
          <p:cNvCxnSpPr>
            <a:stCxn id="400" idx="2"/>
            <a:endCxn id="403" idx="6"/>
          </p:cNvCxnSpPr>
          <p:nvPr/>
        </p:nvCxnSpPr>
        <p:spPr>
          <a:xfrm rot="10800000">
            <a:off x="1301949" y="5795519"/>
            <a:ext cx="840900" cy="247800"/>
          </a:xfrm>
          <a:prstGeom prst="straightConnector1">
            <a:avLst/>
          </a:prstGeom>
          <a:noFill/>
          <a:ln w="28575" cap="flat" cmpd="sng">
            <a:solidFill>
              <a:srgbClr val="990000"/>
            </a:solidFill>
            <a:prstDash val="solid"/>
            <a:round/>
            <a:headEnd type="none" w="lg" len="lg"/>
            <a:tailEnd type="triangle" w="lg" len="lg"/>
          </a:ln>
        </p:spPr>
      </p:cxnSp>
      <p:cxnSp>
        <p:nvCxnSpPr>
          <p:cNvPr id="451" name="Shape 451"/>
          <p:cNvCxnSpPr>
            <a:stCxn id="398" idx="0"/>
            <a:endCxn id="395" idx="3"/>
          </p:cNvCxnSpPr>
          <p:nvPr/>
        </p:nvCxnSpPr>
        <p:spPr>
          <a:xfrm rot="10800000" flipH="1">
            <a:off x="1244851" y="4033435"/>
            <a:ext cx="656700" cy="819900"/>
          </a:xfrm>
          <a:prstGeom prst="straightConnector1">
            <a:avLst/>
          </a:prstGeom>
          <a:noFill/>
          <a:ln w="28575" cap="flat" cmpd="sng">
            <a:solidFill>
              <a:srgbClr val="990000"/>
            </a:solidFill>
            <a:prstDash val="solid"/>
            <a:round/>
            <a:headEnd type="none" w="lg" len="lg"/>
            <a:tailEnd type="triangle" w="lg" len="lg"/>
          </a:ln>
        </p:spPr>
      </p:cxnSp>
      <p:cxnSp>
        <p:nvCxnSpPr>
          <p:cNvPr id="452" name="Shape 452"/>
          <p:cNvCxnSpPr>
            <a:endCxn id="405" idx="2"/>
          </p:cNvCxnSpPr>
          <p:nvPr/>
        </p:nvCxnSpPr>
        <p:spPr>
          <a:xfrm rot="10800000" flipH="1">
            <a:off x="2024754" y="4430292"/>
            <a:ext cx="1176600" cy="1196100"/>
          </a:xfrm>
          <a:prstGeom prst="straightConnector1">
            <a:avLst/>
          </a:prstGeom>
          <a:noFill/>
          <a:ln w="28575" cap="flat" cmpd="sng">
            <a:solidFill>
              <a:srgbClr val="990000"/>
            </a:solidFill>
            <a:prstDash val="solid"/>
            <a:round/>
            <a:headEnd type="none" w="lg" len="lg"/>
            <a:tailEnd type="triangle" w="lg" len="lg"/>
          </a:ln>
        </p:spPr>
      </p:cxnSp>
      <p:cxnSp>
        <p:nvCxnSpPr>
          <p:cNvPr id="453" name="Shape 453"/>
          <p:cNvCxnSpPr>
            <a:stCxn id="405" idx="5"/>
            <a:endCxn id="386" idx="1"/>
          </p:cNvCxnSpPr>
          <p:nvPr/>
        </p:nvCxnSpPr>
        <p:spPr>
          <a:xfrm rot="10800000" flipH="1">
            <a:off x="3611635" y="4356036"/>
            <a:ext cx="2826300" cy="19500"/>
          </a:xfrm>
          <a:prstGeom prst="straightConnector1">
            <a:avLst/>
          </a:prstGeom>
          <a:noFill/>
          <a:ln w="28575" cap="flat" cmpd="sng">
            <a:solidFill>
              <a:srgbClr val="990000"/>
            </a:solidFill>
            <a:prstDash val="solid"/>
            <a:round/>
            <a:headEnd type="none" w="lg" len="lg"/>
            <a:tailEnd type="triangle" w="lg" len="lg"/>
          </a:ln>
        </p:spPr>
      </p:cxnSp>
      <p:cxnSp>
        <p:nvCxnSpPr>
          <p:cNvPr id="454" name="Shape 454"/>
          <p:cNvCxnSpPr>
            <a:stCxn id="405" idx="1"/>
            <a:endCxn id="404" idx="5"/>
          </p:cNvCxnSpPr>
          <p:nvPr/>
        </p:nvCxnSpPr>
        <p:spPr>
          <a:xfrm rot="10800000">
            <a:off x="2941074" y="4063848"/>
            <a:ext cx="237600" cy="196500"/>
          </a:xfrm>
          <a:prstGeom prst="straightConnector1">
            <a:avLst/>
          </a:prstGeom>
          <a:noFill/>
          <a:ln w="28575" cap="flat" cmpd="sng">
            <a:solidFill>
              <a:srgbClr val="990000"/>
            </a:solidFill>
            <a:prstDash val="solid"/>
            <a:round/>
            <a:headEnd type="none" w="lg" len="lg"/>
            <a:tailEnd type="triangle" w="lg" len="lg"/>
          </a:ln>
        </p:spPr>
      </p:cxnSp>
      <p:cxnSp>
        <p:nvCxnSpPr>
          <p:cNvPr id="455" name="Shape 455"/>
          <p:cNvCxnSpPr>
            <a:stCxn id="395" idx="5"/>
            <a:endCxn id="404" idx="1"/>
          </p:cNvCxnSpPr>
          <p:nvPr/>
        </p:nvCxnSpPr>
        <p:spPr>
          <a:xfrm rot="10800000" flipH="1">
            <a:off x="2202965" y="3923251"/>
            <a:ext cx="312600" cy="13200"/>
          </a:xfrm>
          <a:prstGeom prst="straightConnector1">
            <a:avLst/>
          </a:prstGeom>
          <a:noFill/>
          <a:ln w="28575" cap="flat" cmpd="sng">
            <a:solidFill>
              <a:srgbClr val="990000"/>
            </a:solidFill>
            <a:prstDash val="solid"/>
            <a:round/>
            <a:headEnd type="none" w="lg" len="lg"/>
            <a:tailEnd type="triangle" w="lg" len="lg"/>
          </a:ln>
        </p:spPr>
      </p:cxnSp>
      <p:cxnSp>
        <p:nvCxnSpPr>
          <p:cNvPr id="456" name="Shape 456"/>
          <p:cNvCxnSpPr>
            <a:stCxn id="404" idx="7"/>
            <a:endCxn id="396" idx="4"/>
          </p:cNvCxnSpPr>
          <p:nvPr/>
        </p:nvCxnSpPr>
        <p:spPr>
          <a:xfrm rot="10800000">
            <a:off x="2780901" y="3550505"/>
            <a:ext cx="17700" cy="230400"/>
          </a:xfrm>
          <a:prstGeom prst="straightConnector1">
            <a:avLst/>
          </a:prstGeom>
          <a:noFill/>
          <a:ln w="28575" cap="flat" cmpd="sng">
            <a:solidFill>
              <a:srgbClr val="990000"/>
            </a:solidFill>
            <a:prstDash val="solid"/>
            <a:round/>
            <a:headEnd type="none" w="lg" len="lg"/>
            <a:tailEnd type="triangle" w="lg" len="lg"/>
          </a:ln>
        </p:spPr>
      </p:cxnSp>
      <p:cxnSp>
        <p:nvCxnSpPr>
          <p:cNvPr id="457" name="Shape 457"/>
          <p:cNvCxnSpPr>
            <a:stCxn id="406" idx="1"/>
            <a:endCxn id="399" idx="6"/>
          </p:cNvCxnSpPr>
          <p:nvPr/>
        </p:nvCxnSpPr>
        <p:spPr>
          <a:xfrm rot="10800000">
            <a:off x="2024655" y="5626393"/>
            <a:ext cx="822000" cy="86100"/>
          </a:xfrm>
          <a:prstGeom prst="straightConnector1">
            <a:avLst/>
          </a:prstGeom>
          <a:noFill/>
          <a:ln w="28575" cap="flat" cmpd="sng">
            <a:solidFill>
              <a:srgbClr val="990000"/>
            </a:solidFill>
            <a:prstDash val="solid"/>
            <a:round/>
            <a:headEnd type="none" w="lg" len="lg"/>
            <a:tailEnd type="triangle" w="lg" len="lg"/>
          </a:ln>
        </p:spPr>
      </p:cxnSp>
      <p:cxnSp>
        <p:nvCxnSpPr>
          <p:cNvPr id="458" name="Shape 458"/>
          <p:cNvCxnSpPr>
            <a:stCxn id="407" idx="7"/>
            <a:endCxn id="391" idx="4"/>
          </p:cNvCxnSpPr>
          <p:nvPr/>
        </p:nvCxnSpPr>
        <p:spPr>
          <a:xfrm rot="10800000" flipH="1">
            <a:off x="3293690" y="4150418"/>
            <a:ext cx="694200" cy="842700"/>
          </a:xfrm>
          <a:prstGeom prst="straightConnector1">
            <a:avLst/>
          </a:prstGeom>
          <a:noFill/>
          <a:ln w="28575" cap="flat" cmpd="sng">
            <a:solidFill>
              <a:srgbClr val="990000"/>
            </a:solidFill>
            <a:prstDash val="solid"/>
            <a:round/>
            <a:headEnd type="none" w="lg" len="lg"/>
            <a:tailEnd type="triangle" w="lg" len="lg"/>
          </a:ln>
        </p:spPr>
      </p:cxnSp>
      <p:cxnSp>
        <p:nvCxnSpPr>
          <p:cNvPr id="459" name="Shape 459"/>
          <p:cNvCxnSpPr>
            <a:stCxn id="407" idx="6"/>
            <a:endCxn id="386" idx="1"/>
          </p:cNvCxnSpPr>
          <p:nvPr/>
        </p:nvCxnSpPr>
        <p:spPr>
          <a:xfrm rot="10800000" flipH="1">
            <a:off x="3359283" y="4356174"/>
            <a:ext cx="3078600" cy="795300"/>
          </a:xfrm>
          <a:prstGeom prst="straightConnector1">
            <a:avLst/>
          </a:prstGeom>
          <a:noFill/>
          <a:ln w="28575" cap="flat" cmpd="sng">
            <a:solidFill>
              <a:srgbClr val="990000"/>
            </a:solidFill>
            <a:prstDash val="solid"/>
            <a:round/>
            <a:headEnd type="none" w="lg" len="lg"/>
            <a:tailEnd type="triangle" w="lg" len="lg"/>
          </a:ln>
        </p:spPr>
      </p:cxnSp>
      <p:cxnSp>
        <p:nvCxnSpPr>
          <p:cNvPr id="460" name="Shape 460"/>
          <p:cNvCxnSpPr>
            <a:stCxn id="406" idx="6"/>
            <a:endCxn id="386" idx="1"/>
          </p:cNvCxnSpPr>
          <p:nvPr/>
        </p:nvCxnSpPr>
        <p:spPr>
          <a:xfrm rot="10800000" flipH="1">
            <a:off x="3228962" y="4356149"/>
            <a:ext cx="3208800" cy="1514700"/>
          </a:xfrm>
          <a:prstGeom prst="straightConnector1">
            <a:avLst/>
          </a:prstGeom>
          <a:noFill/>
          <a:ln w="28575" cap="flat" cmpd="sng">
            <a:solidFill>
              <a:srgbClr val="990000"/>
            </a:solidFill>
            <a:prstDash val="solid"/>
            <a:round/>
            <a:headEnd type="none" w="lg" len="lg"/>
            <a:tailEnd type="triangle" w="lg" len="lg"/>
          </a:ln>
        </p:spPr>
      </p:cxnSp>
      <p:cxnSp>
        <p:nvCxnSpPr>
          <p:cNvPr id="461" name="Shape 461"/>
          <p:cNvCxnSpPr>
            <a:stCxn id="392" idx="2"/>
            <a:endCxn id="390" idx="5"/>
          </p:cNvCxnSpPr>
          <p:nvPr/>
        </p:nvCxnSpPr>
        <p:spPr>
          <a:xfrm flipH="1">
            <a:off x="4006900" y="2536874"/>
            <a:ext cx="972600" cy="14100"/>
          </a:xfrm>
          <a:prstGeom prst="straightConnector1">
            <a:avLst/>
          </a:prstGeom>
          <a:noFill/>
          <a:ln w="28575" cap="flat" cmpd="sng">
            <a:solidFill>
              <a:srgbClr val="0B5394"/>
            </a:solidFill>
            <a:prstDash val="solid"/>
            <a:round/>
            <a:headEnd type="none" w="lg" len="lg"/>
            <a:tailEnd type="triangle" w="lg" len="lg"/>
          </a:ln>
        </p:spPr>
      </p:cxnSp>
      <p:cxnSp>
        <p:nvCxnSpPr>
          <p:cNvPr id="462" name="Shape 462"/>
          <p:cNvCxnSpPr>
            <a:stCxn id="392" idx="5"/>
            <a:endCxn id="386" idx="1"/>
          </p:cNvCxnSpPr>
          <p:nvPr/>
        </p:nvCxnSpPr>
        <p:spPr>
          <a:xfrm>
            <a:off x="5361806" y="2695231"/>
            <a:ext cx="1076100" cy="1660799"/>
          </a:xfrm>
          <a:prstGeom prst="straightConnector1">
            <a:avLst/>
          </a:prstGeom>
          <a:noFill/>
          <a:ln w="28575" cap="flat" cmpd="sng">
            <a:solidFill>
              <a:srgbClr val="0B5394"/>
            </a:solidFill>
            <a:prstDash val="solid"/>
            <a:round/>
            <a:headEnd type="none" w="lg" len="lg"/>
            <a:tailEnd type="triangle" w="lg" len="lg"/>
          </a:ln>
        </p:spPr>
      </p:cxnSp>
      <p:cxnSp>
        <p:nvCxnSpPr>
          <p:cNvPr id="463" name="Shape 463"/>
          <p:cNvCxnSpPr>
            <a:stCxn id="393" idx="5"/>
            <a:endCxn id="386" idx="1"/>
          </p:cNvCxnSpPr>
          <p:nvPr/>
        </p:nvCxnSpPr>
        <p:spPr>
          <a:xfrm>
            <a:off x="5348444" y="3968356"/>
            <a:ext cx="1089300" cy="387900"/>
          </a:xfrm>
          <a:prstGeom prst="straightConnector1">
            <a:avLst/>
          </a:prstGeom>
          <a:noFill/>
          <a:ln w="28575" cap="flat" cmpd="sng">
            <a:solidFill>
              <a:srgbClr val="0B5394"/>
            </a:solidFill>
            <a:prstDash val="solid"/>
            <a:round/>
            <a:headEnd type="none" w="lg" len="lg"/>
            <a:tailEnd type="triangle" w="lg" len="lg"/>
          </a:ln>
        </p:spPr>
      </p:cxnSp>
      <p:sp>
        <p:nvSpPr>
          <p:cNvPr id="464" name="Shape 464"/>
          <p:cNvSpPr txBox="1"/>
          <p:nvPr/>
        </p:nvSpPr>
        <p:spPr>
          <a:xfrm>
            <a:off x="6369550" y="2389341"/>
            <a:ext cx="285899" cy="384000"/>
          </a:xfrm>
          <a:prstGeom prst="rect">
            <a:avLst/>
          </a:prstGeom>
          <a:noFill/>
          <a:ln>
            <a:noFill/>
          </a:ln>
        </p:spPr>
        <p:txBody>
          <a:bodyPr lIns="91425" tIns="91425" rIns="91425" bIns="91425" anchor="t" anchorCtr="0">
            <a:noAutofit/>
          </a:bodyPr>
          <a:lstStyle/>
          <a:p>
            <a:pPr lvl="0" rtl="0">
              <a:spcBef>
                <a:spcPts val="0"/>
              </a:spcBef>
              <a:buNone/>
            </a:pPr>
            <a:r>
              <a:rPr lang="en" b="1"/>
              <a:t>1</a:t>
            </a:r>
          </a:p>
        </p:txBody>
      </p:sp>
      <p:sp>
        <p:nvSpPr>
          <p:cNvPr id="465" name="Shape 465"/>
          <p:cNvSpPr txBox="1"/>
          <p:nvPr/>
        </p:nvSpPr>
        <p:spPr>
          <a:xfrm>
            <a:off x="7168941" y="2583666"/>
            <a:ext cx="285899" cy="384000"/>
          </a:xfrm>
          <a:prstGeom prst="rect">
            <a:avLst/>
          </a:prstGeom>
          <a:noFill/>
          <a:ln>
            <a:noFill/>
          </a:ln>
        </p:spPr>
        <p:txBody>
          <a:bodyPr lIns="91425" tIns="91425" rIns="91425" bIns="91425" anchor="t" anchorCtr="0">
            <a:noAutofit/>
          </a:bodyPr>
          <a:lstStyle/>
          <a:p>
            <a:pPr lvl="0" rtl="0">
              <a:spcBef>
                <a:spcPts val="0"/>
              </a:spcBef>
              <a:buNone/>
            </a:pPr>
            <a:r>
              <a:rPr lang="en" b="1"/>
              <a:t>1</a:t>
            </a:r>
          </a:p>
        </p:txBody>
      </p:sp>
      <p:sp>
        <p:nvSpPr>
          <p:cNvPr id="466" name="Shape 466"/>
          <p:cNvSpPr txBox="1"/>
          <p:nvPr/>
        </p:nvSpPr>
        <p:spPr>
          <a:xfrm>
            <a:off x="7751891" y="2390600"/>
            <a:ext cx="285899" cy="384000"/>
          </a:xfrm>
          <a:prstGeom prst="rect">
            <a:avLst/>
          </a:prstGeom>
          <a:noFill/>
          <a:ln>
            <a:noFill/>
          </a:ln>
        </p:spPr>
        <p:txBody>
          <a:bodyPr lIns="91425" tIns="91425" rIns="91425" bIns="91425" anchor="t" anchorCtr="0">
            <a:noAutofit/>
          </a:bodyPr>
          <a:lstStyle/>
          <a:p>
            <a:pPr lvl="0" rtl="0">
              <a:spcBef>
                <a:spcPts val="0"/>
              </a:spcBef>
              <a:buNone/>
            </a:pPr>
            <a:r>
              <a:rPr lang="en" b="1"/>
              <a:t>1</a:t>
            </a:r>
          </a:p>
        </p:txBody>
      </p:sp>
      <p:sp>
        <p:nvSpPr>
          <p:cNvPr id="467" name="Shape 467"/>
          <p:cNvSpPr txBox="1"/>
          <p:nvPr/>
        </p:nvSpPr>
        <p:spPr>
          <a:xfrm>
            <a:off x="8051558" y="3023099"/>
            <a:ext cx="285899" cy="384000"/>
          </a:xfrm>
          <a:prstGeom prst="rect">
            <a:avLst/>
          </a:prstGeom>
          <a:noFill/>
          <a:ln>
            <a:noFill/>
          </a:ln>
        </p:spPr>
        <p:txBody>
          <a:bodyPr lIns="91425" tIns="91425" rIns="91425" bIns="91425" anchor="t" anchorCtr="0">
            <a:noAutofit/>
          </a:bodyPr>
          <a:lstStyle/>
          <a:p>
            <a:pPr lvl="0" rtl="0">
              <a:spcBef>
                <a:spcPts val="0"/>
              </a:spcBef>
              <a:buNone/>
            </a:pPr>
            <a:r>
              <a:rPr lang="en" b="1"/>
              <a:t>1</a:t>
            </a:r>
          </a:p>
        </p:txBody>
      </p:sp>
      <p:sp>
        <p:nvSpPr>
          <p:cNvPr id="468" name="Shape 468"/>
          <p:cNvSpPr txBox="1"/>
          <p:nvPr/>
        </p:nvSpPr>
        <p:spPr>
          <a:xfrm>
            <a:off x="8124007" y="3632699"/>
            <a:ext cx="285899" cy="384000"/>
          </a:xfrm>
          <a:prstGeom prst="rect">
            <a:avLst/>
          </a:prstGeom>
          <a:noFill/>
          <a:ln>
            <a:noFill/>
          </a:ln>
        </p:spPr>
        <p:txBody>
          <a:bodyPr lIns="91425" tIns="91425" rIns="91425" bIns="91425" anchor="t" anchorCtr="0">
            <a:noAutofit/>
          </a:bodyPr>
          <a:lstStyle/>
          <a:p>
            <a:pPr lvl="0" rtl="0">
              <a:spcBef>
                <a:spcPts val="0"/>
              </a:spcBef>
              <a:buNone/>
            </a:pPr>
            <a:r>
              <a:rPr lang="en" b="1"/>
              <a:t>1</a:t>
            </a:r>
          </a:p>
        </p:txBody>
      </p:sp>
      <p:sp>
        <p:nvSpPr>
          <p:cNvPr id="469" name="Shape 469"/>
          <p:cNvSpPr txBox="1"/>
          <p:nvPr/>
        </p:nvSpPr>
        <p:spPr>
          <a:xfrm>
            <a:off x="7895407" y="4362916"/>
            <a:ext cx="285899" cy="384000"/>
          </a:xfrm>
          <a:prstGeom prst="rect">
            <a:avLst/>
          </a:prstGeom>
          <a:noFill/>
          <a:ln>
            <a:noFill/>
          </a:ln>
        </p:spPr>
        <p:txBody>
          <a:bodyPr lIns="91425" tIns="91425" rIns="91425" bIns="91425" anchor="t" anchorCtr="0">
            <a:noAutofit/>
          </a:bodyPr>
          <a:lstStyle/>
          <a:p>
            <a:pPr lvl="0" rtl="0">
              <a:spcBef>
                <a:spcPts val="0"/>
              </a:spcBef>
              <a:buNone/>
            </a:pPr>
            <a:r>
              <a:rPr lang="en" b="1"/>
              <a:t>1</a:t>
            </a:r>
          </a:p>
        </p:txBody>
      </p:sp>
      <p:sp>
        <p:nvSpPr>
          <p:cNvPr id="470" name="Shape 470"/>
          <p:cNvSpPr txBox="1"/>
          <p:nvPr/>
        </p:nvSpPr>
        <p:spPr>
          <a:xfrm>
            <a:off x="7168941" y="4609283"/>
            <a:ext cx="285899" cy="384000"/>
          </a:xfrm>
          <a:prstGeom prst="rect">
            <a:avLst/>
          </a:prstGeom>
          <a:noFill/>
          <a:ln>
            <a:noFill/>
          </a:ln>
        </p:spPr>
        <p:txBody>
          <a:bodyPr lIns="91425" tIns="91425" rIns="91425" bIns="91425" anchor="t" anchorCtr="0">
            <a:noAutofit/>
          </a:bodyPr>
          <a:lstStyle/>
          <a:p>
            <a:pPr lvl="0" rtl="0">
              <a:spcBef>
                <a:spcPts val="0"/>
              </a:spcBef>
              <a:buNone/>
            </a:pPr>
            <a:r>
              <a:rPr lang="en" b="1"/>
              <a:t>1</a:t>
            </a:r>
          </a:p>
        </p:txBody>
      </p:sp>
      <p:sp>
        <p:nvSpPr>
          <p:cNvPr id="471" name="Shape 471"/>
          <p:cNvSpPr txBox="1"/>
          <p:nvPr/>
        </p:nvSpPr>
        <p:spPr>
          <a:xfrm>
            <a:off x="6371407" y="3094167"/>
            <a:ext cx="285899" cy="384000"/>
          </a:xfrm>
          <a:prstGeom prst="rect">
            <a:avLst/>
          </a:prstGeom>
          <a:noFill/>
          <a:ln>
            <a:noFill/>
          </a:ln>
        </p:spPr>
        <p:txBody>
          <a:bodyPr lIns="91425" tIns="91425" rIns="91425" bIns="91425" anchor="t" anchorCtr="0">
            <a:noAutofit/>
          </a:bodyPr>
          <a:lstStyle/>
          <a:p>
            <a:pPr lvl="0" rtl="0">
              <a:spcBef>
                <a:spcPts val="0"/>
              </a:spcBef>
              <a:buNone/>
            </a:pPr>
            <a:r>
              <a:rPr lang="en" b="1"/>
              <a:t>1</a:t>
            </a:r>
          </a:p>
        </p:txBody>
      </p:sp>
      <p:sp>
        <p:nvSpPr>
          <p:cNvPr id="472" name="Shape 472"/>
          <p:cNvSpPr txBox="1"/>
          <p:nvPr/>
        </p:nvSpPr>
        <p:spPr>
          <a:xfrm>
            <a:off x="6509708" y="4192667"/>
            <a:ext cx="285899" cy="384000"/>
          </a:xfrm>
          <a:prstGeom prst="rect">
            <a:avLst/>
          </a:prstGeom>
          <a:noFill/>
          <a:ln>
            <a:noFill/>
          </a:ln>
        </p:spPr>
        <p:txBody>
          <a:bodyPr lIns="91425" tIns="91425" rIns="91425" bIns="91425" anchor="t" anchorCtr="0">
            <a:noAutofit/>
          </a:bodyPr>
          <a:lstStyle/>
          <a:p>
            <a:pPr lvl="0" rtl="0">
              <a:spcBef>
                <a:spcPts val="0"/>
              </a:spcBef>
              <a:buNone/>
            </a:pPr>
            <a:r>
              <a:rPr lang="en" b="1"/>
              <a:t>6</a:t>
            </a:r>
          </a:p>
        </p:txBody>
      </p:sp>
      <p:sp>
        <p:nvSpPr>
          <p:cNvPr id="473" name="Shape 473"/>
          <p:cNvSpPr txBox="1"/>
          <p:nvPr/>
        </p:nvSpPr>
        <p:spPr>
          <a:xfrm>
            <a:off x="5044224" y="3614932"/>
            <a:ext cx="285899" cy="384000"/>
          </a:xfrm>
          <a:prstGeom prst="rect">
            <a:avLst/>
          </a:prstGeom>
          <a:noFill/>
          <a:ln>
            <a:noFill/>
          </a:ln>
        </p:spPr>
        <p:txBody>
          <a:bodyPr lIns="91425" tIns="91425" rIns="91425" bIns="91425" anchor="t" anchorCtr="0">
            <a:noAutofit/>
          </a:bodyPr>
          <a:lstStyle/>
          <a:p>
            <a:pPr lvl="0" rtl="0">
              <a:spcBef>
                <a:spcPts val="0"/>
              </a:spcBef>
              <a:buNone/>
            </a:pPr>
            <a:r>
              <a:rPr lang="en" b="1"/>
              <a:t>2</a:t>
            </a:r>
          </a:p>
        </p:txBody>
      </p:sp>
      <p:sp>
        <p:nvSpPr>
          <p:cNvPr id="474" name="Shape 474"/>
          <p:cNvSpPr txBox="1"/>
          <p:nvPr/>
        </p:nvSpPr>
        <p:spPr>
          <a:xfrm>
            <a:off x="5053108" y="2328416"/>
            <a:ext cx="285899" cy="384000"/>
          </a:xfrm>
          <a:prstGeom prst="rect">
            <a:avLst/>
          </a:prstGeom>
          <a:noFill/>
          <a:ln>
            <a:noFill/>
          </a:ln>
        </p:spPr>
        <p:txBody>
          <a:bodyPr lIns="91425" tIns="91425" rIns="91425" bIns="91425" anchor="t" anchorCtr="0">
            <a:noAutofit/>
          </a:bodyPr>
          <a:lstStyle/>
          <a:p>
            <a:pPr lvl="0" rtl="0">
              <a:spcBef>
                <a:spcPts val="0"/>
              </a:spcBef>
              <a:buNone/>
            </a:pPr>
            <a:r>
              <a:rPr lang="en" b="1"/>
              <a:t>3</a:t>
            </a:r>
          </a:p>
        </p:txBody>
      </p:sp>
      <p:sp>
        <p:nvSpPr>
          <p:cNvPr id="475" name="Shape 475"/>
          <p:cNvSpPr txBox="1"/>
          <p:nvPr/>
        </p:nvSpPr>
        <p:spPr>
          <a:xfrm>
            <a:off x="3910108" y="3749566"/>
            <a:ext cx="285899" cy="384000"/>
          </a:xfrm>
          <a:prstGeom prst="rect">
            <a:avLst/>
          </a:prstGeom>
          <a:noFill/>
          <a:ln>
            <a:noFill/>
          </a:ln>
        </p:spPr>
        <p:txBody>
          <a:bodyPr lIns="91425" tIns="91425" rIns="91425" bIns="91425" anchor="t" anchorCtr="0">
            <a:noAutofit/>
          </a:bodyPr>
          <a:lstStyle/>
          <a:p>
            <a:pPr lvl="0" rtl="0">
              <a:spcBef>
                <a:spcPts val="0"/>
              </a:spcBef>
              <a:buNone/>
            </a:pPr>
            <a:r>
              <a:rPr lang="en" b="1"/>
              <a:t>4</a:t>
            </a:r>
          </a:p>
        </p:txBody>
      </p:sp>
      <p:sp>
        <p:nvSpPr>
          <p:cNvPr id="476" name="Shape 476"/>
          <p:cNvSpPr txBox="1"/>
          <p:nvPr/>
        </p:nvSpPr>
        <p:spPr>
          <a:xfrm>
            <a:off x="4434624" y="2041383"/>
            <a:ext cx="285899" cy="384000"/>
          </a:xfrm>
          <a:prstGeom prst="rect">
            <a:avLst/>
          </a:prstGeom>
          <a:noFill/>
          <a:ln>
            <a:noFill/>
          </a:ln>
        </p:spPr>
        <p:txBody>
          <a:bodyPr lIns="91425" tIns="91425" rIns="91425" bIns="91425" anchor="t" anchorCtr="0">
            <a:noAutofit/>
          </a:bodyPr>
          <a:lstStyle/>
          <a:p>
            <a:pPr lvl="0" rtl="0">
              <a:spcBef>
                <a:spcPts val="0"/>
              </a:spcBef>
              <a:buNone/>
            </a:pPr>
            <a:r>
              <a:rPr lang="en" b="1"/>
              <a:t>2</a:t>
            </a:r>
          </a:p>
        </p:txBody>
      </p:sp>
      <p:sp>
        <p:nvSpPr>
          <p:cNvPr id="477" name="Shape 477"/>
          <p:cNvSpPr txBox="1"/>
          <p:nvPr/>
        </p:nvSpPr>
        <p:spPr>
          <a:xfrm>
            <a:off x="3699275" y="2176016"/>
            <a:ext cx="285899" cy="384000"/>
          </a:xfrm>
          <a:prstGeom prst="rect">
            <a:avLst/>
          </a:prstGeom>
          <a:noFill/>
          <a:ln>
            <a:noFill/>
          </a:ln>
        </p:spPr>
        <p:txBody>
          <a:bodyPr lIns="91425" tIns="91425" rIns="91425" bIns="91425" anchor="t" anchorCtr="0">
            <a:noAutofit/>
          </a:bodyPr>
          <a:lstStyle/>
          <a:p>
            <a:pPr lvl="0" rtl="0">
              <a:spcBef>
                <a:spcPts val="0"/>
              </a:spcBef>
              <a:buNone/>
            </a:pPr>
            <a:r>
              <a:rPr lang="en" b="1"/>
              <a:t>5</a:t>
            </a:r>
          </a:p>
        </p:txBody>
      </p:sp>
      <p:sp>
        <p:nvSpPr>
          <p:cNvPr id="478" name="Shape 478"/>
          <p:cNvSpPr txBox="1"/>
          <p:nvPr/>
        </p:nvSpPr>
        <p:spPr>
          <a:xfrm>
            <a:off x="2995708" y="4968766"/>
            <a:ext cx="285899" cy="384000"/>
          </a:xfrm>
          <a:prstGeom prst="rect">
            <a:avLst/>
          </a:prstGeom>
          <a:noFill/>
          <a:ln>
            <a:noFill/>
          </a:ln>
        </p:spPr>
        <p:txBody>
          <a:bodyPr lIns="91425" tIns="91425" rIns="91425" bIns="91425" anchor="t" anchorCtr="0">
            <a:noAutofit/>
          </a:bodyPr>
          <a:lstStyle/>
          <a:p>
            <a:pPr lvl="0" rtl="0">
              <a:spcBef>
                <a:spcPts val="0"/>
              </a:spcBef>
              <a:buNone/>
            </a:pPr>
            <a:r>
              <a:rPr lang="en" b="1"/>
              <a:t>3</a:t>
            </a:r>
          </a:p>
        </p:txBody>
      </p:sp>
      <p:sp>
        <p:nvSpPr>
          <p:cNvPr id="479" name="Shape 479"/>
          <p:cNvSpPr txBox="1"/>
          <p:nvPr/>
        </p:nvSpPr>
        <p:spPr>
          <a:xfrm>
            <a:off x="2852191" y="5672332"/>
            <a:ext cx="285899" cy="384000"/>
          </a:xfrm>
          <a:prstGeom prst="rect">
            <a:avLst/>
          </a:prstGeom>
          <a:noFill/>
          <a:ln>
            <a:noFill/>
          </a:ln>
        </p:spPr>
        <p:txBody>
          <a:bodyPr lIns="91425" tIns="91425" rIns="91425" bIns="91425" anchor="t" anchorCtr="0">
            <a:noAutofit/>
          </a:bodyPr>
          <a:lstStyle/>
          <a:p>
            <a:pPr lvl="0" rtl="0">
              <a:spcBef>
                <a:spcPts val="0"/>
              </a:spcBef>
              <a:buNone/>
            </a:pPr>
            <a:r>
              <a:rPr lang="en" b="1"/>
              <a:t>3</a:t>
            </a:r>
          </a:p>
        </p:txBody>
      </p:sp>
      <p:sp>
        <p:nvSpPr>
          <p:cNvPr id="480" name="Shape 480"/>
          <p:cNvSpPr txBox="1"/>
          <p:nvPr/>
        </p:nvSpPr>
        <p:spPr>
          <a:xfrm>
            <a:off x="2215941" y="5806966"/>
            <a:ext cx="285899" cy="384000"/>
          </a:xfrm>
          <a:prstGeom prst="rect">
            <a:avLst/>
          </a:prstGeom>
          <a:noFill/>
          <a:ln>
            <a:noFill/>
          </a:ln>
        </p:spPr>
        <p:txBody>
          <a:bodyPr lIns="91425" tIns="91425" rIns="91425" bIns="91425" anchor="t" anchorCtr="0">
            <a:noAutofit/>
          </a:bodyPr>
          <a:lstStyle/>
          <a:p>
            <a:pPr lvl="0" rtl="0">
              <a:spcBef>
                <a:spcPts val="0"/>
              </a:spcBef>
              <a:buNone/>
            </a:pPr>
            <a:r>
              <a:rPr lang="en" b="1"/>
              <a:t>2</a:t>
            </a:r>
          </a:p>
        </p:txBody>
      </p:sp>
      <p:sp>
        <p:nvSpPr>
          <p:cNvPr id="481" name="Shape 481"/>
          <p:cNvSpPr txBox="1"/>
          <p:nvPr/>
        </p:nvSpPr>
        <p:spPr>
          <a:xfrm>
            <a:off x="3250958" y="4116550"/>
            <a:ext cx="285899" cy="384000"/>
          </a:xfrm>
          <a:prstGeom prst="rect">
            <a:avLst/>
          </a:prstGeom>
          <a:noFill/>
          <a:ln>
            <a:noFill/>
          </a:ln>
        </p:spPr>
        <p:txBody>
          <a:bodyPr lIns="91425" tIns="91425" rIns="91425" bIns="91425" anchor="t" anchorCtr="0">
            <a:noAutofit/>
          </a:bodyPr>
          <a:lstStyle/>
          <a:p>
            <a:pPr lvl="0" rtl="0">
              <a:spcBef>
                <a:spcPts val="0"/>
              </a:spcBef>
              <a:buNone/>
            </a:pPr>
            <a:r>
              <a:rPr lang="en" b="1"/>
              <a:t>4</a:t>
            </a:r>
          </a:p>
        </p:txBody>
      </p:sp>
      <p:sp>
        <p:nvSpPr>
          <p:cNvPr id="482" name="Shape 482"/>
          <p:cNvSpPr txBox="1"/>
          <p:nvPr/>
        </p:nvSpPr>
        <p:spPr>
          <a:xfrm>
            <a:off x="1641875" y="5434849"/>
            <a:ext cx="285899" cy="384000"/>
          </a:xfrm>
          <a:prstGeom prst="rect">
            <a:avLst/>
          </a:prstGeom>
          <a:noFill/>
          <a:ln>
            <a:noFill/>
          </a:ln>
        </p:spPr>
        <p:txBody>
          <a:bodyPr lIns="91425" tIns="91425" rIns="91425" bIns="91425" anchor="t" anchorCtr="0">
            <a:noAutofit/>
          </a:bodyPr>
          <a:lstStyle/>
          <a:p>
            <a:pPr lvl="0" rtl="0">
              <a:spcBef>
                <a:spcPts val="0"/>
              </a:spcBef>
              <a:buNone/>
            </a:pPr>
            <a:r>
              <a:rPr lang="en" b="1"/>
              <a:t>4</a:t>
            </a:r>
          </a:p>
        </p:txBody>
      </p:sp>
      <p:sp>
        <p:nvSpPr>
          <p:cNvPr id="483" name="Shape 483"/>
          <p:cNvSpPr txBox="1"/>
          <p:nvPr/>
        </p:nvSpPr>
        <p:spPr>
          <a:xfrm>
            <a:off x="938308" y="5605016"/>
            <a:ext cx="285899" cy="384000"/>
          </a:xfrm>
          <a:prstGeom prst="rect">
            <a:avLst/>
          </a:prstGeom>
          <a:noFill/>
          <a:ln>
            <a:noFill/>
          </a:ln>
        </p:spPr>
        <p:txBody>
          <a:bodyPr lIns="91425" tIns="91425" rIns="91425" bIns="91425" anchor="t" anchorCtr="0">
            <a:noAutofit/>
          </a:bodyPr>
          <a:lstStyle/>
          <a:p>
            <a:pPr lvl="0" rtl="0">
              <a:spcBef>
                <a:spcPts val="0"/>
              </a:spcBef>
              <a:buNone/>
            </a:pPr>
            <a:r>
              <a:rPr lang="en" b="1"/>
              <a:t>4</a:t>
            </a:r>
          </a:p>
        </p:txBody>
      </p:sp>
      <p:sp>
        <p:nvSpPr>
          <p:cNvPr id="484" name="Shape 484"/>
          <p:cNvSpPr txBox="1"/>
          <p:nvPr/>
        </p:nvSpPr>
        <p:spPr>
          <a:xfrm>
            <a:off x="2596941" y="3807999"/>
            <a:ext cx="285899" cy="384000"/>
          </a:xfrm>
          <a:prstGeom prst="rect">
            <a:avLst/>
          </a:prstGeom>
          <a:noFill/>
          <a:ln>
            <a:noFill/>
          </a:ln>
        </p:spPr>
        <p:txBody>
          <a:bodyPr lIns="91425" tIns="91425" rIns="91425" bIns="91425" anchor="t" anchorCtr="0">
            <a:noAutofit/>
          </a:bodyPr>
          <a:lstStyle/>
          <a:p>
            <a:pPr lvl="0" rtl="0">
              <a:spcBef>
                <a:spcPts val="0"/>
              </a:spcBef>
              <a:buNone/>
            </a:pPr>
            <a:r>
              <a:rPr lang="en" b="1"/>
              <a:t>4</a:t>
            </a:r>
          </a:p>
        </p:txBody>
      </p:sp>
      <p:sp>
        <p:nvSpPr>
          <p:cNvPr id="485" name="Shape 485"/>
          <p:cNvSpPr txBox="1"/>
          <p:nvPr/>
        </p:nvSpPr>
        <p:spPr>
          <a:xfrm>
            <a:off x="2588057" y="3139966"/>
            <a:ext cx="285899" cy="384000"/>
          </a:xfrm>
          <a:prstGeom prst="rect">
            <a:avLst/>
          </a:prstGeom>
          <a:noFill/>
          <a:ln>
            <a:noFill/>
          </a:ln>
        </p:spPr>
        <p:txBody>
          <a:bodyPr lIns="91425" tIns="91425" rIns="91425" bIns="91425" anchor="t" anchorCtr="0">
            <a:noAutofit/>
          </a:bodyPr>
          <a:lstStyle/>
          <a:p>
            <a:pPr lvl="0" rtl="0">
              <a:spcBef>
                <a:spcPts val="0"/>
              </a:spcBef>
              <a:buNone/>
            </a:pPr>
            <a:r>
              <a:rPr lang="en" b="1"/>
              <a:t>5</a:t>
            </a:r>
          </a:p>
        </p:txBody>
      </p:sp>
      <p:sp>
        <p:nvSpPr>
          <p:cNvPr id="486" name="Shape 486"/>
          <p:cNvSpPr txBox="1"/>
          <p:nvPr/>
        </p:nvSpPr>
        <p:spPr>
          <a:xfrm>
            <a:off x="1377741" y="2991316"/>
            <a:ext cx="285899" cy="384000"/>
          </a:xfrm>
          <a:prstGeom prst="rect">
            <a:avLst/>
          </a:prstGeom>
          <a:noFill/>
          <a:ln>
            <a:noFill/>
          </a:ln>
        </p:spPr>
        <p:txBody>
          <a:bodyPr lIns="91425" tIns="91425" rIns="91425" bIns="91425" anchor="t" anchorCtr="0">
            <a:noAutofit/>
          </a:bodyPr>
          <a:lstStyle/>
          <a:p>
            <a:pPr lvl="0" rtl="0">
              <a:spcBef>
                <a:spcPts val="0"/>
              </a:spcBef>
              <a:buNone/>
            </a:pPr>
            <a:r>
              <a:rPr lang="en" b="1"/>
              <a:t>5</a:t>
            </a:r>
          </a:p>
        </p:txBody>
      </p:sp>
      <p:sp>
        <p:nvSpPr>
          <p:cNvPr id="487" name="Shape 487"/>
          <p:cNvSpPr txBox="1"/>
          <p:nvPr/>
        </p:nvSpPr>
        <p:spPr>
          <a:xfrm>
            <a:off x="1848957" y="3628948"/>
            <a:ext cx="285899" cy="384000"/>
          </a:xfrm>
          <a:prstGeom prst="rect">
            <a:avLst/>
          </a:prstGeom>
          <a:noFill/>
          <a:ln>
            <a:noFill/>
          </a:ln>
        </p:spPr>
        <p:txBody>
          <a:bodyPr lIns="91425" tIns="91425" rIns="91425" bIns="91425" anchor="t" anchorCtr="0">
            <a:noAutofit/>
          </a:bodyPr>
          <a:lstStyle/>
          <a:p>
            <a:pPr lvl="0" rtl="0">
              <a:spcBef>
                <a:spcPts val="0"/>
              </a:spcBef>
              <a:buNone/>
            </a:pPr>
            <a:r>
              <a:rPr lang="en" b="1"/>
              <a:t>4</a:t>
            </a:r>
          </a:p>
        </p:txBody>
      </p:sp>
      <p:sp>
        <p:nvSpPr>
          <p:cNvPr id="488" name="Shape 488"/>
          <p:cNvSpPr txBox="1"/>
          <p:nvPr/>
        </p:nvSpPr>
        <p:spPr>
          <a:xfrm>
            <a:off x="1140257" y="3901966"/>
            <a:ext cx="285899" cy="384000"/>
          </a:xfrm>
          <a:prstGeom prst="rect">
            <a:avLst/>
          </a:prstGeom>
          <a:noFill/>
          <a:ln>
            <a:noFill/>
          </a:ln>
        </p:spPr>
        <p:txBody>
          <a:bodyPr lIns="91425" tIns="91425" rIns="91425" bIns="91425" anchor="t" anchorCtr="0">
            <a:noAutofit/>
          </a:bodyPr>
          <a:lstStyle/>
          <a:p>
            <a:pPr lvl="0" rtl="0">
              <a:spcBef>
                <a:spcPts val="0"/>
              </a:spcBef>
              <a:buNone/>
            </a:pPr>
            <a:r>
              <a:rPr lang="en" b="1"/>
              <a:t>3</a:t>
            </a:r>
          </a:p>
        </p:txBody>
      </p:sp>
      <p:sp>
        <p:nvSpPr>
          <p:cNvPr id="489" name="Shape 489"/>
          <p:cNvSpPr txBox="1"/>
          <p:nvPr/>
        </p:nvSpPr>
        <p:spPr>
          <a:xfrm>
            <a:off x="530657" y="4385816"/>
            <a:ext cx="285899" cy="384000"/>
          </a:xfrm>
          <a:prstGeom prst="rect">
            <a:avLst/>
          </a:prstGeom>
          <a:noFill/>
          <a:ln>
            <a:noFill/>
          </a:ln>
        </p:spPr>
        <p:txBody>
          <a:bodyPr lIns="91425" tIns="91425" rIns="91425" bIns="91425" anchor="t" anchorCtr="0">
            <a:noAutofit/>
          </a:bodyPr>
          <a:lstStyle/>
          <a:p>
            <a:pPr lvl="0" rtl="0">
              <a:spcBef>
                <a:spcPts val="0"/>
              </a:spcBef>
              <a:buNone/>
            </a:pPr>
            <a:r>
              <a:rPr lang="en" b="1"/>
              <a:t>3</a:t>
            </a:r>
          </a:p>
        </p:txBody>
      </p:sp>
      <p:sp>
        <p:nvSpPr>
          <p:cNvPr id="490" name="Shape 490"/>
          <p:cNvSpPr txBox="1"/>
          <p:nvPr/>
        </p:nvSpPr>
        <p:spPr>
          <a:xfrm>
            <a:off x="978974" y="4860783"/>
            <a:ext cx="285899" cy="384000"/>
          </a:xfrm>
          <a:prstGeom prst="rect">
            <a:avLst/>
          </a:prstGeom>
          <a:noFill/>
          <a:ln>
            <a:noFill/>
          </a:ln>
        </p:spPr>
        <p:txBody>
          <a:bodyPr lIns="91425" tIns="91425" rIns="91425" bIns="91425" anchor="t" anchorCtr="0">
            <a:noAutofit/>
          </a:bodyPr>
          <a:lstStyle/>
          <a:p>
            <a:pPr lvl="0" rtl="0">
              <a:spcBef>
                <a:spcPts val="0"/>
              </a:spcBef>
              <a:buNone/>
            </a:pPr>
            <a:r>
              <a:rPr lang="en" b="1"/>
              <a:t>2</a:t>
            </a:r>
          </a:p>
        </p:txBody>
      </p:sp>
      <p:sp>
        <p:nvSpPr>
          <p:cNvPr id="491" name="Shape 491"/>
          <p:cNvSpPr txBox="1"/>
          <p:nvPr/>
        </p:nvSpPr>
        <p:spPr>
          <a:xfrm>
            <a:off x="4425741" y="2978682"/>
            <a:ext cx="285899" cy="384000"/>
          </a:xfrm>
          <a:prstGeom prst="rect">
            <a:avLst/>
          </a:prstGeom>
          <a:noFill/>
          <a:ln>
            <a:noFill/>
          </a:ln>
        </p:spPr>
        <p:txBody>
          <a:bodyPr lIns="91425" tIns="91425" rIns="91425" bIns="91425" anchor="t" anchorCtr="0">
            <a:noAutofit/>
          </a:bodyPr>
          <a:lstStyle/>
          <a:p>
            <a:pPr lvl="0" rtl="0">
              <a:spcBef>
                <a:spcPts val="0"/>
              </a:spcBef>
              <a:buNone/>
            </a:pPr>
            <a:r>
              <a:rPr lang="en" b="1">
                <a:solidFill>
                  <a:srgbClr val="FFFFFF"/>
                </a:solidFill>
              </a:rPr>
              <a:t>7</a:t>
            </a:r>
          </a:p>
        </p:txBody>
      </p:sp>
      <p:sp>
        <p:nvSpPr>
          <p:cNvPr id="427" name="Shape 427"/>
          <p:cNvSpPr txBox="1"/>
          <p:nvPr/>
        </p:nvSpPr>
        <p:spPr>
          <a:xfrm>
            <a:off x="1951799" y="4596658"/>
            <a:ext cx="389100" cy="384000"/>
          </a:xfrm>
          <a:prstGeom prst="rect">
            <a:avLst/>
          </a:prstGeom>
          <a:noFill/>
          <a:ln>
            <a:noFill/>
          </a:ln>
        </p:spPr>
        <p:txBody>
          <a:bodyPr lIns="91425" tIns="91425" rIns="91425" bIns="91425" anchor="t" anchorCtr="0">
            <a:noAutofit/>
          </a:bodyPr>
          <a:lstStyle/>
          <a:p>
            <a:pPr lvl="0" rtl="0">
              <a:spcBef>
                <a:spcPts val="0"/>
              </a:spcBef>
              <a:buNone/>
            </a:pPr>
            <a:r>
              <a:rPr lang="en" b="1">
                <a:solidFill>
                  <a:srgbClr val="FFFFFF"/>
                </a:solidFill>
              </a:rPr>
              <a:t>15</a:t>
            </a:r>
          </a:p>
        </p:txBody>
      </p:sp>
      <p:sp>
        <p:nvSpPr>
          <p:cNvPr id="492" name="Shape 492"/>
          <p:cNvSpPr txBox="1"/>
          <p:nvPr/>
        </p:nvSpPr>
        <p:spPr>
          <a:xfrm>
            <a:off x="7209599" y="3503200"/>
            <a:ext cx="389100" cy="384000"/>
          </a:xfrm>
          <a:prstGeom prst="rect">
            <a:avLst/>
          </a:prstGeom>
          <a:noFill/>
          <a:ln>
            <a:noFill/>
          </a:ln>
        </p:spPr>
        <p:txBody>
          <a:bodyPr lIns="91425" tIns="91425" rIns="91425" bIns="91425" anchor="t" anchorCtr="0">
            <a:noAutofit/>
          </a:bodyPr>
          <a:lstStyle/>
          <a:p>
            <a:pPr lvl="0" rtl="0">
              <a:spcBef>
                <a:spcPts val="0"/>
              </a:spcBef>
              <a:buNone/>
            </a:pPr>
            <a:r>
              <a:rPr lang="en" b="1">
                <a:solidFill>
                  <a:srgbClr val="FFFFFF"/>
                </a:solidFill>
              </a:rPr>
              <a:t>11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Shape 497"/>
          <p:cNvSpPr/>
          <p:nvPr/>
        </p:nvSpPr>
        <p:spPr>
          <a:xfrm>
            <a:off x="0" y="1264375"/>
            <a:ext cx="9144000" cy="537599"/>
          </a:xfrm>
          <a:prstGeom prst="rect">
            <a:avLst/>
          </a:prstGeom>
          <a:solidFill>
            <a:srgbClr val="CFE2F3"/>
          </a:solidFill>
          <a:ln w="9525" cap="flat" cmpd="sng">
            <a:solidFill>
              <a:srgbClr val="CFE2F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8" name="Shape 498"/>
          <p:cNvSpPr txBox="1">
            <a:spLocks noGrp="1"/>
          </p:cNvSpPr>
          <p:nvPr>
            <p:ph type="title"/>
          </p:nvPr>
        </p:nvSpPr>
        <p:spPr>
          <a:xfrm>
            <a:off x="311700" y="546666"/>
            <a:ext cx="8520599" cy="810299"/>
          </a:xfrm>
          <a:prstGeom prst="rect">
            <a:avLst/>
          </a:prstGeom>
        </p:spPr>
        <p:txBody>
          <a:bodyPr lIns="91425" tIns="91425" rIns="91425" bIns="91425" anchor="t" anchorCtr="0">
            <a:noAutofit/>
          </a:bodyPr>
          <a:lstStyle/>
          <a:p>
            <a:pPr lvl="0" rtl="0">
              <a:spcBef>
                <a:spcPts val="0"/>
              </a:spcBef>
              <a:buNone/>
            </a:pPr>
            <a:r>
              <a:rPr lang="en"/>
              <a:t>Data formats for Gephi</a:t>
            </a:r>
          </a:p>
        </p:txBody>
      </p:sp>
      <p:sp>
        <p:nvSpPr>
          <p:cNvPr id="499" name="Shape 499"/>
          <p:cNvSpPr txBox="1"/>
          <p:nvPr/>
        </p:nvSpPr>
        <p:spPr>
          <a:xfrm>
            <a:off x="1378900" y="1264500"/>
            <a:ext cx="2127600" cy="537599"/>
          </a:xfrm>
          <a:prstGeom prst="rect">
            <a:avLst/>
          </a:prstGeom>
          <a:noFill/>
          <a:ln>
            <a:noFill/>
          </a:ln>
        </p:spPr>
        <p:txBody>
          <a:bodyPr lIns="91425" tIns="91425" rIns="91425" bIns="91425" anchor="t" anchorCtr="0">
            <a:noAutofit/>
          </a:bodyPr>
          <a:lstStyle/>
          <a:p>
            <a:pPr lvl="0" algn="ctr">
              <a:spcBef>
                <a:spcPts val="0"/>
              </a:spcBef>
              <a:buNone/>
            </a:pPr>
            <a:r>
              <a:rPr lang="en" sz="2400">
                <a:latin typeface="Roboto"/>
                <a:ea typeface="Roboto"/>
                <a:cs typeface="Roboto"/>
                <a:sym typeface="Roboto"/>
              </a:rPr>
              <a:t>Spreadsheets</a:t>
            </a:r>
          </a:p>
        </p:txBody>
      </p:sp>
      <p:sp>
        <p:nvSpPr>
          <p:cNvPr id="500" name="Shape 500"/>
          <p:cNvSpPr txBox="1"/>
          <p:nvPr/>
        </p:nvSpPr>
        <p:spPr>
          <a:xfrm>
            <a:off x="5510275" y="1264500"/>
            <a:ext cx="2127600" cy="613800"/>
          </a:xfrm>
          <a:prstGeom prst="rect">
            <a:avLst/>
          </a:prstGeom>
          <a:noFill/>
          <a:ln>
            <a:noFill/>
          </a:ln>
        </p:spPr>
        <p:txBody>
          <a:bodyPr lIns="91425" tIns="91425" rIns="91425" bIns="91425" anchor="t" anchorCtr="0">
            <a:noAutofit/>
          </a:bodyPr>
          <a:lstStyle/>
          <a:p>
            <a:pPr lvl="0" algn="ctr" rtl="0">
              <a:spcBef>
                <a:spcPts val="0"/>
              </a:spcBef>
              <a:buNone/>
            </a:pPr>
            <a:r>
              <a:rPr lang="en" sz="2400">
                <a:latin typeface="Roboto"/>
                <a:ea typeface="Roboto"/>
                <a:cs typeface="Roboto"/>
                <a:sym typeface="Roboto"/>
              </a:rPr>
              <a:t>Graphml</a:t>
            </a:r>
          </a:p>
        </p:txBody>
      </p:sp>
      <p:graphicFrame>
        <p:nvGraphicFramePr>
          <p:cNvPr id="501" name="Shape 501"/>
          <p:cNvGraphicFramePr/>
          <p:nvPr/>
        </p:nvGraphicFramePr>
        <p:xfrm>
          <a:off x="311700" y="2183059"/>
          <a:ext cx="2241775" cy="2724975"/>
        </p:xfrm>
        <a:graphic>
          <a:graphicData uri="http://schemas.openxmlformats.org/drawingml/2006/table">
            <a:tbl>
              <a:tblPr>
                <a:noFill/>
                <a:tableStyleId>{4F180653-38AE-43ED-9BC2-2839FD74D3BE}</a:tableStyleId>
              </a:tblPr>
              <a:tblGrid>
                <a:gridCol w="444675"/>
                <a:gridCol w="903300"/>
                <a:gridCol w="893800"/>
              </a:tblGrid>
              <a:tr h="402525">
                <a:tc>
                  <a:txBody>
                    <a:bodyPr/>
                    <a:lstStyle/>
                    <a:p>
                      <a:pPr lvl="0" rtl="0">
                        <a:spcBef>
                          <a:spcPts val="0"/>
                        </a:spcBef>
                        <a:buNone/>
                      </a:pPr>
                      <a:r>
                        <a:rPr lang="en" sz="1200">
                          <a:solidFill>
                            <a:srgbClr val="666666"/>
                          </a:solidFill>
                          <a:latin typeface="Roboto"/>
                          <a:ea typeface="Roboto"/>
                          <a:cs typeface="Roboto"/>
                          <a:sym typeface="Roboto"/>
                        </a:rPr>
                        <a:t>Id</a:t>
                      </a:r>
                    </a:p>
                  </a:txBody>
                  <a:tcPr marL="91425" marR="91425" marT="91425" marB="91425"/>
                </a:tc>
                <a:tc>
                  <a:txBody>
                    <a:bodyPr/>
                    <a:lstStyle/>
                    <a:p>
                      <a:pPr lvl="0" rtl="0">
                        <a:spcBef>
                          <a:spcPts val="0"/>
                        </a:spcBef>
                        <a:buNone/>
                      </a:pPr>
                      <a:r>
                        <a:rPr lang="en" sz="1200">
                          <a:solidFill>
                            <a:srgbClr val="666666"/>
                          </a:solidFill>
                          <a:latin typeface="Roboto"/>
                          <a:ea typeface="Roboto"/>
                          <a:cs typeface="Roboto"/>
                          <a:sym typeface="Roboto"/>
                        </a:rPr>
                        <a:t>Label</a:t>
                      </a:r>
                    </a:p>
                  </a:txBody>
                  <a:tcPr marL="91425" marR="91425" marT="91425" marB="91425"/>
                </a:tc>
                <a:tc>
                  <a:txBody>
                    <a:bodyPr/>
                    <a:lstStyle/>
                    <a:p>
                      <a:pPr lvl="0" rtl="0">
                        <a:spcBef>
                          <a:spcPts val="0"/>
                        </a:spcBef>
                        <a:buNone/>
                      </a:pPr>
                      <a:r>
                        <a:rPr lang="en" sz="1200">
                          <a:solidFill>
                            <a:srgbClr val="666666"/>
                          </a:solidFill>
                          <a:latin typeface="Roboto"/>
                          <a:ea typeface="Roboto"/>
                          <a:cs typeface="Roboto"/>
                          <a:sym typeface="Roboto"/>
                        </a:rPr>
                        <a:t>Attribute</a:t>
                      </a:r>
                    </a:p>
                  </a:txBody>
                  <a:tcPr marL="91425" marR="91425" marT="91425" marB="91425"/>
                </a:tc>
              </a:tr>
              <a:tr h="387075">
                <a:tc>
                  <a:txBody>
                    <a:bodyPr/>
                    <a:lstStyle/>
                    <a:p>
                      <a:pPr lvl="0" algn="r" rtl="0">
                        <a:spcBef>
                          <a:spcPts val="0"/>
                        </a:spcBef>
                        <a:buNone/>
                      </a:pPr>
                      <a:r>
                        <a:rPr lang="en" sz="1200">
                          <a:solidFill>
                            <a:srgbClr val="666666"/>
                          </a:solidFill>
                          <a:latin typeface="Roboto"/>
                          <a:ea typeface="Roboto"/>
                          <a:cs typeface="Roboto"/>
                          <a:sym typeface="Roboto"/>
                        </a:rPr>
                        <a:t>0</a:t>
                      </a:r>
                    </a:p>
                  </a:txBody>
                  <a:tcPr marL="91425" marR="91425" marT="91425" marB="91425"/>
                </a:tc>
                <a:tc>
                  <a:txBody>
                    <a:bodyPr/>
                    <a:lstStyle/>
                    <a:p>
                      <a:pPr lvl="0" rtl="0">
                        <a:spcBef>
                          <a:spcPts val="0"/>
                        </a:spcBef>
                        <a:buNone/>
                      </a:pPr>
                      <a:r>
                        <a:rPr lang="en" sz="1200">
                          <a:solidFill>
                            <a:srgbClr val="666666"/>
                          </a:solidFill>
                          <a:latin typeface="Roboto"/>
                          <a:ea typeface="Roboto"/>
                          <a:cs typeface="Roboto"/>
                          <a:sym typeface="Roboto"/>
                        </a:rPr>
                        <a:t>Alison</a:t>
                      </a:r>
                    </a:p>
                  </a:txBody>
                  <a:tcPr marL="91425" marR="91425" marT="91425" marB="91425"/>
                </a:tc>
                <a:tc>
                  <a:txBody>
                    <a:bodyPr/>
                    <a:lstStyle/>
                    <a:p>
                      <a:pPr lvl="0" algn="r" rtl="0">
                        <a:spcBef>
                          <a:spcPts val="0"/>
                        </a:spcBef>
                        <a:buNone/>
                      </a:pPr>
                      <a:r>
                        <a:rPr lang="en" sz="1200">
                          <a:solidFill>
                            <a:srgbClr val="666666"/>
                          </a:solidFill>
                          <a:latin typeface="Roboto"/>
                          <a:ea typeface="Roboto"/>
                          <a:cs typeface="Roboto"/>
                          <a:sym typeface="Roboto"/>
                        </a:rPr>
                        <a:t>2</a:t>
                      </a:r>
                    </a:p>
                  </a:txBody>
                  <a:tcPr marL="91425" marR="91425" marT="91425" marB="91425"/>
                </a:tc>
              </a:tr>
              <a:tr h="387075">
                <a:tc>
                  <a:txBody>
                    <a:bodyPr/>
                    <a:lstStyle/>
                    <a:p>
                      <a:pPr lvl="0" algn="r" rtl="0">
                        <a:spcBef>
                          <a:spcPts val="0"/>
                        </a:spcBef>
                        <a:buNone/>
                      </a:pPr>
                      <a:r>
                        <a:rPr lang="en" sz="1200">
                          <a:solidFill>
                            <a:srgbClr val="666666"/>
                          </a:solidFill>
                          <a:latin typeface="Roboto"/>
                          <a:ea typeface="Roboto"/>
                          <a:cs typeface="Roboto"/>
                          <a:sym typeface="Roboto"/>
                        </a:rPr>
                        <a:t>1</a:t>
                      </a:r>
                    </a:p>
                  </a:txBody>
                  <a:tcPr marL="91425" marR="91425" marT="91425" marB="91425"/>
                </a:tc>
                <a:tc>
                  <a:txBody>
                    <a:bodyPr/>
                    <a:lstStyle/>
                    <a:p>
                      <a:pPr lvl="0" rtl="0">
                        <a:spcBef>
                          <a:spcPts val="0"/>
                        </a:spcBef>
                        <a:buNone/>
                      </a:pPr>
                      <a:r>
                        <a:rPr lang="en" sz="1200">
                          <a:solidFill>
                            <a:srgbClr val="666666"/>
                          </a:solidFill>
                          <a:latin typeface="Roboto"/>
                          <a:ea typeface="Roboto"/>
                          <a:cs typeface="Roboto"/>
                          <a:sym typeface="Roboto"/>
                        </a:rPr>
                        <a:t>Eka</a:t>
                      </a:r>
                    </a:p>
                  </a:txBody>
                  <a:tcPr marL="91425" marR="91425" marT="91425" marB="91425"/>
                </a:tc>
                <a:tc>
                  <a:txBody>
                    <a:bodyPr/>
                    <a:lstStyle/>
                    <a:p>
                      <a:pPr lvl="0" algn="r" rtl="0">
                        <a:spcBef>
                          <a:spcPts val="0"/>
                        </a:spcBef>
                        <a:buNone/>
                      </a:pPr>
                      <a:r>
                        <a:rPr lang="en" sz="1200">
                          <a:solidFill>
                            <a:srgbClr val="666666"/>
                          </a:solidFill>
                          <a:latin typeface="Roboto"/>
                          <a:ea typeface="Roboto"/>
                          <a:cs typeface="Roboto"/>
                          <a:sym typeface="Roboto"/>
                        </a:rPr>
                        <a:t>1</a:t>
                      </a:r>
                    </a:p>
                  </a:txBody>
                  <a:tcPr marL="91425" marR="91425" marT="91425" marB="91425"/>
                </a:tc>
              </a:tr>
              <a:tr h="387075">
                <a:tc>
                  <a:txBody>
                    <a:bodyPr/>
                    <a:lstStyle/>
                    <a:p>
                      <a:pPr lvl="0" algn="r" rtl="0">
                        <a:spcBef>
                          <a:spcPts val="0"/>
                        </a:spcBef>
                        <a:buNone/>
                      </a:pPr>
                      <a:r>
                        <a:rPr lang="en" sz="1200">
                          <a:solidFill>
                            <a:srgbClr val="666666"/>
                          </a:solidFill>
                          <a:latin typeface="Roboto"/>
                          <a:ea typeface="Roboto"/>
                          <a:cs typeface="Roboto"/>
                          <a:sym typeface="Roboto"/>
                        </a:rPr>
                        <a:t>2</a:t>
                      </a:r>
                    </a:p>
                  </a:txBody>
                  <a:tcPr marL="91425" marR="91425" marT="91425" marB="91425"/>
                </a:tc>
                <a:tc>
                  <a:txBody>
                    <a:bodyPr/>
                    <a:lstStyle/>
                    <a:p>
                      <a:pPr lvl="0" rtl="0">
                        <a:spcBef>
                          <a:spcPts val="0"/>
                        </a:spcBef>
                        <a:buNone/>
                      </a:pPr>
                      <a:r>
                        <a:rPr lang="en" sz="1200">
                          <a:solidFill>
                            <a:srgbClr val="666666"/>
                          </a:solidFill>
                          <a:latin typeface="Roboto"/>
                          <a:ea typeface="Roboto"/>
                          <a:cs typeface="Roboto"/>
                          <a:sym typeface="Roboto"/>
                        </a:rPr>
                        <a:t>James</a:t>
                      </a:r>
                    </a:p>
                  </a:txBody>
                  <a:tcPr marL="91425" marR="91425" marT="91425" marB="91425"/>
                </a:tc>
                <a:tc>
                  <a:txBody>
                    <a:bodyPr/>
                    <a:lstStyle/>
                    <a:p>
                      <a:pPr lvl="0" algn="r" rtl="0">
                        <a:spcBef>
                          <a:spcPts val="0"/>
                        </a:spcBef>
                        <a:buNone/>
                      </a:pPr>
                      <a:r>
                        <a:rPr lang="en" sz="1200">
                          <a:solidFill>
                            <a:srgbClr val="666666"/>
                          </a:solidFill>
                          <a:latin typeface="Roboto"/>
                          <a:ea typeface="Roboto"/>
                          <a:cs typeface="Roboto"/>
                          <a:sym typeface="Roboto"/>
                        </a:rPr>
                        <a:t>1</a:t>
                      </a:r>
                    </a:p>
                  </a:txBody>
                  <a:tcPr marL="91425" marR="91425" marT="91425" marB="91425"/>
                </a:tc>
              </a:tr>
              <a:tr h="387075">
                <a:tc>
                  <a:txBody>
                    <a:bodyPr/>
                    <a:lstStyle/>
                    <a:p>
                      <a:pPr lvl="0" algn="r" rtl="0">
                        <a:spcBef>
                          <a:spcPts val="0"/>
                        </a:spcBef>
                        <a:buNone/>
                      </a:pPr>
                      <a:r>
                        <a:rPr lang="en" sz="1200">
                          <a:solidFill>
                            <a:srgbClr val="666666"/>
                          </a:solidFill>
                          <a:latin typeface="Roboto"/>
                          <a:ea typeface="Roboto"/>
                          <a:cs typeface="Roboto"/>
                          <a:sym typeface="Roboto"/>
                        </a:rPr>
                        <a:t>3</a:t>
                      </a:r>
                    </a:p>
                  </a:txBody>
                  <a:tcPr marL="91425" marR="91425" marT="91425" marB="91425"/>
                </a:tc>
                <a:tc>
                  <a:txBody>
                    <a:bodyPr/>
                    <a:lstStyle/>
                    <a:p>
                      <a:pPr lvl="0" rtl="0">
                        <a:spcBef>
                          <a:spcPts val="0"/>
                        </a:spcBef>
                        <a:buNone/>
                      </a:pPr>
                      <a:r>
                        <a:rPr lang="en" sz="1200">
                          <a:solidFill>
                            <a:srgbClr val="666666"/>
                          </a:solidFill>
                          <a:latin typeface="Roboto"/>
                          <a:ea typeface="Roboto"/>
                          <a:cs typeface="Roboto"/>
                          <a:sym typeface="Roboto"/>
                        </a:rPr>
                        <a:t>Lauren</a:t>
                      </a:r>
                    </a:p>
                  </a:txBody>
                  <a:tcPr marL="91425" marR="91425" marT="91425" marB="91425"/>
                </a:tc>
                <a:tc>
                  <a:txBody>
                    <a:bodyPr/>
                    <a:lstStyle/>
                    <a:p>
                      <a:pPr lvl="0" algn="r" rtl="0">
                        <a:spcBef>
                          <a:spcPts val="0"/>
                        </a:spcBef>
                        <a:buNone/>
                      </a:pPr>
                      <a:r>
                        <a:rPr lang="en" sz="1200">
                          <a:solidFill>
                            <a:srgbClr val="666666"/>
                          </a:solidFill>
                          <a:latin typeface="Roboto"/>
                          <a:ea typeface="Roboto"/>
                          <a:cs typeface="Roboto"/>
                          <a:sym typeface="Roboto"/>
                        </a:rPr>
                        <a:t>1</a:t>
                      </a:r>
                    </a:p>
                  </a:txBody>
                  <a:tcPr marL="91425" marR="91425" marT="91425" marB="91425"/>
                </a:tc>
              </a:tr>
              <a:tr h="387075">
                <a:tc>
                  <a:txBody>
                    <a:bodyPr/>
                    <a:lstStyle/>
                    <a:p>
                      <a:pPr lvl="0" algn="r" rtl="0">
                        <a:spcBef>
                          <a:spcPts val="0"/>
                        </a:spcBef>
                        <a:buNone/>
                      </a:pPr>
                      <a:r>
                        <a:rPr lang="en" sz="1200">
                          <a:solidFill>
                            <a:srgbClr val="666666"/>
                          </a:solidFill>
                          <a:latin typeface="Roboto"/>
                          <a:ea typeface="Roboto"/>
                          <a:cs typeface="Roboto"/>
                          <a:sym typeface="Roboto"/>
                        </a:rPr>
                        <a:t>4</a:t>
                      </a:r>
                    </a:p>
                  </a:txBody>
                  <a:tcPr marL="91425" marR="91425" marT="91425" marB="91425"/>
                </a:tc>
                <a:tc>
                  <a:txBody>
                    <a:bodyPr/>
                    <a:lstStyle/>
                    <a:p>
                      <a:pPr lvl="0" rtl="0">
                        <a:spcBef>
                          <a:spcPts val="0"/>
                        </a:spcBef>
                        <a:buNone/>
                      </a:pPr>
                      <a:r>
                        <a:rPr lang="en" sz="1200">
                          <a:solidFill>
                            <a:srgbClr val="666666"/>
                          </a:solidFill>
                          <a:latin typeface="Roboto"/>
                          <a:ea typeface="Roboto"/>
                          <a:cs typeface="Roboto"/>
                          <a:sym typeface="Roboto"/>
                        </a:rPr>
                        <a:t>Madison</a:t>
                      </a:r>
                    </a:p>
                  </a:txBody>
                  <a:tcPr marL="91425" marR="91425" marT="91425" marB="91425"/>
                </a:tc>
                <a:tc>
                  <a:txBody>
                    <a:bodyPr/>
                    <a:lstStyle/>
                    <a:p>
                      <a:pPr lvl="0" algn="r" rtl="0">
                        <a:spcBef>
                          <a:spcPts val="0"/>
                        </a:spcBef>
                        <a:buNone/>
                      </a:pPr>
                      <a:r>
                        <a:rPr lang="en" sz="1200">
                          <a:solidFill>
                            <a:srgbClr val="666666"/>
                          </a:solidFill>
                          <a:latin typeface="Roboto"/>
                          <a:ea typeface="Roboto"/>
                          <a:cs typeface="Roboto"/>
                          <a:sym typeface="Roboto"/>
                        </a:rPr>
                        <a:t>1</a:t>
                      </a:r>
                    </a:p>
                  </a:txBody>
                  <a:tcPr marL="91425" marR="91425" marT="91425" marB="91425"/>
                </a:tc>
              </a:tr>
              <a:tr h="387075">
                <a:tc>
                  <a:txBody>
                    <a:bodyPr/>
                    <a:lstStyle/>
                    <a:p>
                      <a:pPr lvl="0" algn="r" rtl="0">
                        <a:spcBef>
                          <a:spcPts val="0"/>
                        </a:spcBef>
                        <a:buNone/>
                      </a:pPr>
                      <a:r>
                        <a:rPr lang="en" sz="1200">
                          <a:solidFill>
                            <a:srgbClr val="666666"/>
                          </a:solidFill>
                          <a:latin typeface="Roboto"/>
                          <a:ea typeface="Roboto"/>
                          <a:cs typeface="Roboto"/>
                          <a:sym typeface="Roboto"/>
                        </a:rPr>
                        <a:t>5</a:t>
                      </a:r>
                    </a:p>
                  </a:txBody>
                  <a:tcPr marL="91425" marR="91425" marT="91425" marB="91425"/>
                </a:tc>
                <a:tc>
                  <a:txBody>
                    <a:bodyPr/>
                    <a:lstStyle/>
                    <a:p>
                      <a:pPr lvl="0" rtl="0">
                        <a:spcBef>
                          <a:spcPts val="0"/>
                        </a:spcBef>
                        <a:buNone/>
                      </a:pPr>
                      <a:r>
                        <a:rPr lang="en" sz="1200">
                          <a:solidFill>
                            <a:srgbClr val="666666"/>
                          </a:solidFill>
                          <a:latin typeface="Roboto"/>
                          <a:ea typeface="Roboto"/>
                          <a:cs typeface="Roboto"/>
                          <a:sym typeface="Roboto"/>
                        </a:rPr>
                        <a:t>Todd</a:t>
                      </a:r>
                    </a:p>
                  </a:txBody>
                  <a:tcPr marL="91425" marR="91425" marT="91425" marB="91425"/>
                </a:tc>
                <a:tc>
                  <a:txBody>
                    <a:bodyPr/>
                    <a:lstStyle/>
                    <a:p>
                      <a:pPr lvl="0" algn="r" rtl="0">
                        <a:spcBef>
                          <a:spcPts val="0"/>
                        </a:spcBef>
                        <a:buNone/>
                      </a:pPr>
                      <a:r>
                        <a:rPr lang="en" sz="1200">
                          <a:solidFill>
                            <a:srgbClr val="666666"/>
                          </a:solidFill>
                          <a:latin typeface="Roboto"/>
                          <a:ea typeface="Roboto"/>
                          <a:cs typeface="Roboto"/>
                          <a:sym typeface="Roboto"/>
                        </a:rPr>
                        <a:t>0.5</a:t>
                      </a:r>
                    </a:p>
                  </a:txBody>
                  <a:tcPr marL="91425" marR="91425" marT="91425" marB="91425"/>
                </a:tc>
              </a:tr>
            </a:tbl>
          </a:graphicData>
        </a:graphic>
      </p:graphicFrame>
      <p:graphicFrame>
        <p:nvGraphicFramePr>
          <p:cNvPr id="502" name="Shape 502"/>
          <p:cNvGraphicFramePr/>
          <p:nvPr/>
        </p:nvGraphicFramePr>
        <p:xfrm>
          <a:off x="2774500" y="2183059"/>
          <a:ext cx="1561400" cy="4045775"/>
        </p:xfrm>
        <a:graphic>
          <a:graphicData uri="http://schemas.openxmlformats.org/drawingml/2006/table">
            <a:tbl>
              <a:tblPr>
                <a:noFill/>
                <a:tableStyleId>{4F180653-38AE-43ED-9BC2-2839FD74D3BE}</a:tableStyleId>
              </a:tblPr>
              <a:tblGrid>
                <a:gridCol w="780700"/>
                <a:gridCol w="780700"/>
              </a:tblGrid>
              <a:tr h="388475">
                <a:tc>
                  <a:txBody>
                    <a:bodyPr/>
                    <a:lstStyle/>
                    <a:p>
                      <a:pPr lvl="0" rtl="0">
                        <a:spcBef>
                          <a:spcPts val="0"/>
                        </a:spcBef>
                        <a:buNone/>
                      </a:pPr>
                      <a:r>
                        <a:rPr lang="en" sz="1200">
                          <a:solidFill>
                            <a:srgbClr val="666666"/>
                          </a:solidFill>
                          <a:latin typeface="Roboto"/>
                          <a:ea typeface="Roboto"/>
                          <a:cs typeface="Roboto"/>
                          <a:sym typeface="Roboto"/>
                        </a:rPr>
                        <a:t>Source</a:t>
                      </a:r>
                    </a:p>
                  </a:txBody>
                  <a:tcPr marL="91425" marR="91425" marT="91425" marB="91425"/>
                </a:tc>
                <a:tc>
                  <a:txBody>
                    <a:bodyPr/>
                    <a:lstStyle/>
                    <a:p>
                      <a:pPr lvl="0" rtl="0">
                        <a:spcBef>
                          <a:spcPts val="0"/>
                        </a:spcBef>
                        <a:buNone/>
                      </a:pPr>
                      <a:r>
                        <a:rPr lang="en" sz="1200">
                          <a:solidFill>
                            <a:srgbClr val="666666"/>
                          </a:solidFill>
                          <a:latin typeface="Roboto"/>
                          <a:ea typeface="Roboto"/>
                          <a:cs typeface="Roboto"/>
                          <a:sym typeface="Roboto"/>
                        </a:rPr>
                        <a:t>Target</a:t>
                      </a:r>
                    </a:p>
                  </a:txBody>
                  <a:tcPr marL="91425" marR="91425" marT="91425" marB="91425"/>
                </a:tc>
              </a:tr>
              <a:tr h="278900">
                <a:tc>
                  <a:txBody>
                    <a:bodyPr/>
                    <a:lstStyle/>
                    <a:p>
                      <a:pPr lvl="0" algn="r" rtl="0">
                        <a:spcBef>
                          <a:spcPts val="0"/>
                        </a:spcBef>
                        <a:buNone/>
                      </a:pPr>
                      <a:r>
                        <a:rPr lang="en" sz="1200">
                          <a:solidFill>
                            <a:srgbClr val="666666"/>
                          </a:solidFill>
                          <a:latin typeface="Roboto"/>
                          <a:ea typeface="Roboto"/>
                          <a:cs typeface="Roboto"/>
                          <a:sym typeface="Roboto"/>
                        </a:rPr>
                        <a:t>0</a:t>
                      </a:r>
                    </a:p>
                  </a:txBody>
                  <a:tcPr marL="91425" marR="91425" marT="91425" marB="91425"/>
                </a:tc>
                <a:tc>
                  <a:txBody>
                    <a:bodyPr/>
                    <a:lstStyle/>
                    <a:p>
                      <a:pPr lvl="0" algn="r" rtl="0">
                        <a:spcBef>
                          <a:spcPts val="0"/>
                        </a:spcBef>
                        <a:buNone/>
                      </a:pPr>
                      <a:r>
                        <a:rPr lang="en" sz="1200">
                          <a:solidFill>
                            <a:srgbClr val="666666"/>
                          </a:solidFill>
                          <a:latin typeface="Roboto"/>
                          <a:ea typeface="Roboto"/>
                          <a:cs typeface="Roboto"/>
                          <a:sym typeface="Roboto"/>
                        </a:rPr>
                        <a:t>1</a:t>
                      </a:r>
                    </a:p>
                  </a:txBody>
                  <a:tcPr marL="91425" marR="91425" marT="91425" marB="91425"/>
                </a:tc>
              </a:tr>
              <a:tr h="0">
                <a:tc>
                  <a:txBody>
                    <a:bodyPr/>
                    <a:lstStyle/>
                    <a:p>
                      <a:pPr lvl="0" algn="r" rtl="0">
                        <a:spcBef>
                          <a:spcPts val="0"/>
                        </a:spcBef>
                        <a:buNone/>
                      </a:pPr>
                      <a:r>
                        <a:rPr lang="en" sz="1200">
                          <a:solidFill>
                            <a:srgbClr val="666666"/>
                          </a:solidFill>
                          <a:latin typeface="Roboto"/>
                          <a:ea typeface="Roboto"/>
                          <a:cs typeface="Roboto"/>
                          <a:sym typeface="Roboto"/>
                        </a:rPr>
                        <a:t>0</a:t>
                      </a:r>
                    </a:p>
                  </a:txBody>
                  <a:tcPr marL="91425" marR="91425" marT="91425" marB="91425"/>
                </a:tc>
                <a:tc>
                  <a:txBody>
                    <a:bodyPr/>
                    <a:lstStyle/>
                    <a:p>
                      <a:pPr lvl="0" algn="r" rtl="0">
                        <a:spcBef>
                          <a:spcPts val="0"/>
                        </a:spcBef>
                        <a:buNone/>
                      </a:pPr>
                      <a:r>
                        <a:rPr lang="en" sz="1200">
                          <a:solidFill>
                            <a:srgbClr val="666666"/>
                          </a:solidFill>
                          <a:latin typeface="Roboto"/>
                          <a:ea typeface="Roboto"/>
                          <a:cs typeface="Roboto"/>
                          <a:sym typeface="Roboto"/>
                        </a:rPr>
                        <a:t>2</a:t>
                      </a:r>
                    </a:p>
                  </a:txBody>
                  <a:tcPr marL="91425" marR="91425" marT="91425" marB="91425"/>
                </a:tc>
              </a:tr>
              <a:tr h="0">
                <a:tc>
                  <a:txBody>
                    <a:bodyPr/>
                    <a:lstStyle/>
                    <a:p>
                      <a:pPr lvl="0" algn="r" rtl="0">
                        <a:spcBef>
                          <a:spcPts val="0"/>
                        </a:spcBef>
                        <a:buNone/>
                      </a:pPr>
                      <a:r>
                        <a:rPr lang="en" sz="1200">
                          <a:solidFill>
                            <a:srgbClr val="666666"/>
                          </a:solidFill>
                          <a:latin typeface="Roboto"/>
                          <a:ea typeface="Roboto"/>
                          <a:cs typeface="Roboto"/>
                          <a:sym typeface="Roboto"/>
                        </a:rPr>
                        <a:t>0</a:t>
                      </a:r>
                    </a:p>
                  </a:txBody>
                  <a:tcPr marL="91425" marR="91425" marT="91425" marB="91425"/>
                </a:tc>
                <a:tc>
                  <a:txBody>
                    <a:bodyPr/>
                    <a:lstStyle/>
                    <a:p>
                      <a:pPr lvl="0" algn="r" rtl="0">
                        <a:spcBef>
                          <a:spcPts val="0"/>
                        </a:spcBef>
                        <a:buNone/>
                      </a:pPr>
                      <a:r>
                        <a:rPr lang="en" sz="1200">
                          <a:solidFill>
                            <a:srgbClr val="666666"/>
                          </a:solidFill>
                          <a:latin typeface="Roboto"/>
                          <a:ea typeface="Roboto"/>
                          <a:cs typeface="Roboto"/>
                          <a:sym typeface="Roboto"/>
                        </a:rPr>
                        <a:t>3</a:t>
                      </a:r>
                    </a:p>
                  </a:txBody>
                  <a:tcPr marL="91425" marR="91425" marT="91425" marB="91425"/>
                </a:tc>
              </a:tr>
              <a:tr h="0">
                <a:tc>
                  <a:txBody>
                    <a:bodyPr/>
                    <a:lstStyle/>
                    <a:p>
                      <a:pPr lvl="0" algn="r" rtl="0">
                        <a:spcBef>
                          <a:spcPts val="0"/>
                        </a:spcBef>
                        <a:buNone/>
                      </a:pPr>
                      <a:r>
                        <a:rPr lang="en" sz="1200">
                          <a:solidFill>
                            <a:srgbClr val="666666"/>
                          </a:solidFill>
                          <a:latin typeface="Roboto"/>
                          <a:ea typeface="Roboto"/>
                          <a:cs typeface="Roboto"/>
                          <a:sym typeface="Roboto"/>
                        </a:rPr>
                        <a:t>0</a:t>
                      </a:r>
                    </a:p>
                  </a:txBody>
                  <a:tcPr marL="91425" marR="91425" marT="91425" marB="91425"/>
                </a:tc>
                <a:tc>
                  <a:txBody>
                    <a:bodyPr/>
                    <a:lstStyle/>
                    <a:p>
                      <a:pPr lvl="0" algn="r" rtl="0">
                        <a:spcBef>
                          <a:spcPts val="0"/>
                        </a:spcBef>
                        <a:buNone/>
                      </a:pPr>
                      <a:r>
                        <a:rPr lang="en" sz="1200">
                          <a:solidFill>
                            <a:srgbClr val="666666"/>
                          </a:solidFill>
                          <a:latin typeface="Roboto"/>
                          <a:ea typeface="Roboto"/>
                          <a:cs typeface="Roboto"/>
                          <a:sym typeface="Roboto"/>
                        </a:rPr>
                        <a:t>4</a:t>
                      </a:r>
                    </a:p>
                  </a:txBody>
                  <a:tcPr marL="91425" marR="91425" marT="91425" marB="91425"/>
                </a:tc>
              </a:tr>
              <a:tr h="0">
                <a:tc>
                  <a:txBody>
                    <a:bodyPr/>
                    <a:lstStyle/>
                    <a:p>
                      <a:pPr lvl="0" algn="r" rtl="0">
                        <a:spcBef>
                          <a:spcPts val="0"/>
                        </a:spcBef>
                        <a:buNone/>
                      </a:pPr>
                      <a:r>
                        <a:rPr lang="en" sz="1200">
                          <a:solidFill>
                            <a:srgbClr val="666666"/>
                          </a:solidFill>
                          <a:latin typeface="Roboto"/>
                          <a:ea typeface="Roboto"/>
                          <a:cs typeface="Roboto"/>
                          <a:sym typeface="Roboto"/>
                        </a:rPr>
                        <a:t>0</a:t>
                      </a:r>
                    </a:p>
                  </a:txBody>
                  <a:tcPr marL="91425" marR="91425" marT="91425" marB="91425"/>
                </a:tc>
                <a:tc>
                  <a:txBody>
                    <a:bodyPr/>
                    <a:lstStyle/>
                    <a:p>
                      <a:pPr lvl="0" algn="r" rtl="0">
                        <a:spcBef>
                          <a:spcPts val="0"/>
                        </a:spcBef>
                        <a:buNone/>
                      </a:pPr>
                      <a:r>
                        <a:rPr lang="en" sz="1200">
                          <a:solidFill>
                            <a:srgbClr val="666666"/>
                          </a:solidFill>
                          <a:latin typeface="Roboto"/>
                          <a:ea typeface="Roboto"/>
                          <a:cs typeface="Roboto"/>
                          <a:sym typeface="Roboto"/>
                        </a:rPr>
                        <a:t>5</a:t>
                      </a:r>
                    </a:p>
                  </a:txBody>
                  <a:tcPr marL="91425" marR="91425" marT="91425" marB="91425"/>
                </a:tc>
              </a:tr>
              <a:tr h="0">
                <a:tc>
                  <a:txBody>
                    <a:bodyPr/>
                    <a:lstStyle/>
                    <a:p>
                      <a:pPr lvl="0" algn="r" rtl="0">
                        <a:spcBef>
                          <a:spcPts val="0"/>
                        </a:spcBef>
                        <a:buNone/>
                      </a:pPr>
                      <a:r>
                        <a:rPr lang="en" sz="1200">
                          <a:solidFill>
                            <a:srgbClr val="666666"/>
                          </a:solidFill>
                          <a:latin typeface="Roboto"/>
                          <a:ea typeface="Roboto"/>
                          <a:cs typeface="Roboto"/>
                          <a:sym typeface="Roboto"/>
                        </a:rPr>
                        <a:t>1 </a:t>
                      </a:r>
                    </a:p>
                  </a:txBody>
                  <a:tcPr marL="91425" marR="91425" marT="91425" marB="91425"/>
                </a:tc>
                <a:tc>
                  <a:txBody>
                    <a:bodyPr/>
                    <a:lstStyle/>
                    <a:p>
                      <a:pPr lvl="0" algn="r" rtl="0">
                        <a:spcBef>
                          <a:spcPts val="0"/>
                        </a:spcBef>
                        <a:buNone/>
                      </a:pPr>
                      <a:r>
                        <a:rPr lang="en" sz="1200">
                          <a:solidFill>
                            <a:srgbClr val="666666"/>
                          </a:solidFill>
                          <a:latin typeface="Roboto"/>
                          <a:ea typeface="Roboto"/>
                          <a:cs typeface="Roboto"/>
                          <a:sym typeface="Roboto"/>
                        </a:rPr>
                        <a:t>3</a:t>
                      </a:r>
                    </a:p>
                  </a:txBody>
                  <a:tcPr marL="91425" marR="91425" marT="91425" marB="91425"/>
                </a:tc>
              </a:tr>
              <a:tr h="0">
                <a:tc>
                  <a:txBody>
                    <a:bodyPr/>
                    <a:lstStyle/>
                    <a:p>
                      <a:pPr lvl="0" algn="r" rtl="0">
                        <a:spcBef>
                          <a:spcPts val="0"/>
                        </a:spcBef>
                        <a:buNone/>
                      </a:pPr>
                      <a:r>
                        <a:rPr lang="en" sz="1200">
                          <a:solidFill>
                            <a:srgbClr val="666666"/>
                          </a:solidFill>
                          <a:latin typeface="Roboto"/>
                          <a:ea typeface="Roboto"/>
                          <a:cs typeface="Roboto"/>
                          <a:sym typeface="Roboto"/>
                        </a:rPr>
                        <a:t>1</a:t>
                      </a:r>
                    </a:p>
                  </a:txBody>
                  <a:tcPr marL="91425" marR="91425" marT="91425" marB="91425"/>
                </a:tc>
                <a:tc>
                  <a:txBody>
                    <a:bodyPr/>
                    <a:lstStyle/>
                    <a:p>
                      <a:pPr lvl="0" algn="r" rtl="0">
                        <a:spcBef>
                          <a:spcPts val="0"/>
                        </a:spcBef>
                        <a:buNone/>
                      </a:pPr>
                      <a:r>
                        <a:rPr lang="en" sz="1200">
                          <a:solidFill>
                            <a:srgbClr val="666666"/>
                          </a:solidFill>
                          <a:latin typeface="Roboto"/>
                          <a:ea typeface="Roboto"/>
                          <a:cs typeface="Roboto"/>
                          <a:sym typeface="Roboto"/>
                        </a:rPr>
                        <a:t>5</a:t>
                      </a:r>
                    </a:p>
                  </a:txBody>
                  <a:tcPr marL="91425" marR="91425" marT="91425" marB="91425"/>
                </a:tc>
              </a:tr>
              <a:tr h="0">
                <a:tc>
                  <a:txBody>
                    <a:bodyPr/>
                    <a:lstStyle/>
                    <a:p>
                      <a:pPr lvl="0" algn="r" rtl="0">
                        <a:spcBef>
                          <a:spcPts val="0"/>
                        </a:spcBef>
                        <a:buNone/>
                      </a:pPr>
                      <a:r>
                        <a:rPr lang="en" sz="1200">
                          <a:solidFill>
                            <a:srgbClr val="666666"/>
                          </a:solidFill>
                          <a:latin typeface="Roboto"/>
                          <a:ea typeface="Roboto"/>
                          <a:cs typeface="Roboto"/>
                          <a:sym typeface="Roboto"/>
                        </a:rPr>
                        <a:t>2</a:t>
                      </a:r>
                    </a:p>
                  </a:txBody>
                  <a:tcPr marL="91425" marR="91425" marT="91425" marB="91425"/>
                </a:tc>
                <a:tc>
                  <a:txBody>
                    <a:bodyPr/>
                    <a:lstStyle/>
                    <a:p>
                      <a:pPr lvl="0" algn="r" rtl="0">
                        <a:spcBef>
                          <a:spcPts val="0"/>
                        </a:spcBef>
                        <a:buNone/>
                      </a:pPr>
                      <a:r>
                        <a:rPr lang="en" sz="1200">
                          <a:solidFill>
                            <a:srgbClr val="666666"/>
                          </a:solidFill>
                          <a:latin typeface="Roboto"/>
                          <a:ea typeface="Roboto"/>
                          <a:cs typeface="Roboto"/>
                          <a:sym typeface="Roboto"/>
                        </a:rPr>
                        <a:t>5</a:t>
                      </a:r>
                    </a:p>
                  </a:txBody>
                  <a:tcPr marL="91425" marR="91425" marT="91425" marB="91425"/>
                </a:tc>
              </a:tr>
              <a:tr h="0">
                <a:tc>
                  <a:txBody>
                    <a:bodyPr/>
                    <a:lstStyle/>
                    <a:p>
                      <a:pPr lvl="0" algn="r" rtl="0">
                        <a:spcBef>
                          <a:spcPts val="0"/>
                        </a:spcBef>
                        <a:buNone/>
                      </a:pPr>
                      <a:r>
                        <a:rPr lang="en" sz="1200">
                          <a:solidFill>
                            <a:srgbClr val="666666"/>
                          </a:solidFill>
                          <a:latin typeface="Roboto"/>
                          <a:ea typeface="Roboto"/>
                          <a:cs typeface="Roboto"/>
                          <a:sym typeface="Roboto"/>
                        </a:rPr>
                        <a:t>3</a:t>
                      </a:r>
                    </a:p>
                  </a:txBody>
                  <a:tcPr marL="91425" marR="91425" marT="91425" marB="91425"/>
                </a:tc>
                <a:tc>
                  <a:txBody>
                    <a:bodyPr/>
                    <a:lstStyle/>
                    <a:p>
                      <a:pPr lvl="0" algn="r" rtl="0">
                        <a:spcBef>
                          <a:spcPts val="0"/>
                        </a:spcBef>
                        <a:buNone/>
                      </a:pPr>
                      <a:r>
                        <a:rPr lang="en" sz="1200">
                          <a:solidFill>
                            <a:srgbClr val="666666"/>
                          </a:solidFill>
                          <a:latin typeface="Roboto"/>
                          <a:ea typeface="Roboto"/>
                          <a:cs typeface="Roboto"/>
                          <a:sym typeface="Roboto"/>
                        </a:rPr>
                        <a:t>5</a:t>
                      </a:r>
                    </a:p>
                  </a:txBody>
                  <a:tcPr marL="91425" marR="91425" marT="91425" marB="91425"/>
                </a:tc>
              </a:tr>
              <a:tr h="0">
                <a:tc>
                  <a:txBody>
                    <a:bodyPr/>
                    <a:lstStyle/>
                    <a:p>
                      <a:pPr lvl="0" algn="r" rtl="0">
                        <a:spcBef>
                          <a:spcPts val="0"/>
                        </a:spcBef>
                        <a:buNone/>
                      </a:pPr>
                      <a:r>
                        <a:rPr lang="en" sz="1200">
                          <a:solidFill>
                            <a:srgbClr val="666666"/>
                          </a:solidFill>
                          <a:latin typeface="Roboto"/>
                          <a:ea typeface="Roboto"/>
                          <a:cs typeface="Roboto"/>
                          <a:sym typeface="Roboto"/>
                        </a:rPr>
                        <a:t>4</a:t>
                      </a:r>
                    </a:p>
                  </a:txBody>
                  <a:tcPr marL="91425" marR="91425" marT="91425" marB="91425"/>
                </a:tc>
                <a:tc>
                  <a:txBody>
                    <a:bodyPr/>
                    <a:lstStyle/>
                    <a:p>
                      <a:pPr lvl="0" algn="r" rtl="0">
                        <a:spcBef>
                          <a:spcPts val="0"/>
                        </a:spcBef>
                        <a:buNone/>
                      </a:pPr>
                      <a:r>
                        <a:rPr lang="en" sz="1200">
                          <a:solidFill>
                            <a:srgbClr val="666666"/>
                          </a:solidFill>
                          <a:latin typeface="Roboto"/>
                          <a:ea typeface="Roboto"/>
                          <a:cs typeface="Roboto"/>
                          <a:sym typeface="Roboto"/>
                        </a:rPr>
                        <a:t>5</a:t>
                      </a:r>
                    </a:p>
                  </a:txBody>
                  <a:tcPr marL="91425" marR="91425" marT="91425" marB="91425"/>
                </a:tc>
              </a:tr>
            </a:tbl>
          </a:graphicData>
        </a:graphic>
      </p:graphicFrame>
      <p:sp>
        <p:nvSpPr>
          <p:cNvPr id="503" name="Shape 503"/>
          <p:cNvSpPr txBox="1"/>
          <p:nvPr/>
        </p:nvSpPr>
        <p:spPr>
          <a:xfrm>
            <a:off x="311700" y="1802100"/>
            <a:ext cx="1605900" cy="328199"/>
          </a:xfrm>
          <a:prstGeom prst="rect">
            <a:avLst/>
          </a:prstGeom>
          <a:noFill/>
          <a:ln>
            <a:noFill/>
          </a:ln>
        </p:spPr>
        <p:txBody>
          <a:bodyPr lIns="91425" tIns="91425" rIns="91425" bIns="91425" anchor="t" anchorCtr="0">
            <a:noAutofit/>
          </a:bodyPr>
          <a:lstStyle/>
          <a:p>
            <a:pPr lvl="0" rtl="0">
              <a:spcBef>
                <a:spcPts val="0"/>
              </a:spcBef>
              <a:buNone/>
            </a:pPr>
            <a:r>
              <a:rPr lang="en" sz="1200">
                <a:solidFill>
                  <a:srgbClr val="666666"/>
                </a:solidFill>
                <a:latin typeface="Roboto"/>
                <a:ea typeface="Roboto"/>
                <a:cs typeface="Roboto"/>
                <a:sym typeface="Roboto"/>
              </a:rPr>
              <a:t>Nodes spreadsheet</a:t>
            </a:r>
          </a:p>
        </p:txBody>
      </p:sp>
      <p:sp>
        <p:nvSpPr>
          <p:cNvPr id="504" name="Shape 504"/>
          <p:cNvSpPr txBox="1"/>
          <p:nvPr/>
        </p:nvSpPr>
        <p:spPr>
          <a:xfrm>
            <a:off x="2774425" y="1802100"/>
            <a:ext cx="1561500" cy="328199"/>
          </a:xfrm>
          <a:prstGeom prst="rect">
            <a:avLst/>
          </a:prstGeom>
          <a:noFill/>
          <a:ln>
            <a:noFill/>
          </a:ln>
        </p:spPr>
        <p:txBody>
          <a:bodyPr lIns="91425" tIns="91425" rIns="91425" bIns="91425" anchor="t" anchorCtr="0">
            <a:noAutofit/>
          </a:bodyPr>
          <a:lstStyle/>
          <a:p>
            <a:pPr lvl="0" rtl="0">
              <a:spcBef>
                <a:spcPts val="0"/>
              </a:spcBef>
              <a:buNone/>
            </a:pPr>
            <a:r>
              <a:rPr lang="en" sz="1200">
                <a:solidFill>
                  <a:srgbClr val="666666"/>
                </a:solidFill>
                <a:latin typeface="Roboto"/>
                <a:ea typeface="Roboto"/>
                <a:cs typeface="Roboto"/>
                <a:sym typeface="Roboto"/>
              </a:rPr>
              <a:t>Edges spreadsheet</a:t>
            </a:r>
          </a:p>
        </p:txBody>
      </p:sp>
      <p:sp>
        <p:nvSpPr>
          <p:cNvPr id="505" name="Shape 505"/>
          <p:cNvSpPr txBox="1"/>
          <p:nvPr/>
        </p:nvSpPr>
        <p:spPr>
          <a:xfrm>
            <a:off x="4968325" y="1802100"/>
            <a:ext cx="3568499" cy="3433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666666"/>
                </a:solidFill>
              </a:rPr>
              <a:t>&lt;!-- nodes --&gt;</a:t>
            </a:r>
          </a:p>
          <a:p>
            <a:pPr lvl="0" rtl="0">
              <a:spcBef>
                <a:spcPts val="0"/>
              </a:spcBef>
              <a:buNone/>
            </a:pPr>
            <a:r>
              <a:rPr lang="en" sz="1000">
                <a:solidFill>
                  <a:srgbClr val="666666"/>
                </a:solidFill>
              </a:rPr>
              <a:t>&lt;node id="n0"&gt;</a:t>
            </a:r>
          </a:p>
          <a:p>
            <a:pPr lvl="0" rtl="0">
              <a:spcBef>
                <a:spcPts val="0"/>
              </a:spcBef>
              <a:buNone/>
            </a:pPr>
            <a:r>
              <a:rPr lang="en" sz="1000">
                <a:solidFill>
                  <a:srgbClr val="666666"/>
                </a:solidFill>
              </a:rPr>
              <a:t>      &lt;data key="label"&gt;Freeman, Leb&lt;/data&gt;</a:t>
            </a:r>
          </a:p>
          <a:p>
            <a:pPr lvl="0" rtl="0">
              <a:spcBef>
                <a:spcPts val="0"/>
              </a:spcBef>
              <a:buNone/>
            </a:pPr>
            <a:r>
              <a:rPr lang="en" sz="1000">
                <a:solidFill>
                  <a:srgbClr val="666666"/>
                </a:solidFill>
              </a:rPr>
              <a:t>      &lt;data key="number_of_authored_works"&gt;10&lt;/data&gt;</a:t>
            </a:r>
          </a:p>
          <a:p>
            <a:pPr lvl="0" rtl="0">
              <a:spcBef>
                <a:spcPts val="0"/>
              </a:spcBef>
              <a:buNone/>
            </a:pPr>
            <a:r>
              <a:rPr lang="en" sz="1000">
                <a:solidFill>
                  <a:srgbClr val="666666"/>
                </a:solidFill>
              </a:rPr>
              <a:t>      &lt;data key="times_cited"&gt;7&lt;/data&gt;</a:t>
            </a:r>
          </a:p>
          <a:p>
            <a:pPr lvl="0" rtl="0">
              <a:spcBef>
                <a:spcPts val="0"/>
              </a:spcBef>
              <a:buNone/>
            </a:pPr>
            <a:r>
              <a:rPr lang="en" sz="1000">
                <a:solidFill>
                  <a:srgbClr val="666666"/>
                </a:solidFill>
              </a:rPr>
              <a:t>    &lt;/node&gt;</a:t>
            </a:r>
          </a:p>
          <a:p>
            <a:pPr lvl="0" rtl="0">
              <a:spcBef>
                <a:spcPts val="0"/>
              </a:spcBef>
              <a:buNone/>
            </a:pPr>
            <a:r>
              <a:rPr lang="en" sz="1000">
                <a:solidFill>
                  <a:srgbClr val="666666"/>
                </a:solidFill>
              </a:rPr>
              <a:t>    &lt;node id="n1"&gt;</a:t>
            </a:r>
          </a:p>
          <a:p>
            <a:pPr lvl="0" rtl="0">
              <a:spcBef>
                <a:spcPts val="0"/>
              </a:spcBef>
              <a:buNone/>
            </a:pPr>
            <a:r>
              <a:rPr lang="en" sz="1000">
                <a:solidFill>
                  <a:srgbClr val="666666"/>
                </a:solidFill>
              </a:rPr>
              <a:t>      &lt;data key="label"&gt;Silver, Sr&lt;/data&gt;</a:t>
            </a:r>
          </a:p>
          <a:p>
            <a:pPr lvl="0" rtl="0">
              <a:spcBef>
                <a:spcPts val="0"/>
              </a:spcBef>
              <a:buNone/>
            </a:pPr>
            <a:r>
              <a:rPr lang="en" sz="1000">
                <a:solidFill>
                  <a:srgbClr val="666666"/>
                </a:solidFill>
              </a:rPr>
              <a:t>      &lt;data key="number_of_authored_works"&gt;1&lt;/data&gt;</a:t>
            </a:r>
          </a:p>
          <a:p>
            <a:pPr lvl="0" rtl="0">
              <a:spcBef>
                <a:spcPts val="0"/>
              </a:spcBef>
              <a:buNone/>
            </a:pPr>
            <a:r>
              <a:rPr lang="en" sz="1000">
                <a:solidFill>
                  <a:srgbClr val="666666"/>
                </a:solidFill>
              </a:rPr>
              <a:t>      &lt;data key="times_cited"&gt;0&lt;/data&gt;</a:t>
            </a:r>
          </a:p>
          <a:p>
            <a:pPr lvl="0" rtl="0">
              <a:spcBef>
                <a:spcPts val="0"/>
              </a:spcBef>
              <a:buNone/>
            </a:pPr>
            <a:r>
              <a:rPr lang="en" sz="1000">
                <a:solidFill>
                  <a:srgbClr val="666666"/>
                </a:solidFill>
              </a:rPr>
              <a:t>    &lt;/node&gt;</a:t>
            </a:r>
          </a:p>
          <a:p>
            <a:pPr lvl="0" rtl="0">
              <a:spcBef>
                <a:spcPts val="0"/>
              </a:spcBef>
              <a:buNone/>
            </a:pPr>
            <a:endParaRPr sz="1000">
              <a:solidFill>
                <a:srgbClr val="666666"/>
              </a:solidFill>
            </a:endParaRPr>
          </a:p>
          <a:p>
            <a:pPr lvl="0" rtl="0">
              <a:spcBef>
                <a:spcPts val="0"/>
              </a:spcBef>
              <a:buNone/>
            </a:pPr>
            <a:r>
              <a:rPr lang="en" sz="1000">
                <a:solidFill>
                  <a:srgbClr val="666666"/>
                </a:solidFill>
              </a:rPr>
              <a:t> &lt;!-- edges --&gt;</a:t>
            </a:r>
          </a:p>
          <a:p>
            <a:pPr lvl="0" rtl="0">
              <a:spcBef>
                <a:spcPts val="0"/>
              </a:spcBef>
              <a:buNone/>
            </a:pPr>
            <a:r>
              <a:rPr lang="en" sz="1000">
                <a:solidFill>
                  <a:srgbClr val="666666"/>
                </a:solidFill>
              </a:rPr>
              <a:t>&lt;edge id="e0" source="n0" target="n1"&gt;</a:t>
            </a:r>
          </a:p>
          <a:p>
            <a:pPr lvl="0" rtl="0">
              <a:spcBef>
                <a:spcPts val="0"/>
              </a:spcBef>
              <a:buNone/>
            </a:pPr>
            <a:r>
              <a:rPr lang="en" sz="1000">
                <a:solidFill>
                  <a:srgbClr val="666666"/>
                </a:solidFill>
              </a:rPr>
              <a:t>      &lt;data key="number_of_coauthored_works"&gt;1&lt;/data&gt;</a:t>
            </a:r>
          </a:p>
          <a:p>
            <a:pPr lvl="0" rtl="0">
              <a:spcBef>
                <a:spcPts val="0"/>
              </a:spcBef>
              <a:buNone/>
            </a:pPr>
            <a:r>
              <a:rPr lang="en" sz="1000">
                <a:solidFill>
                  <a:srgbClr val="666666"/>
                </a:solidFill>
              </a:rPr>
              <a:t>      &lt;data key="weight"&gt;1&lt;/data&gt;</a:t>
            </a:r>
          </a:p>
          <a:p>
            <a:pPr lvl="0" rtl="0">
              <a:spcBef>
                <a:spcPts val="0"/>
              </a:spcBef>
              <a:buNone/>
            </a:pPr>
            <a:r>
              <a:rPr lang="en" sz="1000">
                <a:solidFill>
                  <a:srgbClr val="666666"/>
                </a:solidFill>
              </a:rPr>
              <a:t>    &lt;/edge&gt;</a:t>
            </a:r>
          </a:p>
          <a:p>
            <a:pPr lvl="0" rtl="0">
              <a:spcBef>
                <a:spcPts val="0"/>
              </a:spcBef>
              <a:buNone/>
            </a:pPr>
            <a:r>
              <a:rPr lang="en" sz="1000">
                <a:solidFill>
                  <a:srgbClr val="666666"/>
                </a:solidFill>
              </a:rPr>
              <a:t>    &lt;edge id="e1" source="n0" target="n2"&gt;</a:t>
            </a:r>
          </a:p>
          <a:p>
            <a:pPr lvl="0" rtl="0">
              <a:spcBef>
                <a:spcPts val="0"/>
              </a:spcBef>
              <a:buNone/>
            </a:pPr>
            <a:r>
              <a:rPr lang="en" sz="1000">
                <a:solidFill>
                  <a:srgbClr val="666666"/>
                </a:solidFill>
              </a:rPr>
              <a:t>      &lt;data key="number_of_coauthored_works"&gt;1&lt;/data&gt;</a:t>
            </a:r>
          </a:p>
          <a:p>
            <a:pPr lvl="0" rtl="0">
              <a:spcBef>
                <a:spcPts val="0"/>
              </a:spcBef>
              <a:buNone/>
            </a:pPr>
            <a:r>
              <a:rPr lang="en" sz="1000">
                <a:solidFill>
                  <a:srgbClr val="666666"/>
                </a:solidFill>
              </a:rPr>
              <a:t>      &lt;data key="weight"&gt;1&lt;/data&gt;</a:t>
            </a:r>
          </a:p>
          <a:p>
            <a:pPr lvl="0" rtl="0">
              <a:spcBef>
                <a:spcPts val="0"/>
              </a:spcBef>
              <a:buNone/>
            </a:pPr>
            <a:r>
              <a:rPr lang="en" sz="1000">
                <a:solidFill>
                  <a:srgbClr val="666666"/>
                </a:solidFill>
              </a:rPr>
              <a:t>    &lt;/edge&gt;</a:t>
            </a:r>
          </a:p>
        </p:txBody>
      </p:sp>
      <p:cxnSp>
        <p:nvCxnSpPr>
          <p:cNvPr id="506" name="Shape 506"/>
          <p:cNvCxnSpPr/>
          <p:nvPr/>
        </p:nvCxnSpPr>
        <p:spPr>
          <a:xfrm>
            <a:off x="4724400" y="1280766"/>
            <a:ext cx="3000" cy="5239800"/>
          </a:xfrm>
          <a:prstGeom prst="straightConnector1">
            <a:avLst/>
          </a:prstGeom>
          <a:noFill/>
          <a:ln w="9525" cap="flat" cmpd="sng">
            <a:solidFill>
              <a:schemeClr val="dk2"/>
            </a:solidFill>
            <a:prstDash val="dash"/>
            <a:round/>
            <a:headEnd type="none" w="lg" len="lg"/>
            <a:tailEnd type="none" w="lg" len="lg"/>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Shape 511"/>
          <p:cNvSpPr txBox="1">
            <a:spLocks noGrp="1"/>
          </p:cNvSpPr>
          <p:nvPr>
            <p:ph type="title"/>
          </p:nvPr>
        </p:nvSpPr>
        <p:spPr>
          <a:xfrm>
            <a:off x="598100" y="2869796"/>
            <a:ext cx="8222100" cy="1118399"/>
          </a:xfrm>
          <a:prstGeom prst="rect">
            <a:avLst/>
          </a:prstGeom>
        </p:spPr>
        <p:txBody>
          <a:bodyPr lIns="91425" tIns="91425" rIns="91425" bIns="91425" anchor="ctr" anchorCtr="0">
            <a:noAutofit/>
          </a:bodyPr>
          <a:lstStyle/>
          <a:p>
            <a:pPr lvl="0">
              <a:spcBef>
                <a:spcPts val="0"/>
              </a:spcBef>
              <a:buNone/>
            </a:pPr>
            <a:r>
              <a:rPr lang="en"/>
              <a:t>Gephi Activity: Les Miserables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Shape 516"/>
          <p:cNvSpPr txBox="1">
            <a:spLocks noGrp="1"/>
          </p:cNvSpPr>
          <p:nvPr>
            <p:ph type="title"/>
          </p:nvPr>
        </p:nvSpPr>
        <p:spPr>
          <a:xfrm>
            <a:off x="311700" y="546666"/>
            <a:ext cx="8520599" cy="810299"/>
          </a:xfrm>
          <a:prstGeom prst="rect">
            <a:avLst/>
          </a:prstGeom>
        </p:spPr>
        <p:txBody>
          <a:bodyPr lIns="91425" tIns="91425" rIns="91425" bIns="91425" anchor="t" anchorCtr="0">
            <a:noAutofit/>
          </a:bodyPr>
          <a:lstStyle/>
          <a:p>
            <a:pPr lvl="0">
              <a:spcBef>
                <a:spcPts val="0"/>
              </a:spcBef>
              <a:buNone/>
            </a:pPr>
            <a:r>
              <a:rPr lang="en"/>
              <a:t>Further resources </a:t>
            </a:r>
          </a:p>
        </p:txBody>
      </p:sp>
      <p:pic>
        <p:nvPicPr>
          <p:cNvPr id="517" name="Shape 517"/>
          <p:cNvPicPr preferRelativeResize="0"/>
          <p:nvPr/>
        </p:nvPicPr>
        <p:blipFill>
          <a:blip r:embed="rId3">
            <a:alphaModFix/>
          </a:blip>
          <a:stretch>
            <a:fillRect/>
          </a:stretch>
        </p:blipFill>
        <p:spPr>
          <a:xfrm>
            <a:off x="3546725" y="1764425"/>
            <a:ext cx="823750" cy="1029675"/>
          </a:xfrm>
          <a:prstGeom prst="rect">
            <a:avLst/>
          </a:prstGeom>
          <a:noFill/>
          <a:ln>
            <a:noFill/>
          </a:ln>
        </p:spPr>
      </p:pic>
      <p:sp>
        <p:nvSpPr>
          <p:cNvPr id="518" name="Shape 518"/>
          <p:cNvSpPr txBox="1"/>
          <p:nvPr/>
        </p:nvSpPr>
        <p:spPr>
          <a:xfrm>
            <a:off x="311700" y="1764425"/>
            <a:ext cx="3032700" cy="1444499"/>
          </a:xfrm>
          <a:prstGeom prst="rect">
            <a:avLst/>
          </a:prstGeom>
          <a:noFill/>
          <a:ln>
            <a:noFill/>
          </a:ln>
        </p:spPr>
        <p:txBody>
          <a:bodyPr lIns="91425" tIns="91425" rIns="91425" bIns="91425" anchor="t" anchorCtr="0">
            <a:noAutofit/>
          </a:bodyPr>
          <a:lstStyle/>
          <a:p>
            <a:pPr lvl="0" algn="just" rtl="0">
              <a:spcBef>
                <a:spcPts val="0"/>
              </a:spcBef>
              <a:buNone/>
            </a:pPr>
            <a:r>
              <a:rPr lang="en" b="1">
                <a:latin typeface="Roboto"/>
                <a:ea typeface="Roboto"/>
                <a:cs typeface="Roboto"/>
                <a:sym typeface="Roboto"/>
              </a:rPr>
              <a:t>Scott Weingart’s</a:t>
            </a:r>
            <a:r>
              <a:rPr lang="en">
                <a:latin typeface="Roboto"/>
                <a:ea typeface="Roboto"/>
                <a:cs typeface="Roboto"/>
                <a:sym typeface="Roboto"/>
              </a:rPr>
              <a:t> series of blog posts on network visualizations, including a guide to creating coauthor networks</a:t>
            </a:r>
          </a:p>
          <a:p>
            <a:pPr lvl="0" algn="just" rtl="0">
              <a:spcBef>
                <a:spcPts val="0"/>
              </a:spcBef>
              <a:buNone/>
            </a:pPr>
            <a:endParaRPr>
              <a:latin typeface="Roboto"/>
              <a:ea typeface="Roboto"/>
              <a:cs typeface="Roboto"/>
              <a:sym typeface="Roboto"/>
            </a:endParaRPr>
          </a:p>
          <a:p>
            <a:pPr lvl="0" algn="just" rtl="0">
              <a:spcBef>
                <a:spcPts val="0"/>
              </a:spcBef>
              <a:buNone/>
            </a:pPr>
            <a:r>
              <a:rPr lang="en" b="1">
                <a:latin typeface="Roboto"/>
                <a:ea typeface="Roboto"/>
                <a:cs typeface="Roboto"/>
                <a:sym typeface="Roboto"/>
              </a:rPr>
              <a:t>http://www.scottbot.net/</a:t>
            </a:r>
          </a:p>
        </p:txBody>
      </p:sp>
      <p:pic>
        <p:nvPicPr>
          <p:cNvPr id="519" name="Shape 519"/>
          <p:cNvPicPr preferRelativeResize="0"/>
          <p:nvPr/>
        </p:nvPicPr>
        <p:blipFill>
          <a:blip r:embed="rId4">
            <a:alphaModFix/>
          </a:blip>
          <a:stretch>
            <a:fillRect/>
          </a:stretch>
        </p:blipFill>
        <p:spPr>
          <a:xfrm>
            <a:off x="3482075" y="3635325"/>
            <a:ext cx="953038" cy="1029599"/>
          </a:xfrm>
          <a:prstGeom prst="rect">
            <a:avLst/>
          </a:prstGeom>
          <a:noFill/>
          <a:ln>
            <a:noFill/>
          </a:ln>
        </p:spPr>
      </p:pic>
      <p:sp>
        <p:nvSpPr>
          <p:cNvPr id="520" name="Shape 520"/>
          <p:cNvSpPr txBox="1"/>
          <p:nvPr/>
        </p:nvSpPr>
        <p:spPr>
          <a:xfrm>
            <a:off x="319625" y="3669425"/>
            <a:ext cx="3071700" cy="1444499"/>
          </a:xfrm>
          <a:prstGeom prst="rect">
            <a:avLst/>
          </a:prstGeom>
          <a:noFill/>
          <a:ln>
            <a:noFill/>
          </a:ln>
        </p:spPr>
        <p:txBody>
          <a:bodyPr lIns="91425" tIns="91425" rIns="91425" bIns="91425" anchor="t" anchorCtr="0">
            <a:noAutofit/>
          </a:bodyPr>
          <a:lstStyle/>
          <a:p>
            <a:pPr lvl="0" algn="just" rtl="0">
              <a:spcBef>
                <a:spcPts val="0"/>
              </a:spcBef>
              <a:buNone/>
            </a:pPr>
            <a:r>
              <a:rPr lang="en">
                <a:latin typeface="Roboto"/>
                <a:ea typeface="Roboto"/>
                <a:cs typeface="Roboto"/>
                <a:sym typeface="Roboto"/>
              </a:rPr>
              <a:t>Introduction to network visualization and analysis using Gephi by </a:t>
            </a:r>
            <a:r>
              <a:rPr lang="en" b="1">
                <a:latin typeface="Roboto"/>
                <a:ea typeface="Roboto"/>
                <a:cs typeface="Roboto"/>
                <a:sym typeface="Roboto"/>
              </a:rPr>
              <a:t>Martin Grandjean.</a:t>
            </a:r>
          </a:p>
          <a:p>
            <a:pPr lvl="0" algn="just" rtl="0">
              <a:spcBef>
                <a:spcPts val="0"/>
              </a:spcBef>
              <a:buNone/>
            </a:pPr>
            <a:endParaRPr b="1">
              <a:latin typeface="Roboto"/>
              <a:ea typeface="Roboto"/>
              <a:cs typeface="Roboto"/>
              <a:sym typeface="Roboto"/>
            </a:endParaRPr>
          </a:p>
          <a:p>
            <a:pPr lvl="0" algn="just" rtl="0">
              <a:spcBef>
                <a:spcPts val="0"/>
              </a:spcBef>
              <a:buNone/>
            </a:pPr>
            <a:r>
              <a:rPr lang="en" b="1">
                <a:latin typeface="Roboto"/>
                <a:ea typeface="Roboto"/>
                <a:cs typeface="Roboto"/>
                <a:sym typeface="Roboto"/>
              </a:rPr>
              <a:t>http://www.martingrandjean.ch/</a:t>
            </a:r>
          </a:p>
          <a:p>
            <a:pPr lvl="0" algn="just" rtl="0">
              <a:spcBef>
                <a:spcPts val="0"/>
              </a:spcBef>
              <a:buNone/>
            </a:pPr>
            <a:r>
              <a:rPr lang="en" b="1">
                <a:latin typeface="Roboto"/>
                <a:ea typeface="Roboto"/>
                <a:cs typeface="Roboto"/>
                <a:sym typeface="Roboto"/>
              </a:rPr>
              <a:t>gephi-introduction/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546666"/>
            <a:ext cx="8520599" cy="810299"/>
          </a:xfrm>
          <a:prstGeom prst="rect">
            <a:avLst/>
          </a:prstGeom>
        </p:spPr>
        <p:txBody>
          <a:bodyPr lIns="91425" tIns="91425" rIns="91425" bIns="91425" anchor="t" anchorCtr="0">
            <a:noAutofit/>
          </a:bodyPr>
          <a:lstStyle/>
          <a:p>
            <a:pPr lvl="0">
              <a:spcBef>
                <a:spcPts val="0"/>
              </a:spcBef>
              <a:buNone/>
            </a:pPr>
            <a:r>
              <a:rPr lang="en"/>
              <a:t>Overview</a:t>
            </a:r>
          </a:p>
        </p:txBody>
      </p:sp>
      <p:sp>
        <p:nvSpPr>
          <p:cNvPr id="99" name="Shape 99"/>
          <p:cNvSpPr txBox="1">
            <a:spLocks noGrp="1"/>
          </p:cNvSpPr>
          <p:nvPr>
            <p:ph type="body" idx="1"/>
          </p:nvPr>
        </p:nvSpPr>
        <p:spPr>
          <a:xfrm>
            <a:off x="311700" y="1639833"/>
            <a:ext cx="8520599" cy="4451999"/>
          </a:xfrm>
          <a:prstGeom prst="rect">
            <a:avLst/>
          </a:prstGeom>
        </p:spPr>
        <p:txBody>
          <a:bodyPr lIns="91425" tIns="91425" rIns="91425" bIns="91425" anchor="t" anchorCtr="0">
            <a:noAutofit/>
          </a:bodyPr>
          <a:lstStyle/>
          <a:p>
            <a:pPr marL="457200" lvl="0" indent="-228600" rtl="0">
              <a:spcBef>
                <a:spcPts val="0"/>
              </a:spcBef>
              <a:buAutoNum type="arabicParenR"/>
            </a:pPr>
            <a:r>
              <a:rPr lang="en"/>
              <a:t>Examples</a:t>
            </a:r>
          </a:p>
          <a:p>
            <a:pPr marL="457200" lvl="0" indent="-228600" rtl="0">
              <a:spcBef>
                <a:spcPts val="0"/>
              </a:spcBef>
              <a:buAutoNum type="arabicParenR"/>
            </a:pPr>
            <a:r>
              <a:rPr lang="en"/>
              <a:t>Terminology</a:t>
            </a:r>
          </a:p>
          <a:p>
            <a:pPr marL="457200" lvl="0" indent="-228600" rtl="0">
              <a:spcBef>
                <a:spcPts val="0"/>
              </a:spcBef>
              <a:buAutoNum type="arabicParenR"/>
            </a:pPr>
            <a:r>
              <a:rPr lang="en"/>
              <a:t>Fusion Tables Activity</a:t>
            </a:r>
          </a:p>
          <a:p>
            <a:pPr marL="457200" lvl="0" indent="-228600" rtl="0">
              <a:spcBef>
                <a:spcPts val="0"/>
              </a:spcBef>
              <a:buAutoNum type="arabicParenR"/>
            </a:pPr>
            <a:r>
              <a:rPr lang="en"/>
              <a:t>Measures and Statistics</a:t>
            </a:r>
          </a:p>
          <a:p>
            <a:pPr marL="457200" lvl="0" indent="-228600" rtl="0">
              <a:spcBef>
                <a:spcPts val="0"/>
              </a:spcBef>
              <a:buAutoNum type="arabicParenR"/>
            </a:pPr>
            <a:r>
              <a:rPr lang="en"/>
              <a:t>Data Organization and Initial Preparation</a:t>
            </a:r>
          </a:p>
          <a:p>
            <a:pPr marL="457200" lvl="0" indent="-228600" rtl="0">
              <a:spcBef>
                <a:spcPts val="0"/>
              </a:spcBef>
              <a:buAutoNum type="arabicParenR"/>
            </a:pPr>
            <a:r>
              <a:rPr lang="en"/>
              <a:t>Gephi Demo with Les Miserables data set</a:t>
            </a:r>
          </a:p>
          <a:p>
            <a:pPr marL="457200" lvl="0" indent="-228600">
              <a:spcBef>
                <a:spcPts val="0"/>
              </a:spcBef>
              <a:buAutoNum type="arabicParenR"/>
            </a:pPr>
            <a:r>
              <a:rPr lang="en"/>
              <a:t>Further Resources and Workshops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body" idx="4294967295"/>
          </p:nvPr>
        </p:nvSpPr>
        <p:spPr>
          <a:xfrm>
            <a:off x="311700" y="2670150"/>
            <a:ext cx="8520600" cy="882300"/>
          </a:xfrm>
          <a:prstGeom prst="rect">
            <a:avLst/>
          </a:prstGeom>
        </p:spPr>
        <p:txBody>
          <a:bodyPr lIns="91425" tIns="91425" rIns="91425" bIns="91425" anchor="t" anchorCtr="0">
            <a:noAutofit/>
          </a:bodyPr>
          <a:lstStyle/>
          <a:p>
            <a:pPr lvl="0" algn="ctr" rtl="0">
              <a:lnSpc>
                <a:spcPct val="100000"/>
              </a:lnSpc>
              <a:spcBef>
                <a:spcPts val="0"/>
              </a:spcBef>
              <a:spcAft>
                <a:spcPts val="0"/>
              </a:spcAft>
              <a:buNone/>
            </a:pPr>
            <a:r>
              <a:rPr lang="en" sz="4200" b="1">
                <a:solidFill>
                  <a:srgbClr val="FFFFFF"/>
                </a:solidFill>
              </a:rPr>
              <a:t>Examples of </a:t>
            </a:r>
          </a:p>
          <a:p>
            <a:pPr lvl="0" algn="ctr" rtl="0">
              <a:lnSpc>
                <a:spcPct val="100000"/>
              </a:lnSpc>
              <a:spcBef>
                <a:spcPts val="0"/>
              </a:spcBef>
              <a:spcAft>
                <a:spcPts val="0"/>
              </a:spcAft>
              <a:buNone/>
            </a:pPr>
            <a:r>
              <a:rPr lang="en" sz="4200" b="1">
                <a:solidFill>
                  <a:srgbClr val="FFFFFF"/>
                </a:solidFill>
              </a:rPr>
              <a:t>Network Graphs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Shape 109" descr="File:Moreno Sociogram 1st Grade.png"/>
          <p:cNvPicPr preferRelativeResize="0"/>
          <p:nvPr/>
        </p:nvPicPr>
        <p:blipFill>
          <a:blip r:embed="rId3">
            <a:alphaModFix/>
          </a:blip>
          <a:stretch>
            <a:fillRect/>
          </a:stretch>
        </p:blipFill>
        <p:spPr>
          <a:xfrm>
            <a:off x="1868675" y="1411475"/>
            <a:ext cx="5406650" cy="5406650"/>
          </a:xfrm>
          <a:prstGeom prst="rect">
            <a:avLst/>
          </a:prstGeom>
          <a:noFill/>
          <a:ln>
            <a:noFill/>
          </a:ln>
        </p:spPr>
      </p:pic>
      <p:sp>
        <p:nvSpPr>
          <p:cNvPr id="110" name="Shape 110"/>
          <p:cNvSpPr txBox="1">
            <a:spLocks noGrp="1"/>
          </p:cNvSpPr>
          <p:nvPr>
            <p:ph type="title" idx="4294967295"/>
          </p:nvPr>
        </p:nvSpPr>
        <p:spPr>
          <a:xfrm>
            <a:off x="311700" y="546666"/>
            <a:ext cx="8520600" cy="810299"/>
          </a:xfrm>
          <a:prstGeom prst="rect">
            <a:avLst/>
          </a:prstGeom>
        </p:spPr>
        <p:txBody>
          <a:bodyPr lIns="91425" tIns="91425" rIns="91425" bIns="91425" anchor="t" anchorCtr="0">
            <a:noAutofit/>
          </a:bodyPr>
          <a:lstStyle/>
          <a:p>
            <a:pPr lvl="0" rtl="0">
              <a:spcBef>
                <a:spcPts val="0"/>
              </a:spcBef>
              <a:buNone/>
            </a:pPr>
            <a:r>
              <a:rPr lang="en"/>
              <a:t>Moreno (1933), 1st grade friendships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Shape 115" descr="File:Moreno Sociogram 2nd Grade.png"/>
          <p:cNvPicPr preferRelativeResize="0"/>
          <p:nvPr/>
        </p:nvPicPr>
        <p:blipFill>
          <a:blip r:embed="rId3">
            <a:alphaModFix/>
          </a:blip>
          <a:stretch>
            <a:fillRect/>
          </a:stretch>
        </p:blipFill>
        <p:spPr>
          <a:xfrm>
            <a:off x="1821487" y="1288087"/>
            <a:ext cx="5501024" cy="5501024"/>
          </a:xfrm>
          <a:prstGeom prst="rect">
            <a:avLst/>
          </a:prstGeom>
          <a:noFill/>
          <a:ln>
            <a:noFill/>
          </a:ln>
        </p:spPr>
      </p:pic>
      <p:sp>
        <p:nvSpPr>
          <p:cNvPr id="116" name="Shape 116"/>
          <p:cNvSpPr txBox="1">
            <a:spLocks noGrp="1"/>
          </p:cNvSpPr>
          <p:nvPr>
            <p:ph type="title" idx="4294967295"/>
          </p:nvPr>
        </p:nvSpPr>
        <p:spPr>
          <a:xfrm>
            <a:off x="311700" y="546666"/>
            <a:ext cx="8520600" cy="810299"/>
          </a:xfrm>
          <a:prstGeom prst="rect">
            <a:avLst/>
          </a:prstGeom>
        </p:spPr>
        <p:txBody>
          <a:bodyPr lIns="91425" tIns="91425" rIns="91425" bIns="91425" anchor="t" anchorCtr="0">
            <a:noAutofit/>
          </a:bodyPr>
          <a:lstStyle/>
          <a:p>
            <a:pPr lvl="0" rtl="0">
              <a:spcBef>
                <a:spcPts val="0"/>
              </a:spcBef>
              <a:buNone/>
            </a:pPr>
            <a:r>
              <a:rPr lang="en"/>
              <a:t>Moreno (1933), 2nd grade friendships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Shape 121"/>
          <p:cNvPicPr preferRelativeResize="0"/>
          <p:nvPr/>
        </p:nvPicPr>
        <p:blipFill>
          <a:blip r:embed="rId3">
            <a:alphaModFix/>
          </a:blip>
          <a:stretch>
            <a:fillRect/>
          </a:stretch>
        </p:blipFill>
        <p:spPr>
          <a:xfrm>
            <a:off x="0" y="347662"/>
            <a:ext cx="9144000" cy="6162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Shape 126"/>
          <p:cNvPicPr preferRelativeResize="0"/>
          <p:nvPr/>
        </p:nvPicPr>
        <p:blipFill>
          <a:blip r:embed="rId3">
            <a:alphaModFix/>
          </a:blip>
          <a:stretch>
            <a:fillRect/>
          </a:stretch>
        </p:blipFill>
        <p:spPr>
          <a:xfrm>
            <a:off x="0" y="-609600"/>
            <a:ext cx="9143999" cy="1280871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Shape 131"/>
          <p:cNvPicPr preferRelativeResize="0"/>
          <p:nvPr/>
        </p:nvPicPr>
        <p:blipFill>
          <a:blip r:embed="rId3">
            <a:alphaModFix/>
          </a:blip>
          <a:stretch>
            <a:fillRect/>
          </a:stretch>
        </p:blipFill>
        <p:spPr>
          <a:xfrm>
            <a:off x="-958740" y="-55425"/>
            <a:ext cx="11061479" cy="6913425"/>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963</Words>
  <Application>Microsoft Macintosh PowerPoint</Application>
  <PresentationFormat>On-screen Show (4:3)</PresentationFormat>
  <Paragraphs>299</Paragraphs>
  <Slides>26</Slides>
  <Notes>26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26</vt:i4>
      </vt:variant>
    </vt:vector>
  </HeadingPairs>
  <TitlesOfParts>
    <vt:vector size="28" baseType="lpstr">
      <vt:lpstr>Roboto</vt:lpstr>
      <vt:lpstr>geometric</vt:lpstr>
      <vt:lpstr>Making Network Graphs</vt:lpstr>
      <vt:lpstr>Data Visualization Services @ NCSU Libraries lib.ncsu.edu/do/visualization</vt:lpstr>
      <vt:lpstr>Overview</vt:lpstr>
      <vt:lpstr>PowerPoint Presentation</vt:lpstr>
      <vt:lpstr>Moreno (1933), 1st grade friendships</vt:lpstr>
      <vt:lpstr>Moreno (1933), 2nd grade friendships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simple directed graph</vt:lpstr>
      <vt:lpstr>Fusion Tables</vt:lpstr>
      <vt:lpstr>Google Fusion Tables</vt:lpstr>
      <vt:lpstr>go.ncsu.edu/netgraphs</vt:lpstr>
      <vt:lpstr>PowerPoint Presentation</vt:lpstr>
      <vt:lpstr>A simple directed graph with statistics</vt:lpstr>
      <vt:lpstr>PowerPoint Presentation</vt:lpstr>
      <vt:lpstr>The difficulties of a multimodal graph</vt:lpstr>
      <vt:lpstr>Data formats for Gephi</vt:lpstr>
      <vt:lpstr>Gephi Activity: Les Miserables</vt:lpstr>
      <vt:lpstr>Further resources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Network Graphs</dc:title>
  <cp:lastModifiedBy>Alison Blaine</cp:lastModifiedBy>
  <cp:revision>1</cp:revision>
  <dcterms:modified xsi:type="dcterms:W3CDTF">2017-01-10T20:13:44Z</dcterms:modified>
</cp:coreProperties>
</file>