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91227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3807169"/>
            <a:ext cx="443588" cy="14084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599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599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199" cy="1148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199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199" cy="179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laine@ncsu.edu" TargetMode="External"/><Relationship Id="rId4" Type="http://schemas.openxmlformats.org/officeDocument/2006/relationships/hyperlink" Target="mailto:jigarret@ncsu.edu" TargetMode="External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ublic.tableau.com/s/resour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b.ncsu.edu/do/visualization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tableau.com/academic/studen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s/galler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o.ncsu.edu/tableauworksho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RaleighCrimeDashboard2/Dashboard?:embed=y&amp;:display_count=yes&amp;:showTabs=y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Visualizing Data with Tableau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4233181"/>
            <a:ext cx="7801500" cy="19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Alison Blaine (</a:t>
            </a:r>
            <a:r>
              <a:rPr lang="en" u="sng">
                <a:solidFill>
                  <a:schemeClr val="hlink"/>
                </a:solidFill>
                <a:hlinkClick r:id="rId3"/>
              </a:rPr>
              <a:t>ablaine@ncsu.edu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Jennifer Garrett (</a:t>
            </a:r>
            <a:r>
              <a:rPr lang="en" u="sng">
                <a:solidFill>
                  <a:schemeClr val="hlink"/>
                </a:solidFill>
                <a:hlinkClick r:id="rId4"/>
              </a:rPr>
              <a:t>jigarret@ncsu.edu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1" name="Shape 61" descr="ncsu-logo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8600" y="5296108"/>
            <a:ext cx="1139525" cy="11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Tableau sample data sets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600"/>
          </a:p>
          <a:p>
            <a:pPr lvl="0" algn="ctr" rtl="0">
              <a:spcBef>
                <a:spcPts val="0"/>
              </a:spcBef>
              <a:buNone/>
            </a:pPr>
            <a:r>
              <a:rPr lang="en" sz="3800" u="sng">
                <a:solidFill>
                  <a:schemeClr val="hlink"/>
                </a:solidFill>
                <a:hlinkClick r:id="rId3"/>
              </a:rPr>
              <a:t>public.tableau.com/s/resources</a:t>
            </a:r>
          </a:p>
          <a:p>
            <a:pPr lvl="0" algn="ctr">
              <a:spcBef>
                <a:spcPts val="0"/>
              </a:spcBef>
              <a:buNone/>
            </a:pP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600"/>
              <a:t>Data Visualization Services	</a:t>
            </a:r>
            <a:r>
              <a:rPr lang="en"/>
              <a:t>														</a:t>
            </a:r>
            <a:r>
              <a:rPr lang="en" u="sng">
                <a:solidFill>
                  <a:schemeClr val="hlink"/>
                </a:solidFill>
                <a:hlinkClick r:id="rId3"/>
              </a:rPr>
              <a:t>lib.ncsu.edu/do/visualization</a:t>
            </a:r>
          </a:p>
        </p:txBody>
      </p:sp>
      <p:pic>
        <p:nvPicPr>
          <p:cNvPr id="67" name="Shape 67" descr="Screen Shot 2016-01-22 at 9.30.19 AM.png"/>
          <p:cNvPicPr preferRelativeResize="0"/>
          <p:nvPr/>
        </p:nvPicPr>
        <p:blipFill rotWithShape="1">
          <a:blip r:embed="rId4">
            <a:alphaModFix/>
          </a:blip>
          <a:srcRect b="-1553"/>
          <a:stretch/>
        </p:blipFill>
        <p:spPr>
          <a:xfrm>
            <a:off x="389375" y="1853325"/>
            <a:ext cx="8365275" cy="47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Learning Outcomes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</a:pPr>
            <a:r>
              <a:rPr lang="en" sz="2300" dirty="0">
                <a:solidFill>
                  <a:schemeClr val="tx1"/>
                </a:solidFill>
              </a:rPr>
              <a:t>After today, you should be able to: 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300" dirty="0">
                <a:solidFill>
                  <a:schemeClr val="tx1"/>
                </a:solidFill>
              </a:rPr>
              <a:t>upload a dataset to Tableau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300" dirty="0">
                <a:solidFill>
                  <a:schemeClr val="tx1"/>
                </a:solidFill>
              </a:rPr>
              <a:t>learn about the visualization types available in Tableau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300" dirty="0">
                <a:solidFill>
                  <a:schemeClr val="tx1"/>
                </a:solidFill>
              </a:rPr>
              <a:t>create multiple visualizations and a dashboard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300" dirty="0">
                <a:solidFill>
                  <a:schemeClr val="tx1"/>
                </a:solidFill>
              </a:rPr>
              <a:t>publish a visualization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300" dirty="0">
                <a:solidFill>
                  <a:schemeClr val="tx1"/>
                </a:solidFill>
              </a:rPr>
              <a:t>identify a datapoint as a "Measure" or a "Dimension"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300" dirty="0">
                <a:solidFill>
                  <a:schemeClr val="tx1"/>
                </a:solidFill>
              </a:rPr>
              <a:t>use an appropriate chart for a given datatype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300" dirty="0">
                <a:solidFill>
                  <a:schemeClr val="tx1"/>
                </a:solidFill>
              </a:rPr>
              <a:t>find further assistance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2300" dirty="0">
                <a:solidFill>
                  <a:schemeClr val="tx1"/>
                </a:solidFill>
              </a:rPr>
              <a:t>If you have any questions, please raise your hand!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What is Tableau?  </a:t>
            </a:r>
            <a:r>
              <a:rPr lang="en" sz="3600">
                <a:solidFill>
                  <a:schemeClr val="accent5"/>
                </a:solidFill>
              </a:rPr>
              <a:t>www.tableau.com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356874"/>
            <a:ext cx="8520599" cy="47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Font typeface="Arial"/>
              <a:buChar char="•"/>
            </a:pPr>
            <a:r>
              <a:rPr lang="en" sz="2300" dirty="0">
                <a:solidFill>
                  <a:srgbClr val="FFFFFF"/>
                </a:solidFill>
              </a:rPr>
              <a:t>Interactive data visualization and analytics application </a:t>
            </a:r>
          </a:p>
          <a:p>
            <a:pPr marL="342900" lvl="0" indent="-342900" rtl="0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Font typeface="Arial"/>
              <a:buChar char="•"/>
            </a:pPr>
            <a:r>
              <a:rPr lang="en" sz="2300" dirty="0">
                <a:solidFill>
                  <a:srgbClr val="FFFFFF"/>
                </a:solidFill>
              </a:rPr>
              <a:t>Free and paid versions</a:t>
            </a:r>
          </a:p>
          <a:p>
            <a:pPr marL="457200" lvl="0" indent="-381000" rtl="0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Clr>
                <a:srgbClr val="D9D9D9"/>
              </a:buClr>
              <a:buSzPct val="100000"/>
              <a:buFont typeface="Arial"/>
              <a:buChar char="•"/>
            </a:pPr>
            <a:r>
              <a:rPr lang="en" sz="2300" b="1" dirty="0">
                <a:solidFill>
                  <a:srgbClr val="FFFFFF"/>
                </a:solidFill>
              </a:rPr>
              <a:t>Tableau Public</a:t>
            </a:r>
            <a:r>
              <a:rPr lang="en" sz="2300" dirty="0">
                <a:solidFill>
                  <a:srgbClr val="FFFFFF"/>
                </a:solidFill>
              </a:rPr>
              <a:t> is free for everyone </a:t>
            </a:r>
          </a:p>
          <a:p>
            <a:pPr marL="457200" lvl="0" indent="-381000" rtl="0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Clr>
                <a:srgbClr val="D9D9D9"/>
              </a:buClr>
              <a:buSzPct val="100000"/>
              <a:buFont typeface="Arial"/>
              <a:buChar char="•"/>
            </a:pPr>
            <a:r>
              <a:rPr lang="en" sz="2300" b="1" dirty="0">
                <a:solidFill>
                  <a:srgbClr val="FFFFFF"/>
                </a:solidFill>
              </a:rPr>
              <a:t>Tableau Desktop</a:t>
            </a:r>
            <a:r>
              <a:rPr lang="en" sz="2300" dirty="0">
                <a:solidFill>
                  <a:srgbClr val="FFFFFF"/>
                </a:solidFill>
              </a:rPr>
              <a:t> is free for students </a:t>
            </a:r>
            <a:endParaRPr lang="en-US" sz="2300" dirty="0" smtClean="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Clr>
                <a:srgbClr val="D9D9D9"/>
              </a:buClr>
              <a:buSzPct val="100000"/>
            </a:pPr>
            <a:r>
              <a:rPr lang="en-US" sz="2300" dirty="0" smtClean="0">
                <a:solidFill>
                  <a:srgbClr val="FFFFFF"/>
                </a:solidFill>
              </a:rPr>
              <a:t>	</a:t>
            </a:r>
            <a:r>
              <a:rPr lang="en" sz="2300" dirty="0" smtClean="0">
                <a:solidFill>
                  <a:srgbClr val="FFFFFF"/>
                </a:solidFill>
              </a:rPr>
              <a:t>(</a:t>
            </a:r>
            <a:r>
              <a:rPr lang="en" sz="2300" u="sng" dirty="0">
                <a:solidFill>
                  <a:srgbClr val="FFFFFF"/>
                </a:solidFill>
                <a:hlinkClick r:id="rId3"/>
              </a:rPr>
              <a:t>http://www.tableau.com/academic/students</a:t>
            </a:r>
            <a:r>
              <a:rPr lang="en" sz="2300" dirty="0">
                <a:solidFill>
                  <a:srgbClr val="FFFFFF"/>
                </a:solidFill>
              </a:rPr>
              <a:t>)</a:t>
            </a:r>
          </a:p>
          <a:p>
            <a:pPr marL="342900" lvl="0" indent="-342900" rtl="0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Font typeface="Arial"/>
              <a:buChar char="•"/>
            </a:pPr>
            <a:r>
              <a:rPr lang="en" sz="2300" dirty="0">
                <a:solidFill>
                  <a:srgbClr val="FFFFFF"/>
                </a:solidFill>
              </a:rPr>
              <a:t>You can create and share graphs, maps, live dashboards </a:t>
            </a:r>
          </a:p>
          <a:p>
            <a:pPr marL="342900" lvl="0" indent="-342900" rtl="0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Font typeface="Arial"/>
              <a:buChar char="•"/>
            </a:pPr>
            <a:r>
              <a:rPr lang="en" sz="2300" dirty="0">
                <a:solidFill>
                  <a:srgbClr val="FFFFFF"/>
                </a:solidFill>
              </a:rPr>
              <a:t>You can publish anywhere on the web using Tableau Public </a:t>
            </a:r>
          </a:p>
          <a:p>
            <a:pPr marL="342900" lvl="0" indent="-342900">
              <a:lnSpc>
                <a:spcPct val="138000"/>
              </a:lnSpc>
              <a:spcBef>
                <a:spcPts val="1400"/>
              </a:spcBef>
              <a:spcAft>
                <a:spcPts val="400"/>
              </a:spcAft>
              <a:buFont typeface="Arial"/>
              <a:buChar char="•"/>
            </a:pPr>
            <a:endParaRPr sz="2400" dirty="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How to Use Tableau </a:t>
            </a:r>
            <a:r>
              <a:rPr lang="en" sz="3600" dirty="0" smtClean="0"/>
              <a:t>Public</a:t>
            </a:r>
            <a:endParaRPr lang="en" sz="3600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500" dirty="0">
                <a:solidFill>
                  <a:srgbClr val="FFFFFF"/>
                </a:solidFill>
              </a:rPr>
              <a:t>Go to this website and create your own account: </a:t>
            </a:r>
            <a:r>
              <a:rPr lang="en" sz="2500" u="sng" dirty="0">
                <a:solidFill>
                  <a:schemeClr val="accent5"/>
                </a:solidFill>
                <a:hlinkClick r:id="rId3"/>
              </a:rPr>
              <a:t>public.tableau.com</a:t>
            </a:r>
          </a:p>
          <a:p>
            <a:pPr marL="457200" lvl="0" indent="-38735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500" dirty="0">
                <a:solidFill>
                  <a:srgbClr val="FFFFFF"/>
                </a:solidFill>
              </a:rPr>
              <a:t>Download and install the application</a:t>
            </a:r>
          </a:p>
          <a:p>
            <a:pPr marL="457200" lvl="0" indent="-38735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2500" dirty="0">
                <a:solidFill>
                  <a:srgbClr val="FFFFFF"/>
                </a:solidFill>
              </a:rPr>
              <a:t>You will use the application to make the visualizations, and then save them to the web.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Tableau Gallery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Let’s see some examples!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u="sng" dirty="0">
                <a:solidFill>
                  <a:schemeClr val="hlink"/>
                </a:solidFill>
                <a:hlinkClick r:id="rId3"/>
              </a:rPr>
              <a:t>public.tableau.com/s/gallery</a:t>
            </a:r>
          </a:p>
          <a:p>
            <a:pPr lvl="0"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Today’s workshop materials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520924"/>
            <a:ext cx="8520599" cy="457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go.ncsu.edu/tableauworkshop</a:t>
            </a:r>
            <a:r>
              <a:rPr lang="en" sz="5000">
                <a:solidFill>
                  <a:srgbClr val="B6D7A8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 of what we are making today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Screen Shot 2016-06-07 at 2.25.2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75" y="1344050"/>
            <a:ext cx="8021850" cy="51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 questions	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accent6"/>
                </a:solidFill>
              </a:rPr>
              <a:t>Where did the most residential burglaries take place? </a:t>
            </a:r>
          </a:p>
          <a:p>
            <a:pPr marL="457200" lvl="0" indent="-3810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accent6"/>
                </a:solidFill>
              </a:rPr>
              <a:t>On what days did most burglaries take place -- does this vary by type of burglary?</a:t>
            </a:r>
          </a:p>
          <a:p>
            <a:pPr marL="457200" lvl="0" indent="-3810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accent6"/>
                </a:solidFill>
              </a:rPr>
              <a:t>What geographic trends are there?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213</Words>
  <Application>Microsoft Macintosh PowerPoint</Application>
  <PresentationFormat>On-screen Show (4:3)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Average</vt:lpstr>
      <vt:lpstr>Oswald</vt:lpstr>
      <vt:lpstr>slate</vt:lpstr>
      <vt:lpstr>Visualizing Data with Tableau</vt:lpstr>
      <vt:lpstr>Data Visualization Services               lib.ncsu.edu/do/visualization</vt:lpstr>
      <vt:lpstr>Learning Outcomes</vt:lpstr>
      <vt:lpstr>What is Tableau?  www.tableau.com</vt:lpstr>
      <vt:lpstr>How to Use Tableau Public</vt:lpstr>
      <vt:lpstr>Tableau Gallery</vt:lpstr>
      <vt:lpstr>Today’s workshop materials</vt:lpstr>
      <vt:lpstr>Demo of what we are making today</vt:lpstr>
      <vt:lpstr>Getting started questions </vt:lpstr>
      <vt:lpstr>Tableau sample data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Data with Tableau</dc:title>
  <cp:lastModifiedBy>Alison Blaine</cp:lastModifiedBy>
  <cp:revision>3</cp:revision>
  <dcterms:modified xsi:type="dcterms:W3CDTF">2016-11-16T20:00:19Z</dcterms:modified>
</cp:coreProperties>
</file>