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5" r:id="rId3"/>
    <p:sldId id="258" r:id="rId4"/>
    <p:sldId id="286" r:id="rId5"/>
    <p:sldId id="272" r:id="rId6"/>
    <p:sldId id="281" r:id="rId7"/>
    <p:sldId id="280" r:id="rId8"/>
    <p:sldId id="273" r:id="rId9"/>
    <p:sldId id="264" r:id="rId10"/>
    <p:sldId id="263" r:id="rId11"/>
    <p:sldId id="284" r:id="rId12"/>
    <p:sldId id="285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3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DE0FDDD-935F-469D-9F08-9B566C4664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8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C28B-C3DD-4B05-8829-8E6EB2F03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NVivo and Doing Qualitative Research:</a:t>
            </a:r>
            <a:br>
              <a:rPr lang="en-US" dirty="0"/>
            </a:br>
            <a:r>
              <a:rPr lang="en-US" dirty="0"/>
              <a:t>Interview Analysis and Literature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5E4CB-0AAA-446F-82F2-A3E666B55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R. Smolski</a:t>
            </a:r>
          </a:p>
          <a:p>
            <a:r>
              <a:rPr lang="en-US" dirty="0"/>
              <a:t>Department of Sociology and Anthropology</a:t>
            </a:r>
          </a:p>
          <a:p>
            <a:r>
              <a:rPr lang="en-US" dirty="0"/>
              <a:t>arsmolsk@ncsu.edu</a:t>
            </a:r>
          </a:p>
        </p:txBody>
      </p:sp>
    </p:spTree>
    <p:extLst>
      <p:ext uri="{BB962C8B-B14F-4D97-AF65-F5344CB8AC3E}">
        <p14:creationId xmlns:p14="http://schemas.microsoft.com/office/powerpoint/2010/main" val="21325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009A-D798-4E41-B441-629376C5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Summarization,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9D8E-87E5-4F3A-9CDE-8A82DEED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287" y="2325729"/>
            <a:ext cx="10972800" cy="6871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02C05-478B-449D-A754-97FDE117B035}"/>
              </a:ext>
            </a:extLst>
          </p:cNvPr>
          <p:cNvSpPr txBox="1">
            <a:spLocks/>
          </p:cNvSpPr>
          <p:nvPr/>
        </p:nvSpPr>
        <p:spPr bwMode="auto">
          <a:xfrm>
            <a:off x="2276883" y="2898162"/>
            <a:ext cx="6528451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Represent the author’s argument, not a strawman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D811AB-31DC-4475-9987-3D00C22150DE}"/>
              </a:ext>
            </a:extLst>
          </p:cNvPr>
          <p:cNvSpPr txBox="1">
            <a:spLocks/>
          </p:cNvSpPr>
          <p:nvPr/>
        </p:nvSpPr>
        <p:spPr bwMode="auto">
          <a:xfrm>
            <a:off x="1568287" y="4057162"/>
            <a:ext cx="10972800" cy="6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Synthesizing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8FD0DA-4AE7-4E33-9E72-F7EAA408F877}"/>
              </a:ext>
            </a:extLst>
          </p:cNvPr>
          <p:cNvSpPr txBox="1">
            <a:spLocks/>
          </p:cNvSpPr>
          <p:nvPr/>
        </p:nvSpPr>
        <p:spPr bwMode="auto">
          <a:xfrm>
            <a:off x="2276883" y="3413933"/>
            <a:ext cx="6528451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Present the main points without oversimplifying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67D862-4CD2-4DE4-B972-C79384F9DA84}"/>
              </a:ext>
            </a:extLst>
          </p:cNvPr>
          <p:cNvSpPr txBox="1">
            <a:spLocks/>
          </p:cNvSpPr>
          <p:nvPr/>
        </p:nvSpPr>
        <p:spPr bwMode="auto">
          <a:xfrm>
            <a:off x="2276883" y="5388516"/>
            <a:ext cx="6528451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Novelty of the synthesis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F966D-0DEF-4954-9C07-24CDDCB6AEEC}"/>
              </a:ext>
            </a:extLst>
          </p:cNvPr>
          <p:cNvSpPr txBox="1">
            <a:spLocks/>
          </p:cNvSpPr>
          <p:nvPr/>
        </p:nvSpPr>
        <p:spPr bwMode="auto">
          <a:xfrm>
            <a:off x="2276883" y="4745660"/>
            <a:ext cx="6528451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Fitting parts together to build a cohesive, whole </a:t>
            </a:r>
          </a:p>
        </p:txBody>
      </p:sp>
    </p:spTree>
    <p:extLst>
      <p:ext uri="{BB962C8B-B14F-4D97-AF65-F5344CB8AC3E}">
        <p14:creationId xmlns:p14="http://schemas.microsoft.com/office/powerpoint/2010/main" val="24931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45E-A4C8-4559-9CE6-53407B12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Environmental Sociology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68B9F0-3E82-44F5-8157-F86F9456A6B3}"/>
              </a:ext>
            </a:extLst>
          </p:cNvPr>
          <p:cNvSpPr txBox="1">
            <a:spLocks/>
          </p:cNvSpPr>
          <p:nvPr/>
        </p:nvSpPr>
        <p:spPr bwMode="auto">
          <a:xfrm>
            <a:off x="552286" y="2172841"/>
            <a:ext cx="11801231" cy="64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Synthesis: Into theoretical mechanisms, agents/organizations involved, outcomes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5FC29B-918A-40EF-B1EB-286F0A8DF74E}"/>
              </a:ext>
            </a:extLst>
          </p:cNvPr>
          <p:cNvGraphicFramePr>
            <a:graphicFrameLocks noGrp="1"/>
          </p:cNvGraphicFramePr>
          <p:nvPr/>
        </p:nvGraphicFramePr>
        <p:xfrm>
          <a:off x="3691664" y="3132307"/>
          <a:ext cx="4808673" cy="3122203"/>
        </p:xfrm>
        <a:graphic>
          <a:graphicData uri="http://schemas.openxmlformats.org/drawingml/2006/table">
            <a:tbl>
              <a:tblPr/>
              <a:tblGrid>
                <a:gridCol w="1602891">
                  <a:extLst>
                    <a:ext uri="{9D8B030D-6E8A-4147-A177-3AD203B41FA5}">
                      <a16:colId xmlns:a16="http://schemas.microsoft.com/office/drawing/2014/main" val="359621002"/>
                    </a:ext>
                  </a:extLst>
                </a:gridCol>
                <a:gridCol w="1602891">
                  <a:extLst>
                    <a:ext uri="{9D8B030D-6E8A-4147-A177-3AD203B41FA5}">
                      <a16:colId xmlns:a16="http://schemas.microsoft.com/office/drawing/2014/main" val="2088108830"/>
                    </a:ext>
                  </a:extLst>
                </a:gridCol>
                <a:gridCol w="1602891">
                  <a:extLst>
                    <a:ext uri="{9D8B030D-6E8A-4147-A177-3AD203B41FA5}">
                      <a16:colId xmlns:a16="http://schemas.microsoft.com/office/drawing/2014/main" val="1046463563"/>
                    </a:ext>
                  </a:extLst>
                </a:gridCol>
              </a:tblGrid>
              <a:tr h="5240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Frameworks</a:t>
                      </a:r>
                      <a:endParaRPr lang="en-US" sz="110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Mechanisms</a:t>
                      </a:r>
                      <a:endParaRPr lang="en-US" sz="110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Outcomes</a:t>
                      </a:r>
                      <a:endParaRPr lang="en-US" sz="110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42503"/>
                  </a:ext>
                </a:extLst>
              </a:tr>
              <a:tr h="12371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Reflexive Modernity</a:t>
                      </a:r>
                      <a:endParaRPr lang="en-US" sz="1100">
                        <a:effectLst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Technological Innovation</a:t>
                      </a:r>
                      <a:endParaRPr lang="en-US" sz="11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Commodification (+)</a:t>
                      </a:r>
                      <a:endParaRPr lang="en-US" sz="11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Institutional Reflexivity</a:t>
                      </a:r>
                      <a:endParaRPr lang="en-US" sz="110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Reducing Ecological Risk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 Universalization </a:t>
                      </a:r>
                      <a:endParaRPr lang="en-US" sz="110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267689"/>
                  </a:ext>
                </a:extLst>
              </a:tr>
              <a:tr h="1342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 Political Economy</a:t>
                      </a:r>
                      <a:endParaRPr lang="en-US" sz="110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dirty="0">
                          <a:effectLst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Techno-Fix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dirty="0">
                          <a:effectLst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Commodification (-)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dirty="0">
                          <a:effectLst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Anti-Reflexivity</a:t>
                      </a:r>
                      <a:endParaRPr lang="en-US" sz="1100" dirty="0">
                        <a:effectLst/>
                      </a:endParaRPr>
                    </a:p>
                    <a:p>
                      <a:pPr fontAlgn="t"/>
                      <a:br>
                        <a:rPr lang="en-US" sz="1100" dirty="0"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dirty="0">
                          <a:effectLst/>
                        </a:rPr>
                      </a:br>
                      <a:br>
                        <a:rPr lang="en-US" sz="1100" dirty="0">
                          <a:effectLst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Increasing Ecological Risk 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dirty="0">
                          <a:effectLst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 Stratification</a:t>
                      </a:r>
                      <a:endParaRPr lang="en-US" sz="1100" dirty="0">
                        <a:effectLst/>
                      </a:endParaRPr>
                    </a:p>
                  </a:txBody>
                  <a:tcPr marL="51375" marR="51375" marT="51375" marB="513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9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84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FBC-3361-4CC8-9CF2-92A9F3B7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7C2F-BA52-4681-8327-6CE06932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58179"/>
            <a:ext cx="10972800" cy="1265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the GitHub for this workshop, there is a file that contains a set of annotations. We are going to use these annotations to model how NVivo supports literature reviews.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0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8016-BAA4-4E88-A184-A0D786CD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016-1B5E-4D03-9E2C-E9217F84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able, I would appreciate feedback to help improve this workshop in the future. Please, go to this link to comment: http://go.ncsu.edu/pseval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for your participation today! </a:t>
            </a:r>
          </a:p>
        </p:txBody>
      </p:sp>
    </p:spTree>
    <p:extLst>
      <p:ext uri="{BB962C8B-B14F-4D97-AF65-F5344CB8AC3E}">
        <p14:creationId xmlns:p14="http://schemas.microsoft.com/office/powerpoint/2010/main" val="14592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3E1C-B212-4286-93BF-EAE3BF5B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Write-to-Think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E77C-B28A-4A4C-B8AD-12D4BC10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begin with, take out a pen and paper. Or, you can use your computer if you like.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think NVivo can do? How do you think NVivo supports the qualitative research process?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 few minutes to think about these questions. Then, we will share together.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03B-0C27-4DB2-9ADA-45D246E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Re-Cap: Types of qualitative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3A1E-4997-4C87-9763-78E2DA1D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4567"/>
            <a:ext cx="3185652" cy="1141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In-depth interviews </a:t>
            </a:r>
          </a:p>
          <a:p>
            <a:pPr marL="457200" lvl="1" indent="0">
              <a:buNone/>
            </a:pPr>
            <a:r>
              <a:rPr lang="en-US" dirty="0"/>
              <a:t>Data – Transcribed and coded interviews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98BE8-B980-48B7-B7CD-40DA2D05372F}"/>
              </a:ext>
            </a:extLst>
          </p:cNvPr>
          <p:cNvSpPr/>
          <p:nvPr/>
        </p:nvSpPr>
        <p:spPr>
          <a:xfrm>
            <a:off x="838200" y="3958930"/>
            <a:ext cx="3185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Ethnography </a:t>
            </a:r>
          </a:p>
          <a:p>
            <a:pPr lvl="1"/>
            <a:r>
              <a:rPr lang="en-US" sz="2400" dirty="0"/>
              <a:t>Data – field observations, participation, etc.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D54FC-86D3-4846-A87D-57F007504623}"/>
              </a:ext>
            </a:extLst>
          </p:cNvPr>
          <p:cNvSpPr/>
          <p:nvPr/>
        </p:nvSpPr>
        <p:spPr>
          <a:xfrm>
            <a:off x="902109" y="3263490"/>
            <a:ext cx="3487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Content Analysis </a:t>
            </a:r>
          </a:p>
          <a:p>
            <a:pPr lvl="1"/>
            <a:r>
              <a:rPr lang="en-US" sz="2400" dirty="0"/>
              <a:t>Data – Newspapers, magazines, flyers, etc.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8BD49-4006-47AC-902A-20E2E84C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3" y="2204928"/>
            <a:ext cx="4428972" cy="33174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0A66A-183D-4C63-B0E9-3E9B0842B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1" y="2066399"/>
            <a:ext cx="4677636" cy="35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3EA-9DFC-4581-80FB-9C4C99C8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21AF-B7FB-4A0D-BB32-D89A2545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54323"/>
            <a:ext cx="5486400" cy="3103563"/>
          </a:xfrm>
        </p:spPr>
        <p:txBody>
          <a:bodyPr/>
          <a:lstStyle/>
          <a:p>
            <a:r>
              <a:rPr lang="en-US" dirty="0"/>
              <a:t>Corpus – This is the name of a qualitative database </a:t>
            </a:r>
          </a:p>
          <a:p>
            <a:pPr lvl="1"/>
            <a:r>
              <a:rPr lang="en-US" dirty="0"/>
              <a:t>Qualitative data is primarily text</a:t>
            </a:r>
          </a:p>
          <a:p>
            <a:pPr lvl="1"/>
            <a:r>
              <a:rPr lang="en-US" dirty="0"/>
              <a:t>Systematically collected as opposed to random sampling </a:t>
            </a:r>
          </a:p>
          <a:p>
            <a:pPr lvl="2"/>
            <a:r>
              <a:rPr lang="en-US" dirty="0"/>
              <a:t>Selection for representativeness </a:t>
            </a:r>
          </a:p>
          <a:p>
            <a:pPr lvl="2"/>
            <a:r>
              <a:rPr lang="en-US" dirty="0"/>
              <a:t>Saturation across a target population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91F74-9B28-4529-9275-F3B9C8DD2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08875"/>
            <a:ext cx="506730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1358-B08C-42A0-8125-749AE09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Re-Cap: Coding Qualitative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F292-33FC-4CE9-8F70-20BB5DA2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64504"/>
            <a:ext cx="3411794" cy="664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Coding</a:t>
            </a:r>
          </a:p>
          <a:p>
            <a:pPr marL="0" indent="0">
              <a:buNone/>
            </a:pPr>
            <a:r>
              <a:rPr lang="en-US" dirty="0"/>
              <a:t>	- Details </a:t>
            </a:r>
          </a:p>
          <a:p>
            <a:pPr marL="0" indent="0">
              <a:buNone/>
            </a:pPr>
            <a:r>
              <a:rPr lang="en-US" dirty="0"/>
              <a:t>	- Theoretical Notes</a:t>
            </a:r>
          </a:p>
          <a:p>
            <a:pPr marL="0" indent="0">
              <a:buNone/>
            </a:pPr>
            <a:r>
              <a:rPr lang="en-US" dirty="0"/>
              <a:t>	- As many codes as 	you feel represent 	different aspects of 	the data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0616F-4283-4642-9AF2-53E3F90B0AE1}"/>
              </a:ext>
            </a:extLst>
          </p:cNvPr>
          <p:cNvSpPr txBox="1">
            <a:spLocks/>
          </p:cNvSpPr>
          <p:nvPr/>
        </p:nvSpPr>
        <p:spPr bwMode="auto">
          <a:xfrm>
            <a:off x="4650657" y="2774336"/>
            <a:ext cx="3613356" cy="6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Focused Coding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Refine and reduce 	the number of codes 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Which codes 	overlap or analyze a 	similar phenomena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9860E4-D1B9-4300-99A0-600273857208}"/>
              </a:ext>
            </a:extLst>
          </p:cNvPr>
          <p:cNvSpPr txBox="1">
            <a:spLocks/>
          </p:cNvSpPr>
          <p:nvPr/>
        </p:nvSpPr>
        <p:spPr bwMode="auto">
          <a:xfrm>
            <a:off x="9207908" y="2764504"/>
            <a:ext cx="2984092" cy="6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Frames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Array codes 	into groups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72FB4A6-2415-44F1-972F-2F4F557EC3A2}"/>
              </a:ext>
            </a:extLst>
          </p:cNvPr>
          <p:cNvSpPr/>
          <p:nvPr/>
        </p:nvSpPr>
        <p:spPr>
          <a:xfrm>
            <a:off x="3125429" y="2764504"/>
            <a:ext cx="1042220" cy="452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824830-D3B1-47E1-9428-A6DAB11F358E}"/>
              </a:ext>
            </a:extLst>
          </p:cNvPr>
          <p:cNvSpPr/>
          <p:nvPr/>
        </p:nvSpPr>
        <p:spPr>
          <a:xfrm>
            <a:off x="7873179" y="2764504"/>
            <a:ext cx="1042220" cy="452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626-9B42-4758-94BB-04B744E2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 for NVivo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6DB8-7D94-4183-959F-99B9F2BF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92283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Codes </a:t>
            </a:r>
          </a:p>
          <a:p>
            <a:r>
              <a:rPr lang="en-US" dirty="0"/>
              <a:t>Code Selection – Allows for coding a highlighted portion with one to multiple codes</a:t>
            </a:r>
          </a:p>
          <a:p>
            <a:r>
              <a:rPr lang="en-US" dirty="0"/>
              <a:t>Code In Vivo – Turns the highlighted portion into a code</a:t>
            </a:r>
          </a:p>
          <a:p>
            <a:r>
              <a:rPr lang="en-US" dirty="0"/>
              <a:t>Matrix Coding Query – Build tables to analyze where data is coded with multiple codes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Notes </a:t>
            </a:r>
          </a:p>
          <a:p>
            <a:r>
              <a:rPr lang="en-US" dirty="0"/>
              <a:t>Memos – A function to take notes on your coding activity, matrix development, and diagram construction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5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7F80-6576-4962-8D48-9C88F106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 for NVivo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2D88-8325-449A-88DB-62A92B23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12889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Visualizing </a:t>
            </a:r>
          </a:p>
          <a:p>
            <a:r>
              <a:rPr lang="en-US" dirty="0"/>
              <a:t>Word Cloud – a graphic image of the dominant words used in the corpus, can be used for coding </a:t>
            </a:r>
            <a:r>
              <a:rPr lang="en-US" dirty="0" err="1"/>
              <a:t>Nvivo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Hierarchy Chart – a graphic representation of the corpus and its codes, both for exploratory and analytical purposes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Cluster Analysis – develops </a:t>
            </a:r>
            <a:r>
              <a:rPr lang="en-US" dirty="0" err="1"/>
              <a:t>dendograms</a:t>
            </a:r>
            <a:r>
              <a:rPr lang="en-US" dirty="0"/>
              <a:t>, and other visualizations, of clustering based on correlation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40124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FBC-3361-4CC8-9CF2-92A9F3B7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7C2F-BA52-4681-8327-6CE06932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10972800" cy="14127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the GitHub for this workshop, there is a file that contains an interview. We are going to use this interview for coding and thinking about frames arising from the data.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8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B3F9-C78A-4FC6-9C0C-E9D455D8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and Annotating for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21B7-AB13-45B6-B780-A704FAC2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3" y="2621225"/>
            <a:ext cx="10972800" cy="50995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Focus on main points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AACD05-79B9-46C4-8C18-E3E196F66236}"/>
              </a:ext>
            </a:extLst>
          </p:cNvPr>
          <p:cNvSpPr txBox="1">
            <a:spLocks/>
          </p:cNvSpPr>
          <p:nvPr/>
        </p:nvSpPr>
        <p:spPr bwMode="auto">
          <a:xfrm>
            <a:off x="2302933" y="3279529"/>
            <a:ext cx="10972800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67" dirty="0"/>
              <a:t>Depending on purpose: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940BDD-9EB9-4F3F-B72E-52B50CB51F4C}"/>
              </a:ext>
            </a:extLst>
          </p:cNvPr>
          <p:cNvSpPr txBox="1">
            <a:spLocks/>
          </p:cNvSpPr>
          <p:nvPr/>
        </p:nvSpPr>
        <p:spPr bwMode="auto">
          <a:xfrm>
            <a:off x="2912533" y="4350196"/>
            <a:ext cx="10972800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Document methods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C23EE4-60AA-4B41-B05B-9C25DB6701F4}"/>
              </a:ext>
            </a:extLst>
          </p:cNvPr>
          <p:cNvSpPr txBox="1">
            <a:spLocks/>
          </p:cNvSpPr>
          <p:nvPr/>
        </p:nvSpPr>
        <p:spPr bwMode="auto">
          <a:xfrm>
            <a:off x="2912533" y="4871221"/>
            <a:ext cx="10972800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Document results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D3A040-75B9-47FE-B548-A4AA71C9123A}"/>
              </a:ext>
            </a:extLst>
          </p:cNvPr>
          <p:cNvSpPr txBox="1">
            <a:spLocks/>
          </p:cNvSpPr>
          <p:nvPr/>
        </p:nvSpPr>
        <p:spPr bwMode="auto">
          <a:xfrm>
            <a:off x="2912533" y="3840242"/>
            <a:ext cx="10972800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Document theory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689EF1-3DE2-4D84-9784-980DD741E40E}"/>
              </a:ext>
            </a:extLst>
          </p:cNvPr>
          <p:cNvSpPr txBox="1">
            <a:spLocks/>
          </p:cNvSpPr>
          <p:nvPr/>
        </p:nvSpPr>
        <p:spPr bwMode="auto">
          <a:xfrm>
            <a:off x="1693333" y="5521529"/>
            <a:ext cx="10972800" cy="5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5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Build a coding system  </a:t>
            </a:r>
          </a:p>
        </p:txBody>
      </p:sp>
    </p:spTree>
    <p:extLst>
      <p:ext uri="{BB962C8B-B14F-4D97-AF65-F5344CB8AC3E}">
        <p14:creationId xmlns:p14="http://schemas.microsoft.com/office/powerpoint/2010/main" val="12838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590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NCStateU-horizontal-left-logo</vt:lpstr>
      <vt:lpstr>Basic NVivo and Doing Qualitative Research: Interview Analysis and Literature Reviews</vt:lpstr>
      <vt:lpstr>Write-to-Think Exercise</vt:lpstr>
      <vt:lpstr>Re-Cap: Types of qualitative methods</vt:lpstr>
      <vt:lpstr>Re-Cap Qualitative Data</vt:lpstr>
      <vt:lpstr>Re-Cap: Coding Qualitative Data </vt:lpstr>
      <vt:lpstr>Basic Definitions for NVivo</vt:lpstr>
      <vt:lpstr>Basic Definitions for NVivo - Continued</vt:lpstr>
      <vt:lpstr>Workshop Activity</vt:lpstr>
      <vt:lpstr>Analyzing and Annotating for Literature Review</vt:lpstr>
      <vt:lpstr>More than Summarization, Synthesis</vt:lpstr>
      <vt:lpstr>Example: Environmental Sociology</vt:lpstr>
      <vt:lpstr>Workshop Activity</vt:lpstr>
      <vt:lpstr>Workshop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Nvivo, Interview Analysis, and Literature Reviews</dc:title>
  <dc:creator>Carole Smolski</dc:creator>
  <cp:lastModifiedBy>Carole Smolski</cp:lastModifiedBy>
  <cp:revision>18</cp:revision>
  <dcterms:created xsi:type="dcterms:W3CDTF">2020-04-09T22:54:17Z</dcterms:created>
  <dcterms:modified xsi:type="dcterms:W3CDTF">2020-04-17T15:12:57Z</dcterms:modified>
</cp:coreProperties>
</file>