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8" r:id="rId7"/>
    <p:sldId id="269" r:id="rId8"/>
    <p:sldId id="265" r:id="rId9"/>
    <p:sldId id="267" r:id="rId10"/>
    <p:sldId id="273" r:id="rId11"/>
    <p:sldId id="264" r:id="rId12"/>
    <p:sldId id="271" r:id="rId13"/>
    <p:sldId id="263" r:id="rId14"/>
    <p:sldId id="270" r:id="rId15"/>
    <p:sldId id="272" r:id="rId16"/>
    <p:sldId id="274" r:id="rId17"/>
    <p:sldId id="262" r:id="rId1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olsk" initials="A" lastIdx="1" clrIdx="0">
    <p:extLst>
      <p:ext uri="{19B8F6BF-5375-455C-9EA6-DF929625EA0E}">
        <p15:presenceInfo xmlns:p15="http://schemas.microsoft.com/office/powerpoint/2012/main" userId="Asmols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Journals by Theory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# of RM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7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6-485F-A3A5-8CA589682B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# of CPE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19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1</c:v>
                </c:pt>
                <c:pt idx="7">
                  <c:v>13</c:v>
                </c:pt>
                <c:pt idx="8">
                  <c:v>5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13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6-485F-A3A5-8CA589682B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# of In-Between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Sheet1!$A$2:$A$21</c:f>
              <c:strCache>
                <c:ptCount val="20"/>
                <c:pt idx="0">
                  <c:v>Environmental Sociology</c:v>
                </c:pt>
                <c:pt idx="1">
                  <c:v>American Journal of Sociology</c:v>
                </c:pt>
                <c:pt idx="2">
                  <c:v>American Sociological Review</c:v>
                </c:pt>
                <c:pt idx="3">
                  <c:v>Critical Sociology</c:v>
                </c:pt>
                <c:pt idx="4">
                  <c:v>The Sociological Quarterly</c:v>
                </c:pt>
                <c:pt idx="5">
                  <c:v>Social Problems</c:v>
                </c:pt>
                <c:pt idx="6">
                  <c:v>Sociological Theory</c:v>
                </c:pt>
                <c:pt idx="7">
                  <c:v>Rural Sociology</c:v>
                </c:pt>
                <c:pt idx="8">
                  <c:v>Sociological Inquiry</c:v>
                </c:pt>
                <c:pt idx="9">
                  <c:v>Social Currents</c:v>
                </c:pt>
                <c:pt idx="10">
                  <c:v>Sociology</c:v>
                </c:pt>
                <c:pt idx="11">
                  <c:v>Current Sociology</c:v>
                </c:pt>
                <c:pt idx="12">
                  <c:v>The British Journal of Sociology</c:v>
                </c:pt>
                <c:pt idx="13">
                  <c:v>European Sociological Review</c:v>
                </c:pt>
                <c:pt idx="14">
                  <c:v>Organization and Environment</c:v>
                </c:pt>
                <c:pt idx="15">
                  <c:v>Society and Natural Resources</c:v>
                </c:pt>
                <c:pt idx="16">
                  <c:v>Human Ecology Review</c:v>
                </c:pt>
                <c:pt idx="17">
                  <c:v>Journal of Peasant Studies</c:v>
                </c:pt>
                <c:pt idx="18">
                  <c:v>Journal of Agrarian Change</c:v>
                </c:pt>
                <c:pt idx="19">
                  <c:v>Journal of Rural Studies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4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6-485F-A3A5-8CA589682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8782800"/>
        <c:axId val="328783128"/>
        <c:axId val="0"/>
      </c:bar3DChart>
      <c:catAx>
        <c:axId val="32878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83128"/>
        <c:crosses val="autoZero"/>
        <c:auto val="1"/>
        <c:lblAlgn val="ctr"/>
        <c:lblOffset val="100"/>
        <c:noMultiLvlLbl val="0"/>
      </c:catAx>
      <c:valAx>
        <c:axId val="32878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78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8766"/>
            <a:ext cx="2057400" cy="41158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8766"/>
            <a:ext cx="6019800" cy="41158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46417"/>
            <a:ext cx="3008313" cy="6299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6417"/>
            <a:ext cx="5111750" cy="41482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5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75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Systematic Approaches to Building a Literature Review 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ea typeface="+mn-ea"/>
              </a:rPr>
              <a:t>Andrew R. Smolski and Shaun Bennet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428A-04A8-4D63-A943-C70838B5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5F89A-6F96-480E-BF35-D556DC401627}"/>
              </a:ext>
            </a:extLst>
          </p:cNvPr>
          <p:cNvSpPr/>
          <p:nvPr/>
        </p:nvSpPr>
        <p:spPr>
          <a:xfrm>
            <a:off x="672123" y="2156251"/>
            <a:ext cx="77997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Pull out a pen and paper. Take a moment, and think about the following question: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your writing process for a literature review?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Then, write down a few of the ideas that come to you. We will share these to start our conversation. </a:t>
            </a:r>
          </a:p>
        </p:txBody>
      </p:sp>
    </p:spTree>
    <p:extLst>
      <p:ext uri="{BB962C8B-B14F-4D97-AF65-F5344CB8AC3E}">
        <p14:creationId xmlns:p14="http://schemas.microsoft.com/office/powerpoint/2010/main" val="32863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B3F9-C78A-4FC6-9C0C-E9D455D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and Annotating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21B7-AB13-45B6-B780-A704FAC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965918"/>
            <a:ext cx="8229600" cy="3824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Focus on main points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ACD05-79B9-46C4-8C18-E3E196F66236}"/>
              </a:ext>
            </a:extLst>
          </p:cNvPr>
          <p:cNvSpPr txBox="1">
            <a:spLocks/>
          </p:cNvSpPr>
          <p:nvPr/>
        </p:nvSpPr>
        <p:spPr bwMode="auto">
          <a:xfrm>
            <a:off x="1727200" y="24596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Depending on purpose: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940BDD-9EB9-4F3F-B72E-52B50CB51F4C}"/>
              </a:ext>
            </a:extLst>
          </p:cNvPr>
          <p:cNvSpPr txBox="1">
            <a:spLocks/>
          </p:cNvSpPr>
          <p:nvPr/>
        </p:nvSpPr>
        <p:spPr bwMode="auto">
          <a:xfrm>
            <a:off x="2184400" y="32626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methods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C23EE4-60AA-4B41-B05B-9C25DB6701F4}"/>
              </a:ext>
            </a:extLst>
          </p:cNvPr>
          <p:cNvSpPr txBox="1">
            <a:spLocks/>
          </p:cNvSpPr>
          <p:nvPr/>
        </p:nvSpPr>
        <p:spPr bwMode="auto">
          <a:xfrm>
            <a:off x="2184400" y="3653415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results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D3A040-75B9-47FE-B548-A4AA71C9123A}"/>
              </a:ext>
            </a:extLst>
          </p:cNvPr>
          <p:cNvSpPr txBox="1">
            <a:spLocks/>
          </p:cNvSpPr>
          <p:nvPr/>
        </p:nvSpPr>
        <p:spPr bwMode="auto">
          <a:xfrm>
            <a:off x="2184400" y="2880181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Document theory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689EF1-3DE2-4D84-9784-980DD741E40E}"/>
              </a:ext>
            </a:extLst>
          </p:cNvPr>
          <p:cNvSpPr txBox="1">
            <a:spLocks/>
          </p:cNvSpPr>
          <p:nvPr/>
        </p:nvSpPr>
        <p:spPr bwMode="auto">
          <a:xfrm>
            <a:off x="1270000" y="4141146"/>
            <a:ext cx="8229600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/>
              <a:t>Build a coding system  </a:t>
            </a:r>
          </a:p>
        </p:txBody>
      </p:sp>
    </p:spTree>
    <p:extLst>
      <p:ext uri="{BB962C8B-B14F-4D97-AF65-F5344CB8AC3E}">
        <p14:creationId xmlns:p14="http://schemas.microsoft.com/office/powerpoint/2010/main" val="12838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C70E-BC88-46B9-9642-97ED6A6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Environmental Sociology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01BD8-AE7A-443C-8F9D-5206226C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429" y="2087685"/>
            <a:ext cx="4307142" cy="2953759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94E19C-3ED0-4786-90DE-170BADABE595}"/>
              </a:ext>
            </a:extLst>
          </p:cNvPr>
          <p:cNvSpPr txBox="1">
            <a:spLocks/>
          </p:cNvSpPr>
          <p:nvPr/>
        </p:nvSpPr>
        <p:spPr bwMode="auto">
          <a:xfrm>
            <a:off x="914400" y="1539997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Annotations and Coding: Blue for CPE, Red for RM, Purple for Hybrid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CF2E7-625B-4CEB-B252-9A54A7E1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33" y="2087685"/>
            <a:ext cx="6523333" cy="266658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FD1C62-6846-4312-8C67-D55DC0FE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01276"/>
              </p:ext>
            </p:extLst>
          </p:nvPr>
        </p:nvGraphicFramePr>
        <p:xfrm>
          <a:off x="2418429" y="2087684"/>
          <a:ext cx="4572000" cy="295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43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009A-D798-4E41-B441-629376C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Summarization,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D8E-87E5-4F3A-9CDE-8A82DEED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215" y="1744296"/>
            <a:ext cx="8229600" cy="515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2C05-478B-449D-A754-97FDE117B035}"/>
              </a:ext>
            </a:extLst>
          </p:cNvPr>
          <p:cNvSpPr txBox="1">
            <a:spLocks/>
          </p:cNvSpPr>
          <p:nvPr/>
        </p:nvSpPr>
        <p:spPr bwMode="auto">
          <a:xfrm>
            <a:off x="1707662" y="2173621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Represent the author’s argument, not a strawman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D811AB-31DC-4475-9987-3D00C22150DE}"/>
              </a:ext>
            </a:extLst>
          </p:cNvPr>
          <p:cNvSpPr txBox="1">
            <a:spLocks/>
          </p:cNvSpPr>
          <p:nvPr/>
        </p:nvSpPr>
        <p:spPr bwMode="auto">
          <a:xfrm>
            <a:off x="1176215" y="3042871"/>
            <a:ext cx="8229600" cy="51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Synthesizing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8FD0DA-4AE7-4E33-9E72-F7EAA408F877}"/>
              </a:ext>
            </a:extLst>
          </p:cNvPr>
          <p:cNvSpPr txBox="1">
            <a:spLocks/>
          </p:cNvSpPr>
          <p:nvPr/>
        </p:nvSpPr>
        <p:spPr bwMode="auto">
          <a:xfrm>
            <a:off x="1707662" y="2560449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Present the main points without oversimplifying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67D862-4CD2-4DE4-B972-C79384F9DA84}"/>
              </a:ext>
            </a:extLst>
          </p:cNvPr>
          <p:cNvSpPr txBox="1">
            <a:spLocks/>
          </p:cNvSpPr>
          <p:nvPr/>
        </p:nvSpPr>
        <p:spPr bwMode="auto">
          <a:xfrm>
            <a:off x="1707662" y="4041386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Novelty of the synthesis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F966D-0DEF-4954-9C07-24CDDCB6AEEC}"/>
              </a:ext>
            </a:extLst>
          </p:cNvPr>
          <p:cNvSpPr txBox="1">
            <a:spLocks/>
          </p:cNvSpPr>
          <p:nvPr/>
        </p:nvSpPr>
        <p:spPr bwMode="auto">
          <a:xfrm>
            <a:off x="1707662" y="3559244"/>
            <a:ext cx="4896338" cy="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Fitting parts together to build a cohesive, whole </a:t>
            </a:r>
          </a:p>
        </p:txBody>
      </p:sp>
    </p:spTree>
    <p:extLst>
      <p:ext uri="{BB962C8B-B14F-4D97-AF65-F5344CB8AC3E}">
        <p14:creationId xmlns:p14="http://schemas.microsoft.com/office/powerpoint/2010/main" val="2493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D707-CF70-4C32-8EAB-0B3CE16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and Writing as an 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8798-BA6E-4BB6-8E2D-9DC0BBAE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14" y="1748479"/>
            <a:ext cx="3278554" cy="562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Writing is not a linear process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4F61F551-F5EA-4709-BD24-704577B7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814" y="2167273"/>
            <a:ext cx="2059354" cy="20593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EC95E-ACC6-4ACC-9656-3B6CD960618A}"/>
              </a:ext>
            </a:extLst>
          </p:cNvPr>
          <p:cNvSpPr txBox="1">
            <a:spLocks/>
          </p:cNvSpPr>
          <p:nvPr/>
        </p:nvSpPr>
        <p:spPr bwMode="auto">
          <a:xfrm>
            <a:off x="4833814" y="1748478"/>
            <a:ext cx="3544276" cy="56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Instead, writing is back-and-forth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638F2D95-C5B5-49D5-9B50-BE74C920CE0F}"/>
              </a:ext>
            </a:extLst>
          </p:cNvPr>
          <p:cNvSpPr/>
          <p:nvPr/>
        </p:nvSpPr>
        <p:spPr>
          <a:xfrm>
            <a:off x="4583721" y="257175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312996E-2735-426F-89E8-82CE151E27C3}"/>
              </a:ext>
            </a:extLst>
          </p:cNvPr>
          <p:cNvSpPr/>
          <p:nvPr/>
        </p:nvSpPr>
        <p:spPr>
          <a:xfrm rot="10800000" flipH="1">
            <a:off x="5877165" y="352544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7D6D056-05CC-4E48-B803-9BB34777A2A4}"/>
              </a:ext>
            </a:extLst>
          </p:cNvPr>
          <p:cNvSpPr/>
          <p:nvPr/>
        </p:nvSpPr>
        <p:spPr>
          <a:xfrm>
            <a:off x="7233136" y="2571750"/>
            <a:ext cx="1602154" cy="80129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2CC95DD-A109-4B9A-98EA-7C12EC276424}"/>
              </a:ext>
            </a:extLst>
          </p:cNvPr>
          <p:cNvSpPr/>
          <p:nvPr/>
        </p:nvSpPr>
        <p:spPr>
          <a:xfrm rot="10800000">
            <a:off x="4489936" y="3838915"/>
            <a:ext cx="4235939" cy="975627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45E-A4C8-4559-9CE6-53407B1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Environmental Sociology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68B9F0-3E82-44F5-8157-F86F9456A6B3}"/>
              </a:ext>
            </a:extLst>
          </p:cNvPr>
          <p:cNvSpPr txBox="1">
            <a:spLocks/>
          </p:cNvSpPr>
          <p:nvPr/>
        </p:nvSpPr>
        <p:spPr bwMode="auto">
          <a:xfrm>
            <a:off x="414214" y="1629630"/>
            <a:ext cx="8850923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Synthesis: Into theoretical mechanisms, agents/organizations involved, outcomes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FC29B-918A-40EF-B1EB-286F0A8D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74138"/>
              </p:ext>
            </p:extLst>
          </p:nvPr>
        </p:nvGraphicFramePr>
        <p:xfrm>
          <a:off x="2768748" y="2349230"/>
          <a:ext cx="3606504" cy="2327546"/>
        </p:xfrm>
        <a:graphic>
          <a:graphicData uri="http://schemas.openxmlformats.org/drawingml/2006/table">
            <a:tbl>
              <a:tblPr/>
              <a:tblGrid>
                <a:gridCol w="1202168">
                  <a:extLst>
                    <a:ext uri="{9D8B030D-6E8A-4147-A177-3AD203B41FA5}">
                      <a16:colId xmlns:a16="http://schemas.microsoft.com/office/drawing/2014/main" val="359621002"/>
                    </a:ext>
                  </a:extLst>
                </a:gridCol>
                <a:gridCol w="1202168">
                  <a:extLst>
                    <a:ext uri="{9D8B030D-6E8A-4147-A177-3AD203B41FA5}">
                      <a16:colId xmlns:a16="http://schemas.microsoft.com/office/drawing/2014/main" val="2088108830"/>
                    </a:ext>
                  </a:extLst>
                </a:gridCol>
                <a:gridCol w="1202168">
                  <a:extLst>
                    <a:ext uri="{9D8B030D-6E8A-4147-A177-3AD203B41FA5}">
                      <a16:colId xmlns:a16="http://schemas.microsoft.com/office/drawing/2014/main" val="1046463563"/>
                    </a:ext>
                  </a:extLst>
                </a:gridCol>
              </a:tblGrid>
              <a:tr h="393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Mechanisms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Outcomes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42503"/>
                  </a:ext>
                </a:extLst>
              </a:tr>
              <a:tr h="927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Reflexive Modernity</a:t>
                      </a:r>
                      <a:endParaRPr lang="en-US" sz="800">
                        <a:effectLst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Technological Innovation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(+)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Institutional Reflexivity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Reducing Ecological Risk</a:t>
                      </a:r>
                      <a:endParaRPr lang="en-US" sz="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Universalization 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67689"/>
                  </a:ext>
                </a:extLst>
              </a:tr>
              <a:tr h="1006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Political Economy</a:t>
                      </a:r>
                      <a:endParaRPr lang="en-US" sz="80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Techno-Fix</a:t>
                      </a:r>
                      <a:endParaRPr lang="en-US" sz="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(-)</a:t>
                      </a:r>
                      <a:endParaRPr lang="en-US" sz="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Anti-Reflexivity</a:t>
                      </a:r>
                      <a:endParaRPr lang="en-US" sz="800" dirty="0">
                        <a:effectLst/>
                      </a:endParaRPr>
                    </a:p>
                    <a:p>
                      <a:pPr fontAlgn="t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Increasing Ecological Risk 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Stratification</a:t>
                      </a:r>
                      <a:endParaRPr lang="en-US" sz="800" dirty="0">
                        <a:effectLst/>
                      </a:endParaRPr>
                    </a:p>
                  </a:txBody>
                  <a:tcPr marL="38531" marR="38531" marT="38531" marB="385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4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293-82E3-4820-9E6F-3371D07A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Writing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11A5-0C3D-426C-ABB3-DE6F5D9F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18591" y="2121368"/>
            <a:ext cx="2492118" cy="2381707"/>
          </a:xfrm>
          <a:prstGeom prst="rect">
            <a:avLst/>
          </a:prstGeo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3B9D2247-CD8D-4E9D-9DDA-56459E12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92" y="1816972"/>
            <a:ext cx="2729524" cy="2729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208056-6914-4481-B748-F7D2731667FE}"/>
              </a:ext>
            </a:extLst>
          </p:cNvPr>
          <p:cNvSpPr txBox="1">
            <a:spLocks/>
          </p:cNvSpPr>
          <p:nvPr/>
        </p:nvSpPr>
        <p:spPr bwMode="auto">
          <a:xfrm>
            <a:off x="660895" y="1633375"/>
            <a:ext cx="3407509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Narrow to a manageable piece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072ED5-C656-4DAD-A879-60EF82238A3D}"/>
              </a:ext>
            </a:extLst>
          </p:cNvPr>
          <p:cNvSpPr txBox="1">
            <a:spLocks/>
          </p:cNvSpPr>
          <p:nvPr/>
        </p:nvSpPr>
        <p:spPr bwMode="auto">
          <a:xfrm>
            <a:off x="5973637" y="1637303"/>
            <a:ext cx="1848833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Reverse Outline</a:t>
            </a:r>
          </a:p>
        </p:txBody>
      </p:sp>
    </p:spTree>
    <p:extLst>
      <p:ext uri="{BB962C8B-B14F-4D97-AF65-F5344CB8AC3E}">
        <p14:creationId xmlns:p14="http://schemas.microsoft.com/office/powerpoint/2010/main" val="30156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E2E-2070-4BC6-A56B-F5C0602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your own literature review, Pt.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170DE-BABA-4C25-9587-889C5456EECF}"/>
              </a:ext>
            </a:extLst>
          </p:cNvPr>
          <p:cNvSpPr txBox="1">
            <a:spLocks/>
          </p:cNvSpPr>
          <p:nvPr/>
        </p:nvSpPr>
        <p:spPr bwMode="auto">
          <a:xfrm>
            <a:off x="1485900" y="1784519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general trend from your search could you organize your literature review around?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AE029-558C-48B5-874A-338D6B34088E}"/>
              </a:ext>
            </a:extLst>
          </p:cNvPr>
          <p:cNvSpPr txBox="1">
            <a:spLocks/>
          </p:cNvSpPr>
          <p:nvPr/>
        </p:nvSpPr>
        <p:spPr bwMode="auto">
          <a:xfrm>
            <a:off x="1485900" y="2893953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is the big question your literature review is based upon? What is the narrower focus?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25EEDC-CA5D-4F09-A078-131AFE531066}"/>
              </a:ext>
            </a:extLst>
          </p:cNvPr>
          <p:cNvSpPr txBox="1">
            <a:spLocks/>
          </p:cNvSpPr>
          <p:nvPr/>
        </p:nvSpPr>
        <p:spPr bwMode="auto">
          <a:xfrm>
            <a:off x="1485900" y="4003387"/>
            <a:ext cx="6563946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is your ideal for your project? What pragmatic considerations should you account for? </a:t>
            </a:r>
          </a:p>
        </p:txBody>
      </p:sp>
    </p:spTree>
    <p:extLst>
      <p:ext uri="{BB962C8B-B14F-4D97-AF65-F5344CB8AC3E}">
        <p14:creationId xmlns:p14="http://schemas.microsoft.com/office/powerpoint/2010/main" val="220805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85A-70CA-4D2E-86CF-44CA1BC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C83BD-4CF0-4315-A531-516409E1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Pull out a pen and paper. Take a moment, and think about the following question: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problems have you confronted conducting a literature review?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write down a few of the ideas that come to you. We will share these to start our conversation. </a:t>
            </a:r>
          </a:p>
        </p:txBody>
      </p:sp>
    </p:spTree>
    <p:extLst>
      <p:ext uri="{BB962C8B-B14F-4D97-AF65-F5344CB8AC3E}">
        <p14:creationId xmlns:p14="http://schemas.microsoft.com/office/powerpoint/2010/main" val="24094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85A-70CA-4D2E-86CF-44CA1BC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literature review?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6A83-FB15-45C7-9465-9036CC4C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123556"/>
            <a:ext cx="6172200" cy="4925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Summary and synthesis of extant literature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CE167-F4F0-4305-AEB8-9076DB71EF0C}"/>
              </a:ext>
            </a:extLst>
          </p:cNvPr>
          <p:cNvSpPr/>
          <p:nvPr/>
        </p:nvSpPr>
        <p:spPr>
          <a:xfrm>
            <a:off x="2122714" y="2585356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Can be an 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D81ED-5CF3-4F05-93F5-A23D68D6728C}"/>
              </a:ext>
            </a:extLst>
          </p:cNvPr>
          <p:cNvSpPr/>
          <p:nvPr/>
        </p:nvSpPr>
        <p:spPr>
          <a:xfrm>
            <a:off x="2122714" y="3652099"/>
            <a:ext cx="3781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More likely a key part of an article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0E191-A31A-484F-AFE4-3611333975B0}"/>
              </a:ext>
            </a:extLst>
          </p:cNvPr>
          <p:cNvSpPr/>
          <p:nvPr/>
        </p:nvSpPr>
        <p:spPr>
          <a:xfrm>
            <a:off x="2619302" y="4076001"/>
            <a:ext cx="230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Positioning your paper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766A8-60F0-4294-B112-C350D83C2BBE}"/>
              </a:ext>
            </a:extLst>
          </p:cNvPr>
          <p:cNvSpPr/>
          <p:nvPr/>
        </p:nvSpPr>
        <p:spPr>
          <a:xfrm>
            <a:off x="2619302" y="4468416"/>
            <a:ext cx="237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Demonstrating novelty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4662A-2EE6-4226-9041-9BD672601C5E}"/>
              </a:ext>
            </a:extLst>
          </p:cNvPr>
          <p:cNvSpPr/>
          <p:nvPr/>
        </p:nvSpPr>
        <p:spPr>
          <a:xfrm>
            <a:off x="2619302" y="2937092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Criticism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A93D3-F7A7-42E8-AEDD-AC99558089BD}"/>
              </a:ext>
            </a:extLst>
          </p:cNvPr>
          <p:cNvSpPr/>
          <p:nvPr/>
        </p:nvSpPr>
        <p:spPr>
          <a:xfrm>
            <a:off x="2619302" y="327436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 of the field</a:t>
            </a:r>
          </a:p>
        </p:txBody>
      </p:sp>
    </p:spTree>
    <p:extLst>
      <p:ext uri="{BB962C8B-B14F-4D97-AF65-F5344CB8AC3E}">
        <p14:creationId xmlns:p14="http://schemas.microsoft.com/office/powerpoint/2010/main" val="6658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2A0-BFFE-4E6B-A495-EB068F2F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B264-8259-4090-8D44-006B56B0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213943"/>
            <a:ext cx="6172200" cy="4925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do you do if you don’t have keywords?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2E97C-62AC-42FC-B940-43B8BCC05DD9}"/>
              </a:ext>
            </a:extLst>
          </p:cNvPr>
          <p:cNvSpPr/>
          <p:nvPr/>
        </p:nvSpPr>
        <p:spPr>
          <a:xfrm>
            <a:off x="2001971" y="2678341"/>
            <a:ext cx="2511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Begin with your topic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7113C-2D29-40D4-A3C1-B346A5E0DA8E}"/>
              </a:ext>
            </a:extLst>
          </p:cNvPr>
          <p:cNvSpPr/>
          <p:nvPr/>
        </p:nvSpPr>
        <p:spPr>
          <a:xfrm>
            <a:off x="2001971" y="3309419"/>
            <a:ext cx="5982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references from articles that best match your topic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BFE2B-FEA5-4D67-80E7-ACF3CE38ED99}"/>
              </a:ext>
            </a:extLst>
          </p:cNvPr>
          <p:cNvSpPr/>
          <p:nvPr/>
        </p:nvSpPr>
        <p:spPr>
          <a:xfrm>
            <a:off x="2001970" y="4078996"/>
            <a:ext cx="2896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Build out a keyword table </a:t>
            </a:r>
          </a:p>
        </p:txBody>
      </p:sp>
    </p:spTree>
    <p:extLst>
      <p:ext uri="{BB962C8B-B14F-4D97-AF65-F5344CB8AC3E}">
        <p14:creationId xmlns:p14="http://schemas.microsoft.com/office/powerpoint/2010/main" val="4117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F23A-39EE-4A73-B2F7-F88C9AF0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7704-4534-4A33-9194-88266D93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114147"/>
            <a:ext cx="6172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Providing clear parameters for your search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999BF-8FC8-4C1D-8588-77E3FFA78A1C}"/>
              </a:ext>
            </a:extLst>
          </p:cNvPr>
          <p:cNvSpPr/>
          <p:nvPr/>
        </p:nvSpPr>
        <p:spPr>
          <a:xfrm>
            <a:off x="2001969" y="2621029"/>
            <a:ext cx="3215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an exact set of keywords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A81B8-CDD4-4AEF-A2B6-61C4B0351301}"/>
              </a:ext>
            </a:extLst>
          </p:cNvPr>
          <p:cNvSpPr/>
          <p:nvPr/>
        </p:nvSpPr>
        <p:spPr>
          <a:xfrm>
            <a:off x="2001969" y="3022027"/>
            <a:ext cx="603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 set of journals that typically publish on your topic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EE01A-643B-4369-8053-F18BF30E8320}"/>
              </a:ext>
            </a:extLst>
          </p:cNvPr>
          <p:cNvSpPr/>
          <p:nvPr/>
        </p:nvSpPr>
        <p:spPr>
          <a:xfrm>
            <a:off x="2001969" y="3970620"/>
            <a:ext cx="403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Pick a timeframe to pull articles from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0BC7F-ADCC-46B3-899C-499FA5607F9B}"/>
              </a:ext>
            </a:extLst>
          </p:cNvPr>
          <p:cNvSpPr/>
          <p:nvPr/>
        </p:nvSpPr>
        <p:spPr>
          <a:xfrm>
            <a:off x="2529742" y="334335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Within discipline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73AD7-4018-4708-AA4C-ECE5F6411902}"/>
              </a:ext>
            </a:extLst>
          </p:cNvPr>
          <p:cNvSpPr/>
          <p:nvPr/>
        </p:nvSpPr>
        <p:spPr>
          <a:xfrm>
            <a:off x="2529742" y="3676188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Interdisciplinary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092B8-E352-4834-A4D6-1EEC0B8F8988}"/>
              </a:ext>
            </a:extLst>
          </p:cNvPr>
          <p:cNvSpPr/>
          <p:nvPr/>
        </p:nvSpPr>
        <p:spPr>
          <a:xfrm>
            <a:off x="2529742" y="4291947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</a:t>
            </a:r>
            <a:r>
              <a:rPr lang="en-US" dirty="0" err="1"/>
              <a:t>istory</a:t>
            </a:r>
            <a:r>
              <a:rPr lang="en-US" dirty="0"/>
              <a:t> of the topic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73EB1-2614-4574-AA83-4FC05660CF39}"/>
              </a:ext>
            </a:extLst>
          </p:cNvPr>
          <p:cNvSpPr/>
          <p:nvPr/>
        </p:nvSpPr>
        <p:spPr>
          <a:xfrm>
            <a:off x="2529742" y="464602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/>
              <a:t>Contemporary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AB6-019E-47BF-B428-C4EF3D6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for Organizing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81D2-625D-48E0-B37F-49124A6A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over to Shaun, who will discuss RefWorks as a tool to help organize the literature you pull.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45BE65-F463-4070-91DC-88C4A959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03" y="3158947"/>
            <a:ext cx="3411994" cy="13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B239-6F9E-4565-A261-79A426B9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Environmental Sociology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25-4905-4B6E-843A-11B383B7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484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Topic: Political Economy and the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7B1EAE-D7AF-4187-A1F4-73FEFE237C93}"/>
              </a:ext>
            </a:extLst>
          </p:cNvPr>
          <p:cNvSpPr txBox="1">
            <a:spLocks/>
          </p:cNvSpPr>
          <p:nvPr/>
        </p:nvSpPr>
        <p:spPr bwMode="auto">
          <a:xfrm>
            <a:off x="457200" y="2751015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Keywords: “Ecological modernization”, “treadmill of production”, “treadmill of destruction”, “social metabolism”, “ecological unequal exchange”, “risk society”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68520-2636-430C-9787-C631B7596CF1}"/>
              </a:ext>
            </a:extLst>
          </p:cNvPr>
          <p:cNvSpPr txBox="1">
            <a:spLocks/>
          </p:cNvSpPr>
          <p:nvPr/>
        </p:nvSpPr>
        <p:spPr bwMode="auto">
          <a:xfrm>
            <a:off x="457200" y="3534752"/>
            <a:ext cx="8229600" cy="4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Journals: 20 in total, both within discipline and interdisciplinary </a:t>
            </a:r>
          </a:p>
        </p:txBody>
      </p:sp>
    </p:spTree>
    <p:extLst>
      <p:ext uri="{BB962C8B-B14F-4D97-AF65-F5344CB8AC3E}">
        <p14:creationId xmlns:p14="http://schemas.microsoft.com/office/powerpoint/2010/main" val="122677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E2E-2070-4BC6-A56B-F5C0602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your own literature review,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205D-7D7A-4188-8244-F4401327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084187"/>
            <a:ext cx="6172200" cy="801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topics do you want to conduct a literature review on?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CA6B60-23B3-4714-BB8B-12713E94DD84}"/>
              </a:ext>
            </a:extLst>
          </p:cNvPr>
          <p:cNvSpPr txBox="1">
            <a:spLocks/>
          </p:cNvSpPr>
          <p:nvPr/>
        </p:nvSpPr>
        <p:spPr bwMode="auto">
          <a:xfrm>
            <a:off x="1485900" y="2266950"/>
            <a:ext cx="6415454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What keywords are you using? How can you refine your keywords? </a:t>
            </a:r>
          </a:p>
        </p:txBody>
      </p:sp>
    </p:spTree>
    <p:extLst>
      <p:ext uri="{BB962C8B-B14F-4D97-AF65-F5344CB8AC3E}">
        <p14:creationId xmlns:p14="http://schemas.microsoft.com/office/powerpoint/2010/main" val="42240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Strategies for Organizing </a:t>
            </a:r>
            <a:br>
              <a:rPr lang="en-US" b="0" dirty="0"/>
            </a:br>
            <a:r>
              <a:rPr lang="en-US" b="0" dirty="0"/>
              <a:t>and </a:t>
            </a:r>
            <a:br>
              <a:rPr lang="en-US" b="0" dirty="0"/>
            </a:br>
            <a:r>
              <a:rPr lang="en-US" b="0" dirty="0"/>
              <a:t>Writing a Literature Review 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ea typeface="+mn-ea"/>
              </a:rPr>
              <a:t>Andrew R. Smolski and Shaun Bennet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90331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</Template>
  <TotalTime>961</TotalTime>
  <Words>525</Words>
  <Application>Microsoft Office PowerPoint</Application>
  <PresentationFormat>On-screen Show (16:9)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NCStateU-horizontal-center-logo</vt:lpstr>
      <vt:lpstr>Systematic Approaches to Building a Literature Review </vt:lpstr>
      <vt:lpstr>Getting Started </vt:lpstr>
      <vt:lpstr>What is a literature review? </vt:lpstr>
      <vt:lpstr>Open Search</vt:lpstr>
      <vt:lpstr>Systematic Search</vt:lpstr>
      <vt:lpstr>Technology for Organizing Literature</vt:lpstr>
      <vt:lpstr>Example:  Environmental Sociology</vt:lpstr>
      <vt:lpstr>Conducting your own literature review, Pt. 1</vt:lpstr>
      <vt:lpstr>Strategies for Organizing  and  Writing a Literature Review </vt:lpstr>
      <vt:lpstr>Warming Up</vt:lpstr>
      <vt:lpstr>Analyzing and Annotating</vt:lpstr>
      <vt:lpstr>Example: Environmental Sociology</vt:lpstr>
      <vt:lpstr>More than Summarization, Synthesis</vt:lpstr>
      <vt:lpstr>Synthesis and Writing as an Iterative Process</vt:lpstr>
      <vt:lpstr>Example: Environmental Sociology</vt:lpstr>
      <vt:lpstr>Strategies for Writing</vt:lpstr>
      <vt:lpstr>Conducting your own literature review, Pt. 2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Asmolsk</dc:creator>
  <cp:lastModifiedBy>Carole Smolski</cp:lastModifiedBy>
  <cp:revision>39</cp:revision>
  <dcterms:created xsi:type="dcterms:W3CDTF">2019-03-31T00:00:46Z</dcterms:created>
  <dcterms:modified xsi:type="dcterms:W3CDTF">2019-07-15T15:42:35Z</dcterms:modified>
</cp:coreProperties>
</file>