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1" r:id="rId3"/>
    <p:sldId id="260" r:id="rId4"/>
    <p:sldId id="274" r:id="rId5"/>
    <p:sldId id="276" r:id="rId6"/>
    <p:sldId id="277" r:id="rId7"/>
    <p:sldId id="258" r:id="rId8"/>
    <p:sldId id="263" r:id="rId9"/>
    <p:sldId id="278" r:id="rId10"/>
    <p:sldId id="272" r:id="rId11"/>
    <p:sldId id="279" r:id="rId12"/>
    <p:sldId id="273" r:id="rId13"/>
    <p:sldId id="280" r:id="rId14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6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9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0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8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8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3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6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1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6DE0FDDD-935F-469D-9F08-9B566C46640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9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465D-085F-40ED-BEF9-90086C6D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Research 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By Andrew R. Smolski, Department of Sociology and Anthropology </a:t>
            </a:r>
            <a:endParaRPr lang="en-US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9176A567-D8AE-458D-A391-D8CA9C937952}"/>
              </a:ext>
            </a:extLst>
          </p:cNvPr>
          <p:cNvSpPr/>
          <p:nvPr/>
        </p:nvSpPr>
        <p:spPr>
          <a:xfrm>
            <a:off x="4001729" y="2448232"/>
            <a:ext cx="1799303" cy="1140542"/>
          </a:xfrm>
          <a:prstGeom prst="wedgeEllipseCallout">
            <a:avLst/>
          </a:prstGeom>
          <a:solidFill>
            <a:schemeClr val="accent1">
              <a:alpha val="16000"/>
            </a:schemeClr>
          </a:solidFill>
          <a:ln>
            <a:solidFill>
              <a:schemeClr val="accent1">
                <a:shade val="50000"/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10CA6048-2C52-4C13-A0E1-5D3D29A39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5993" y="3313727"/>
            <a:ext cx="2551471" cy="255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43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1358-B08C-42A0-8125-749AE099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Qualitative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F292-33FC-4CE9-8F70-20BB5DA2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764504"/>
            <a:ext cx="3411794" cy="664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Open Coding</a:t>
            </a:r>
          </a:p>
          <a:p>
            <a:pPr marL="0" indent="0">
              <a:buNone/>
            </a:pPr>
            <a:r>
              <a:rPr lang="en-US" dirty="0"/>
              <a:t>	- Details </a:t>
            </a:r>
          </a:p>
          <a:p>
            <a:pPr marL="0" indent="0">
              <a:buNone/>
            </a:pPr>
            <a:r>
              <a:rPr lang="en-US" dirty="0"/>
              <a:t>	- Theoretical Notes</a:t>
            </a:r>
          </a:p>
          <a:p>
            <a:pPr marL="0" indent="0">
              <a:buNone/>
            </a:pPr>
            <a:r>
              <a:rPr lang="en-US" dirty="0"/>
              <a:t>	- As many codes as 	you feel represent 	different aspects of 	the data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0616F-4283-4642-9AF2-53E3F90B0AE1}"/>
              </a:ext>
            </a:extLst>
          </p:cNvPr>
          <p:cNvSpPr txBox="1">
            <a:spLocks/>
          </p:cNvSpPr>
          <p:nvPr/>
        </p:nvSpPr>
        <p:spPr bwMode="auto">
          <a:xfrm>
            <a:off x="4650657" y="2774336"/>
            <a:ext cx="3613356" cy="6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Focused Coding</a:t>
            </a:r>
          </a:p>
          <a:p>
            <a:pPr marL="0" indent="0">
              <a:buFont typeface="Arial" charset="0"/>
              <a:buNone/>
            </a:pPr>
            <a:r>
              <a:rPr lang="en-US" dirty="0"/>
              <a:t>	- Refine and reduce 	the number of codes </a:t>
            </a:r>
          </a:p>
          <a:p>
            <a:pPr marL="0" indent="0">
              <a:buFont typeface="Arial" charset="0"/>
              <a:buNone/>
            </a:pPr>
            <a:r>
              <a:rPr lang="en-US" dirty="0"/>
              <a:t>	- Which codes 	overlap or analyze a 	similar phenomena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9860E4-D1B9-4300-99A0-600273857208}"/>
              </a:ext>
            </a:extLst>
          </p:cNvPr>
          <p:cNvSpPr txBox="1">
            <a:spLocks/>
          </p:cNvSpPr>
          <p:nvPr/>
        </p:nvSpPr>
        <p:spPr bwMode="auto">
          <a:xfrm>
            <a:off x="9207908" y="2764504"/>
            <a:ext cx="2984092" cy="6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Frames</a:t>
            </a:r>
          </a:p>
          <a:p>
            <a:pPr marL="0" indent="0">
              <a:buFont typeface="Arial" charset="0"/>
              <a:buNone/>
            </a:pPr>
            <a:r>
              <a:rPr lang="en-US" dirty="0"/>
              <a:t>	- Array codes 	into groups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72FB4A6-2415-44F1-972F-2F4F557EC3A2}"/>
              </a:ext>
            </a:extLst>
          </p:cNvPr>
          <p:cNvSpPr/>
          <p:nvPr/>
        </p:nvSpPr>
        <p:spPr>
          <a:xfrm>
            <a:off x="3125429" y="2764504"/>
            <a:ext cx="1042220" cy="45228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824830-D3B1-47E1-9428-A6DAB11F358E}"/>
              </a:ext>
            </a:extLst>
          </p:cNvPr>
          <p:cNvSpPr/>
          <p:nvPr/>
        </p:nvSpPr>
        <p:spPr>
          <a:xfrm>
            <a:off x="7873179" y="2764504"/>
            <a:ext cx="1042220" cy="45228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5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A544-1100-472D-ADBF-8C321C4C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A55D-FA17-471C-85A8-06AAD9B6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856272"/>
            <a:ext cx="10972800" cy="3103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 you have any questions about the qualitative research methods and data analysis techniques?</a:t>
            </a:r>
          </a:p>
        </p:txBody>
      </p:sp>
      <p:sp>
        <p:nvSpPr>
          <p:cNvPr id="4" name="Action Button: Help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797D407-B698-45C4-9C29-CBA1216154E9}"/>
              </a:ext>
            </a:extLst>
          </p:cNvPr>
          <p:cNvSpPr/>
          <p:nvPr/>
        </p:nvSpPr>
        <p:spPr>
          <a:xfrm>
            <a:off x="4901381" y="4001728"/>
            <a:ext cx="2389238" cy="2124435"/>
          </a:xfrm>
          <a:prstGeom prst="actionButtonHel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2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FFBC-3361-4CC8-9CF2-92A9F3B7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7C2F-BA52-4681-8327-6CE069322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 the GitHub for this workshop, there is a file that contains a set of paragraphs. We are going to use these paragraphs to do a content analysis.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Open the file in Microsoft Word. </a:t>
            </a:r>
          </a:p>
          <a:p>
            <a:pPr marL="457200" indent="-457200">
              <a:buAutoNum type="arabicPeriod"/>
            </a:pPr>
            <a:r>
              <a:rPr lang="en-US" dirty="0"/>
              <a:t>Read through each of the paragraphs to get an idea of what possible codes could fit. Write down these initial ideas. 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80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8016-BAA4-4E88-A184-A0D786CD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3016-1B5E-4D03-9E2C-E9217F842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are able, I would appreciate feedback to help improve this workshop in the future. Please, go to this link to comment: http://go.ncsu.edu/pseval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Thanks for your participation today! </a:t>
            </a:r>
          </a:p>
        </p:txBody>
      </p:sp>
    </p:spTree>
    <p:extLst>
      <p:ext uri="{BB962C8B-B14F-4D97-AF65-F5344CB8AC3E}">
        <p14:creationId xmlns:p14="http://schemas.microsoft.com/office/powerpoint/2010/main" val="145920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D7A6-AB7A-4F74-9131-C3319E28E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677"/>
            <a:ext cx="10515600" cy="1325563"/>
          </a:xfrm>
        </p:spPr>
        <p:txBody>
          <a:bodyPr/>
          <a:lstStyle/>
          <a:p>
            <a:r>
              <a:rPr lang="en-US" dirty="0"/>
              <a:t>Write-to-Think Exercise 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0697-B74E-46AC-931B-CA7001E75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begin with, take out a pen and paper. Or, you can use your computer if you like.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you conduct qualitative research? What types of data are qualitative? Why would you use qualitative methods?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Take a few minutes to think about these questions. Then, we will share together.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3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8A51-D699-43FC-B89D-CE766554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qualitative Research?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78C3F-C34D-4410-9202-9093177E7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956" y="3064933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details, description, experience, narrative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be ideographic – concerned with the study of meaning, how we produce meaning, how meaning affects our decisions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Concerned with both general pattern and exception to the rule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8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6268-5DC9-4468-9E85-37A81AD7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E1AAE-B89B-42A7-809D-F0D30AC61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022601"/>
            <a:ext cx="2969342" cy="6448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Symbolic Interaction</a:t>
            </a:r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E48624BE-8253-48E8-9DA8-F6B1E39CA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9548" y="3022601"/>
            <a:ext cx="914400" cy="914400"/>
          </a:xfrm>
          <a:prstGeom prst="rect">
            <a:avLst/>
          </a:prstGeom>
        </p:spPr>
      </p:pic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6CA1F6EA-775D-4548-BCA9-EBDB5C1D7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2348" y="4304683"/>
            <a:ext cx="914400" cy="914400"/>
          </a:xfrm>
          <a:prstGeom prst="rect">
            <a:avLst/>
          </a:prstGeom>
        </p:spPr>
      </p:pic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D0679909-B0AA-4403-AE2A-DA9F5FA79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9548" y="5572361"/>
            <a:ext cx="914400" cy="914400"/>
          </a:xfrm>
          <a:prstGeom prst="rect">
            <a:avLst/>
          </a:prstGeom>
        </p:spPr>
      </p:pic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B3F048A1-3AF1-4F39-9482-F85A3A694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022601"/>
            <a:ext cx="914400" cy="914400"/>
          </a:xfrm>
          <a:prstGeom prst="rect">
            <a:avLst/>
          </a:prstGeom>
        </p:spPr>
      </p:pic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0620AD14-1023-4557-89B7-EAE41D229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2723" y="4304683"/>
            <a:ext cx="914400" cy="914400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71A394DE-2E8A-4E2C-853D-E6E2AC58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5572361"/>
            <a:ext cx="914400" cy="914400"/>
          </a:xfrm>
          <a:prstGeom prst="rect">
            <a:avLst/>
          </a:prstGeom>
        </p:spPr>
      </p:pic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9BA8371D-80EE-4897-AD4E-CB85CF47B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4773" y="4304683"/>
            <a:ext cx="914400" cy="914400"/>
          </a:xfrm>
          <a:prstGeom prst="rect">
            <a:avLst/>
          </a:prstGeom>
        </p:spPr>
      </p:pic>
      <p:pic>
        <p:nvPicPr>
          <p:cNvPr id="11" name="Graphic 10" descr="Beaker">
            <a:extLst>
              <a:ext uri="{FF2B5EF4-FFF2-40B4-BE49-F238E27FC236}">
                <a16:creationId xmlns:a16="http://schemas.microsoft.com/office/drawing/2014/main" id="{87FAF4C5-8A1D-442A-924F-9EDAB94B98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1" y="4304682"/>
            <a:ext cx="914400" cy="9144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A7624A7-8E54-4E57-89B9-7A8BBB66E30F}"/>
              </a:ext>
            </a:extLst>
          </p:cNvPr>
          <p:cNvSpPr/>
          <p:nvPr/>
        </p:nvSpPr>
        <p:spPr>
          <a:xfrm>
            <a:off x="5793659" y="4680080"/>
            <a:ext cx="358877" cy="334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4D804B6-54A8-4E66-9856-A51807FC93D2}"/>
              </a:ext>
            </a:extLst>
          </p:cNvPr>
          <p:cNvSpPr/>
          <p:nvPr/>
        </p:nvSpPr>
        <p:spPr>
          <a:xfrm rot="2469893">
            <a:off x="5557685" y="5405212"/>
            <a:ext cx="358877" cy="334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EE3F7FE-90D3-44A4-9CB7-7B207AF0441D}"/>
              </a:ext>
            </a:extLst>
          </p:cNvPr>
          <p:cNvSpPr/>
          <p:nvPr/>
        </p:nvSpPr>
        <p:spPr>
          <a:xfrm rot="19208260">
            <a:off x="5737124" y="3870091"/>
            <a:ext cx="358877" cy="334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70E53DB-7A27-4F2D-B157-C98B8CAD3DEF}"/>
              </a:ext>
            </a:extLst>
          </p:cNvPr>
          <p:cNvSpPr/>
          <p:nvPr/>
        </p:nvSpPr>
        <p:spPr>
          <a:xfrm>
            <a:off x="7370535" y="3361346"/>
            <a:ext cx="358877" cy="334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A15FF0A-2506-405E-A01E-2290243F9E89}"/>
              </a:ext>
            </a:extLst>
          </p:cNvPr>
          <p:cNvSpPr/>
          <p:nvPr/>
        </p:nvSpPr>
        <p:spPr>
          <a:xfrm rot="6835720">
            <a:off x="7918008" y="3953694"/>
            <a:ext cx="358877" cy="334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Radioactive">
            <a:extLst>
              <a:ext uri="{FF2B5EF4-FFF2-40B4-BE49-F238E27FC236}">
                <a16:creationId xmlns:a16="http://schemas.microsoft.com/office/drawing/2014/main" id="{3C855E2D-C65F-4F2E-BAEE-E3B90F3939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83560" y="4414016"/>
            <a:ext cx="914400" cy="914400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1EB3EC01-4005-44CB-89FA-B523F6FD2880}"/>
              </a:ext>
            </a:extLst>
          </p:cNvPr>
          <p:cNvSpPr/>
          <p:nvPr/>
        </p:nvSpPr>
        <p:spPr>
          <a:xfrm rot="10800000">
            <a:off x="9377455" y="4839612"/>
            <a:ext cx="358877" cy="334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2C50E45-03C5-42AD-A7C6-713ED49D7BF7}"/>
              </a:ext>
            </a:extLst>
          </p:cNvPr>
          <p:cNvSpPr/>
          <p:nvPr/>
        </p:nvSpPr>
        <p:spPr>
          <a:xfrm rot="9118266">
            <a:off x="9318521" y="5524100"/>
            <a:ext cx="358877" cy="334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00906CE-19C5-48A4-BDE3-192D65C85F1F}"/>
              </a:ext>
            </a:extLst>
          </p:cNvPr>
          <p:cNvSpPr/>
          <p:nvPr/>
        </p:nvSpPr>
        <p:spPr>
          <a:xfrm rot="10800000">
            <a:off x="7368981" y="5987831"/>
            <a:ext cx="358877" cy="334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6377977-989B-4890-90F3-B7C1664EC424}"/>
              </a:ext>
            </a:extLst>
          </p:cNvPr>
          <p:cNvSpPr/>
          <p:nvPr/>
        </p:nvSpPr>
        <p:spPr>
          <a:xfrm rot="19098881">
            <a:off x="6997114" y="5388463"/>
            <a:ext cx="358877" cy="334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DEE0322-294F-4FEE-926C-85DBBAF1A27B}"/>
              </a:ext>
            </a:extLst>
          </p:cNvPr>
          <p:cNvSpPr txBox="1">
            <a:spLocks/>
          </p:cNvSpPr>
          <p:nvPr/>
        </p:nvSpPr>
        <p:spPr bwMode="auto">
          <a:xfrm>
            <a:off x="932822" y="3650592"/>
            <a:ext cx="3771694" cy="3046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Bottom-up</a:t>
            </a:r>
          </a:p>
          <a:p>
            <a:pPr lvl="1"/>
            <a:r>
              <a:rPr lang="en-US" dirty="0"/>
              <a:t>Meaning evolves from contestation and development between participants</a:t>
            </a:r>
          </a:p>
          <a:p>
            <a:pPr lvl="1"/>
            <a:r>
              <a:rPr lang="en-US" dirty="0"/>
              <a:t>Data collected from everyday life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7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B5D7-2BF6-472D-A4C0-D8AB689E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FF8DD-A486-4445-A3AF-3516948CE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Holism, Value-Orientation and the </a:t>
            </a:r>
            <a:r>
              <a:rPr lang="en-US" i="1" dirty="0"/>
              <a:t>Grille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C8A3F1-F249-4B86-B485-33C4BFD00FD2}"/>
              </a:ext>
            </a:extLst>
          </p:cNvPr>
          <p:cNvCxnSpPr/>
          <p:nvPr/>
        </p:nvCxnSpPr>
        <p:spPr>
          <a:xfrm>
            <a:off x="7059561" y="3185652"/>
            <a:ext cx="0" cy="3392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DFA036-0060-488E-A0F1-DBDC7074DCF0}"/>
              </a:ext>
            </a:extLst>
          </p:cNvPr>
          <p:cNvCxnSpPr/>
          <p:nvPr/>
        </p:nvCxnSpPr>
        <p:spPr>
          <a:xfrm>
            <a:off x="8706464" y="3185652"/>
            <a:ext cx="0" cy="3392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091AF3-98DF-4133-A431-CAE6C1D963CD}"/>
              </a:ext>
            </a:extLst>
          </p:cNvPr>
          <p:cNvCxnSpPr>
            <a:cxnSpLocks/>
          </p:cNvCxnSpPr>
          <p:nvPr/>
        </p:nvCxnSpPr>
        <p:spPr>
          <a:xfrm>
            <a:off x="5928852" y="4326194"/>
            <a:ext cx="40410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F7DFFC-40FC-4985-A257-15B098902B65}"/>
              </a:ext>
            </a:extLst>
          </p:cNvPr>
          <p:cNvCxnSpPr>
            <a:cxnSpLocks/>
          </p:cNvCxnSpPr>
          <p:nvPr/>
        </p:nvCxnSpPr>
        <p:spPr>
          <a:xfrm>
            <a:off x="5928852" y="5501149"/>
            <a:ext cx="40410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User">
            <a:extLst>
              <a:ext uri="{FF2B5EF4-FFF2-40B4-BE49-F238E27FC236}">
                <a16:creationId xmlns:a16="http://schemas.microsoft.com/office/drawing/2014/main" id="{BFEBD150-98BF-4EF8-BBFF-A49D24E74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2181" y="4475652"/>
            <a:ext cx="914400" cy="9144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B3984C-5B3A-4532-8E46-6C62E2336A7C}"/>
              </a:ext>
            </a:extLst>
          </p:cNvPr>
          <p:cNvSpPr txBox="1">
            <a:spLocks/>
          </p:cNvSpPr>
          <p:nvPr/>
        </p:nvSpPr>
        <p:spPr bwMode="auto">
          <a:xfrm>
            <a:off x="893713" y="3531147"/>
            <a:ext cx="3771694" cy="3046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Top-down</a:t>
            </a:r>
          </a:p>
          <a:p>
            <a:pPr lvl="1"/>
            <a:r>
              <a:rPr lang="en-US" dirty="0"/>
              <a:t>Meaning is structured by institutions and paradigms</a:t>
            </a:r>
          </a:p>
          <a:p>
            <a:pPr lvl="1"/>
            <a:r>
              <a:rPr lang="en-US" dirty="0"/>
              <a:t>Data collected from artifacts, but also from interviews, etc.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2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A544-1100-472D-ADBF-8C321C4C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A55D-FA17-471C-85A8-06AAD9B6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856272"/>
            <a:ext cx="10972800" cy="3103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 you have any questions about the abstract assumptions underlying qualitative research? </a:t>
            </a:r>
          </a:p>
        </p:txBody>
      </p:sp>
      <p:sp>
        <p:nvSpPr>
          <p:cNvPr id="4" name="Action Button: Help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797D407-B698-45C4-9C29-CBA1216154E9}"/>
              </a:ext>
            </a:extLst>
          </p:cNvPr>
          <p:cNvSpPr/>
          <p:nvPr/>
        </p:nvSpPr>
        <p:spPr>
          <a:xfrm>
            <a:off x="4901381" y="4001728"/>
            <a:ext cx="2389238" cy="2124435"/>
          </a:xfrm>
          <a:prstGeom prst="actionButtonHel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6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203B-0C27-4DB2-9ADA-45D246E2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qualitative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23A1E-4997-4C87-9763-78E2DA1D1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54567"/>
            <a:ext cx="3185652" cy="114171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In-depth interviews </a:t>
            </a:r>
          </a:p>
          <a:p>
            <a:pPr marL="457200" lvl="1" indent="0">
              <a:buNone/>
            </a:pPr>
            <a:r>
              <a:rPr lang="en-US" dirty="0"/>
              <a:t>Data – Transcribed and coded interviews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98BE8-B980-48B7-B7CD-40DA2D05372F}"/>
              </a:ext>
            </a:extLst>
          </p:cNvPr>
          <p:cNvSpPr/>
          <p:nvPr/>
        </p:nvSpPr>
        <p:spPr>
          <a:xfrm>
            <a:off x="838200" y="3958930"/>
            <a:ext cx="31856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Ethnography </a:t>
            </a:r>
          </a:p>
          <a:p>
            <a:pPr lvl="1"/>
            <a:r>
              <a:rPr lang="en-US" sz="2400" dirty="0"/>
              <a:t>Data – field observations, participation, etc.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8064C8-C44D-4D14-9C64-0922179F22CD}"/>
              </a:ext>
            </a:extLst>
          </p:cNvPr>
          <p:cNvSpPr/>
          <p:nvPr/>
        </p:nvSpPr>
        <p:spPr>
          <a:xfrm>
            <a:off x="471949" y="2825422"/>
            <a:ext cx="42082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Comparative Historical Analysis </a:t>
            </a:r>
          </a:p>
          <a:p>
            <a:pPr lvl="1"/>
            <a:r>
              <a:rPr lang="en-US" sz="2400" dirty="0"/>
              <a:t>Data – Primary sources are archives and private collections, secondary sources are historiographies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8D54FC-86D3-4846-A87D-57F007504623}"/>
              </a:ext>
            </a:extLst>
          </p:cNvPr>
          <p:cNvSpPr/>
          <p:nvPr/>
        </p:nvSpPr>
        <p:spPr>
          <a:xfrm>
            <a:off x="902109" y="3263490"/>
            <a:ext cx="34879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Content Analysis </a:t>
            </a:r>
          </a:p>
          <a:p>
            <a:pPr lvl="1"/>
            <a:r>
              <a:rPr lang="en-US" sz="2400" dirty="0"/>
              <a:t>Data – Newspapers, magazines, flyers, etc.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28BD49-4006-47AC-902A-20E2E84CA89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63" y="2204928"/>
            <a:ext cx="4428972" cy="33174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C0CCA7-D354-40D4-85E3-7954A4D68D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63" y="2321278"/>
            <a:ext cx="4428972" cy="29472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40A66A-183D-4C63-B0E9-3E9B0842B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31" y="2161675"/>
            <a:ext cx="4677636" cy="359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6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8B22-4ECE-48C1-83D7-9BA02C6E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981BB-A85C-43A7-A060-1195C7620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842" y="2071480"/>
            <a:ext cx="4372897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Informed Consent </a:t>
            </a:r>
          </a:p>
          <a:p>
            <a:pPr marL="457200" lvl="1" indent="0">
              <a:buNone/>
            </a:pPr>
            <a:r>
              <a:rPr lang="en-US" dirty="0"/>
              <a:t>Institutional Review Board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57EDA6-63C3-4664-95E0-B87F16495370}"/>
              </a:ext>
            </a:extLst>
          </p:cNvPr>
          <p:cNvSpPr/>
          <p:nvPr/>
        </p:nvSpPr>
        <p:spPr>
          <a:xfrm>
            <a:off x="6747388" y="4528118"/>
            <a:ext cx="2517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Notes and Memos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87516F-0EEF-45B4-A52E-7E27203EA0D8}"/>
              </a:ext>
            </a:extLst>
          </p:cNvPr>
          <p:cNvSpPr/>
          <p:nvPr/>
        </p:nvSpPr>
        <p:spPr>
          <a:xfrm>
            <a:off x="6747388" y="1954530"/>
            <a:ext cx="36035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Key Informants </a:t>
            </a:r>
          </a:p>
          <a:p>
            <a:pPr lvl="1"/>
            <a:r>
              <a:rPr lang="en-US" sz="2400" dirty="0"/>
              <a:t>Establishing presence in research site and making connections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18BDB-BD8A-4370-9D62-9A33616E3B0A}"/>
              </a:ext>
            </a:extLst>
          </p:cNvPr>
          <p:cNvSpPr/>
          <p:nvPr/>
        </p:nvSpPr>
        <p:spPr>
          <a:xfrm>
            <a:off x="873842" y="4528118"/>
            <a:ext cx="31438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Interview Protocols</a:t>
            </a:r>
          </a:p>
          <a:p>
            <a:pPr lvl="1"/>
            <a:r>
              <a:rPr lang="en-US" sz="2400" dirty="0"/>
              <a:t>Semi-structured </a:t>
            </a:r>
          </a:p>
          <a:p>
            <a:pPr lvl="1"/>
            <a:r>
              <a:rPr lang="en-US" sz="2400" dirty="0"/>
              <a:t>Following leads during interview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F473AE-704C-49FB-9793-AB524FA51764}"/>
              </a:ext>
            </a:extLst>
          </p:cNvPr>
          <p:cNvSpPr/>
          <p:nvPr/>
        </p:nvSpPr>
        <p:spPr>
          <a:xfrm>
            <a:off x="5779183" y="4538249"/>
            <a:ext cx="6096000" cy="15595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do you divide up what is produced? How do you decide?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do you divide up the profits? How do you decide?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do you decide who does what job?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you think people are egoists? Altruistic? Why?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07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583C-763F-4A3E-AFD5-2F1DB9CE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37B8D-6ED3-47B4-B094-F19F9E9DA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68501"/>
            <a:ext cx="5034116" cy="6153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Selecting Data Source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- Magazines, Newspapers, 	etc.</a:t>
            </a:r>
          </a:p>
          <a:p>
            <a:pPr marL="0" indent="0">
              <a:buNone/>
            </a:pPr>
            <a:r>
              <a:rPr lang="en-US" sz="2000" dirty="0"/>
              <a:t>	- TV Shows, Music, etc. </a:t>
            </a:r>
          </a:p>
          <a:p>
            <a:pPr marL="0" indent="0">
              <a:buNone/>
            </a:pPr>
            <a:r>
              <a:rPr lang="en-US" sz="2000" dirty="0"/>
              <a:t>	- Government Documents, etc.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4AE850-8298-4BA5-B64C-AB66F079768D}"/>
              </a:ext>
            </a:extLst>
          </p:cNvPr>
          <p:cNvSpPr txBox="1">
            <a:spLocks/>
          </p:cNvSpPr>
          <p:nvPr/>
        </p:nvSpPr>
        <p:spPr bwMode="auto">
          <a:xfrm>
            <a:off x="609600" y="3966499"/>
            <a:ext cx="4562168" cy="61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Deciding on a sample</a:t>
            </a:r>
          </a:p>
          <a:p>
            <a:pPr marL="0" indent="0">
              <a:buFont typeface="Arial" charset="0"/>
              <a:buNone/>
            </a:pPr>
            <a:r>
              <a:rPr lang="en-US" dirty="0"/>
              <a:t>	</a:t>
            </a:r>
            <a:r>
              <a:rPr lang="en-US" sz="2000" dirty="0"/>
              <a:t>- What is your time frame? </a:t>
            </a:r>
          </a:p>
          <a:p>
            <a:pPr marL="0" indent="0">
              <a:buFont typeface="Arial" charset="0"/>
              <a:buNone/>
            </a:pPr>
            <a:r>
              <a:rPr lang="en-US" sz="2000" dirty="0"/>
              <a:t>	- How many are necessary 	for 	theoretical saturation?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2B63D5-9639-47EA-988E-CD37AE971F66}"/>
              </a:ext>
            </a:extLst>
          </p:cNvPr>
          <p:cNvSpPr txBox="1">
            <a:spLocks/>
          </p:cNvSpPr>
          <p:nvPr/>
        </p:nvSpPr>
        <p:spPr bwMode="auto">
          <a:xfrm>
            <a:off x="7885473" y="1968501"/>
            <a:ext cx="3696927" cy="61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Coding</a:t>
            </a:r>
          </a:p>
          <a:p>
            <a:pPr marL="0" indent="0">
              <a:buFont typeface="Arial" charset="0"/>
              <a:buNone/>
            </a:pPr>
            <a:r>
              <a:rPr lang="en-US" dirty="0"/>
              <a:t>	</a:t>
            </a:r>
            <a:r>
              <a:rPr lang="en-US" sz="2000" dirty="0"/>
              <a:t>- More on this in next slide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7533B7-6C83-4569-849E-5419B4C276D6}"/>
              </a:ext>
            </a:extLst>
          </p:cNvPr>
          <p:cNvSpPr txBox="1">
            <a:spLocks/>
          </p:cNvSpPr>
          <p:nvPr/>
        </p:nvSpPr>
        <p:spPr bwMode="auto">
          <a:xfrm>
            <a:off x="7885473" y="3966499"/>
            <a:ext cx="3696927" cy="61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Questions</a:t>
            </a:r>
          </a:p>
          <a:p>
            <a:pPr marL="0" indent="0">
              <a:buFont typeface="Arial" charset="0"/>
              <a:buNone/>
            </a:pPr>
            <a:r>
              <a:rPr lang="en-US" sz="2000" dirty="0"/>
              <a:t>	What patterns arise 	from 	the data? </a:t>
            </a:r>
          </a:p>
          <a:p>
            <a:pPr marL="0" indent="0">
              <a:buFont typeface="Arial" charset="0"/>
              <a:buNone/>
            </a:pPr>
            <a:r>
              <a:rPr lang="en-US" sz="2000" dirty="0"/>
              <a:t>	Do these patterns arise in 	all instances? Or do 	different patterns arise 	from different sets of 	artifacts?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7037440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ncstate-ppt-template-horizontal-left-logo (3)</Template>
  <TotalTime>265</TotalTime>
  <Words>595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NCStateU-horizontal-left-logo</vt:lpstr>
      <vt:lpstr>Qualitative Research   By Andrew R. Smolski, Department of Sociology and Anthropology </vt:lpstr>
      <vt:lpstr>Write-to-Think Exercise   </vt:lpstr>
      <vt:lpstr>What is qualitative Research? </vt:lpstr>
      <vt:lpstr>Qualitative Methodologies</vt:lpstr>
      <vt:lpstr>Qualitative Methodologies</vt:lpstr>
      <vt:lpstr>Question Break</vt:lpstr>
      <vt:lpstr>Types of qualitative methods</vt:lpstr>
      <vt:lpstr>Interview Research Process</vt:lpstr>
      <vt:lpstr>Content Analysis Process</vt:lpstr>
      <vt:lpstr>Coding Qualitative Data </vt:lpstr>
      <vt:lpstr>Question Break</vt:lpstr>
      <vt:lpstr>Workshop Activity</vt:lpstr>
      <vt:lpstr>Workshop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Qualitative Research </dc:title>
  <dc:creator>Carole Smolski</dc:creator>
  <cp:lastModifiedBy>Carole Smolski</cp:lastModifiedBy>
  <cp:revision>33</cp:revision>
  <dcterms:created xsi:type="dcterms:W3CDTF">2020-03-29T17:17:27Z</dcterms:created>
  <dcterms:modified xsi:type="dcterms:W3CDTF">2020-04-09T23:16:31Z</dcterms:modified>
</cp:coreProperties>
</file>