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7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94582"/>
  </p:normalViewPr>
  <p:slideViewPr>
    <p:cSldViewPr snapToGrid="0" snapToObjects="1">
      <p:cViewPr varScale="1">
        <p:scale>
          <a:sx n="101" d="100"/>
          <a:sy n="101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B9C13-2127-48E3-A42B-54DB7BE367C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547D74-C182-4CD9-9542-5C5AD148A4DC}">
      <dgm:prSet/>
      <dgm:spPr/>
      <dgm:t>
        <a:bodyPr/>
        <a:lstStyle/>
        <a:p>
          <a:r>
            <a:rPr lang="en-US"/>
            <a:t>Degree Centrality</a:t>
          </a:r>
        </a:p>
      </dgm:t>
    </dgm:pt>
    <dgm:pt modelId="{5CE3CB7D-17C7-4B43-85BD-7141A1E19D63}" type="parTrans" cxnId="{3B752239-3587-419A-A5BF-D52A2CF8088B}">
      <dgm:prSet/>
      <dgm:spPr/>
      <dgm:t>
        <a:bodyPr/>
        <a:lstStyle/>
        <a:p>
          <a:endParaRPr lang="en-US"/>
        </a:p>
      </dgm:t>
    </dgm:pt>
    <dgm:pt modelId="{7E441FC2-B175-46B2-8263-3F457AC80348}" type="sibTrans" cxnId="{3B752239-3587-419A-A5BF-D52A2CF8088B}">
      <dgm:prSet/>
      <dgm:spPr/>
      <dgm:t>
        <a:bodyPr/>
        <a:lstStyle/>
        <a:p>
          <a:endParaRPr lang="en-US"/>
        </a:p>
      </dgm:t>
    </dgm:pt>
    <dgm:pt modelId="{D48FF17C-7D1A-40D6-945D-627A7D042E7F}">
      <dgm:prSet/>
      <dgm:spPr/>
      <dgm:t>
        <a:bodyPr/>
        <a:lstStyle/>
        <a:p>
          <a:r>
            <a:rPr lang="en-US"/>
            <a:t>The number of ties that involve a given node</a:t>
          </a:r>
        </a:p>
      </dgm:t>
    </dgm:pt>
    <dgm:pt modelId="{10C60D81-BF1D-4738-BEBE-732B50C31553}" type="parTrans" cxnId="{B3CE2808-CFF7-4562-BFB6-8DD23B2DE40C}">
      <dgm:prSet/>
      <dgm:spPr/>
      <dgm:t>
        <a:bodyPr/>
        <a:lstStyle/>
        <a:p>
          <a:endParaRPr lang="en-US"/>
        </a:p>
      </dgm:t>
    </dgm:pt>
    <dgm:pt modelId="{D6D2BFA9-7D2B-4E33-8051-F44964717653}" type="sibTrans" cxnId="{B3CE2808-CFF7-4562-BFB6-8DD23B2DE40C}">
      <dgm:prSet/>
      <dgm:spPr/>
      <dgm:t>
        <a:bodyPr/>
        <a:lstStyle/>
        <a:p>
          <a:endParaRPr lang="en-US"/>
        </a:p>
      </dgm:t>
    </dgm:pt>
    <dgm:pt modelId="{3094CADD-C065-4BD3-8401-E67424082C01}">
      <dgm:prSet/>
      <dgm:spPr/>
      <dgm:t>
        <a:bodyPr/>
        <a:lstStyle/>
        <a:p>
          <a:r>
            <a:rPr lang="en-US"/>
            <a:t>Closeness Centrality</a:t>
          </a:r>
        </a:p>
      </dgm:t>
    </dgm:pt>
    <dgm:pt modelId="{4FE21F21-B764-4C89-8FC6-D31D4294BBAB}" type="parTrans" cxnId="{27FE69C3-D609-4234-AD00-1837D6910177}">
      <dgm:prSet/>
      <dgm:spPr/>
      <dgm:t>
        <a:bodyPr/>
        <a:lstStyle/>
        <a:p>
          <a:endParaRPr lang="en-US"/>
        </a:p>
      </dgm:t>
    </dgm:pt>
    <dgm:pt modelId="{DE13B258-6C4E-4234-9727-8FA800563C4E}" type="sibTrans" cxnId="{27FE69C3-D609-4234-AD00-1837D6910177}">
      <dgm:prSet/>
      <dgm:spPr/>
      <dgm:t>
        <a:bodyPr/>
        <a:lstStyle/>
        <a:p>
          <a:endParaRPr lang="en-US"/>
        </a:p>
      </dgm:t>
    </dgm:pt>
    <dgm:pt modelId="{A8D799FE-4268-4519-882B-8B69E07F8A35}">
      <dgm:prSet/>
      <dgm:spPr/>
      <dgm:t>
        <a:bodyPr/>
        <a:lstStyle/>
        <a:p>
          <a:r>
            <a:rPr lang="en-US"/>
            <a:t>How close a node is to the other nodes in a network</a:t>
          </a:r>
        </a:p>
      </dgm:t>
    </dgm:pt>
    <dgm:pt modelId="{85AA9420-0BB1-4815-AB9F-CF53E27F79CE}" type="parTrans" cxnId="{16407F05-DAF5-421A-9296-80A38E8391B9}">
      <dgm:prSet/>
      <dgm:spPr/>
      <dgm:t>
        <a:bodyPr/>
        <a:lstStyle/>
        <a:p>
          <a:endParaRPr lang="en-US"/>
        </a:p>
      </dgm:t>
    </dgm:pt>
    <dgm:pt modelId="{6EE13027-2E88-4546-BE47-2BE0990375DA}" type="sibTrans" cxnId="{16407F05-DAF5-421A-9296-80A38E8391B9}">
      <dgm:prSet/>
      <dgm:spPr/>
      <dgm:t>
        <a:bodyPr/>
        <a:lstStyle/>
        <a:p>
          <a:endParaRPr lang="en-US"/>
        </a:p>
      </dgm:t>
    </dgm:pt>
    <dgm:pt modelId="{7C44D334-7D4F-4A60-987B-574781B968C5}">
      <dgm:prSet/>
      <dgm:spPr/>
      <dgm:t>
        <a:bodyPr/>
        <a:lstStyle/>
        <a:p>
          <a:r>
            <a:rPr lang="en-US"/>
            <a:t>Betweenness Centrality</a:t>
          </a:r>
        </a:p>
      </dgm:t>
    </dgm:pt>
    <dgm:pt modelId="{480757D1-9B80-4C62-8483-E20DEF641CD7}" type="parTrans" cxnId="{7342D2BA-4243-4222-8E5A-25262032D4B7}">
      <dgm:prSet/>
      <dgm:spPr/>
      <dgm:t>
        <a:bodyPr/>
        <a:lstStyle/>
        <a:p>
          <a:endParaRPr lang="en-US"/>
        </a:p>
      </dgm:t>
    </dgm:pt>
    <dgm:pt modelId="{17556E9B-A80D-415C-B415-CCD95D97120E}" type="sibTrans" cxnId="{7342D2BA-4243-4222-8E5A-25262032D4B7}">
      <dgm:prSet/>
      <dgm:spPr/>
      <dgm:t>
        <a:bodyPr/>
        <a:lstStyle/>
        <a:p>
          <a:endParaRPr lang="en-US"/>
        </a:p>
      </dgm:t>
    </dgm:pt>
    <dgm:pt modelId="{F1C32EB0-5C92-4DE2-AD59-CDFE5EAE73E8}">
      <dgm:prSet/>
      <dgm:spPr/>
      <dgm:t>
        <a:bodyPr/>
        <a:lstStyle/>
        <a:p>
          <a:r>
            <a:rPr lang="en-US"/>
            <a:t>The number of times a node acts as a bridge between other nodes</a:t>
          </a:r>
        </a:p>
      </dgm:t>
    </dgm:pt>
    <dgm:pt modelId="{FFC0635B-AC8C-4B22-8EBD-6BC9EBC45B5D}" type="parTrans" cxnId="{A992D426-9E35-43DB-9641-218C28A102F9}">
      <dgm:prSet/>
      <dgm:spPr/>
      <dgm:t>
        <a:bodyPr/>
        <a:lstStyle/>
        <a:p>
          <a:endParaRPr lang="en-US"/>
        </a:p>
      </dgm:t>
    </dgm:pt>
    <dgm:pt modelId="{422FA136-BDAE-41AD-85F7-70B150D306C6}" type="sibTrans" cxnId="{A992D426-9E35-43DB-9641-218C28A102F9}">
      <dgm:prSet/>
      <dgm:spPr/>
      <dgm:t>
        <a:bodyPr/>
        <a:lstStyle/>
        <a:p>
          <a:endParaRPr lang="en-US"/>
        </a:p>
      </dgm:t>
    </dgm:pt>
    <dgm:pt modelId="{88F0C72B-D90F-437A-8454-581CAA3E2596}">
      <dgm:prSet/>
      <dgm:spPr/>
      <dgm:t>
        <a:bodyPr/>
        <a:lstStyle/>
        <a:p>
          <a:r>
            <a:rPr lang="en-US"/>
            <a:t>Eigenvector Centrality</a:t>
          </a:r>
        </a:p>
      </dgm:t>
    </dgm:pt>
    <dgm:pt modelId="{CE36495E-FB3E-4C67-B873-35458ABB7B8C}" type="parTrans" cxnId="{BE5A6B5E-B56A-483A-8CA1-6E94D3389570}">
      <dgm:prSet/>
      <dgm:spPr/>
      <dgm:t>
        <a:bodyPr/>
        <a:lstStyle/>
        <a:p>
          <a:endParaRPr lang="en-US"/>
        </a:p>
      </dgm:t>
    </dgm:pt>
    <dgm:pt modelId="{27F08EE9-4902-4360-9AAE-81FA8CDACC02}" type="sibTrans" cxnId="{BE5A6B5E-B56A-483A-8CA1-6E94D3389570}">
      <dgm:prSet/>
      <dgm:spPr/>
      <dgm:t>
        <a:bodyPr/>
        <a:lstStyle/>
        <a:p>
          <a:endParaRPr lang="en-US"/>
        </a:p>
      </dgm:t>
    </dgm:pt>
    <dgm:pt modelId="{6F35E975-2FF7-44A6-8D51-ADCB5145E356}">
      <dgm:prSet/>
      <dgm:spPr/>
      <dgm:t>
        <a:bodyPr/>
        <a:lstStyle/>
        <a:p>
          <a:r>
            <a:rPr lang="en-US"/>
            <a:t>The extent to which a node is connected to other nodes that are important in a network</a:t>
          </a:r>
        </a:p>
      </dgm:t>
    </dgm:pt>
    <dgm:pt modelId="{209CE3BD-7CA7-4CD8-8601-491BC02C880F}" type="parTrans" cxnId="{BB62EC15-C7B8-4120-ADAB-9502ED4B4DEB}">
      <dgm:prSet/>
      <dgm:spPr/>
      <dgm:t>
        <a:bodyPr/>
        <a:lstStyle/>
        <a:p>
          <a:endParaRPr lang="en-US"/>
        </a:p>
      </dgm:t>
    </dgm:pt>
    <dgm:pt modelId="{AAAD1A3B-6BAC-4859-BBDC-CAE38A788C23}" type="sibTrans" cxnId="{BB62EC15-C7B8-4120-ADAB-9502ED4B4DEB}">
      <dgm:prSet/>
      <dgm:spPr/>
      <dgm:t>
        <a:bodyPr/>
        <a:lstStyle/>
        <a:p>
          <a:endParaRPr lang="en-US"/>
        </a:p>
      </dgm:t>
    </dgm:pt>
    <dgm:pt modelId="{A78D105E-DC25-CC46-AD99-BCADAB410254}" type="pres">
      <dgm:prSet presAssocID="{A25B9C13-2127-48E3-A42B-54DB7BE367C9}" presName="linear" presStyleCnt="0">
        <dgm:presLayoutVars>
          <dgm:dir/>
          <dgm:animLvl val="lvl"/>
          <dgm:resizeHandles val="exact"/>
        </dgm:presLayoutVars>
      </dgm:prSet>
      <dgm:spPr/>
    </dgm:pt>
    <dgm:pt modelId="{5BE46CCE-652B-4A4E-8EFF-56A06DD4BC6C}" type="pres">
      <dgm:prSet presAssocID="{E6547D74-C182-4CD9-9542-5C5AD148A4DC}" presName="parentLin" presStyleCnt="0"/>
      <dgm:spPr/>
    </dgm:pt>
    <dgm:pt modelId="{EDB7D347-58C4-7643-B824-3D7C7B3FC03A}" type="pres">
      <dgm:prSet presAssocID="{E6547D74-C182-4CD9-9542-5C5AD148A4DC}" presName="parentLeftMargin" presStyleLbl="node1" presStyleIdx="0" presStyleCnt="4"/>
      <dgm:spPr/>
    </dgm:pt>
    <dgm:pt modelId="{F9FA312E-6F64-A44C-B7C6-48870A614CE7}" type="pres">
      <dgm:prSet presAssocID="{E6547D74-C182-4CD9-9542-5C5AD148A4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4B4DD4F-A862-E848-B150-B37C43B225C0}" type="pres">
      <dgm:prSet presAssocID="{E6547D74-C182-4CD9-9542-5C5AD148A4DC}" presName="negativeSpace" presStyleCnt="0"/>
      <dgm:spPr/>
    </dgm:pt>
    <dgm:pt modelId="{FA3CCAC9-E6D5-AC4B-873E-9DA6E403D882}" type="pres">
      <dgm:prSet presAssocID="{E6547D74-C182-4CD9-9542-5C5AD148A4DC}" presName="childText" presStyleLbl="conFgAcc1" presStyleIdx="0" presStyleCnt="4">
        <dgm:presLayoutVars>
          <dgm:bulletEnabled val="1"/>
        </dgm:presLayoutVars>
      </dgm:prSet>
      <dgm:spPr/>
    </dgm:pt>
    <dgm:pt modelId="{1C610F58-2DB9-3F4B-AA4A-4CB79BEC22A3}" type="pres">
      <dgm:prSet presAssocID="{7E441FC2-B175-46B2-8263-3F457AC80348}" presName="spaceBetweenRectangles" presStyleCnt="0"/>
      <dgm:spPr/>
    </dgm:pt>
    <dgm:pt modelId="{4513B786-D9E8-6B44-A6AE-AF5607BC9FF0}" type="pres">
      <dgm:prSet presAssocID="{3094CADD-C065-4BD3-8401-E67424082C01}" presName="parentLin" presStyleCnt="0"/>
      <dgm:spPr/>
    </dgm:pt>
    <dgm:pt modelId="{389AA7F3-1B47-EA43-A9EF-E62F014B3182}" type="pres">
      <dgm:prSet presAssocID="{3094CADD-C065-4BD3-8401-E67424082C01}" presName="parentLeftMargin" presStyleLbl="node1" presStyleIdx="0" presStyleCnt="4"/>
      <dgm:spPr/>
    </dgm:pt>
    <dgm:pt modelId="{A851CB3D-E7AA-404F-A20A-0416AED107A6}" type="pres">
      <dgm:prSet presAssocID="{3094CADD-C065-4BD3-8401-E67424082C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CA6905-179B-DF43-8AF4-394F03C36F20}" type="pres">
      <dgm:prSet presAssocID="{3094CADD-C065-4BD3-8401-E67424082C01}" presName="negativeSpace" presStyleCnt="0"/>
      <dgm:spPr/>
    </dgm:pt>
    <dgm:pt modelId="{38980962-0504-8444-A11D-7B6B3DF39F40}" type="pres">
      <dgm:prSet presAssocID="{3094CADD-C065-4BD3-8401-E67424082C01}" presName="childText" presStyleLbl="conFgAcc1" presStyleIdx="1" presStyleCnt="4">
        <dgm:presLayoutVars>
          <dgm:bulletEnabled val="1"/>
        </dgm:presLayoutVars>
      </dgm:prSet>
      <dgm:spPr/>
    </dgm:pt>
    <dgm:pt modelId="{D83B28C9-B207-A84A-A5B8-3719AD1AAAAA}" type="pres">
      <dgm:prSet presAssocID="{DE13B258-6C4E-4234-9727-8FA800563C4E}" presName="spaceBetweenRectangles" presStyleCnt="0"/>
      <dgm:spPr/>
    </dgm:pt>
    <dgm:pt modelId="{C39A1F84-D459-6742-8655-0FFEA02CF7B1}" type="pres">
      <dgm:prSet presAssocID="{7C44D334-7D4F-4A60-987B-574781B968C5}" presName="parentLin" presStyleCnt="0"/>
      <dgm:spPr/>
    </dgm:pt>
    <dgm:pt modelId="{EDB97B83-8862-0E4B-BF7A-422463567197}" type="pres">
      <dgm:prSet presAssocID="{7C44D334-7D4F-4A60-987B-574781B968C5}" presName="parentLeftMargin" presStyleLbl="node1" presStyleIdx="1" presStyleCnt="4"/>
      <dgm:spPr/>
    </dgm:pt>
    <dgm:pt modelId="{C1559D2C-B275-C044-A71B-0F97839B5AF8}" type="pres">
      <dgm:prSet presAssocID="{7C44D334-7D4F-4A60-987B-574781B968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F7CA44C-4203-5D46-AAE8-51DE1BC737F9}" type="pres">
      <dgm:prSet presAssocID="{7C44D334-7D4F-4A60-987B-574781B968C5}" presName="negativeSpace" presStyleCnt="0"/>
      <dgm:spPr/>
    </dgm:pt>
    <dgm:pt modelId="{6E9BB4D1-C7B6-FB40-BBD6-5213D7E69705}" type="pres">
      <dgm:prSet presAssocID="{7C44D334-7D4F-4A60-987B-574781B968C5}" presName="childText" presStyleLbl="conFgAcc1" presStyleIdx="2" presStyleCnt="4">
        <dgm:presLayoutVars>
          <dgm:bulletEnabled val="1"/>
        </dgm:presLayoutVars>
      </dgm:prSet>
      <dgm:spPr/>
    </dgm:pt>
    <dgm:pt modelId="{2B49BB66-216F-9B44-BE26-82D2C785A9EE}" type="pres">
      <dgm:prSet presAssocID="{17556E9B-A80D-415C-B415-CCD95D97120E}" presName="spaceBetweenRectangles" presStyleCnt="0"/>
      <dgm:spPr/>
    </dgm:pt>
    <dgm:pt modelId="{6982D715-CFB7-E546-AA13-175D24EEE041}" type="pres">
      <dgm:prSet presAssocID="{88F0C72B-D90F-437A-8454-581CAA3E2596}" presName="parentLin" presStyleCnt="0"/>
      <dgm:spPr/>
    </dgm:pt>
    <dgm:pt modelId="{61FD8CD7-61EC-F04B-BC88-CCA9B7DE3A92}" type="pres">
      <dgm:prSet presAssocID="{88F0C72B-D90F-437A-8454-581CAA3E2596}" presName="parentLeftMargin" presStyleLbl="node1" presStyleIdx="2" presStyleCnt="4"/>
      <dgm:spPr/>
    </dgm:pt>
    <dgm:pt modelId="{037CDAF1-E7C7-484B-862A-96707BEBAF3E}" type="pres">
      <dgm:prSet presAssocID="{88F0C72B-D90F-437A-8454-581CAA3E259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28AE5AF-ECE5-B041-94B9-215929C8315A}" type="pres">
      <dgm:prSet presAssocID="{88F0C72B-D90F-437A-8454-581CAA3E2596}" presName="negativeSpace" presStyleCnt="0"/>
      <dgm:spPr/>
    </dgm:pt>
    <dgm:pt modelId="{F9024FFE-5B6D-8842-9074-2F92F7EE20C9}" type="pres">
      <dgm:prSet presAssocID="{88F0C72B-D90F-437A-8454-581CAA3E259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407F05-DAF5-421A-9296-80A38E8391B9}" srcId="{3094CADD-C065-4BD3-8401-E67424082C01}" destId="{A8D799FE-4268-4519-882B-8B69E07F8A35}" srcOrd="0" destOrd="0" parTransId="{85AA9420-0BB1-4815-AB9F-CF53E27F79CE}" sibTransId="{6EE13027-2E88-4546-BE47-2BE0990375DA}"/>
    <dgm:cxn modelId="{B3CE2808-CFF7-4562-BFB6-8DD23B2DE40C}" srcId="{E6547D74-C182-4CD9-9542-5C5AD148A4DC}" destId="{D48FF17C-7D1A-40D6-945D-627A7D042E7F}" srcOrd="0" destOrd="0" parTransId="{10C60D81-BF1D-4738-BEBE-732B50C31553}" sibTransId="{D6D2BFA9-7D2B-4E33-8051-F44964717653}"/>
    <dgm:cxn modelId="{BB62EC15-C7B8-4120-ADAB-9502ED4B4DEB}" srcId="{88F0C72B-D90F-437A-8454-581CAA3E2596}" destId="{6F35E975-2FF7-44A6-8D51-ADCB5145E356}" srcOrd="0" destOrd="0" parTransId="{209CE3BD-7CA7-4CD8-8601-491BC02C880F}" sibTransId="{AAAD1A3B-6BAC-4859-BBDC-CAE38A788C23}"/>
    <dgm:cxn modelId="{DE17E318-BEAD-6446-B466-6E08E6E6A789}" type="presOf" srcId="{A8D799FE-4268-4519-882B-8B69E07F8A35}" destId="{38980962-0504-8444-A11D-7B6B3DF39F40}" srcOrd="0" destOrd="0" presId="urn:microsoft.com/office/officeart/2005/8/layout/list1"/>
    <dgm:cxn modelId="{1749731C-73FE-FD4B-9282-76E4F2F18027}" type="presOf" srcId="{7C44D334-7D4F-4A60-987B-574781B968C5}" destId="{EDB97B83-8862-0E4B-BF7A-422463567197}" srcOrd="0" destOrd="0" presId="urn:microsoft.com/office/officeart/2005/8/layout/list1"/>
    <dgm:cxn modelId="{01F0DC1E-2C25-304E-A92D-EEC9854114E7}" type="presOf" srcId="{88F0C72B-D90F-437A-8454-581CAA3E2596}" destId="{037CDAF1-E7C7-484B-862A-96707BEBAF3E}" srcOrd="1" destOrd="0" presId="urn:microsoft.com/office/officeart/2005/8/layout/list1"/>
    <dgm:cxn modelId="{A992D426-9E35-43DB-9641-218C28A102F9}" srcId="{7C44D334-7D4F-4A60-987B-574781B968C5}" destId="{F1C32EB0-5C92-4DE2-AD59-CDFE5EAE73E8}" srcOrd="0" destOrd="0" parTransId="{FFC0635B-AC8C-4B22-8EBD-6BC9EBC45B5D}" sibTransId="{422FA136-BDAE-41AD-85F7-70B150D306C6}"/>
    <dgm:cxn modelId="{3B752239-3587-419A-A5BF-D52A2CF8088B}" srcId="{A25B9C13-2127-48E3-A42B-54DB7BE367C9}" destId="{E6547D74-C182-4CD9-9542-5C5AD148A4DC}" srcOrd="0" destOrd="0" parTransId="{5CE3CB7D-17C7-4B43-85BD-7141A1E19D63}" sibTransId="{7E441FC2-B175-46B2-8263-3F457AC80348}"/>
    <dgm:cxn modelId="{73571949-B0B8-B94C-AAF5-51B34B83CDED}" type="presOf" srcId="{3094CADD-C065-4BD3-8401-E67424082C01}" destId="{A851CB3D-E7AA-404F-A20A-0416AED107A6}" srcOrd="1" destOrd="0" presId="urn:microsoft.com/office/officeart/2005/8/layout/list1"/>
    <dgm:cxn modelId="{49DD7D56-D576-4242-A80A-4F2CCF6C1AFC}" type="presOf" srcId="{E6547D74-C182-4CD9-9542-5C5AD148A4DC}" destId="{F9FA312E-6F64-A44C-B7C6-48870A614CE7}" srcOrd="1" destOrd="0" presId="urn:microsoft.com/office/officeart/2005/8/layout/list1"/>
    <dgm:cxn modelId="{17AFE858-34C2-F146-A6CD-958EEF6A5012}" type="presOf" srcId="{88F0C72B-D90F-437A-8454-581CAA3E2596}" destId="{61FD8CD7-61EC-F04B-BC88-CCA9B7DE3A92}" srcOrd="0" destOrd="0" presId="urn:microsoft.com/office/officeart/2005/8/layout/list1"/>
    <dgm:cxn modelId="{BE5A6B5E-B56A-483A-8CA1-6E94D3389570}" srcId="{A25B9C13-2127-48E3-A42B-54DB7BE367C9}" destId="{88F0C72B-D90F-437A-8454-581CAA3E2596}" srcOrd="3" destOrd="0" parTransId="{CE36495E-FB3E-4C67-B873-35458ABB7B8C}" sibTransId="{27F08EE9-4902-4360-9AAE-81FA8CDACC02}"/>
    <dgm:cxn modelId="{955E3F71-3F71-4640-9618-EBFC8A0622D3}" type="presOf" srcId="{A25B9C13-2127-48E3-A42B-54DB7BE367C9}" destId="{A78D105E-DC25-CC46-AD99-BCADAB410254}" srcOrd="0" destOrd="0" presId="urn:microsoft.com/office/officeart/2005/8/layout/list1"/>
    <dgm:cxn modelId="{46FC8476-D400-4740-A1CE-D08BC4EE84C4}" type="presOf" srcId="{6F35E975-2FF7-44A6-8D51-ADCB5145E356}" destId="{F9024FFE-5B6D-8842-9074-2F92F7EE20C9}" srcOrd="0" destOrd="0" presId="urn:microsoft.com/office/officeart/2005/8/layout/list1"/>
    <dgm:cxn modelId="{E22C9D7A-59B1-C046-9FF5-53917B0AA83D}" type="presOf" srcId="{D48FF17C-7D1A-40D6-945D-627A7D042E7F}" destId="{FA3CCAC9-E6D5-AC4B-873E-9DA6E403D882}" srcOrd="0" destOrd="0" presId="urn:microsoft.com/office/officeart/2005/8/layout/list1"/>
    <dgm:cxn modelId="{3DE8FB80-9982-4842-9FD5-6DCA6C46896F}" type="presOf" srcId="{F1C32EB0-5C92-4DE2-AD59-CDFE5EAE73E8}" destId="{6E9BB4D1-C7B6-FB40-BBD6-5213D7E69705}" srcOrd="0" destOrd="0" presId="urn:microsoft.com/office/officeart/2005/8/layout/list1"/>
    <dgm:cxn modelId="{83583687-D5D9-A24C-8778-3EACDE60361C}" type="presOf" srcId="{7C44D334-7D4F-4A60-987B-574781B968C5}" destId="{C1559D2C-B275-C044-A71B-0F97839B5AF8}" srcOrd="1" destOrd="0" presId="urn:microsoft.com/office/officeart/2005/8/layout/list1"/>
    <dgm:cxn modelId="{0D18FFA1-B38A-C54D-AE45-A1D27301A400}" type="presOf" srcId="{E6547D74-C182-4CD9-9542-5C5AD148A4DC}" destId="{EDB7D347-58C4-7643-B824-3D7C7B3FC03A}" srcOrd="0" destOrd="0" presId="urn:microsoft.com/office/officeart/2005/8/layout/list1"/>
    <dgm:cxn modelId="{7342D2BA-4243-4222-8E5A-25262032D4B7}" srcId="{A25B9C13-2127-48E3-A42B-54DB7BE367C9}" destId="{7C44D334-7D4F-4A60-987B-574781B968C5}" srcOrd="2" destOrd="0" parTransId="{480757D1-9B80-4C62-8483-E20DEF641CD7}" sibTransId="{17556E9B-A80D-415C-B415-CCD95D97120E}"/>
    <dgm:cxn modelId="{27FE69C3-D609-4234-AD00-1837D6910177}" srcId="{A25B9C13-2127-48E3-A42B-54DB7BE367C9}" destId="{3094CADD-C065-4BD3-8401-E67424082C01}" srcOrd="1" destOrd="0" parTransId="{4FE21F21-B764-4C89-8FC6-D31D4294BBAB}" sibTransId="{DE13B258-6C4E-4234-9727-8FA800563C4E}"/>
    <dgm:cxn modelId="{D3301CFC-13C6-0C4B-BB37-8CFD736F8F9B}" type="presOf" srcId="{3094CADD-C065-4BD3-8401-E67424082C01}" destId="{389AA7F3-1B47-EA43-A9EF-E62F014B3182}" srcOrd="0" destOrd="0" presId="urn:microsoft.com/office/officeart/2005/8/layout/list1"/>
    <dgm:cxn modelId="{DF856E64-F1F7-7A4E-B814-FACE88979C9D}" type="presParOf" srcId="{A78D105E-DC25-CC46-AD99-BCADAB410254}" destId="{5BE46CCE-652B-4A4E-8EFF-56A06DD4BC6C}" srcOrd="0" destOrd="0" presId="urn:microsoft.com/office/officeart/2005/8/layout/list1"/>
    <dgm:cxn modelId="{42DD4B85-9DA2-CA4F-93EA-EA5C5E431C78}" type="presParOf" srcId="{5BE46CCE-652B-4A4E-8EFF-56A06DD4BC6C}" destId="{EDB7D347-58C4-7643-B824-3D7C7B3FC03A}" srcOrd="0" destOrd="0" presId="urn:microsoft.com/office/officeart/2005/8/layout/list1"/>
    <dgm:cxn modelId="{6F778F1D-4F95-6145-A6A1-F30B8D94EA55}" type="presParOf" srcId="{5BE46CCE-652B-4A4E-8EFF-56A06DD4BC6C}" destId="{F9FA312E-6F64-A44C-B7C6-48870A614CE7}" srcOrd="1" destOrd="0" presId="urn:microsoft.com/office/officeart/2005/8/layout/list1"/>
    <dgm:cxn modelId="{75CDF156-61CC-564A-97B0-236E4924BD6C}" type="presParOf" srcId="{A78D105E-DC25-CC46-AD99-BCADAB410254}" destId="{14B4DD4F-A862-E848-B150-B37C43B225C0}" srcOrd="1" destOrd="0" presId="urn:microsoft.com/office/officeart/2005/8/layout/list1"/>
    <dgm:cxn modelId="{570AD306-440F-6343-8986-F56C8F5BC897}" type="presParOf" srcId="{A78D105E-DC25-CC46-AD99-BCADAB410254}" destId="{FA3CCAC9-E6D5-AC4B-873E-9DA6E403D882}" srcOrd="2" destOrd="0" presId="urn:microsoft.com/office/officeart/2005/8/layout/list1"/>
    <dgm:cxn modelId="{12E72ACB-BA50-C14F-81DB-F1A63F3DF4B1}" type="presParOf" srcId="{A78D105E-DC25-CC46-AD99-BCADAB410254}" destId="{1C610F58-2DB9-3F4B-AA4A-4CB79BEC22A3}" srcOrd="3" destOrd="0" presId="urn:microsoft.com/office/officeart/2005/8/layout/list1"/>
    <dgm:cxn modelId="{BD76D5BB-BA33-AB4F-B77A-2EDF1790FD3B}" type="presParOf" srcId="{A78D105E-DC25-CC46-AD99-BCADAB410254}" destId="{4513B786-D9E8-6B44-A6AE-AF5607BC9FF0}" srcOrd="4" destOrd="0" presId="urn:microsoft.com/office/officeart/2005/8/layout/list1"/>
    <dgm:cxn modelId="{CA3F6DE7-C0EC-AF4A-B26C-C8610E6615AD}" type="presParOf" srcId="{4513B786-D9E8-6B44-A6AE-AF5607BC9FF0}" destId="{389AA7F3-1B47-EA43-A9EF-E62F014B3182}" srcOrd="0" destOrd="0" presId="urn:microsoft.com/office/officeart/2005/8/layout/list1"/>
    <dgm:cxn modelId="{B7B34824-A469-4C4A-AF83-8FCB7DC8AF00}" type="presParOf" srcId="{4513B786-D9E8-6B44-A6AE-AF5607BC9FF0}" destId="{A851CB3D-E7AA-404F-A20A-0416AED107A6}" srcOrd="1" destOrd="0" presId="urn:microsoft.com/office/officeart/2005/8/layout/list1"/>
    <dgm:cxn modelId="{5D9F5311-5B40-7F45-A7CE-148110255A01}" type="presParOf" srcId="{A78D105E-DC25-CC46-AD99-BCADAB410254}" destId="{EACA6905-179B-DF43-8AF4-394F03C36F20}" srcOrd="5" destOrd="0" presId="urn:microsoft.com/office/officeart/2005/8/layout/list1"/>
    <dgm:cxn modelId="{F4AFA71E-CC7B-6D4F-BA7C-9675B21F797E}" type="presParOf" srcId="{A78D105E-DC25-CC46-AD99-BCADAB410254}" destId="{38980962-0504-8444-A11D-7B6B3DF39F40}" srcOrd="6" destOrd="0" presId="urn:microsoft.com/office/officeart/2005/8/layout/list1"/>
    <dgm:cxn modelId="{3EECC327-D6E8-4444-8B46-D7B0D6FE8D40}" type="presParOf" srcId="{A78D105E-DC25-CC46-AD99-BCADAB410254}" destId="{D83B28C9-B207-A84A-A5B8-3719AD1AAAAA}" srcOrd="7" destOrd="0" presId="urn:microsoft.com/office/officeart/2005/8/layout/list1"/>
    <dgm:cxn modelId="{3BE8C54A-E89B-774D-ADB6-37EE7094561D}" type="presParOf" srcId="{A78D105E-DC25-CC46-AD99-BCADAB410254}" destId="{C39A1F84-D459-6742-8655-0FFEA02CF7B1}" srcOrd="8" destOrd="0" presId="urn:microsoft.com/office/officeart/2005/8/layout/list1"/>
    <dgm:cxn modelId="{44069F3B-F80F-1D40-9150-04FA77A0A2C2}" type="presParOf" srcId="{C39A1F84-D459-6742-8655-0FFEA02CF7B1}" destId="{EDB97B83-8862-0E4B-BF7A-422463567197}" srcOrd="0" destOrd="0" presId="urn:microsoft.com/office/officeart/2005/8/layout/list1"/>
    <dgm:cxn modelId="{138AA57B-D6BC-C748-9A5A-46BDD904B751}" type="presParOf" srcId="{C39A1F84-D459-6742-8655-0FFEA02CF7B1}" destId="{C1559D2C-B275-C044-A71B-0F97839B5AF8}" srcOrd="1" destOrd="0" presId="urn:microsoft.com/office/officeart/2005/8/layout/list1"/>
    <dgm:cxn modelId="{DC233602-07D9-A548-9F9B-88F8B36E59B0}" type="presParOf" srcId="{A78D105E-DC25-CC46-AD99-BCADAB410254}" destId="{8F7CA44C-4203-5D46-AAE8-51DE1BC737F9}" srcOrd="9" destOrd="0" presId="urn:microsoft.com/office/officeart/2005/8/layout/list1"/>
    <dgm:cxn modelId="{F9BB5BF8-EA3B-6A4F-B220-2E900D8260CD}" type="presParOf" srcId="{A78D105E-DC25-CC46-AD99-BCADAB410254}" destId="{6E9BB4D1-C7B6-FB40-BBD6-5213D7E69705}" srcOrd="10" destOrd="0" presId="urn:microsoft.com/office/officeart/2005/8/layout/list1"/>
    <dgm:cxn modelId="{9DBA1F94-D3FE-DE48-A098-2DFE0CCF5A11}" type="presParOf" srcId="{A78D105E-DC25-CC46-AD99-BCADAB410254}" destId="{2B49BB66-216F-9B44-BE26-82D2C785A9EE}" srcOrd="11" destOrd="0" presId="urn:microsoft.com/office/officeart/2005/8/layout/list1"/>
    <dgm:cxn modelId="{62598037-E517-9A45-9A2A-5FE985343792}" type="presParOf" srcId="{A78D105E-DC25-CC46-AD99-BCADAB410254}" destId="{6982D715-CFB7-E546-AA13-175D24EEE041}" srcOrd="12" destOrd="0" presId="urn:microsoft.com/office/officeart/2005/8/layout/list1"/>
    <dgm:cxn modelId="{1119C902-3C12-8342-9599-6F5988AFE4BB}" type="presParOf" srcId="{6982D715-CFB7-E546-AA13-175D24EEE041}" destId="{61FD8CD7-61EC-F04B-BC88-CCA9B7DE3A92}" srcOrd="0" destOrd="0" presId="urn:microsoft.com/office/officeart/2005/8/layout/list1"/>
    <dgm:cxn modelId="{ED82C173-39B1-574F-8610-736F96480C8E}" type="presParOf" srcId="{6982D715-CFB7-E546-AA13-175D24EEE041}" destId="{037CDAF1-E7C7-484B-862A-96707BEBAF3E}" srcOrd="1" destOrd="0" presId="urn:microsoft.com/office/officeart/2005/8/layout/list1"/>
    <dgm:cxn modelId="{8F5AB7E2-0DAB-9144-A6CA-3533D3AF7E4D}" type="presParOf" srcId="{A78D105E-DC25-CC46-AD99-BCADAB410254}" destId="{428AE5AF-ECE5-B041-94B9-215929C8315A}" srcOrd="13" destOrd="0" presId="urn:microsoft.com/office/officeart/2005/8/layout/list1"/>
    <dgm:cxn modelId="{88DFC04D-5986-6445-9142-62D50A579C25}" type="presParOf" srcId="{A78D105E-DC25-CC46-AD99-BCADAB410254}" destId="{F9024FFE-5B6D-8842-9074-2F92F7EE20C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CCAC9-E6D5-AC4B-873E-9DA6E403D882}">
      <dsp:nvSpPr>
        <dsp:cNvPr id="0" name=""/>
        <dsp:cNvSpPr/>
      </dsp:nvSpPr>
      <dsp:spPr>
        <a:xfrm>
          <a:off x="0" y="302381"/>
          <a:ext cx="658926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395732" rIns="511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number of ties that involve a given node</a:t>
          </a:r>
        </a:p>
      </dsp:txBody>
      <dsp:txXfrm>
        <a:off x="0" y="302381"/>
        <a:ext cx="6589260" cy="807975"/>
      </dsp:txXfrm>
    </dsp:sp>
    <dsp:sp modelId="{F9FA312E-6F64-A44C-B7C6-48870A614CE7}">
      <dsp:nvSpPr>
        <dsp:cNvPr id="0" name=""/>
        <dsp:cNvSpPr/>
      </dsp:nvSpPr>
      <dsp:spPr>
        <a:xfrm>
          <a:off x="329463" y="21941"/>
          <a:ext cx="461248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Degree Centrality</a:t>
          </a:r>
        </a:p>
      </dsp:txBody>
      <dsp:txXfrm>
        <a:off x="356843" y="49321"/>
        <a:ext cx="4557722" cy="506120"/>
      </dsp:txXfrm>
    </dsp:sp>
    <dsp:sp modelId="{38980962-0504-8444-A11D-7B6B3DF39F40}">
      <dsp:nvSpPr>
        <dsp:cNvPr id="0" name=""/>
        <dsp:cNvSpPr/>
      </dsp:nvSpPr>
      <dsp:spPr>
        <a:xfrm>
          <a:off x="0" y="1493396"/>
          <a:ext cx="6589260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395732" rIns="511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How close a node is to the other nodes in a network</a:t>
          </a:r>
        </a:p>
      </dsp:txBody>
      <dsp:txXfrm>
        <a:off x="0" y="1493396"/>
        <a:ext cx="6589260" cy="807975"/>
      </dsp:txXfrm>
    </dsp:sp>
    <dsp:sp modelId="{A851CB3D-E7AA-404F-A20A-0416AED107A6}">
      <dsp:nvSpPr>
        <dsp:cNvPr id="0" name=""/>
        <dsp:cNvSpPr/>
      </dsp:nvSpPr>
      <dsp:spPr>
        <a:xfrm>
          <a:off x="329463" y="1212956"/>
          <a:ext cx="4612482" cy="5608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Closeness Centrality</a:t>
          </a:r>
        </a:p>
      </dsp:txBody>
      <dsp:txXfrm>
        <a:off x="356843" y="1240336"/>
        <a:ext cx="4557722" cy="506120"/>
      </dsp:txXfrm>
    </dsp:sp>
    <dsp:sp modelId="{6E9BB4D1-C7B6-FB40-BBD6-5213D7E69705}">
      <dsp:nvSpPr>
        <dsp:cNvPr id="0" name=""/>
        <dsp:cNvSpPr/>
      </dsp:nvSpPr>
      <dsp:spPr>
        <a:xfrm>
          <a:off x="0" y="2684411"/>
          <a:ext cx="658926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395732" rIns="511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number of times a node acts as a bridge between other nodes</a:t>
          </a:r>
        </a:p>
      </dsp:txBody>
      <dsp:txXfrm>
        <a:off x="0" y="2684411"/>
        <a:ext cx="6589260" cy="1077300"/>
      </dsp:txXfrm>
    </dsp:sp>
    <dsp:sp modelId="{C1559D2C-B275-C044-A71B-0F97839B5AF8}">
      <dsp:nvSpPr>
        <dsp:cNvPr id="0" name=""/>
        <dsp:cNvSpPr/>
      </dsp:nvSpPr>
      <dsp:spPr>
        <a:xfrm>
          <a:off x="329463" y="2403971"/>
          <a:ext cx="4612482" cy="5608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Betweenness Centrality</a:t>
          </a:r>
        </a:p>
      </dsp:txBody>
      <dsp:txXfrm>
        <a:off x="356843" y="2431351"/>
        <a:ext cx="4557722" cy="506120"/>
      </dsp:txXfrm>
    </dsp:sp>
    <dsp:sp modelId="{F9024FFE-5B6D-8842-9074-2F92F7EE20C9}">
      <dsp:nvSpPr>
        <dsp:cNvPr id="0" name=""/>
        <dsp:cNvSpPr/>
      </dsp:nvSpPr>
      <dsp:spPr>
        <a:xfrm>
          <a:off x="0" y="4144751"/>
          <a:ext cx="658926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400" tIns="395732" rIns="5114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 extent to which a node is connected to other nodes that are important in a network</a:t>
          </a:r>
        </a:p>
      </dsp:txBody>
      <dsp:txXfrm>
        <a:off x="0" y="4144751"/>
        <a:ext cx="6589260" cy="1077300"/>
      </dsp:txXfrm>
    </dsp:sp>
    <dsp:sp modelId="{037CDAF1-E7C7-484B-862A-96707BEBAF3E}">
      <dsp:nvSpPr>
        <dsp:cNvPr id="0" name=""/>
        <dsp:cNvSpPr/>
      </dsp:nvSpPr>
      <dsp:spPr>
        <a:xfrm>
          <a:off x="329463" y="3864311"/>
          <a:ext cx="4612482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341" tIns="0" rIns="17434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Eigenvector Centrality</a:t>
          </a:r>
        </a:p>
      </dsp:txBody>
      <dsp:txXfrm>
        <a:off x="356843" y="3891691"/>
        <a:ext cx="455772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2ED3-B790-3047-BA65-5732B458F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C76FD-8561-CE4A-9561-04989B876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E74AA-17BE-0244-9A46-DADB54F8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FD67-3E0D-EB4C-B294-0FBBBDD1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FE75C-B41B-0B4C-9216-EAF7429F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5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CAC-B8D0-8046-A8ED-9F0D1050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818E2-5F7B-3D4C-8490-FB8BF7984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0C2A-6D23-7F4D-8865-65E4D977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10473-6DBD-4642-965B-B6FC3FEB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11D0-E864-C144-A2DC-E0F2861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DF9B2C-8728-4442-988E-DB3C29446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17D96-5687-D64D-BD1D-CE515B49D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BF90D-E8A1-1146-967E-FA51EF37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449D-A7AD-1148-94A8-242E83F1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A8AC-0A56-D94E-84A4-8A98DF66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906D-3739-A147-AAB4-B5D68B08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E5C-E3C8-B34A-9E73-C886522B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7CEB-6C48-BF44-8A09-38D9D1B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5297-95E1-D14B-8E45-3032E68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D6C9-B3DE-194B-BC1D-6CFC1554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44F6-C3C8-9B43-B5E7-825049CA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9C7FC-36D2-BF4E-A621-4C2EDDFD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49C7-8A4C-EA49-B201-602A1E8A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45D8-4461-9545-904A-AACACF3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2823-2322-8346-AE81-6B6481B3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89F9-7357-0447-A2F0-25DE554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B5C9-B403-E042-9623-BB2956661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DCB22-E06B-5340-985E-D0535162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6527-B43B-9C4C-848E-FDC5C1F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C887D-B26C-5F44-B741-80DC3F81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71D1D-D7AA-8F4C-A133-EE17CF6D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932E-40C5-2F4E-BC41-8084CE39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C9FF-10C6-E149-90FE-A60E8E58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32B81-CC62-A34A-BFE3-05A61FC3B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AEEFF-FD4B-3E46-80E0-06AF0D22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034B1-0C68-A746-BA51-DE0D30F0E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10A8E-2029-D740-9C38-58212F77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4C2F51-452C-F944-97D2-BEE8FF7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5B79E-2E63-F747-9305-8B836041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D4AC-DEE5-7F4D-8644-5B85D07D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10B45-FF06-CC4F-AE15-1C8AC514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C88FF-27C1-7E40-8D40-B7ABF020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E2F03-B645-4C42-BB5E-E156BCF1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1EC2C-D2A1-F945-955B-1A556A1E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79383-1123-6343-A97C-62C6315A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7D2-4999-654A-9C4C-53DC22D0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ED7-73AD-6341-B161-F72B8F2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A268-2C50-4742-97BF-EB4EF961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C943C-D8F9-CF4A-98ED-696F8704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68DC9-F0D7-0E4D-A18F-3ADCA399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E4C5-11B7-7F4E-8DEA-FBED89F8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D6DA5-15F6-CD41-B5D5-9C9A9A6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6D2C-8D8A-504A-BB1E-C2925D24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CBEE-CFD1-BB43-897D-59D0DAC09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61A3-E0FD-8844-8000-7559A417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4E7C-3EB2-6C4B-99E8-8BF02742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9F604-714E-E64D-971D-CC1C0B02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E4E70-A058-FB46-8307-B3F4333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B3FB-4D23-5E4F-93EC-FD5B9259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D85EA-DD81-E740-82AA-3F51DB75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60C7-CEBE-8B46-8639-9B8776BD5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D13B-0FE1-8640-AE5E-9E9FE4E6630D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A634-A27B-4945-A081-1D87E82CE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176-6F6C-164E-AD4F-96C4D2A44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0559-DC7C-8042-83D6-7A910056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D64B2D49-B62E-4B8A-891F-C02B7832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4422B-66DF-8442-8430-80345ADF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/>
              <a:t>Introduction to Social Networks Analysis: Part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26CB4-24FD-1541-933F-75D2F3BC7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Melissa Whatley, Ph.D.</a:t>
            </a:r>
          </a:p>
          <a:p>
            <a:r>
              <a:rPr lang="en-US" dirty="0"/>
              <a:t>Belk Center for Community College Leadership and Research</a:t>
            </a:r>
          </a:p>
          <a:p>
            <a:r>
              <a:rPr lang="en-US" dirty="0"/>
              <a:t>North Carolina State University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26838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E17C-FDEE-444B-BE46-B6757BE4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Edgelist</a:t>
            </a:r>
            <a:r>
              <a:rPr lang="en-US" dirty="0"/>
              <a:t>-&gt;(Incidence)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660398-8AAD-734A-87AD-51CCFB307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15823"/>
              </p:ext>
            </p:extLst>
          </p:nvPr>
        </p:nvGraphicFramePr>
        <p:xfrm>
          <a:off x="838200" y="1825625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8414426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5336019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593138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547737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11110866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254932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78739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8333623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14570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ENG111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HIS231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BIO104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WRI100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9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57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3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164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28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8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61DD-F3CA-1146-BFE4-396E5B69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Two-mode-&gt;One-mode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07EB7-3255-904A-AAF1-319B263EC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Matrix multiplication: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107EB7-3255-904A-AAF1-319B263EC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ABEB6A-B5EB-DC44-A10B-1E9126AB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6679"/>
              </p:ext>
            </p:extLst>
          </p:nvPr>
        </p:nvGraphicFramePr>
        <p:xfrm>
          <a:off x="190500" y="2687320"/>
          <a:ext cx="81788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30307713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2919838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687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9751874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9971176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3544985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9515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MAT120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ENG111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HIS101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HIS231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BIO104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WRI100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95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2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8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578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679E7F-1942-794B-A650-66530FA5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18190"/>
              </p:ext>
            </p:extLst>
          </p:nvPr>
        </p:nvGraphicFramePr>
        <p:xfrm>
          <a:off x="8699500" y="1860550"/>
          <a:ext cx="3302000" cy="335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3905313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7255932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2207389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363997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3552579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MAT120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8104093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ENG111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25142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HIS101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4295382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HIS231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51195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BIO104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49686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</a:rPr>
                        <a:t>WRI100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77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0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B716B8-3C46-0743-A2DC-ADAE147D64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46746" y="586822"/>
                <a:ext cx="3560252" cy="164592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𝐴</m:t>
                      </m:r>
                      <m:r>
                        <a:rPr lang="en-US" sz="32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∗</m:t>
                      </m:r>
                      <m:sSup>
                        <m:sSupPr>
                          <m:ctrlPr>
                            <a:rPr lang="en-US" sz="3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B716B8-3C46-0743-A2DC-ADAE147D6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6746" y="586822"/>
                <a:ext cx="3560252" cy="16459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555AB-D6D5-F54B-9052-DC150446D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Things to notice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The diagonal is how many classes each student took</a:t>
            </a:r>
          </a:p>
          <a:p>
            <a:pPr lvl="1"/>
            <a:r>
              <a:rPr lang="en-US" sz="1400" dirty="0"/>
              <a:t>The off-diagonals tell us how many classes the students took together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AEF887-C90A-EA4F-893D-C4F3427D5D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058980"/>
              </p:ext>
            </p:extLst>
          </p:nvPr>
        </p:nvGraphicFramePr>
        <p:xfrm>
          <a:off x="1590106" y="2734056"/>
          <a:ext cx="9100180" cy="3483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6800">
                  <a:extLst>
                    <a:ext uri="{9D8B030D-6E8A-4147-A177-3AD203B41FA5}">
                      <a16:colId xmlns:a16="http://schemas.microsoft.com/office/drawing/2014/main" val="821896858"/>
                    </a:ext>
                  </a:extLst>
                </a:gridCol>
                <a:gridCol w="1736800">
                  <a:extLst>
                    <a:ext uri="{9D8B030D-6E8A-4147-A177-3AD203B41FA5}">
                      <a16:colId xmlns:a16="http://schemas.microsoft.com/office/drawing/2014/main" val="3793300242"/>
                    </a:ext>
                  </a:extLst>
                </a:gridCol>
                <a:gridCol w="1736800">
                  <a:extLst>
                    <a:ext uri="{9D8B030D-6E8A-4147-A177-3AD203B41FA5}">
                      <a16:colId xmlns:a16="http://schemas.microsoft.com/office/drawing/2014/main" val="2655694462"/>
                    </a:ext>
                  </a:extLst>
                </a:gridCol>
                <a:gridCol w="1736800">
                  <a:extLst>
                    <a:ext uri="{9D8B030D-6E8A-4147-A177-3AD203B41FA5}">
                      <a16:colId xmlns:a16="http://schemas.microsoft.com/office/drawing/2014/main" val="156388004"/>
                    </a:ext>
                  </a:extLst>
                </a:gridCol>
                <a:gridCol w="1076490">
                  <a:extLst>
                    <a:ext uri="{9D8B030D-6E8A-4147-A177-3AD203B41FA5}">
                      <a16:colId xmlns:a16="http://schemas.microsoft.com/office/drawing/2014/main" val="1694409546"/>
                    </a:ext>
                  </a:extLst>
                </a:gridCol>
                <a:gridCol w="1076490">
                  <a:extLst>
                    <a:ext uri="{9D8B030D-6E8A-4147-A177-3AD203B41FA5}">
                      <a16:colId xmlns:a16="http://schemas.microsoft.com/office/drawing/2014/main" val="3438582951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Student 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2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Student 3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N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55845066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3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2588171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2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4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1307305465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3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134521904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183026467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N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1965" marR="131965" marT="65982" marB="65982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1965" marR="131965" marT="65982" marB="65982"/>
                </a:tc>
                <a:extLst>
                  <a:ext uri="{0D108BD9-81ED-4DB2-BD59-A6C34878D82A}">
                    <a16:rowId xmlns:a16="http://schemas.microsoft.com/office/drawing/2014/main" val="412606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4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D9C9B-5AE3-0C4E-803B-2B458B2C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Matrix Manipulation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4D94-4791-954D-98B6-6ED90CD40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We know that a student took a class with themselves - what we care about are the student’s peers</a:t>
            </a:r>
          </a:p>
          <a:p>
            <a:r>
              <a:rPr lang="en-US" sz="1800" dirty="0"/>
              <a:t>So, we make the diagonal = 0</a:t>
            </a:r>
          </a:p>
          <a:p>
            <a:r>
              <a:rPr lang="en-US" sz="1800" dirty="0"/>
              <a:t>We add an attribute for the number of credits (N classes * 3) to the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7833FF-AF07-BF41-8523-48A75361B1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285567"/>
              </p:ext>
            </p:extLst>
          </p:nvPr>
        </p:nvGraphicFramePr>
        <p:xfrm>
          <a:off x="618424" y="2676139"/>
          <a:ext cx="11103436" cy="3483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676">
                  <a:extLst>
                    <a:ext uri="{9D8B030D-6E8A-4147-A177-3AD203B41FA5}">
                      <a16:colId xmlns:a16="http://schemas.microsoft.com/office/drawing/2014/main" val="821896858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3793300242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2655694462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156388004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1694409546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3438582951"/>
                    </a:ext>
                  </a:extLst>
                </a:gridCol>
                <a:gridCol w="1587460">
                  <a:extLst>
                    <a:ext uri="{9D8B030D-6E8A-4147-A177-3AD203B41FA5}">
                      <a16:colId xmlns:a16="http://schemas.microsoft.com/office/drawing/2014/main" val="3111855356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Credits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55845066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258817137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307305465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34521904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83026467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N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412606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9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65B-1290-C143-9FB5-1CA5624B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Matrix Manipulation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3C91ED-5137-034A-8BD4-A98FAAAEF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97168"/>
              </p:ext>
            </p:extLst>
          </p:nvPr>
        </p:nvGraphicFramePr>
        <p:xfrm>
          <a:off x="838200" y="1825625"/>
          <a:ext cx="10515601" cy="35952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4511">
                  <a:extLst>
                    <a:ext uri="{9D8B030D-6E8A-4147-A177-3AD203B41FA5}">
                      <a16:colId xmlns:a16="http://schemas.microsoft.com/office/drawing/2014/main" val="2757662450"/>
                    </a:ext>
                  </a:extLst>
                </a:gridCol>
                <a:gridCol w="1754218">
                  <a:extLst>
                    <a:ext uri="{9D8B030D-6E8A-4147-A177-3AD203B41FA5}">
                      <a16:colId xmlns:a16="http://schemas.microsoft.com/office/drawing/2014/main" val="614182883"/>
                    </a:ext>
                  </a:extLst>
                </a:gridCol>
                <a:gridCol w="1754218">
                  <a:extLst>
                    <a:ext uri="{9D8B030D-6E8A-4147-A177-3AD203B41FA5}">
                      <a16:colId xmlns:a16="http://schemas.microsoft.com/office/drawing/2014/main" val="3345135546"/>
                    </a:ext>
                  </a:extLst>
                </a:gridCol>
                <a:gridCol w="1754218">
                  <a:extLst>
                    <a:ext uri="{9D8B030D-6E8A-4147-A177-3AD203B41FA5}">
                      <a16:colId xmlns:a16="http://schemas.microsoft.com/office/drawing/2014/main" val="1682684329"/>
                    </a:ext>
                  </a:extLst>
                </a:gridCol>
                <a:gridCol w="1476435">
                  <a:extLst>
                    <a:ext uri="{9D8B030D-6E8A-4147-A177-3AD203B41FA5}">
                      <a16:colId xmlns:a16="http://schemas.microsoft.com/office/drawing/2014/main" val="3148544775"/>
                    </a:ext>
                  </a:extLst>
                </a:gridCol>
                <a:gridCol w="2032001">
                  <a:extLst>
                    <a:ext uri="{9D8B030D-6E8A-4147-A177-3AD203B41FA5}">
                      <a16:colId xmlns:a16="http://schemas.microsoft.com/office/drawing/2014/main" val="636502523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 Credits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 Classmates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89257953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809119947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3271870906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4007912209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 dirty="0"/>
                        <a:t>Peer Credits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18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35718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45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D1BD-1BCD-3541-8799-97504110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Matrix Manipulation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8B5514-A44C-C447-8AAD-A75B16BBE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504638"/>
              </p:ext>
            </p:extLst>
          </p:nvPr>
        </p:nvGraphicFramePr>
        <p:xfrm>
          <a:off x="355600" y="1825625"/>
          <a:ext cx="11518899" cy="463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8285">
                  <a:extLst>
                    <a:ext uri="{9D8B030D-6E8A-4147-A177-3AD203B41FA5}">
                      <a16:colId xmlns:a16="http://schemas.microsoft.com/office/drawing/2014/main" val="2454823072"/>
                    </a:ext>
                  </a:extLst>
                </a:gridCol>
                <a:gridCol w="1385954">
                  <a:extLst>
                    <a:ext uri="{9D8B030D-6E8A-4147-A177-3AD203B41FA5}">
                      <a16:colId xmlns:a16="http://schemas.microsoft.com/office/drawing/2014/main" val="1212581887"/>
                    </a:ext>
                  </a:extLst>
                </a:gridCol>
                <a:gridCol w="1385954">
                  <a:extLst>
                    <a:ext uri="{9D8B030D-6E8A-4147-A177-3AD203B41FA5}">
                      <a16:colId xmlns:a16="http://schemas.microsoft.com/office/drawing/2014/main" val="778396814"/>
                    </a:ext>
                  </a:extLst>
                </a:gridCol>
                <a:gridCol w="1385954">
                  <a:extLst>
                    <a:ext uri="{9D8B030D-6E8A-4147-A177-3AD203B41FA5}">
                      <a16:colId xmlns:a16="http://schemas.microsoft.com/office/drawing/2014/main" val="382857826"/>
                    </a:ext>
                  </a:extLst>
                </a:gridCol>
                <a:gridCol w="1166486">
                  <a:extLst>
                    <a:ext uri="{9D8B030D-6E8A-4147-A177-3AD203B41FA5}">
                      <a16:colId xmlns:a16="http://schemas.microsoft.com/office/drawing/2014/main" val="2417863478"/>
                    </a:ext>
                  </a:extLst>
                </a:gridCol>
                <a:gridCol w="1605422">
                  <a:extLst>
                    <a:ext uri="{9D8B030D-6E8A-4147-A177-3AD203B41FA5}">
                      <a16:colId xmlns:a16="http://schemas.microsoft.com/office/drawing/2014/main" val="1546463737"/>
                    </a:ext>
                  </a:extLst>
                </a:gridCol>
                <a:gridCol w="1445545">
                  <a:extLst>
                    <a:ext uri="{9D8B030D-6E8A-4147-A177-3AD203B41FA5}">
                      <a16:colId xmlns:a16="http://schemas.microsoft.com/office/drawing/2014/main" val="2859775773"/>
                    </a:ext>
                  </a:extLst>
                </a:gridCol>
                <a:gridCol w="1765299">
                  <a:extLst>
                    <a:ext uri="{9D8B030D-6E8A-4147-A177-3AD203B41FA5}">
                      <a16:colId xmlns:a16="http://schemas.microsoft.com/office/drawing/2014/main" val="388708847"/>
                    </a:ext>
                  </a:extLst>
                </a:gridCol>
              </a:tblGrid>
              <a:tr h="580644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 </a:t>
                      </a:r>
                      <a:r>
                        <a:rPr lang="en-US" sz="2600" dirty="0" err="1"/>
                        <a:t>Crdts</a:t>
                      </a:r>
                      <a:endParaRPr lang="en-US" sz="2600" dirty="0"/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N </a:t>
                      </a:r>
                      <a:r>
                        <a:rPr lang="en-US" sz="2600" dirty="0" err="1"/>
                        <a:t>Classmtes</a:t>
                      </a:r>
                      <a:endParaRPr lang="en-US" sz="2600" dirty="0"/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Peer Credits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Peer Effect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498281417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9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18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18/2=9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81844914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 dirty="0"/>
                        <a:t>Student 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15/2=7.5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08889822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/>
                        <a:t>Student 3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0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21/2=10.5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241802917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r>
                        <a:rPr lang="en-US" sz="2600" dirty="0"/>
                        <a:t>Peer Credits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18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…</a:t>
                      </a:r>
                    </a:p>
                  </a:txBody>
                  <a:tcPr marL="134196" marR="134196" marT="67098" marB="67098"/>
                </a:tc>
                <a:extLst>
                  <a:ext uri="{0D108BD9-81ED-4DB2-BD59-A6C34878D82A}">
                    <a16:rowId xmlns:a16="http://schemas.microsoft.com/office/drawing/2014/main" val="189752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8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800C-0313-6A4B-AA4E-C04D36E8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Notation (Valente, 2005)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CD439-5F42-D342-BED6-6AAF6B10A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Personal Network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: Social network weight matrix for all classes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Credit hours of the student’s peers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Weight corresponding to the class network of the student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1CD439-5F42-D342-BED6-6AAF6B10A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1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37E1-D1C3-B24E-AE5D-2B95DCF0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A560-79C8-A349-BBD4-62EC8E58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enter in the calculated peer effect into whatever statistical model you want.</a:t>
            </a:r>
          </a:p>
          <a:p>
            <a:r>
              <a:rPr lang="en-US" dirty="0"/>
              <a:t>In this example, we’ll use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95394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C8F5-ABD2-AF48-9D61-54A3F648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5589-0453-1847-8820-A8688626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González </a:t>
            </a:r>
            <a:r>
              <a:rPr lang="en-US" dirty="0" err="1"/>
              <a:t>Canché</a:t>
            </a:r>
            <a:r>
              <a:rPr lang="en-US" dirty="0"/>
              <a:t>, M.S., &amp; Rios-Aguilar, C. (2015). Critical social network analysis in community colleges: Peer effects and credit attainment. </a:t>
            </a:r>
            <a:r>
              <a:rPr lang="en-US" i="1" dirty="0"/>
              <a:t>New Directions for Institutional Research, 163, </a:t>
            </a:r>
            <a:r>
              <a:rPr lang="en-US" dirty="0"/>
              <a:t>75-91.</a:t>
            </a:r>
          </a:p>
          <a:p>
            <a:r>
              <a:rPr lang="en-US" dirty="0"/>
              <a:t>Luke, D.A. (2015). </a:t>
            </a:r>
            <a:r>
              <a:rPr lang="en-US" i="1" dirty="0"/>
              <a:t>A User’s Guide to Network Analysis in R. </a:t>
            </a:r>
            <a:r>
              <a:rPr lang="en-US" dirty="0"/>
              <a:t>Springer.</a:t>
            </a:r>
          </a:p>
          <a:p>
            <a:r>
              <a:rPr lang="en-US" dirty="0"/>
              <a:t>Valente, T.W. (2005). Network models and methods for studying diffusion of innovations. in P.J. Carrington, J. Scott, &amp; S. Wasserman (Eds.), </a:t>
            </a:r>
            <a:r>
              <a:rPr lang="en-US" i="1" dirty="0"/>
              <a:t>Models and methods in social network analysis </a:t>
            </a:r>
            <a:r>
              <a:rPr lang="en-US" dirty="0"/>
              <a:t>(pp. 98-116). Cambridge University Press.</a:t>
            </a:r>
          </a:p>
          <a:p>
            <a:endParaRPr lang="en-US" dirty="0"/>
          </a:p>
          <a:p>
            <a:r>
              <a:rPr lang="en-US" dirty="0"/>
              <a:t>Next time: Network Analysis of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356241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B51D-D9C9-764E-AB02-296828C0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Qualitative Data Network</a:t>
            </a:r>
            <a:endParaRPr lang="en-US" dirty="0"/>
          </a:p>
        </p:txBody>
      </p:sp>
      <p:pic>
        <p:nvPicPr>
          <p:cNvPr id="4" name="image1.png" descr="A close up of a map&#10;&#10;Description automatically generated">
            <a:extLst>
              <a:ext uri="{FF2B5EF4-FFF2-40B4-BE49-F238E27FC236}">
                <a16:creationId xmlns:a16="http://schemas.microsoft.com/office/drawing/2014/main" id="{18261F01-0972-C541-A776-6B5FDD2025E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05100" y="1474788"/>
            <a:ext cx="6781800" cy="51673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87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21758-87C8-FC40-A7AB-6799CA1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4EDAD-DAAA-8742-BCCA-FE4E0F7A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Review of Centrality Measures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Degree Centrality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Closeness Centrality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Betweenness Centrality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Eigenvector Centrality</a:t>
            </a:r>
          </a:p>
          <a:p>
            <a:r>
              <a:rPr lang="en-US" sz="2400" dirty="0">
                <a:solidFill>
                  <a:srgbClr val="FEFFFF"/>
                </a:solidFill>
              </a:rPr>
              <a:t>Peer Effects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rgbClr val="FEFFFF"/>
                </a:solidFill>
              </a:rPr>
              <a:t>How-to in R</a:t>
            </a:r>
          </a:p>
          <a:p>
            <a:pPr lvl="1"/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59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DF585-0351-994D-8648-00341C8F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Basic Network Terminology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04FF-8A58-E444-BA65-192FCA30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/>
              <a:t>Actors/nodes/vertices</a:t>
            </a:r>
          </a:p>
          <a:p>
            <a:r>
              <a:rPr lang="en-US" sz="1700"/>
              <a:t>Ties/edges/links/lines</a:t>
            </a:r>
          </a:p>
          <a:p>
            <a:r>
              <a:rPr lang="en-US" sz="1700"/>
              <a:t>One-mode network</a:t>
            </a:r>
          </a:p>
          <a:p>
            <a:r>
              <a:rPr lang="en-US" sz="1700"/>
              <a:t>Two-mode network</a:t>
            </a:r>
          </a:p>
          <a:p>
            <a:r>
              <a:rPr lang="en-US" sz="1700"/>
              <a:t>Affiliation network</a:t>
            </a:r>
          </a:p>
        </p:txBody>
      </p:sp>
      <p:pic>
        <p:nvPicPr>
          <p:cNvPr id="1026" name="Picture 2" descr="Affiliation Networks | SpringerLink">
            <a:extLst>
              <a:ext uri="{FF2B5EF4-FFF2-40B4-BE49-F238E27FC236}">
                <a16:creationId xmlns:a16="http://schemas.microsoft.com/office/drawing/2014/main" id="{AD84073A-F797-B546-88B8-BC2AE8D202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r="2415" b="1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1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A7353-B77A-CC49-B212-80B7C7AF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Centrality Measures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351C6-B276-4106-A4D9-D3CEAC07C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74993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444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B9719-EBFC-ED43-83C1-3546753A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>
            <a:normAutofit/>
          </a:bodyPr>
          <a:lstStyle/>
          <a:p>
            <a:r>
              <a:rPr lang="en-US" dirty="0"/>
              <a:t>Centrality Measures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0801-0628-C94F-8348-1AB17E3E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01" y="2214372"/>
            <a:ext cx="3339353" cy="3639312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this were an emergency preparation network and I needed to share a piece of information with the network quickly, who would I share the information with first?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If this were a political network and I wanted to leverage my connections for political influence, who would I want to be my friend?</a:t>
            </a:r>
          </a:p>
          <a:p>
            <a:r>
              <a:rPr lang="en-US" sz="1600" dirty="0">
                <a:solidFill>
                  <a:srgbClr val="FFFFFF"/>
                </a:solidFill>
              </a:rPr>
              <a:t>If this were a crime network and I wanted to destroy as many connections in the network as possible, who would I remove?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A20E-7232-B144-9F4B-C34AD9B1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54" y="270469"/>
            <a:ext cx="4112945" cy="347543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A6232A2-255A-3E47-99A4-A38832505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52" y="3745908"/>
            <a:ext cx="7131064" cy="2977218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617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9125E1-FC40-714F-B147-11A8EBA6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Peer Effects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4F09-16C2-354F-BB2B-C4CDFBC0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909E-3090-EF43-86CE-B50186E5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traditional forms of statistical analysis have been concerned with how to analyze data that are grouped</a:t>
            </a:r>
          </a:p>
          <a:p>
            <a:pPr lvl="1"/>
            <a:r>
              <a:rPr lang="en-US" dirty="0"/>
              <a:t>Fixed- and random-effects models (in econometrics)</a:t>
            </a:r>
          </a:p>
          <a:p>
            <a:pPr lvl="1"/>
            <a:r>
              <a:rPr lang="en-US" dirty="0"/>
              <a:t>Hierarchical linear modeling</a:t>
            </a:r>
          </a:p>
          <a:p>
            <a:pPr lvl="1"/>
            <a:r>
              <a:rPr lang="en-US" dirty="0"/>
              <a:t>Clustered standard errors</a:t>
            </a:r>
          </a:p>
          <a:p>
            <a:r>
              <a:rPr lang="en-US" dirty="0"/>
              <a:t>The main idea behind all these approaches is that the way that data are grouped matters</a:t>
            </a:r>
          </a:p>
          <a:p>
            <a:r>
              <a:rPr lang="en-US" dirty="0"/>
              <a:t>In network analysis, we can measure </a:t>
            </a:r>
            <a:r>
              <a:rPr lang="en-US" b="1" i="1" dirty="0"/>
              <a:t>the extent to which </a:t>
            </a:r>
            <a:r>
              <a:rPr lang="en-US" dirty="0"/>
              <a:t>grouping matters</a:t>
            </a:r>
          </a:p>
        </p:txBody>
      </p:sp>
    </p:spTree>
    <p:extLst>
      <p:ext uri="{BB962C8B-B14F-4D97-AF65-F5344CB8AC3E}">
        <p14:creationId xmlns:p14="http://schemas.microsoft.com/office/powerpoint/2010/main" val="258418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A29D-3DC0-6840-B60C-48A33B07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Study: González </a:t>
            </a:r>
            <a:r>
              <a:rPr lang="en-US" dirty="0" err="1"/>
              <a:t>Canché</a:t>
            </a:r>
            <a:r>
              <a:rPr lang="en-US" dirty="0"/>
              <a:t> &amp; Rios-Aguilar (2015)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5ADC-5ED8-854A-A037-705EEF96D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number of credits taken by a community college student’s classmates have any effect on the number of credits that student takes?</a:t>
            </a:r>
          </a:p>
          <a:p>
            <a:r>
              <a:rPr lang="en-US" b="1" dirty="0"/>
              <a:t>Data cleaning: Calculation of peer effects</a:t>
            </a:r>
          </a:p>
          <a:p>
            <a:r>
              <a:rPr lang="en-US" dirty="0"/>
              <a:t>Analysis: Regression</a:t>
            </a:r>
          </a:p>
        </p:txBody>
      </p:sp>
    </p:spTree>
    <p:extLst>
      <p:ext uri="{BB962C8B-B14F-4D97-AF65-F5344CB8AC3E}">
        <p14:creationId xmlns:p14="http://schemas.microsoft.com/office/powerpoint/2010/main" val="270410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F6E6-C542-3942-BCA6-53790A19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An </a:t>
            </a:r>
            <a:r>
              <a:rPr lang="en-US" dirty="0" err="1"/>
              <a:t>Edgelist</a:t>
            </a:r>
            <a:br>
              <a:rPr lang="en-US" dirty="0"/>
            </a:br>
            <a:r>
              <a:rPr lang="en-US" dirty="0"/>
              <a:t>(One-mode or two-mode?)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9550AF-2CDF-F141-85B4-EB04811A5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62401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114219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741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19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27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1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83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0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76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BIO104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45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1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9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9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933</Words>
  <Application>Microsoft Macintosh PowerPoint</Application>
  <PresentationFormat>Widescreen</PresentationFormat>
  <Paragraphs>351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Introduction to Social Networks Analysis: Part 2</vt:lpstr>
      <vt:lpstr>Part 2</vt:lpstr>
      <vt:lpstr>Basic Network Terminology</vt:lpstr>
      <vt:lpstr>Centrality Measures</vt:lpstr>
      <vt:lpstr>Centrality Measures</vt:lpstr>
      <vt:lpstr>Peer Effects</vt:lpstr>
      <vt:lpstr>Peer Effects</vt:lpstr>
      <vt:lpstr>Example Study: González Canché &amp; Rios-Aguilar (2015)</vt:lpstr>
      <vt:lpstr>Data Structure: An Edgelist (One-mode or two-mode?)</vt:lpstr>
      <vt:lpstr>Edgelist-&gt;(Incidence) Matrix</vt:lpstr>
      <vt:lpstr>Transformation: Two-mode-&gt;One-mode</vt:lpstr>
      <vt:lpstr>A∗A^T</vt:lpstr>
      <vt:lpstr>More Matrix Manipulation</vt:lpstr>
      <vt:lpstr>More Matrix Manipulation</vt:lpstr>
      <vt:lpstr>More Matrix Manipulation</vt:lpstr>
      <vt:lpstr>Formal Notation (Valente, 2005)</vt:lpstr>
      <vt:lpstr>Analysis</vt:lpstr>
      <vt:lpstr>Suggested Reading</vt:lpstr>
      <vt:lpstr>Example of Qualitative Data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Social Networks Analysis: Part 2</dc:title>
  <dc:creator>Melissa Whatley</dc:creator>
  <cp:lastModifiedBy> </cp:lastModifiedBy>
  <cp:revision>8</cp:revision>
  <dcterms:created xsi:type="dcterms:W3CDTF">2020-10-01T02:41:04Z</dcterms:created>
  <dcterms:modified xsi:type="dcterms:W3CDTF">2021-03-16T17:50:44Z</dcterms:modified>
</cp:coreProperties>
</file>