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8" r:id="rId2"/>
    <p:sldId id="271" r:id="rId3"/>
    <p:sldId id="260" r:id="rId4"/>
    <p:sldId id="274" r:id="rId5"/>
    <p:sldId id="276" r:id="rId6"/>
    <p:sldId id="283" r:id="rId7"/>
    <p:sldId id="277" r:id="rId8"/>
    <p:sldId id="285" r:id="rId9"/>
    <p:sldId id="258" r:id="rId10"/>
    <p:sldId id="284" r:id="rId11"/>
    <p:sldId id="263" r:id="rId12"/>
    <p:sldId id="278" r:id="rId13"/>
    <p:sldId id="272" r:id="rId14"/>
    <p:sldId id="279" r:id="rId15"/>
    <p:sldId id="273" r:id="rId16"/>
    <p:sldId id="281" r:id="rId17"/>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9" d="100"/>
          <a:sy n="79" d="100"/>
        </p:scale>
        <p:origin x="120"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6DE0FDDD-935F-469D-9F08-9B566C466409}" type="datetimeFigureOut">
              <a:rPr lang="en-US" smtClean="0"/>
              <a:t>2/18/2021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294660A-434D-4A0A-8872-BE3F6315A33D}" type="slidenum">
              <a:rPr lang="en-US" smtClean="0"/>
              <a:t>‹#›</a:t>
            </a:fld>
            <a:endParaRPr lang="en-US"/>
          </a:p>
        </p:txBody>
      </p:sp>
    </p:spTree>
    <p:extLst>
      <p:ext uri="{BB962C8B-B14F-4D97-AF65-F5344CB8AC3E}">
        <p14:creationId xmlns:p14="http://schemas.microsoft.com/office/powerpoint/2010/main" val="3287545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6DE0FDDD-935F-469D-9F08-9B566C466409}" type="datetimeFigureOut">
              <a:rPr lang="en-US" smtClean="0"/>
              <a:t>2/18/2021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294660A-434D-4A0A-8872-BE3F6315A33D}" type="slidenum">
              <a:rPr lang="en-US" smtClean="0"/>
              <a:t>‹#›</a:t>
            </a:fld>
            <a:endParaRPr lang="en-US"/>
          </a:p>
        </p:txBody>
      </p:sp>
    </p:spTree>
    <p:extLst>
      <p:ext uri="{BB962C8B-B14F-4D97-AF65-F5344CB8AC3E}">
        <p14:creationId xmlns:p14="http://schemas.microsoft.com/office/powerpoint/2010/main" val="56283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6DE0FDDD-935F-469D-9F08-9B566C466409}" type="datetimeFigureOut">
              <a:rPr lang="en-US" smtClean="0"/>
              <a:t>2/18/2021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294660A-434D-4A0A-8872-BE3F6315A33D}" type="slidenum">
              <a:rPr lang="en-US" smtClean="0"/>
              <a:t>‹#›</a:t>
            </a:fld>
            <a:endParaRPr lang="en-US"/>
          </a:p>
        </p:txBody>
      </p:sp>
    </p:spTree>
    <p:extLst>
      <p:ext uri="{BB962C8B-B14F-4D97-AF65-F5344CB8AC3E}">
        <p14:creationId xmlns:p14="http://schemas.microsoft.com/office/powerpoint/2010/main" val="3201767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fld id="{6DE0FDDD-935F-469D-9F08-9B566C466409}" type="datetimeFigureOut">
              <a:rPr lang="en-US" smtClean="0"/>
              <a:t>2/18/2021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294660A-434D-4A0A-8872-BE3F6315A33D}" type="slidenum">
              <a:rPr lang="en-US" smtClean="0"/>
              <a:t>‹#›</a:t>
            </a:fld>
            <a:endParaRPr lang="en-US"/>
          </a:p>
        </p:txBody>
      </p:sp>
    </p:spTree>
    <p:extLst>
      <p:ext uri="{BB962C8B-B14F-4D97-AF65-F5344CB8AC3E}">
        <p14:creationId xmlns:p14="http://schemas.microsoft.com/office/powerpoint/2010/main" val="641698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6DE0FDDD-935F-469D-9F08-9B566C466409}" type="datetimeFigureOut">
              <a:rPr lang="en-US" smtClean="0"/>
              <a:t>2/18/2021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294660A-434D-4A0A-8872-BE3F6315A33D}" type="slidenum">
              <a:rPr lang="en-US" smtClean="0"/>
              <a:t>‹#›</a:t>
            </a:fld>
            <a:endParaRPr lang="en-US"/>
          </a:p>
        </p:txBody>
      </p:sp>
    </p:spTree>
    <p:extLst>
      <p:ext uri="{BB962C8B-B14F-4D97-AF65-F5344CB8AC3E}">
        <p14:creationId xmlns:p14="http://schemas.microsoft.com/office/powerpoint/2010/main" val="1987502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968501"/>
            <a:ext cx="5384800" cy="4157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968501"/>
            <a:ext cx="5384800" cy="4157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fld id="{6DE0FDDD-935F-469D-9F08-9B566C466409}" type="datetimeFigureOut">
              <a:rPr lang="en-US" smtClean="0"/>
              <a:t>2/18/2021</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A294660A-434D-4A0A-8872-BE3F6315A33D}" type="slidenum">
              <a:rPr lang="en-US" smtClean="0"/>
              <a:t>‹#›</a:t>
            </a:fld>
            <a:endParaRPr lang="en-US"/>
          </a:p>
        </p:txBody>
      </p:sp>
    </p:spTree>
    <p:extLst>
      <p:ext uri="{BB962C8B-B14F-4D97-AF65-F5344CB8AC3E}">
        <p14:creationId xmlns:p14="http://schemas.microsoft.com/office/powerpoint/2010/main" val="432681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6DE0FDDD-935F-469D-9F08-9B566C466409}" type="datetimeFigureOut">
              <a:rPr lang="en-US" smtClean="0"/>
              <a:t>2/18/2021</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A294660A-434D-4A0A-8872-BE3F6315A33D}" type="slidenum">
              <a:rPr lang="en-US" smtClean="0"/>
              <a:t>‹#›</a:t>
            </a:fld>
            <a:endParaRPr lang="en-US"/>
          </a:p>
        </p:txBody>
      </p:sp>
    </p:spTree>
    <p:extLst>
      <p:ext uri="{BB962C8B-B14F-4D97-AF65-F5344CB8AC3E}">
        <p14:creationId xmlns:p14="http://schemas.microsoft.com/office/powerpoint/2010/main" val="525988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6DE0FDDD-935F-469D-9F08-9B566C466409}" type="datetimeFigureOut">
              <a:rPr lang="en-US" smtClean="0"/>
              <a:t>2/18/2021</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A294660A-434D-4A0A-8872-BE3F6315A33D}" type="slidenum">
              <a:rPr lang="en-US" smtClean="0"/>
              <a:t>‹#›</a:t>
            </a:fld>
            <a:endParaRPr lang="en-US"/>
          </a:p>
        </p:txBody>
      </p:sp>
    </p:spTree>
    <p:extLst>
      <p:ext uri="{BB962C8B-B14F-4D97-AF65-F5344CB8AC3E}">
        <p14:creationId xmlns:p14="http://schemas.microsoft.com/office/powerpoint/2010/main" val="2633433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6DE0FDDD-935F-469D-9F08-9B566C466409}" type="datetimeFigureOut">
              <a:rPr lang="en-US" smtClean="0"/>
              <a:t>2/18/2021</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A294660A-434D-4A0A-8872-BE3F6315A33D}" type="slidenum">
              <a:rPr lang="en-US" smtClean="0"/>
              <a:t>‹#›</a:t>
            </a:fld>
            <a:endParaRPr lang="en-US"/>
          </a:p>
        </p:txBody>
      </p:sp>
    </p:spTree>
    <p:extLst>
      <p:ext uri="{BB962C8B-B14F-4D97-AF65-F5344CB8AC3E}">
        <p14:creationId xmlns:p14="http://schemas.microsoft.com/office/powerpoint/2010/main" val="259634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6DE0FDDD-935F-469D-9F08-9B566C466409}" type="datetimeFigureOut">
              <a:rPr lang="en-US" smtClean="0"/>
              <a:t>2/18/2021</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A294660A-434D-4A0A-8872-BE3F6315A33D}" type="slidenum">
              <a:rPr lang="en-US" smtClean="0"/>
              <a:t>‹#›</a:t>
            </a:fld>
            <a:endParaRPr lang="en-US"/>
          </a:p>
        </p:txBody>
      </p:sp>
    </p:spTree>
    <p:extLst>
      <p:ext uri="{BB962C8B-B14F-4D97-AF65-F5344CB8AC3E}">
        <p14:creationId xmlns:p14="http://schemas.microsoft.com/office/powerpoint/2010/main" val="3723369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6DE0FDDD-935F-469D-9F08-9B566C466409}" type="datetimeFigureOut">
              <a:rPr lang="en-US" smtClean="0"/>
              <a:t>2/18/2021</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A294660A-434D-4A0A-8872-BE3F6315A33D}" type="slidenum">
              <a:rPr lang="en-US" smtClean="0"/>
              <a:t>‹#›</a:t>
            </a:fld>
            <a:endParaRPr lang="en-US"/>
          </a:p>
        </p:txBody>
      </p:sp>
    </p:spTree>
    <p:extLst>
      <p:ext uri="{BB962C8B-B14F-4D97-AF65-F5344CB8AC3E}">
        <p14:creationId xmlns:p14="http://schemas.microsoft.com/office/powerpoint/2010/main" val="2439918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900114"/>
            <a:ext cx="10972800" cy="106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dirty="0"/>
              <a:t>Headline Line One</a:t>
            </a:r>
            <a:br>
              <a:rPr lang="en-US" dirty="0"/>
            </a:br>
            <a:r>
              <a:rPr lang="en-US" dirty="0"/>
              <a:t>Headline Line Two</a:t>
            </a:r>
          </a:p>
        </p:txBody>
      </p:sp>
      <p:sp>
        <p:nvSpPr>
          <p:cNvPr id="1027" name="Text Placeholder 2"/>
          <p:cNvSpPr>
            <a:spLocks noGrp="1"/>
          </p:cNvSpPr>
          <p:nvPr>
            <p:ph type="body" idx="1"/>
          </p:nvPr>
        </p:nvSpPr>
        <p:spPr bwMode="auto">
          <a:xfrm>
            <a:off x="609600" y="3022601"/>
            <a:ext cx="10972800" cy="310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Arial" panose="020B0604020202020204" pitchFamily="34" charset="0"/>
                <a:ea typeface="+mn-ea"/>
                <a:cs typeface="Arial" panose="020B0604020202020204" pitchFamily="34" charset="0"/>
              </a:defRPr>
            </a:lvl1pPr>
          </a:lstStyle>
          <a:p>
            <a:fld id="{6DE0FDDD-935F-469D-9F08-9B566C466409}" type="datetimeFigureOut">
              <a:rPr lang="en-US" smtClean="0"/>
              <a:t>2/18/2021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Arial" panose="020B0604020202020204" pitchFamily="34" charset="0"/>
                <a:ea typeface="+mn-ea"/>
                <a:cs typeface="Arial" panose="020B0604020202020204" pitchFamily="34" charset="0"/>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cs typeface="+mn-cs"/>
              </a:defRPr>
            </a:lvl1pPr>
          </a:lstStyle>
          <a:p>
            <a:fld id="{A294660A-434D-4A0A-8872-BE3F6315A33D}" type="slidenum">
              <a:rPr lang="en-US" smtClean="0"/>
              <a:t>‹#›</a:t>
            </a:fld>
            <a:endParaRPr lang="en-US"/>
          </a:p>
        </p:txBody>
      </p:sp>
      <p:pic>
        <p:nvPicPr>
          <p:cNvPr id="3" name="Picture 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0"/>
            <a:ext cx="12192000" cy="457200"/>
          </a:xfrm>
          <a:prstGeom prst="rect">
            <a:avLst/>
          </a:prstGeom>
        </p:spPr>
      </p:pic>
    </p:spTree>
    <p:extLst>
      <p:ext uri="{BB962C8B-B14F-4D97-AF65-F5344CB8AC3E}">
        <p14:creationId xmlns:p14="http://schemas.microsoft.com/office/powerpoint/2010/main" val="19304906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fontAlgn="base" hangingPunct="1">
        <a:spcBef>
          <a:spcPct val="0"/>
        </a:spcBef>
        <a:spcAft>
          <a:spcPct val="0"/>
        </a:spcAft>
        <a:defRPr sz="3200" b="1" kern="1200">
          <a:solidFill>
            <a:schemeClr val="tx1"/>
          </a:solidFill>
          <a:latin typeface="Arial"/>
          <a:ea typeface="ＭＳ Ｐゴシック" charset="0"/>
          <a:cs typeface="Arial"/>
        </a:defRPr>
      </a:lvl1pPr>
      <a:lvl2pPr algn="ctr" defTabSz="457200" rtl="0" eaLnBrk="1" fontAlgn="base" hangingPunct="1">
        <a:spcBef>
          <a:spcPct val="0"/>
        </a:spcBef>
        <a:spcAft>
          <a:spcPct val="0"/>
        </a:spcAft>
        <a:defRPr sz="3200" b="1">
          <a:solidFill>
            <a:schemeClr val="tx1"/>
          </a:solidFill>
          <a:latin typeface="Arial" charset="0"/>
          <a:ea typeface="ＭＳ Ｐゴシック" charset="0"/>
        </a:defRPr>
      </a:lvl2pPr>
      <a:lvl3pPr algn="ctr" defTabSz="457200" rtl="0" eaLnBrk="1" fontAlgn="base" hangingPunct="1">
        <a:spcBef>
          <a:spcPct val="0"/>
        </a:spcBef>
        <a:spcAft>
          <a:spcPct val="0"/>
        </a:spcAft>
        <a:defRPr sz="3200" b="1">
          <a:solidFill>
            <a:schemeClr val="tx1"/>
          </a:solidFill>
          <a:latin typeface="Arial" charset="0"/>
          <a:ea typeface="ＭＳ Ｐゴシック" charset="0"/>
        </a:defRPr>
      </a:lvl3pPr>
      <a:lvl4pPr algn="ctr" defTabSz="457200" rtl="0" eaLnBrk="1" fontAlgn="base" hangingPunct="1">
        <a:spcBef>
          <a:spcPct val="0"/>
        </a:spcBef>
        <a:spcAft>
          <a:spcPct val="0"/>
        </a:spcAft>
        <a:defRPr sz="3200" b="1">
          <a:solidFill>
            <a:schemeClr val="tx1"/>
          </a:solidFill>
          <a:latin typeface="Arial" charset="0"/>
          <a:ea typeface="ＭＳ Ｐゴシック" charset="0"/>
        </a:defRPr>
      </a:lvl4pPr>
      <a:lvl5pPr algn="ctr" defTabSz="457200" rtl="0" eaLnBrk="1" fontAlgn="base" hangingPunct="1">
        <a:spcBef>
          <a:spcPct val="0"/>
        </a:spcBef>
        <a:spcAft>
          <a:spcPct val="0"/>
        </a:spcAft>
        <a:defRPr sz="3200" b="1">
          <a:solidFill>
            <a:schemeClr val="tx1"/>
          </a:solidFill>
          <a:latin typeface="Arial" charset="0"/>
          <a:ea typeface="ＭＳ Ｐゴシック" charset="0"/>
        </a:defRPr>
      </a:lvl5pPr>
      <a:lvl6pPr marL="457200" algn="ctr" defTabSz="457200" rtl="0" eaLnBrk="1" fontAlgn="base" hangingPunct="1">
        <a:spcBef>
          <a:spcPct val="0"/>
        </a:spcBef>
        <a:spcAft>
          <a:spcPct val="0"/>
        </a:spcAft>
        <a:defRPr sz="3200" b="1">
          <a:solidFill>
            <a:schemeClr val="tx1"/>
          </a:solidFill>
          <a:latin typeface="Arial" charset="0"/>
          <a:ea typeface="ＭＳ Ｐゴシック" charset="0"/>
        </a:defRPr>
      </a:lvl6pPr>
      <a:lvl7pPr marL="914400" algn="ctr" defTabSz="457200" rtl="0" eaLnBrk="1" fontAlgn="base" hangingPunct="1">
        <a:spcBef>
          <a:spcPct val="0"/>
        </a:spcBef>
        <a:spcAft>
          <a:spcPct val="0"/>
        </a:spcAft>
        <a:defRPr sz="3200" b="1">
          <a:solidFill>
            <a:schemeClr val="tx1"/>
          </a:solidFill>
          <a:latin typeface="Arial" charset="0"/>
          <a:ea typeface="ＭＳ Ｐゴシック" charset="0"/>
        </a:defRPr>
      </a:lvl7pPr>
      <a:lvl8pPr marL="1371600" algn="ctr" defTabSz="457200" rtl="0" eaLnBrk="1" fontAlgn="base" hangingPunct="1">
        <a:spcBef>
          <a:spcPct val="0"/>
        </a:spcBef>
        <a:spcAft>
          <a:spcPct val="0"/>
        </a:spcAft>
        <a:defRPr sz="3200" b="1">
          <a:solidFill>
            <a:schemeClr val="tx1"/>
          </a:solidFill>
          <a:latin typeface="Arial" charset="0"/>
          <a:ea typeface="ＭＳ Ｐゴシック" charset="0"/>
        </a:defRPr>
      </a:lvl8pPr>
      <a:lvl9pPr marL="1828800" algn="ctr" defTabSz="457200" rtl="0" eaLnBrk="1" fontAlgn="base" hangingPunct="1">
        <a:spcBef>
          <a:spcPct val="0"/>
        </a:spcBef>
        <a:spcAft>
          <a:spcPct val="0"/>
        </a:spcAft>
        <a:defRPr sz="3200" b="1">
          <a:solidFill>
            <a:schemeClr val="tx1"/>
          </a:solidFill>
          <a:latin typeface="Arial" charset="0"/>
          <a:ea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1pPr>
      <a:lvl2pPr marL="742950" indent="-28575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2pPr>
      <a:lvl3pPr marL="1143000" indent="-228600" algn="l" defTabSz="457200" rtl="0" eaLnBrk="1" fontAlgn="base" hangingPunct="1">
        <a:spcBef>
          <a:spcPct val="20000"/>
        </a:spcBef>
        <a:spcAft>
          <a:spcPct val="0"/>
        </a:spcAft>
        <a:buFont typeface="Arial" charset="0"/>
        <a:buChar char="•"/>
        <a:defRPr kern="1200">
          <a:solidFill>
            <a:schemeClr val="tx1"/>
          </a:solidFill>
          <a:latin typeface="Arial"/>
          <a:ea typeface="ＭＳ Ｐゴシック" charset="0"/>
          <a:cs typeface="Arial"/>
        </a:defRPr>
      </a:lvl3pPr>
      <a:lvl4pPr marL="1600200" indent="-228600" algn="l" defTabSz="457200" rtl="0" eaLnBrk="1" fontAlgn="base" hangingPunct="1">
        <a:spcBef>
          <a:spcPct val="20000"/>
        </a:spcBef>
        <a:spcAft>
          <a:spcPct val="0"/>
        </a:spcAft>
        <a:buFont typeface="Arial" charset="0"/>
        <a:buChar char="–"/>
        <a:defRPr sz="1400" kern="1200">
          <a:solidFill>
            <a:schemeClr val="tx1"/>
          </a:solidFill>
          <a:latin typeface="Arial"/>
          <a:ea typeface="ＭＳ Ｐゴシック" charset="0"/>
          <a:cs typeface="Arial"/>
        </a:defRPr>
      </a:lvl4pPr>
      <a:lvl5pPr marL="2057400" indent="-228600" algn="l" defTabSz="457200" rtl="0" eaLnBrk="1" fontAlgn="base" hangingPunct="1">
        <a:spcBef>
          <a:spcPct val="20000"/>
        </a:spcBef>
        <a:spcAft>
          <a:spcPct val="0"/>
        </a:spcAft>
        <a:buFont typeface="Arial" charset="0"/>
        <a:buChar char="»"/>
        <a:defRPr sz="1000" kern="1200">
          <a:solidFill>
            <a:schemeClr val="tx1"/>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0465D-085F-40ED-BEF9-90086C6D8A3A}"/>
              </a:ext>
            </a:extLst>
          </p:cNvPr>
          <p:cNvSpPr>
            <a:spLocks noGrp="1"/>
          </p:cNvSpPr>
          <p:nvPr>
            <p:ph type="title"/>
          </p:nvPr>
        </p:nvSpPr>
        <p:spPr/>
        <p:txBody>
          <a:bodyPr/>
          <a:lstStyle/>
          <a:p>
            <a:r>
              <a:rPr lang="en-US" dirty="0"/>
              <a:t>Codebook development </a:t>
            </a:r>
            <a:br>
              <a:rPr lang="en-US" dirty="0"/>
            </a:br>
            <a:br>
              <a:rPr lang="en-US" dirty="0"/>
            </a:br>
            <a:r>
              <a:rPr lang="en-US" sz="2400" dirty="0"/>
              <a:t>By Andrew R. Smolski, Department of Sociology and Anthropology </a:t>
            </a:r>
            <a:endParaRPr lang="en-US" dirty="0"/>
          </a:p>
        </p:txBody>
      </p:sp>
      <p:sp>
        <p:nvSpPr>
          <p:cNvPr id="4" name="Speech Bubble: Oval 3">
            <a:extLst>
              <a:ext uri="{FF2B5EF4-FFF2-40B4-BE49-F238E27FC236}">
                <a16:creationId xmlns:a16="http://schemas.microsoft.com/office/drawing/2014/main" id="{9176A567-D8AE-458D-A391-D8CA9C937952}"/>
              </a:ext>
            </a:extLst>
          </p:cNvPr>
          <p:cNvSpPr/>
          <p:nvPr/>
        </p:nvSpPr>
        <p:spPr>
          <a:xfrm>
            <a:off x="4001729" y="2448232"/>
            <a:ext cx="1799303" cy="1140542"/>
          </a:xfrm>
          <a:prstGeom prst="wedgeEllipseCallout">
            <a:avLst/>
          </a:prstGeom>
          <a:solidFill>
            <a:schemeClr val="accent1">
              <a:alpha val="16000"/>
            </a:schemeClr>
          </a:solidFill>
          <a:ln>
            <a:solidFill>
              <a:schemeClr val="accent1">
                <a:shade val="50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User">
            <a:extLst>
              <a:ext uri="{FF2B5EF4-FFF2-40B4-BE49-F238E27FC236}">
                <a16:creationId xmlns:a16="http://schemas.microsoft.com/office/drawing/2014/main" id="{10CA6048-2C52-4C13-A0E1-5D3D29A397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25993" y="3313727"/>
            <a:ext cx="2551471" cy="2551471"/>
          </a:xfrm>
          <a:prstGeom prst="rect">
            <a:avLst/>
          </a:prstGeom>
        </p:spPr>
      </p:pic>
    </p:spTree>
    <p:extLst>
      <p:ext uri="{BB962C8B-B14F-4D97-AF65-F5344CB8AC3E}">
        <p14:creationId xmlns:p14="http://schemas.microsoft.com/office/powerpoint/2010/main" val="1592643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8A703-024E-4F08-9B00-AC3C47A30DAD}"/>
              </a:ext>
            </a:extLst>
          </p:cNvPr>
          <p:cNvSpPr>
            <a:spLocks noGrp="1"/>
          </p:cNvSpPr>
          <p:nvPr>
            <p:ph type="title"/>
          </p:nvPr>
        </p:nvSpPr>
        <p:spPr>
          <a:xfrm>
            <a:off x="652272" y="259525"/>
            <a:ext cx="10972800" cy="1068387"/>
          </a:xfrm>
        </p:spPr>
        <p:txBody>
          <a:bodyPr/>
          <a:lstStyle/>
          <a:p>
            <a:r>
              <a:rPr lang="en-US" dirty="0"/>
              <a:t>Codebook Example</a:t>
            </a:r>
          </a:p>
        </p:txBody>
      </p:sp>
      <p:sp>
        <p:nvSpPr>
          <p:cNvPr id="4" name="Content Placeholder 3">
            <a:extLst>
              <a:ext uri="{FF2B5EF4-FFF2-40B4-BE49-F238E27FC236}">
                <a16:creationId xmlns:a16="http://schemas.microsoft.com/office/drawing/2014/main" id="{653C8837-8933-4DCC-8AF6-35487F997F05}"/>
              </a:ext>
            </a:extLst>
          </p:cNvPr>
          <p:cNvSpPr txBox="1">
            <a:spLocks noGrp="1"/>
          </p:cNvSpPr>
          <p:nvPr>
            <p:ph idx="1"/>
          </p:nvPr>
        </p:nvSpPr>
        <p:spPr>
          <a:xfrm>
            <a:off x="85344" y="1120648"/>
            <a:ext cx="12106656" cy="5607689"/>
          </a:xfrm>
          <a:prstGeom prst="rect">
            <a:avLst/>
          </a:prstGeom>
          <a:noFill/>
        </p:spPr>
        <p:txBody>
          <a:bodyPr wrap="square">
            <a:spAutoFit/>
          </a:bodyPr>
          <a:lstStyle/>
          <a:p>
            <a:r>
              <a:rPr lang="en-US" sz="1600" dirty="0"/>
              <a:t>Code: LAND</a:t>
            </a:r>
          </a:p>
          <a:p>
            <a:pPr marL="0" indent="0">
              <a:buNone/>
            </a:pPr>
            <a:r>
              <a:rPr lang="en-US" sz="1600" dirty="0"/>
              <a:t>		Full Definition: The physical place and location where people farm. </a:t>
            </a:r>
          </a:p>
          <a:p>
            <a:pPr marL="0" indent="0">
              <a:buNone/>
            </a:pPr>
            <a:r>
              <a:rPr lang="en-US" sz="1600" dirty="0"/>
              <a:t>		</a:t>
            </a:r>
          </a:p>
          <a:p>
            <a:pPr marL="0" indent="0">
              <a:buNone/>
            </a:pPr>
            <a:r>
              <a:rPr lang="en-US" sz="1600" dirty="0"/>
              <a:t>		When to Use: Use this code to refer to land prices, land tenure agreements, amount of available land, issues related to 			acquiring land, and general investments made to the farming operation (</a:t>
            </a:r>
            <a:r>
              <a:rPr lang="en-US" sz="1600" dirty="0" err="1"/>
              <a:t>eg</a:t>
            </a:r>
            <a:r>
              <a:rPr lang="en-US" sz="1600" dirty="0"/>
              <a:t> infrastructure). Also use this code for 				references to the location of the farm (including its proximity to markets), including the region where the farm is located.</a:t>
            </a:r>
          </a:p>
          <a:p>
            <a:pPr marL="0" indent="0">
              <a:buNone/>
            </a:pPr>
            <a:endParaRPr lang="en-US" sz="1600" dirty="0"/>
          </a:p>
          <a:p>
            <a:pPr marL="0" indent="0">
              <a:buNone/>
            </a:pPr>
            <a:r>
              <a:rPr lang="en-US" sz="1600" dirty="0"/>
              <a:t>		When Not to Use: Do not use this code for references to soil, as in, the actual medium for growing plants (instead, use 			code SOIL), unless the participant is talking about the soil associated with the location of the farm. For example, this would 		be coded as SOIL because it discusses agricultural practices: “But it takes about—once you start no till, we found out it 			takes you probably about four years to actually get your land in real good shape for no till.”</a:t>
            </a:r>
          </a:p>
          <a:p>
            <a:pPr marL="0" indent="0">
              <a:buNone/>
            </a:pPr>
            <a:endParaRPr lang="en-US" sz="1600" dirty="0"/>
          </a:p>
          <a:p>
            <a:pPr marL="0" indent="0">
              <a:buNone/>
            </a:pPr>
            <a:r>
              <a:rPr lang="en-US" sz="1600" dirty="0"/>
              <a:t>		NOTE: In contrast, this would be coded as LAND and SOIL: “The soils here in this valley are especially fertile.”</a:t>
            </a:r>
          </a:p>
          <a:p>
            <a:pPr marL="0" indent="0">
              <a:buNone/>
            </a:pPr>
            <a:endParaRPr lang="en-US" sz="1600" dirty="0"/>
          </a:p>
          <a:p>
            <a:pPr marL="0" indent="0">
              <a:buNone/>
            </a:pPr>
            <a:r>
              <a:rPr lang="en-US" sz="1600" dirty="0"/>
              <a:t>		Example: “We looked for land for about 2 1/2 years and finally found this place and bought that about a year ago.”  “Over 			the years losing land kind of helped me out more than I thought because I was like we lost this much, we’re not going to 			make this much.” </a:t>
            </a:r>
          </a:p>
          <a:p>
            <a:pPr marL="0" indent="0">
              <a:buNone/>
            </a:pPr>
            <a:endParaRPr lang="en-US" sz="1600" dirty="0"/>
          </a:p>
          <a:p>
            <a:pPr marL="0" indent="0">
              <a:buNone/>
            </a:pPr>
            <a:r>
              <a:rPr lang="en-US" sz="1600" dirty="0"/>
              <a:t>		Cross-codes: This code may overlap with PRACTICES and/or SOIL with reference to agricultural practices and their 				impact on the land that is farmed.</a:t>
            </a:r>
          </a:p>
        </p:txBody>
      </p:sp>
    </p:spTree>
    <p:extLst>
      <p:ext uri="{BB962C8B-B14F-4D97-AF65-F5344CB8AC3E}">
        <p14:creationId xmlns:p14="http://schemas.microsoft.com/office/powerpoint/2010/main" val="2963108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88B22-4ECE-48C1-83D7-9BA02C6E3F96}"/>
              </a:ext>
            </a:extLst>
          </p:cNvPr>
          <p:cNvSpPr>
            <a:spLocks noGrp="1"/>
          </p:cNvSpPr>
          <p:nvPr>
            <p:ph type="title"/>
          </p:nvPr>
        </p:nvSpPr>
        <p:spPr/>
        <p:txBody>
          <a:bodyPr/>
          <a:lstStyle/>
          <a:p>
            <a:r>
              <a:rPr lang="en-US" dirty="0"/>
              <a:t>Codebook Development Process – Iterative Analysis</a:t>
            </a:r>
          </a:p>
        </p:txBody>
      </p:sp>
      <p:sp>
        <p:nvSpPr>
          <p:cNvPr id="3" name="Content Placeholder 2">
            <a:extLst>
              <a:ext uri="{FF2B5EF4-FFF2-40B4-BE49-F238E27FC236}">
                <a16:creationId xmlns:a16="http://schemas.microsoft.com/office/drawing/2014/main" id="{2C7981BB-A85C-43A7-A060-1195C7620648}"/>
              </a:ext>
            </a:extLst>
          </p:cNvPr>
          <p:cNvSpPr>
            <a:spLocks noGrp="1"/>
          </p:cNvSpPr>
          <p:nvPr>
            <p:ph idx="1"/>
          </p:nvPr>
        </p:nvSpPr>
        <p:spPr>
          <a:xfrm>
            <a:off x="873842" y="2071480"/>
            <a:ext cx="4372897" cy="1603375"/>
          </a:xfrm>
        </p:spPr>
        <p:txBody>
          <a:bodyPr>
            <a:normAutofit/>
          </a:bodyPr>
          <a:lstStyle/>
          <a:p>
            <a:pPr marL="0" indent="0">
              <a:buNone/>
            </a:pPr>
            <a:r>
              <a:rPr lang="en-US" dirty="0"/>
              <a:t>Decide on a methodology</a:t>
            </a:r>
          </a:p>
          <a:p>
            <a:pPr marL="0" indent="0">
              <a:buNone/>
            </a:pPr>
            <a:r>
              <a:rPr lang="en-US" dirty="0"/>
              <a:t>	This will drive the rest of 	the codebook process  </a:t>
            </a:r>
          </a:p>
        </p:txBody>
      </p:sp>
      <p:sp>
        <p:nvSpPr>
          <p:cNvPr id="4" name="Rectangle 3">
            <a:extLst>
              <a:ext uri="{FF2B5EF4-FFF2-40B4-BE49-F238E27FC236}">
                <a16:creationId xmlns:a16="http://schemas.microsoft.com/office/drawing/2014/main" id="{6557EDA6-63C3-4664-95E0-B87F16495370}"/>
              </a:ext>
            </a:extLst>
          </p:cNvPr>
          <p:cNvSpPr/>
          <p:nvPr/>
        </p:nvSpPr>
        <p:spPr>
          <a:xfrm>
            <a:off x="6747388" y="4528118"/>
            <a:ext cx="4335140" cy="1569660"/>
          </a:xfrm>
          <a:prstGeom prst="rect">
            <a:avLst/>
          </a:prstGeom>
        </p:spPr>
        <p:txBody>
          <a:bodyPr wrap="square">
            <a:spAutoFit/>
          </a:bodyPr>
          <a:lstStyle/>
          <a:p>
            <a:r>
              <a:rPr lang="en-US" sz="2400" dirty="0"/>
              <a:t>Definitions and Instructions </a:t>
            </a:r>
          </a:p>
          <a:p>
            <a:r>
              <a:rPr lang="en-US" sz="2400" dirty="0"/>
              <a:t>	Define each code and provide 	instructions for how that 	code will be used </a:t>
            </a:r>
          </a:p>
        </p:txBody>
      </p:sp>
      <p:sp>
        <p:nvSpPr>
          <p:cNvPr id="5" name="Rectangle 4">
            <a:extLst>
              <a:ext uri="{FF2B5EF4-FFF2-40B4-BE49-F238E27FC236}">
                <a16:creationId xmlns:a16="http://schemas.microsoft.com/office/drawing/2014/main" id="{6A87516F-0EEF-45B4-A52E-7E27203EA0D8}"/>
              </a:ext>
            </a:extLst>
          </p:cNvPr>
          <p:cNvSpPr/>
          <p:nvPr/>
        </p:nvSpPr>
        <p:spPr>
          <a:xfrm>
            <a:off x="6747388" y="1954530"/>
            <a:ext cx="3603523" cy="1200329"/>
          </a:xfrm>
          <a:prstGeom prst="rect">
            <a:avLst/>
          </a:prstGeom>
        </p:spPr>
        <p:txBody>
          <a:bodyPr wrap="square">
            <a:spAutoFit/>
          </a:bodyPr>
          <a:lstStyle/>
          <a:p>
            <a:r>
              <a:rPr lang="en-US" sz="2400" dirty="0"/>
              <a:t>If positivist or iterative, pre-define codes or coding categories </a:t>
            </a:r>
          </a:p>
        </p:txBody>
      </p:sp>
      <p:sp>
        <p:nvSpPr>
          <p:cNvPr id="6" name="Rectangle 5">
            <a:extLst>
              <a:ext uri="{FF2B5EF4-FFF2-40B4-BE49-F238E27FC236}">
                <a16:creationId xmlns:a16="http://schemas.microsoft.com/office/drawing/2014/main" id="{09B18BDB-BD8A-4370-9D62-9A33616E3B0A}"/>
              </a:ext>
            </a:extLst>
          </p:cNvPr>
          <p:cNvSpPr/>
          <p:nvPr/>
        </p:nvSpPr>
        <p:spPr>
          <a:xfrm>
            <a:off x="873842" y="4528118"/>
            <a:ext cx="4335140" cy="1938992"/>
          </a:xfrm>
          <a:prstGeom prst="rect">
            <a:avLst/>
          </a:prstGeom>
        </p:spPr>
        <p:txBody>
          <a:bodyPr wrap="square">
            <a:spAutoFit/>
          </a:bodyPr>
          <a:lstStyle/>
          <a:p>
            <a:r>
              <a:rPr lang="en-US" sz="2400" dirty="0"/>
              <a:t>Sampling and Reliability</a:t>
            </a:r>
          </a:p>
          <a:p>
            <a:r>
              <a:rPr lang="en-US" sz="2400" dirty="0"/>
              <a:t>	Pull a sample of the dataset 	to have each member of the 	team code to get an inter-	coder reliability score </a:t>
            </a:r>
          </a:p>
        </p:txBody>
      </p:sp>
    </p:spTree>
    <p:extLst>
      <p:ext uri="{BB962C8B-B14F-4D97-AF65-F5344CB8AC3E}">
        <p14:creationId xmlns:p14="http://schemas.microsoft.com/office/powerpoint/2010/main" val="804070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7583C-763F-4A3E-AFD5-2F1DB9CEDE0A}"/>
              </a:ext>
            </a:extLst>
          </p:cNvPr>
          <p:cNvSpPr>
            <a:spLocks noGrp="1"/>
          </p:cNvSpPr>
          <p:nvPr>
            <p:ph type="title"/>
          </p:nvPr>
        </p:nvSpPr>
        <p:spPr/>
        <p:txBody>
          <a:bodyPr/>
          <a:lstStyle/>
          <a:p>
            <a:r>
              <a:rPr lang="en-US" dirty="0"/>
              <a:t>Example: Grounded Coding Process</a:t>
            </a:r>
          </a:p>
        </p:txBody>
      </p:sp>
      <p:sp>
        <p:nvSpPr>
          <p:cNvPr id="3" name="Content Placeholder 2">
            <a:extLst>
              <a:ext uri="{FF2B5EF4-FFF2-40B4-BE49-F238E27FC236}">
                <a16:creationId xmlns:a16="http://schemas.microsoft.com/office/drawing/2014/main" id="{C7A37B8D-6ED3-47B4-B094-F19F9E9DA91F}"/>
              </a:ext>
            </a:extLst>
          </p:cNvPr>
          <p:cNvSpPr>
            <a:spLocks noGrp="1"/>
          </p:cNvSpPr>
          <p:nvPr>
            <p:ph idx="1"/>
          </p:nvPr>
        </p:nvSpPr>
        <p:spPr>
          <a:xfrm>
            <a:off x="609600" y="1968501"/>
            <a:ext cx="5034116" cy="615334"/>
          </a:xfrm>
        </p:spPr>
        <p:txBody>
          <a:bodyPr/>
          <a:lstStyle/>
          <a:p>
            <a:pPr marL="0" indent="0">
              <a:buNone/>
            </a:pPr>
            <a:r>
              <a:rPr lang="en-US" dirty="0"/>
              <a:t>Research Concern </a:t>
            </a:r>
          </a:p>
          <a:p>
            <a:pPr marL="0" indent="0">
              <a:buNone/>
            </a:pPr>
            <a:r>
              <a:rPr lang="en-US" sz="2000" dirty="0"/>
              <a:t>	What is the question you are 	answering? </a:t>
            </a:r>
          </a:p>
          <a:p>
            <a:pPr marL="0" indent="0">
              <a:buNone/>
            </a:pPr>
            <a:r>
              <a:rPr lang="en-US" sz="2000" dirty="0"/>
              <a:t>	This will drive your reading  </a:t>
            </a:r>
          </a:p>
        </p:txBody>
      </p:sp>
      <p:sp>
        <p:nvSpPr>
          <p:cNvPr id="4" name="Content Placeholder 2">
            <a:extLst>
              <a:ext uri="{FF2B5EF4-FFF2-40B4-BE49-F238E27FC236}">
                <a16:creationId xmlns:a16="http://schemas.microsoft.com/office/drawing/2014/main" id="{9D4AE850-8298-4BA5-B64C-AB66F079768D}"/>
              </a:ext>
            </a:extLst>
          </p:cNvPr>
          <p:cNvSpPr txBox="1">
            <a:spLocks/>
          </p:cNvSpPr>
          <p:nvPr/>
        </p:nvSpPr>
        <p:spPr bwMode="auto">
          <a:xfrm>
            <a:off x="7717537" y="4703754"/>
            <a:ext cx="4562168" cy="615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1pPr>
            <a:lvl2pPr marL="742950" indent="-28575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2pPr>
            <a:lvl3pPr marL="1143000" indent="-228600" algn="l" defTabSz="457200" rtl="0" eaLnBrk="1" fontAlgn="base" hangingPunct="1">
              <a:spcBef>
                <a:spcPct val="20000"/>
              </a:spcBef>
              <a:spcAft>
                <a:spcPct val="0"/>
              </a:spcAft>
              <a:buFont typeface="Arial" charset="0"/>
              <a:buChar char="•"/>
              <a:defRPr kern="1200">
                <a:solidFill>
                  <a:schemeClr val="tx1"/>
                </a:solidFill>
                <a:latin typeface="Arial"/>
                <a:ea typeface="ＭＳ Ｐゴシック" charset="0"/>
                <a:cs typeface="Arial"/>
              </a:defRPr>
            </a:lvl3pPr>
            <a:lvl4pPr marL="1600200" indent="-228600" algn="l" defTabSz="457200" rtl="0" eaLnBrk="1" fontAlgn="base" hangingPunct="1">
              <a:spcBef>
                <a:spcPct val="20000"/>
              </a:spcBef>
              <a:spcAft>
                <a:spcPct val="0"/>
              </a:spcAft>
              <a:buFont typeface="Arial" charset="0"/>
              <a:buChar char="–"/>
              <a:defRPr sz="1400" kern="1200">
                <a:solidFill>
                  <a:schemeClr val="tx1"/>
                </a:solidFill>
                <a:latin typeface="Arial"/>
                <a:ea typeface="ＭＳ Ｐゴシック" charset="0"/>
                <a:cs typeface="Arial"/>
              </a:defRPr>
            </a:lvl4pPr>
            <a:lvl5pPr marL="2057400" indent="-228600" algn="l" defTabSz="457200" rtl="0" eaLnBrk="1" fontAlgn="base" hangingPunct="1">
              <a:spcBef>
                <a:spcPct val="20000"/>
              </a:spcBef>
              <a:spcAft>
                <a:spcPct val="0"/>
              </a:spcAft>
              <a:buFont typeface="Arial" charset="0"/>
              <a:buChar char="»"/>
              <a:defRPr sz="1000" kern="1200">
                <a:solidFill>
                  <a:schemeClr val="tx1"/>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charset="0"/>
              <a:buNone/>
            </a:pPr>
            <a:r>
              <a:rPr lang="en-US" dirty="0"/>
              <a:t>Themes</a:t>
            </a:r>
          </a:p>
          <a:p>
            <a:pPr marL="0" indent="0">
              <a:buFont typeface="Arial" charset="0"/>
              <a:buNone/>
            </a:pPr>
            <a:r>
              <a:rPr lang="en-US" dirty="0"/>
              <a:t>	</a:t>
            </a:r>
            <a:r>
              <a:rPr lang="en-US" sz="2000" dirty="0"/>
              <a:t>How do these constructs work 	together in develop a varied 	groupings </a:t>
            </a:r>
          </a:p>
        </p:txBody>
      </p:sp>
      <p:sp>
        <p:nvSpPr>
          <p:cNvPr id="5" name="Content Placeholder 2">
            <a:extLst>
              <a:ext uri="{FF2B5EF4-FFF2-40B4-BE49-F238E27FC236}">
                <a16:creationId xmlns:a16="http://schemas.microsoft.com/office/drawing/2014/main" id="{FF2B63D5-9639-47EA-988E-CD37AE971F66}"/>
              </a:ext>
            </a:extLst>
          </p:cNvPr>
          <p:cNvSpPr txBox="1">
            <a:spLocks/>
          </p:cNvSpPr>
          <p:nvPr/>
        </p:nvSpPr>
        <p:spPr bwMode="auto">
          <a:xfrm>
            <a:off x="7885473" y="1968501"/>
            <a:ext cx="3696927" cy="615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1pPr>
            <a:lvl2pPr marL="742950" indent="-28575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2pPr>
            <a:lvl3pPr marL="1143000" indent="-228600" algn="l" defTabSz="457200" rtl="0" eaLnBrk="1" fontAlgn="base" hangingPunct="1">
              <a:spcBef>
                <a:spcPct val="20000"/>
              </a:spcBef>
              <a:spcAft>
                <a:spcPct val="0"/>
              </a:spcAft>
              <a:buFont typeface="Arial" charset="0"/>
              <a:buChar char="•"/>
              <a:defRPr kern="1200">
                <a:solidFill>
                  <a:schemeClr val="tx1"/>
                </a:solidFill>
                <a:latin typeface="Arial"/>
                <a:ea typeface="ＭＳ Ｐゴシック" charset="0"/>
                <a:cs typeface="Arial"/>
              </a:defRPr>
            </a:lvl3pPr>
            <a:lvl4pPr marL="1600200" indent="-228600" algn="l" defTabSz="457200" rtl="0" eaLnBrk="1" fontAlgn="base" hangingPunct="1">
              <a:spcBef>
                <a:spcPct val="20000"/>
              </a:spcBef>
              <a:spcAft>
                <a:spcPct val="0"/>
              </a:spcAft>
              <a:buFont typeface="Arial" charset="0"/>
              <a:buChar char="–"/>
              <a:defRPr sz="1400" kern="1200">
                <a:solidFill>
                  <a:schemeClr val="tx1"/>
                </a:solidFill>
                <a:latin typeface="Arial"/>
                <a:ea typeface="ＭＳ Ｐゴシック" charset="0"/>
                <a:cs typeface="Arial"/>
              </a:defRPr>
            </a:lvl4pPr>
            <a:lvl5pPr marL="2057400" indent="-228600" algn="l" defTabSz="457200" rtl="0" eaLnBrk="1" fontAlgn="base" hangingPunct="1">
              <a:spcBef>
                <a:spcPct val="20000"/>
              </a:spcBef>
              <a:spcAft>
                <a:spcPct val="0"/>
              </a:spcAft>
              <a:buFont typeface="Arial" charset="0"/>
              <a:buChar char="»"/>
              <a:defRPr sz="1000" kern="1200">
                <a:solidFill>
                  <a:schemeClr val="tx1"/>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charset="0"/>
              <a:buNone/>
            </a:pPr>
            <a:r>
              <a:rPr lang="en-US" dirty="0"/>
              <a:t>Constructs </a:t>
            </a:r>
          </a:p>
          <a:p>
            <a:pPr marL="0" indent="0">
              <a:buFont typeface="Arial" charset="0"/>
              <a:buNone/>
            </a:pPr>
            <a:r>
              <a:rPr lang="en-US" dirty="0"/>
              <a:t>	</a:t>
            </a:r>
            <a:r>
              <a:rPr lang="en-US" sz="2000" dirty="0"/>
              <a:t>What are the patterned 	ideas arising in the corpus 	relative to your research 	question? </a:t>
            </a:r>
            <a:endParaRPr lang="en-US" dirty="0"/>
          </a:p>
        </p:txBody>
      </p:sp>
      <p:sp>
        <p:nvSpPr>
          <p:cNvPr id="6" name="Content Placeholder 2">
            <a:extLst>
              <a:ext uri="{FF2B5EF4-FFF2-40B4-BE49-F238E27FC236}">
                <a16:creationId xmlns:a16="http://schemas.microsoft.com/office/drawing/2014/main" id="{817533B7-6C83-4569-849E-5419B4C276D6}"/>
              </a:ext>
            </a:extLst>
          </p:cNvPr>
          <p:cNvSpPr txBox="1">
            <a:spLocks/>
          </p:cNvSpPr>
          <p:nvPr/>
        </p:nvSpPr>
        <p:spPr bwMode="auto">
          <a:xfrm>
            <a:off x="777538" y="4703754"/>
            <a:ext cx="3696927" cy="615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1pPr>
            <a:lvl2pPr marL="742950" indent="-28575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2pPr>
            <a:lvl3pPr marL="1143000" indent="-228600" algn="l" defTabSz="457200" rtl="0" eaLnBrk="1" fontAlgn="base" hangingPunct="1">
              <a:spcBef>
                <a:spcPct val="20000"/>
              </a:spcBef>
              <a:spcAft>
                <a:spcPct val="0"/>
              </a:spcAft>
              <a:buFont typeface="Arial" charset="0"/>
              <a:buChar char="•"/>
              <a:defRPr kern="1200">
                <a:solidFill>
                  <a:schemeClr val="tx1"/>
                </a:solidFill>
                <a:latin typeface="Arial"/>
                <a:ea typeface="ＭＳ Ｐゴシック" charset="0"/>
                <a:cs typeface="Arial"/>
              </a:defRPr>
            </a:lvl3pPr>
            <a:lvl4pPr marL="1600200" indent="-228600" algn="l" defTabSz="457200" rtl="0" eaLnBrk="1" fontAlgn="base" hangingPunct="1">
              <a:spcBef>
                <a:spcPct val="20000"/>
              </a:spcBef>
              <a:spcAft>
                <a:spcPct val="0"/>
              </a:spcAft>
              <a:buFont typeface="Arial" charset="0"/>
              <a:buChar char="–"/>
              <a:defRPr sz="1400" kern="1200">
                <a:solidFill>
                  <a:schemeClr val="tx1"/>
                </a:solidFill>
                <a:latin typeface="Arial"/>
                <a:ea typeface="ＭＳ Ｐゴシック" charset="0"/>
                <a:cs typeface="Arial"/>
              </a:defRPr>
            </a:lvl4pPr>
            <a:lvl5pPr marL="2057400" indent="-228600" algn="l" defTabSz="457200" rtl="0" eaLnBrk="1" fontAlgn="base" hangingPunct="1">
              <a:spcBef>
                <a:spcPct val="20000"/>
              </a:spcBef>
              <a:spcAft>
                <a:spcPct val="0"/>
              </a:spcAft>
              <a:buFont typeface="Arial" charset="0"/>
              <a:buChar char="»"/>
              <a:defRPr sz="1000" kern="1200">
                <a:solidFill>
                  <a:schemeClr val="tx1"/>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charset="0"/>
              <a:buNone/>
            </a:pPr>
            <a:r>
              <a:rPr lang="en-US" dirty="0"/>
              <a:t>Narrative</a:t>
            </a:r>
          </a:p>
          <a:p>
            <a:pPr marL="0" indent="0">
              <a:buFont typeface="Arial" charset="0"/>
              <a:buNone/>
            </a:pPr>
            <a:r>
              <a:rPr lang="en-US" sz="2000" dirty="0"/>
              <a:t>	How do these themes fit 	together into an overall set 	of ideas or discourse? </a:t>
            </a:r>
            <a:endParaRPr lang="en-US" dirty="0"/>
          </a:p>
        </p:txBody>
      </p:sp>
      <p:sp>
        <p:nvSpPr>
          <p:cNvPr id="7" name="Content Placeholder 2">
            <a:extLst>
              <a:ext uri="{FF2B5EF4-FFF2-40B4-BE49-F238E27FC236}">
                <a16:creationId xmlns:a16="http://schemas.microsoft.com/office/drawing/2014/main" id="{A4A97D90-2203-4982-9D9E-81FADDCBE653}"/>
              </a:ext>
            </a:extLst>
          </p:cNvPr>
          <p:cNvSpPr txBox="1">
            <a:spLocks/>
          </p:cNvSpPr>
          <p:nvPr/>
        </p:nvSpPr>
        <p:spPr bwMode="auto">
          <a:xfrm>
            <a:off x="0" y="6550333"/>
            <a:ext cx="7567692" cy="307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1pPr>
            <a:lvl2pPr marL="742950" indent="-28575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2pPr>
            <a:lvl3pPr marL="1143000" indent="-228600" algn="l" defTabSz="457200" rtl="0" eaLnBrk="1" fontAlgn="base" hangingPunct="1">
              <a:spcBef>
                <a:spcPct val="20000"/>
              </a:spcBef>
              <a:spcAft>
                <a:spcPct val="0"/>
              </a:spcAft>
              <a:buFont typeface="Arial" charset="0"/>
              <a:buChar char="•"/>
              <a:defRPr kern="1200">
                <a:solidFill>
                  <a:schemeClr val="tx1"/>
                </a:solidFill>
                <a:latin typeface="Arial"/>
                <a:ea typeface="ＭＳ Ｐゴシック" charset="0"/>
                <a:cs typeface="Arial"/>
              </a:defRPr>
            </a:lvl3pPr>
            <a:lvl4pPr marL="1600200" indent="-228600" algn="l" defTabSz="457200" rtl="0" eaLnBrk="1" fontAlgn="base" hangingPunct="1">
              <a:spcBef>
                <a:spcPct val="20000"/>
              </a:spcBef>
              <a:spcAft>
                <a:spcPct val="0"/>
              </a:spcAft>
              <a:buFont typeface="Arial" charset="0"/>
              <a:buChar char="–"/>
              <a:defRPr sz="1400" kern="1200">
                <a:solidFill>
                  <a:schemeClr val="tx1"/>
                </a:solidFill>
                <a:latin typeface="Arial"/>
                <a:ea typeface="ＭＳ Ｐゴシック" charset="0"/>
                <a:cs typeface="Arial"/>
              </a:defRPr>
            </a:lvl4pPr>
            <a:lvl5pPr marL="2057400" indent="-228600" algn="l" defTabSz="457200" rtl="0" eaLnBrk="1" fontAlgn="base" hangingPunct="1">
              <a:spcBef>
                <a:spcPct val="20000"/>
              </a:spcBef>
              <a:spcAft>
                <a:spcPct val="0"/>
              </a:spcAft>
              <a:buFont typeface="Arial" charset="0"/>
              <a:buChar char="»"/>
              <a:defRPr sz="1000" kern="1200">
                <a:solidFill>
                  <a:schemeClr val="tx1"/>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charset="0"/>
              <a:buNone/>
            </a:pPr>
            <a:r>
              <a:rPr lang="en-US" sz="1800" dirty="0"/>
              <a:t>Adapted from </a:t>
            </a:r>
            <a:r>
              <a:rPr lang="en-US" sz="1800" i="1" dirty="0"/>
              <a:t>Qualitative Data: An Introduction to Coding and Analysis</a:t>
            </a:r>
            <a:endParaRPr lang="en-US" sz="1600" dirty="0"/>
          </a:p>
        </p:txBody>
      </p:sp>
      <p:sp>
        <p:nvSpPr>
          <p:cNvPr id="8" name="Arrow: Right 7">
            <a:extLst>
              <a:ext uri="{FF2B5EF4-FFF2-40B4-BE49-F238E27FC236}">
                <a16:creationId xmlns:a16="http://schemas.microsoft.com/office/drawing/2014/main" id="{D5337462-C953-4A6D-9119-E8AB5E084A08}"/>
              </a:ext>
            </a:extLst>
          </p:cNvPr>
          <p:cNvSpPr/>
          <p:nvPr/>
        </p:nvSpPr>
        <p:spPr>
          <a:xfrm>
            <a:off x="5407742" y="2276168"/>
            <a:ext cx="1376518" cy="76072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0D22857F-F063-4974-A708-0BDCA03E939F}"/>
              </a:ext>
            </a:extLst>
          </p:cNvPr>
          <p:cNvSpPr/>
          <p:nvPr/>
        </p:nvSpPr>
        <p:spPr>
          <a:xfrm>
            <a:off x="9368176" y="3915373"/>
            <a:ext cx="731520" cy="788381"/>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Arrow: Left 9">
            <a:extLst>
              <a:ext uri="{FF2B5EF4-FFF2-40B4-BE49-F238E27FC236}">
                <a16:creationId xmlns:a16="http://schemas.microsoft.com/office/drawing/2014/main" id="{F1C851D7-5867-4577-9180-D9B37C5F0A4B}"/>
              </a:ext>
            </a:extLst>
          </p:cNvPr>
          <p:cNvSpPr/>
          <p:nvPr/>
        </p:nvSpPr>
        <p:spPr>
          <a:xfrm>
            <a:off x="5349535" y="4889500"/>
            <a:ext cx="1492930" cy="76072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7037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D1358-B08C-42A0-8125-749AE099B9A3}"/>
              </a:ext>
            </a:extLst>
          </p:cNvPr>
          <p:cNvSpPr>
            <a:spLocks noGrp="1"/>
          </p:cNvSpPr>
          <p:nvPr>
            <p:ph type="title"/>
          </p:nvPr>
        </p:nvSpPr>
        <p:spPr/>
        <p:txBody>
          <a:bodyPr/>
          <a:lstStyle/>
          <a:p>
            <a:r>
              <a:rPr lang="en-US" dirty="0"/>
              <a:t>Example Analysis Type: Narrative</a:t>
            </a:r>
          </a:p>
        </p:txBody>
      </p:sp>
      <p:sp>
        <p:nvSpPr>
          <p:cNvPr id="3" name="Content Placeholder 2">
            <a:extLst>
              <a:ext uri="{FF2B5EF4-FFF2-40B4-BE49-F238E27FC236}">
                <a16:creationId xmlns:a16="http://schemas.microsoft.com/office/drawing/2014/main" id="{0036F292-33FC-4CE9-8F70-20BB5DA22360}"/>
              </a:ext>
            </a:extLst>
          </p:cNvPr>
          <p:cNvSpPr>
            <a:spLocks noGrp="1"/>
          </p:cNvSpPr>
          <p:nvPr>
            <p:ph idx="1"/>
          </p:nvPr>
        </p:nvSpPr>
        <p:spPr>
          <a:xfrm>
            <a:off x="755855" y="2034254"/>
            <a:ext cx="3411794" cy="664496"/>
          </a:xfrm>
        </p:spPr>
        <p:txBody>
          <a:bodyPr/>
          <a:lstStyle/>
          <a:p>
            <a:pPr marL="0" indent="0">
              <a:buNone/>
            </a:pPr>
            <a:r>
              <a:rPr lang="en-US" dirty="0"/>
              <a:t>Chronology </a:t>
            </a:r>
          </a:p>
          <a:p>
            <a:pPr marL="0" indent="0">
              <a:buNone/>
            </a:pPr>
            <a:r>
              <a:rPr lang="en-US" dirty="0"/>
              <a:t>	When do things 	discussed occur</a:t>
            </a:r>
          </a:p>
        </p:txBody>
      </p:sp>
      <p:sp>
        <p:nvSpPr>
          <p:cNvPr id="4" name="Content Placeholder 2">
            <a:extLst>
              <a:ext uri="{FF2B5EF4-FFF2-40B4-BE49-F238E27FC236}">
                <a16:creationId xmlns:a16="http://schemas.microsoft.com/office/drawing/2014/main" id="{98E0616F-4283-4642-9AF2-53E3F90B0AE1}"/>
              </a:ext>
            </a:extLst>
          </p:cNvPr>
          <p:cNvSpPr txBox="1">
            <a:spLocks/>
          </p:cNvSpPr>
          <p:nvPr/>
        </p:nvSpPr>
        <p:spPr bwMode="auto">
          <a:xfrm>
            <a:off x="755855" y="4129427"/>
            <a:ext cx="3834975" cy="664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1pPr>
            <a:lvl2pPr marL="742950" indent="-28575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2pPr>
            <a:lvl3pPr marL="1143000" indent="-228600" algn="l" defTabSz="457200" rtl="0" eaLnBrk="1" fontAlgn="base" hangingPunct="1">
              <a:spcBef>
                <a:spcPct val="20000"/>
              </a:spcBef>
              <a:spcAft>
                <a:spcPct val="0"/>
              </a:spcAft>
              <a:buFont typeface="Arial" charset="0"/>
              <a:buChar char="•"/>
              <a:defRPr kern="1200">
                <a:solidFill>
                  <a:schemeClr val="tx1"/>
                </a:solidFill>
                <a:latin typeface="Arial"/>
                <a:ea typeface="ＭＳ Ｐゴシック" charset="0"/>
                <a:cs typeface="Arial"/>
              </a:defRPr>
            </a:lvl3pPr>
            <a:lvl4pPr marL="1600200" indent="-228600" algn="l" defTabSz="457200" rtl="0" eaLnBrk="1" fontAlgn="base" hangingPunct="1">
              <a:spcBef>
                <a:spcPct val="20000"/>
              </a:spcBef>
              <a:spcAft>
                <a:spcPct val="0"/>
              </a:spcAft>
              <a:buFont typeface="Arial" charset="0"/>
              <a:buChar char="–"/>
              <a:defRPr sz="1400" kern="1200">
                <a:solidFill>
                  <a:schemeClr val="tx1"/>
                </a:solidFill>
                <a:latin typeface="Arial"/>
                <a:ea typeface="ＭＳ Ｐゴシック" charset="0"/>
                <a:cs typeface="Arial"/>
              </a:defRPr>
            </a:lvl4pPr>
            <a:lvl5pPr marL="2057400" indent="-228600" algn="l" defTabSz="457200" rtl="0" eaLnBrk="1" fontAlgn="base" hangingPunct="1">
              <a:spcBef>
                <a:spcPct val="20000"/>
              </a:spcBef>
              <a:spcAft>
                <a:spcPct val="0"/>
              </a:spcAft>
              <a:buFont typeface="Arial" charset="0"/>
              <a:buChar char="»"/>
              <a:defRPr sz="1000" kern="1200">
                <a:solidFill>
                  <a:schemeClr val="tx1"/>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charset="0"/>
              <a:buNone/>
            </a:pPr>
            <a:r>
              <a:rPr lang="en-US" dirty="0"/>
              <a:t>Cross-Coding </a:t>
            </a:r>
          </a:p>
          <a:p>
            <a:pPr marL="0" indent="0">
              <a:buFont typeface="Arial" charset="0"/>
              <a:buNone/>
            </a:pPr>
            <a:r>
              <a:rPr lang="en-US" dirty="0"/>
              <a:t>	Code for time, events, 	and other components 	to understand change 	within the narrative</a:t>
            </a:r>
          </a:p>
        </p:txBody>
      </p:sp>
      <p:sp>
        <p:nvSpPr>
          <p:cNvPr id="5" name="Content Placeholder 2">
            <a:extLst>
              <a:ext uri="{FF2B5EF4-FFF2-40B4-BE49-F238E27FC236}">
                <a16:creationId xmlns:a16="http://schemas.microsoft.com/office/drawing/2014/main" id="{A59860E4-D1B9-4300-99A0-600273857208}"/>
              </a:ext>
            </a:extLst>
          </p:cNvPr>
          <p:cNvSpPr txBox="1">
            <a:spLocks/>
          </p:cNvSpPr>
          <p:nvPr/>
        </p:nvSpPr>
        <p:spPr bwMode="auto">
          <a:xfrm>
            <a:off x="6096000" y="2062602"/>
            <a:ext cx="4657344" cy="664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1pPr>
            <a:lvl2pPr marL="742950" indent="-28575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2pPr>
            <a:lvl3pPr marL="1143000" indent="-228600" algn="l" defTabSz="457200" rtl="0" eaLnBrk="1" fontAlgn="base" hangingPunct="1">
              <a:spcBef>
                <a:spcPct val="20000"/>
              </a:spcBef>
              <a:spcAft>
                <a:spcPct val="0"/>
              </a:spcAft>
              <a:buFont typeface="Arial" charset="0"/>
              <a:buChar char="•"/>
              <a:defRPr kern="1200">
                <a:solidFill>
                  <a:schemeClr val="tx1"/>
                </a:solidFill>
                <a:latin typeface="Arial"/>
                <a:ea typeface="ＭＳ Ｐゴシック" charset="0"/>
                <a:cs typeface="Arial"/>
              </a:defRPr>
            </a:lvl3pPr>
            <a:lvl4pPr marL="1600200" indent="-228600" algn="l" defTabSz="457200" rtl="0" eaLnBrk="1" fontAlgn="base" hangingPunct="1">
              <a:spcBef>
                <a:spcPct val="20000"/>
              </a:spcBef>
              <a:spcAft>
                <a:spcPct val="0"/>
              </a:spcAft>
              <a:buFont typeface="Arial" charset="0"/>
              <a:buChar char="–"/>
              <a:defRPr sz="1400" kern="1200">
                <a:solidFill>
                  <a:schemeClr val="tx1"/>
                </a:solidFill>
                <a:latin typeface="Arial"/>
                <a:ea typeface="ＭＳ Ｐゴシック" charset="0"/>
                <a:cs typeface="Arial"/>
              </a:defRPr>
            </a:lvl4pPr>
            <a:lvl5pPr marL="2057400" indent="-228600" algn="l" defTabSz="457200" rtl="0" eaLnBrk="1" fontAlgn="base" hangingPunct="1">
              <a:spcBef>
                <a:spcPct val="20000"/>
              </a:spcBef>
              <a:spcAft>
                <a:spcPct val="0"/>
              </a:spcAft>
              <a:buFont typeface="Arial" charset="0"/>
              <a:buChar char="»"/>
              <a:defRPr sz="1000" kern="1200">
                <a:solidFill>
                  <a:schemeClr val="tx1"/>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charset="0"/>
              <a:buNone/>
            </a:pPr>
            <a:r>
              <a:rPr lang="en-US" dirty="0"/>
              <a:t>Omissions </a:t>
            </a:r>
          </a:p>
          <a:p>
            <a:pPr marL="0" indent="0">
              <a:buFont typeface="Arial" charset="0"/>
              <a:buNone/>
            </a:pPr>
            <a:r>
              <a:rPr lang="en-US" dirty="0"/>
              <a:t>	What is left unstated can also 	be important, especially 	when thinking about power 	dynamics </a:t>
            </a:r>
          </a:p>
          <a:p>
            <a:pPr marL="0" indent="0">
              <a:buFont typeface="Arial" charset="0"/>
              <a:buNone/>
            </a:pPr>
            <a:r>
              <a:rPr lang="en-US" dirty="0"/>
              <a:t>	</a:t>
            </a:r>
          </a:p>
        </p:txBody>
      </p:sp>
      <p:sp>
        <p:nvSpPr>
          <p:cNvPr id="8" name="Content Placeholder 2">
            <a:extLst>
              <a:ext uri="{FF2B5EF4-FFF2-40B4-BE49-F238E27FC236}">
                <a16:creationId xmlns:a16="http://schemas.microsoft.com/office/drawing/2014/main" id="{B21E3377-A095-466B-B2FE-08F49ECF5731}"/>
              </a:ext>
            </a:extLst>
          </p:cNvPr>
          <p:cNvSpPr txBox="1">
            <a:spLocks/>
          </p:cNvSpPr>
          <p:nvPr/>
        </p:nvSpPr>
        <p:spPr bwMode="auto">
          <a:xfrm>
            <a:off x="6096000" y="4227439"/>
            <a:ext cx="4657344" cy="664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1pPr>
            <a:lvl2pPr marL="742950" indent="-28575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2pPr>
            <a:lvl3pPr marL="1143000" indent="-228600" algn="l" defTabSz="457200" rtl="0" eaLnBrk="1" fontAlgn="base" hangingPunct="1">
              <a:spcBef>
                <a:spcPct val="20000"/>
              </a:spcBef>
              <a:spcAft>
                <a:spcPct val="0"/>
              </a:spcAft>
              <a:buFont typeface="Arial" charset="0"/>
              <a:buChar char="•"/>
              <a:defRPr kern="1200">
                <a:solidFill>
                  <a:schemeClr val="tx1"/>
                </a:solidFill>
                <a:latin typeface="Arial"/>
                <a:ea typeface="ＭＳ Ｐゴシック" charset="0"/>
                <a:cs typeface="Arial"/>
              </a:defRPr>
            </a:lvl3pPr>
            <a:lvl4pPr marL="1600200" indent="-228600" algn="l" defTabSz="457200" rtl="0" eaLnBrk="1" fontAlgn="base" hangingPunct="1">
              <a:spcBef>
                <a:spcPct val="20000"/>
              </a:spcBef>
              <a:spcAft>
                <a:spcPct val="0"/>
              </a:spcAft>
              <a:buFont typeface="Arial" charset="0"/>
              <a:buChar char="–"/>
              <a:defRPr sz="1400" kern="1200">
                <a:solidFill>
                  <a:schemeClr val="tx1"/>
                </a:solidFill>
                <a:latin typeface="Arial"/>
                <a:ea typeface="ＭＳ Ｐゴシック" charset="0"/>
                <a:cs typeface="Arial"/>
              </a:defRPr>
            </a:lvl4pPr>
            <a:lvl5pPr marL="2057400" indent="-228600" algn="l" defTabSz="457200" rtl="0" eaLnBrk="1" fontAlgn="base" hangingPunct="1">
              <a:spcBef>
                <a:spcPct val="20000"/>
              </a:spcBef>
              <a:spcAft>
                <a:spcPct val="0"/>
              </a:spcAft>
              <a:buFont typeface="Arial" charset="0"/>
              <a:buChar char="»"/>
              <a:defRPr sz="1000" kern="1200">
                <a:solidFill>
                  <a:schemeClr val="tx1"/>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charset="0"/>
              <a:buNone/>
            </a:pPr>
            <a:r>
              <a:rPr lang="en-US" dirty="0"/>
              <a:t>Patterns</a:t>
            </a:r>
          </a:p>
          <a:p>
            <a:pPr marL="0" indent="0">
              <a:buFont typeface="Arial" charset="0"/>
              <a:buNone/>
            </a:pPr>
            <a:r>
              <a:rPr lang="en-US" dirty="0"/>
              <a:t>	Are similar stories being told? 	Do events occur with similar 	components? What 	differences exist? </a:t>
            </a:r>
          </a:p>
        </p:txBody>
      </p:sp>
    </p:spTree>
    <p:extLst>
      <p:ext uri="{BB962C8B-B14F-4D97-AF65-F5344CB8AC3E}">
        <p14:creationId xmlns:p14="http://schemas.microsoft.com/office/powerpoint/2010/main" val="3972558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FA544-1100-472D-ADBF-8C321C4CB7FE}"/>
              </a:ext>
            </a:extLst>
          </p:cNvPr>
          <p:cNvSpPr>
            <a:spLocks noGrp="1"/>
          </p:cNvSpPr>
          <p:nvPr>
            <p:ph type="title"/>
          </p:nvPr>
        </p:nvSpPr>
        <p:spPr/>
        <p:txBody>
          <a:bodyPr/>
          <a:lstStyle/>
          <a:p>
            <a:r>
              <a:rPr lang="en-US" dirty="0"/>
              <a:t>Question Break</a:t>
            </a:r>
          </a:p>
        </p:txBody>
      </p:sp>
      <p:sp>
        <p:nvSpPr>
          <p:cNvPr id="3" name="Content Placeholder 2">
            <a:extLst>
              <a:ext uri="{FF2B5EF4-FFF2-40B4-BE49-F238E27FC236}">
                <a16:creationId xmlns:a16="http://schemas.microsoft.com/office/drawing/2014/main" id="{3FCEA55D-FA17-471C-85A8-06AAD9B6792B}"/>
              </a:ext>
            </a:extLst>
          </p:cNvPr>
          <p:cNvSpPr>
            <a:spLocks noGrp="1"/>
          </p:cNvSpPr>
          <p:nvPr>
            <p:ph idx="1"/>
          </p:nvPr>
        </p:nvSpPr>
        <p:spPr>
          <a:xfrm>
            <a:off x="609600" y="2856272"/>
            <a:ext cx="10972800" cy="3103563"/>
          </a:xfrm>
        </p:spPr>
        <p:txBody>
          <a:bodyPr/>
          <a:lstStyle/>
          <a:p>
            <a:pPr marL="0" indent="0">
              <a:buNone/>
            </a:pPr>
            <a:r>
              <a:rPr lang="en-US" dirty="0"/>
              <a:t>Do you have any questions about codebook development?</a:t>
            </a:r>
          </a:p>
        </p:txBody>
      </p:sp>
      <p:sp>
        <p:nvSpPr>
          <p:cNvPr id="4" name="Action Button: Help 3">
            <a:hlinkClick r:id="" action="ppaction://noaction" highlightClick="1"/>
            <a:extLst>
              <a:ext uri="{FF2B5EF4-FFF2-40B4-BE49-F238E27FC236}">
                <a16:creationId xmlns:a16="http://schemas.microsoft.com/office/drawing/2014/main" id="{C797D407-B698-45C4-9C29-CBA1216154E9}"/>
              </a:ext>
            </a:extLst>
          </p:cNvPr>
          <p:cNvSpPr/>
          <p:nvPr/>
        </p:nvSpPr>
        <p:spPr>
          <a:xfrm>
            <a:off x="4901381" y="4001728"/>
            <a:ext cx="2389238" cy="2124435"/>
          </a:xfrm>
          <a:prstGeom prst="actionButtonHelp">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2427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6FFBC-3361-4CC8-9CF2-92A9F3B725A8}"/>
              </a:ext>
            </a:extLst>
          </p:cNvPr>
          <p:cNvSpPr>
            <a:spLocks noGrp="1"/>
          </p:cNvSpPr>
          <p:nvPr>
            <p:ph type="title"/>
          </p:nvPr>
        </p:nvSpPr>
        <p:spPr/>
        <p:txBody>
          <a:bodyPr/>
          <a:lstStyle/>
          <a:p>
            <a:r>
              <a:rPr lang="en-US" dirty="0"/>
              <a:t>Workshop Activity</a:t>
            </a:r>
          </a:p>
        </p:txBody>
      </p:sp>
      <p:sp>
        <p:nvSpPr>
          <p:cNvPr id="3" name="Content Placeholder 2">
            <a:extLst>
              <a:ext uri="{FF2B5EF4-FFF2-40B4-BE49-F238E27FC236}">
                <a16:creationId xmlns:a16="http://schemas.microsoft.com/office/drawing/2014/main" id="{20AD7C2F-BA52-4681-8327-6CE069322EA6}"/>
              </a:ext>
            </a:extLst>
          </p:cNvPr>
          <p:cNvSpPr>
            <a:spLocks noGrp="1"/>
          </p:cNvSpPr>
          <p:nvPr>
            <p:ph idx="1"/>
          </p:nvPr>
        </p:nvSpPr>
        <p:spPr>
          <a:xfrm>
            <a:off x="609600" y="2534921"/>
            <a:ext cx="10972800" cy="3103563"/>
          </a:xfrm>
        </p:spPr>
        <p:txBody>
          <a:bodyPr/>
          <a:lstStyle/>
          <a:p>
            <a:pPr marL="0" indent="0">
              <a:buNone/>
            </a:pPr>
            <a:r>
              <a:rPr lang="en-US" dirty="0"/>
              <a:t>On the GitHub for this workshop, there is a file that contains instructions and text. We are going to use this to develop a code. </a:t>
            </a:r>
          </a:p>
          <a:p>
            <a:pPr marL="0" indent="0">
              <a:buNone/>
            </a:pPr>
            <a:endParaRPr lang="en-US" dirty="0"/>
          </a:p>
          <a:p>
            <a:pPr marL="457200" indent="-457200">
              <a:buAutoNum type="arabicPeriod"/>
            </a:pPr>
            <a:r>
              <a:rPr lang="en-US" dirty="0"/>
              <a:t>Open the file in Microsoft Word. </a:t>
            </a:r>
          </a:p>
          <a:p>
            <a:pPr marL="457200" indent="-457200">
              <a:buAutoNum type="arabicPeriod"/>
            </a:pPr>
            <a:r>
              <a:rPr lang="en-US" dirty="0"/>
              <a:t>Read through the instructions. Your goal will be to fill out a codebook form for a code you create. </a:t>
            </a:r>
          </a:p>
          <a:p>
            <a:pPr marL="457200" indent="-457200">
              <a:buAutoNum type="arabicPeriod"/>
            </a:pPr>
            <a:r>
              <a:rPr lang="en-US" dirty="0"/>
              <a:t>We will take 20 to 30 minutes on this activity. </a:t>
            </a:r>
          </a:p>
          <a:p>
            <a:pPr marL="457200" indent="-457200">
              <a:buAutoNum type="arabicPeriod"/>
            </a:pPr>
            <a:r>
              <a:rPr lang="en-US" dirty="0"/>
              <a:t>Then, we will return to the main room and have a dialogue around code development. </a:t>
            </a:r>
          </a:p>
          <a:p>
            <a:pPr marL="457200" indent="-457200">
              <a:buAutoNum type="arabicPeriod"/>
            </a:pPr>
            <a:endParaRPr lang="en-US" dirty="0"/>
          </a:p>
        </p:txBody>
      </p:sp>
    </p:spTree>
    <p:extLst>
      <p:ext uri="{BB962C8B-B14F-4D97-AF65-F5344CB8AC3E}">
        <p14:creationId xmlns:p14="http://schemas.microsoft.com/office/powerpoint/2010/main" val="2722380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ABDBE-CCCA-4705-B6B4-428ECB8579A0}"/>
              </a:ext>
            </a:extLst>
          </p:cNvPr>
          <p:cNvSpPr>
            <a:spLocks noGrp="1"/>
          </p:cNvSpPr>
          <p:nvPr>
            <p:ph type="title"/>
          </p:nvPr>
        </p:nvSpPr>
        <p:spPr>
          <a:xfrm>
            <a:off x="609600" y="607506"/>
            <a:ext cx="10972800" cy="1068387"/>
          </a:xfrm>
        </p:spPr>
        <p:txBody>
          <a:bodyPr/>
          <a:lstStyle/>
          <a:p>
            <a:r>
              <a:rPr lang="en-US" dirty="0"/>
              <a:t>Resources</a:t>
            </a:r>
          </a:p>
        </p:txBody>
      </p:sp>
      <p:sp>
        <p:nvSpPr>
          <p:cNvPr id="3" name="Content Placeholder 2">
            <a:extLst>
              <a:ext uri="{FF2B5EF4-FFF2-40B4-BE49-F238E27FC236}">
                <a16:creationId xmlns:a16="http://schemas.microsoft.com/office/drawing/2014/main" id="{188242B8-F073-45EB-BB78-812F8769F781}"/>
              </a:ext>
            </a:extLst>
          </p:cNvPr>
          <p:cNvSpPr>
            <a:spLocks noGrp="1"/>
          </p:cNvSpPr>
          <p:nvPr>
            <p:ph idx="1"/>
          </p:nvPr>
        </p:nvSpPr>
        <p:spPr>
          <a:xfrm>
            <a:off x="609600" y="1675893"/>
            <a:ext cx="10972800" cy="3103563"/>
          </a:xfrm>
        </p:spPr>
        <p:txBody>
          <a:bodyPr/>
          <a:lstStyle/>
          <a:p>
            <a:pPr marL="0" indent="0">
              <a:buNone/>
            </a:pPr>
            <a:r>
              <a:rPr lang="en-US" dirty="0"/>
              <a:t>The following are resources I used to develop this workshop and guide my own research: </a:t>
            </a:r>
          </a:p>
          <a:p>
            <a:pPr marL="0" indent="0">
              <a:buNone/>
            </a:pPr>
            <a:endParaRPr lang="en-US" dirty="0"/>
          </a:p>
          <a:p>
            <a:r>
              <a:rPr lang="en-US" dirty="0"/>
              <a:t>The journal </a:t>
            </a:r>
            <a:r>
              <a:rPr lang="en-US" i="1" dirty="0"/>
              <a:t>Forum: Qualitative Social Research </a:t>
            </a:r>
            <a:r>
              <a:rPr lang="en-US" dirty="0"/>
              <a:t>is an open source peer reviewed resource that can provide important background </a:t>
            </a:r>
          </a:p>
          <a:p>
            <a:pPr marL="0" indent="0">
              <a:buNone/>
            </a:pPr>
            <a:endParaRPr lang="en-US" dirty="0"/>
          </a:p>
          <a:p>
            <a:r>
              <a:rPr lang="en-US" dirty="0"/>
              <a:t>The book </a:t>
            </a:r>
            <a:r>
              <a:rPr lang="en-US" i="1" dirty="0"/>
              <a:t>Content Analysis </a:t>
            </a:r>
            <a:r>
              <a:rPr lang="en-US" dirty="0"/>
              <a:t>by Klaus </a:t>
            </a:r>
            <a:r>
              <a:rPr lang="en-US" dirty="0" err="1"/>
              <a:t>Krippendorff</a:t>
            </a:r>
            <a:r>
              <a:rPr lang="en-US" dirty="0"/>
              <a:t> is an invaluable resource for understanding the process of coding and best practices </a:t>
            </a:r>
          </a:p>
          <a:p>
            <a:endParaRPr lang="en-US" dirty="0"/>
          </a:p>
          <a:p>
            <a:r>
              <a:rPr lang="en-US" dirty="0"/>
              <a:t>The book </a:t>
            </a:r>
            <a:r>
              <a:rPr lang="en-US" i="1" dirty="0"/>
              <a:t>Qualitative Data: An Introduction to Coding and Analysis </a:t>
            </a:r>
            <a:r>
              <a:rPr lang="en-US" dirty="0"/>
              <a:t>by Carl Auerbach and Louise B. Silverstein provides a high quality discussion of grounded analysis </a:t>
            </a:r>
          </a:p>
        </p:txBody>
      </p:sp>
    </p:spTree>
    <p:extLst>
      <p:ext uri="{BB962C8B-B14F-4D97-AF65-F5344CB8AC3E}">
        <p14:creationId xmlns:p14="http://schemas.microsoft.com/office/powerpoint/2010/main" val="3594742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4D7A6-AB7A-4F74-9131-C3319E28E8ED}"/>
              </a:ext>
            </a:extLst>
          </p:cNvPr>
          <p:cNvSpPr>
            <a:spLocks noGrp="1"/>
          </p:cNvSpPr>
          <p:nvPr>
            <p:ph type="title"/>
          </p:nvPr>
        </p:nvSpPr>
        <p:spPr>
          <a:xfrm>
            <a:off x="838200" y="417677"/>
            <a:ext cx="10515600" cy="1325563"/>
          </a:xfrm>
        </p:spPr>
        <p:txBody>
          <a:bodyPr/>
          <a:lstStyle/>
          <a:p>
            <a:r>
              <a:rPr lang="en-US" dirty="0"/>
              <a:t>Write-to-Think Exercise 		</a:t>
            </a:r>
          </a:p>
        </p:txBody>
      </p:sp>
      <p:sp>
        <p:nvSpPr>
          <p:cNvPr id="3" name="Content Placeholder 2">
            <a:extLst>
              <a:ext uri="{FF2B5EF4-FFF2-40B4-BE49-F238E27FC236}">
                <a16:creationId xmlns:a16="http://schemas.microsoft.com/office/drawing/2014/main" id="{AE9B0697-B74E-46AC-931B-CA7001E75114}"/>
              </a:ext>
            </a:extLst>
          </p:cNvPr>
          <p:cNvSpPr>
            <a:spLocks noGrp="1"/>
          </p:cNvSpPr>
          <p:nvPr>
            <p:ph idx="1"/>
          </p:nvPr>
        </p:nvSpPr>
        <p:spPr/>
        <p:txBody>
          <a:bodyPr/>
          <a:lstStyle/>
          <a:p>
            <a:pPr marL="0" indent="0">
              <a:buNone/>
            </a:pPr>
            <a:r>
              <a:rPr lang="en-US" dirty="0"/>
              <a:t>To begin with, take out a pen and paper. Or, you can use your computer if you like. </a:t>
            </a:r>
          </a:p>
          <a:p>
            <a:pPr marL="0" indent="0">
              <a:buNone/>
            </a:pPr>
            <a:endParaRPr lang="en-US" dirty="0"/>
          </a:p>
          <a:p>
            <a:pPr marL="0" indent="0">
              <a:buNone/>
            </a:pPr>
            <a:r>
              <a:rPr lang="en-US" dirty="0"/>
              <a:t>What is qualitative coding? How do you develop a codebook? </a:t>
            </a:r>
          </a:p>
          <a:p>
            <a:pPr marL="0" indent="0">
              <a:buNone/>
            </a:pPr>
            <a:endParaRPr lang="en-US" dirty="0"/>
          </a:p>
          <a:p>
            <a:pPr marL="0" indent="0">
              <a:buNone/>
            </a:pPr>
            <a:r>
              <a:rPr lang="en-US" dirty="0"/>
              <a:t>Take a few minutes to think about these questions. Then, we will share together.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920333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88A51-D699-43FC-B89D-CE766554411D}"/>
              </a:ext>
            </a:extLst>
          </p:cNvPr>
          <p:cNvSpPr>
            <a:spLocks noGrp="1"/>
          </p:cNvSpPr>
          <p:nvPr>
            <p:ph type="title"/>
          </p:nvPr>
        </p:nvSpPr>
        <p:spPr/>
        <p:txBody>
          <a:bodyPr/>
          <a:lstStyle/>
          <a:p>
            <a:r>
              <a:rPr lang="en-US" dirty="0"/>
              <a:t>What is qualitative coding? </a:t>
            </a:r>
          </a:p>
        </p:txBody>
      </p:sp>
      <p:sp>
        <p:nvSpPr>
          <p:cNvPr id="3" name="Content Placeholder 2">
            <a:extLst>
              <a:ext uri="{FF2B5EF4-FFF2-40B4-BE49-F238E27FC236}">
                <a16:creationId xmlns:a16="http://schemas.microsoft.com/office/drawing/2014/main" id="{C9A78C3F-C34D-4410-9202-9093177E7B71}"/>
              </a:ext>
            </a:extLst>
          </p:cNvPr>
          <p:cNvSpPr>
            <a:spLocks noGrp="1"/>
          </p:cNvSpPr>
          <p:nvPr>
            <p:ph idx="1"/>
          </p:nvPr>
        </p:nvSpPr>
        <p:spPr>
          <a:xfrm>
            <a:off x="793956" y="3064933"/>
            <a:ext cx="10131425" cy="3649133"/>
          </a:xfrm>
        </p:spPr>
        <p:txBody>
          <a:bodyPr/>
          <a:lstStyle/>
          <a:p>
            <a:pPr marL="0" indent="0">
              <a:buNone/>
            </a:pPr>
            <a:r>
              <a:rPr lang="en-US" dirty="0"/>
              <a:t>Focus on the construction of meaning within a body of text </a:t>
            </a:r>
          </a:p>
          <a:p>
            <a:pPr marL="0" indent="0">
              <a:buNone/>
            </a:pPr>
            <a:endParaRPr lang="en-US" dirty="0"/>
          </a:p>
          <a:p>
            <a:pPr marL="0" indent="0">
              <a:buNone/>
            </a:pPr>
            <a:r>
              <a:rPr lang="en-US" dirty="0"/>
              <a:t>Analyze systematically the body of text to denote patterns </a:t>
            </a:r>
          </a:p>
          <a:p>
            <a:pPr marL="0" indent="0">
              <a:buNone/>
            </a:pPr>
            <a:endParaRPr lang="en-US" dirty="0"/>
          </a:p>
          <a:p>
            <a:pPr marL="0" indent="0">
              <a:buNone/>
            </a:pPr>
            <a:r>
              <a:rPr lang="en-US" dirty="0"/>
              <a:t>Concerned with both general pattern and exception to the rule </a:t>
            </a:r>
          </a:p>
          <a:p>
            <a:pPr lvl="1"/>
            <a:endParaRPr lang="en-US" dirty="0"/>
          </a:p>
        </p:txBody>
      </p:sp>
    </p:spTree>
    <p:extLst>
      <p:ext uri="{BB962C8B-B14F-4D97-AF65-F5344CB8AC3E}">
        <p14:creationId xmlns:p14="http://schemas.microsoft.com/office/powerpoint/2010/main" val="3987181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C6268-5DC9-4468-9E85-37A81AD726EE}"/>
              </a:ext>
            </a:extLst>
          </p:cNvPr>
          <p:cNvSpPr>
            <a:spLocks noGrp="1"/>
          </p:cNvSpPr>
          <p:nvPr>
            <p:ph type="title"/>
          </p:nvPr>
        </p:nvSpPr>
        <p:spPr/>
        <p:txBody>
          <a:bodyPr/>
          <a:lstStyle/>
          <a:p>
            <a:r>
              <a:rPr lang="en-US" dirty="0"/>
              <a:t>Coding Methodologies</a:t>
            </a:r>
          </a:p>
        </p:txBody>
      </p:sp>
      <p:sp>
        <p:nvSpPr>
          <p:cNvPr id="3" name="Content Placeholder 2">
            <a:extLst>
              <a:ext uri="{FF2B5EF4-FFF2-40B4-BE49-F238E27FC236}">
                <a16:creationId xmlns:a16="http://schemas.microsoft.com/office/drawing/2014/main" id="{EC3E1AAE-B89B-42A7-809D-F0D30AC614D8}"/>
              </a:ext>
            </a:extLst>
          </p:cNvPr>
          <p:cNvSpPr>
            <a:spLocks noGrp="1"/>
          </p:cNvSpPr>
          <p:nvPr>
            <p:ph idx="1"/>
          </p:nvPr>
        </p:nvSpPr>
        <p:spPr>
          <a:xfrm>
            <a:off x="609600" y="3022601"/>
            <a:ext cx="2969342" cy="644831"/>
          </a:xfrm>
        </p:spPr>
        <p:txBody>
          <a:bodyPr/>
          <a:lstStyle/>
          <a:p>
            <a:pPr marL="0" indent="0">
              <a:buNone/>
            </a:pPr>
            <a:r>
              <a:rPr lang="en-US" dirty="0"/>
              <a:t>Grounded Theory </a:t>
            </a:r>
          </a:p>
        </p:txBody>
      </p:sp>
      <p:sp>
        <p:nvSpPr>
          <p:cNvPr id="22" name="Content Placeholder 2">
            <a:extLst>
              <a:ext uri="{FF2B5EF4-FFF2-40B4-BE49-F238E27FC236}">
                <a16:creationId xmlns:a16="http://schemas.microsoft.com/office/drawing/2014/main" id="{CDEE0322-294F-4FEE-926C-85DBBAF1A27B}"/>
              </a:ext>
            </a:extLst>
          </p:cNvPr>
          <p:cNvSpPr txBox="1">
            <a:spLocks/>
          </p:cNvSpPr>
          <p:nvPr/>
        </p:nvSpPr>
        <p:spPr bwMode="auto">
          <a:xfrm>
            <a:off x="932822" y="3650592"/>
            <a:ext cx="3771694" cy="3046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1pPr>
            <a:lvl2pPr marL="742950" indent="-28575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2pPr>
            <a:lvl3pPr marL="1143000" indent="-228600" algn="l" defTabSz="457200" rtl="0" eaLnBrk="1" fontAlgn="base" hangingPunct="1">
              <a:spcBef>
                <a:spcPct val="20000"/>
              </a:spcBef>
              <a:spcAft>
                <a:spcPct val="0"/>
              </a:spcAft>
              <a:buFont typeface="Arial" charset="0"/>
              <a:buChar char="•"/>
              <a:defRPr kern="1200">
                <a:solidFill>
                  <a:schemeClr val="tx1"/>
                </a:solidFill>
                <a:latin typeface="Arial"/>
                <a:ea typeface="ＭＳ Ｐゴシック" charset="0"/>
                <a:cs typeface="Arial"/>
              </a:defRPr>
            </a:lvl3pPr>
            <a:lvl4pPr marL="1600200" indent="-228600" algn="l" defTabSz="457200" rtl="0" eaLnBrk="1" fontAlgn="base" hangingPunct="1">
              <a:spcBef>
                <a:spcPct val="20000"/>
              </a:spcBef>
              <a:spcAft>
                <a:spcPct val="0"/>
              </a:spcAft>
              <a:buFont typeface="Arial" charset="0"/>
              <a:buChar char="–"/>
              <a:defRPr sz="1400" kern="1200">
                <a:solidFill>
                  <a:schemeClr val="tx1"/>
                </a:solidFill>
                <a:latin typeface="Arial"/>
                <a:ea typeface="ＭＳ Ｐゴシック" charset="0"/>
                <a:cs typeface="Arial"/>
              </a:defRPr>
            </a:lvl4pPr>
            <a:lvl5pPr marL="2057400" indent="-228600" algn="l" defTabSz="457200" rtl="0" eaLnBrk="1" fontAlgn="base" hangingPunct="1">
              <a:spcBef>
                <a:spcPct val="20000"/>
              </a:spcBef>
              <a:spcAft>
                <a:spcPct val="0"/>
              </a:spcAft>
              <a:buFont typeface="Arial" charset="0"/>
              <a:buChar char="»"/>
              <a:defRPr sz="1000" kern="1200">
                <a:solidFill>
                  <a:schemeClr val="tx1"/>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dirty="0"/>
              <a:t>Codes arise from the data</a:t>
            </a:r>
          </a:p>
          <a:p>
            <a:pPr lvl="1"/>
            <a:r>
              <a:rPr lang="en-US" dirty="0"/>
              <a:t>Theory is inductively created through reference to the data</a:t>
            </a:r>
          </a:p>
          <a:p>
            <a:pPr lvl="1"/>
            <a:r>
              <a:rPr lang="en-US" dirty="0"/>
              <a:t>Codes are not pre-defined </a:t>
            </a:r>
          </a:p>
          <a:p>
            <a:pPr lvl="1"/>
            <a:endParaRPr lang="en-US" dirty="0"/>
          </a:p>
        </p:txBody>
      </p:sp>
      <p:pic>
        <p:nvPicPr>
          <p:cNvPr id="24" name="Graphic 23" descr="Document with solid fill">
            <a:extLst>
              <a:ext uri="{FF2B5EF4-FFF2-40B4-BE49-F238E27FC236}">
                <a16:creationId xmlns:a16="http://schemas.microsoft.com/office/drawing/2014/main" id="{C7F385DA-54DC-4A46-8827-8D42D673D2B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59674" y="3429000"/>
            <a:ext cx="2490216" cy="2490216"/>
          </a:xfrm>
          <a:prstGeom prst="rect">
            <a:avLst/>
          </a:prstGeom>
        </p:spPr>
      </p:pic>
      <p:sp>
        <p:nvSpPr>
          <p:cNvPr id="25" name="Arrow: Right 24">
            <a:extLst>
              <a:ext uri="{FF2B5EF4-FFF2-40B4-BE49-F238E27FC236}">
                <a16:creationId xmlns:a16="http://schemas.microsoft.com/office/drawing/2014/main" id="{D38E9783-FF81-4CFC-BCC7-662CF626387B}"/>
              </a:ext>
            </a:extLst>
          </p:cNvPr>
          <p:cNvSpPr/>
          <p:nvPr/>
        </p:nvSpPr>
        <p:spPr>
          <a:xfrm>
            <a:off x="7865118" y="4279392"/>
            <a:ext cx="1365504" cy="74371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Content Placeholder 2">
            <a:extLst>
              <a:ext uri="{FF2B5EF4-FFF2-40B4-BE49-F238E27FC236}">
                <a16:creationId xmlns:a16="http://schemas.microsoft.com/office/drawing/2014/main" id="{FD0E354C-0D39-4E64-928C-2F0E5EAB5467}"/>
              </a:ext>
            </a:extLst>
          </p:cNvPr>
          <p:cNvSpPr txBox="1">
            <a:spLocks/>
          </p:cNvSpPr>
          <p:nvPr/>
        </p:nvSpPr>
        <p:spPr bwMode="auto">
          <a:xfrm>
            <a:off x="9445850" y="3345016"/>
            <a:ext cx="2746150" cy="3046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1pPr>
            <a:lvl2pPr marL="742950" indent="-28575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2pPr>
            <a:lvl3pPr marL="1143000" indent="-228600" algn="l" defTabSz="457200" rtl="0" eaLnBrk="1" fontAlgn="base" hangingPunct="1">
              <a:spcBef>
                <a:spcPct val="20000"/>
              </a:spcBef>
              <a:spcAft>
                <a:spcPct val="0"/>
              </a:spcAft>
              <a:buFont typeface="Arial" charset="0"/>
              <a:buChar char="•"/>
              <a:defRPr kern="1200">
                <a:solidFill>
                  <a:schemeClr val="tx1"/>
                </a:solidFill>
                <a:latin typeface="Arial"/>
                <a:ea typeface="ＭＳ Ｐゴシック" charset="0"/>
                <a:cs typeface="Arial"/>
              </a:defRPr>
            </a:lvl3pPr>
            <a:lvl4pPr marL="1600200" indent="-228600" algn="l" defTabSz="457200" rtl="0" eaLnBrk="1" fontAlgn="base" hangingPunct="1">
              <a:spcBef>
                <a:spcPct val="20000"/>
              </a:spcBef>
              <a:spcAft>
                <a:spcPct val="0"/>
              </a:spcAft>
              <a:buFont typeface="Arial" charset="0"/>
              <a:buChar char="–"/>
              <a:defRPr sz="1400" kern="1200">
                <a:solidFill>
                  <a:schemeClr val="tx1"/>
                </a:solidFill>
                <a:latin typeface="Arial"/>
                <a:ea typeface="ＭＳ Ｐゴシック" charset="0"/>
                <a:cs typeface="Arial"/>
              </a:defRPr>
            </a:lvl4pPr>
            <a:lvl5pPr marL="2057400" indent="-228600" algn="l" defTabSz="457200" rtl="0" eaLnBrk="1" fontAlgn="base" hangingPunct="1">
              <a:spcBef>
                <a:spcPct val="20000"/>
              </a:spcBef>
              <a:spcAft>
                <a:spcPct val="0"/>
              </a:spcAft>
              <a:buFont typeface="Arial" charset="0"/>
              <a:buChar char="»"/>
              <a:defRPr sz="1000" kern="1200">
                <a:solidFill>
                  <a:schemeClr val="tx1"/>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dirty="0"/>
              <a:t>Code 1</a:t>
            </a:r>
          </a:p>
          <a:p>
            <a:pPr lvl="1"/>
            <a:r>
              <a:rPr lang="en-US" dirty="0"/>
              <a:t>Code 2</a:t>
            </a:r>
          </a:p>
          <a:p>
            <a:pPr lvl="1"/>
            <a:r>
              <a:rPr lang="en-US" dirty="0"/>
              <a:t>Code 3 </a:t>
            </a:r>
          </a:p>
          <a:p>
            <a:pPr lvl="1"/>
            <a:r>
              <a:rPr lang="en-US" dirty="0"/>
              <a:t>Code 4 </a:t>
            </a:r>
          </a:p>
          <a:p>
            <a:pPr lvl="1"/>
            <a:r>
              <a:rPr lang="en-US" dirty="0"/>
              <a:t>Code 5 </a:t>
            </a:r>
          </a:p>
          <a:p>
            <a:pPr lvl="1"/>
            <a:r>
              <a:rPr lang="en-US" dirty="0"/>
              <a:t>Code 6</a:t>
            </a:r>
          </a:p>
          <a:p>
            <a:pPr lvl="1"/>
            <a:endParaRPr lang="en-US" dirty="0"/>
          </a:p>
        </p:txBody>
      </p:sp>
    </p:spTree>
    <p:extLst>
      <p:ext uri="{BB962C8B-B14F-4D97-AF65-F5344CB8AC3E}">
        <p14:creationId xmlns:p14="http://schemas.microsoft.com/office/powerpoint/2010/main" val="1116377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FB5D7-2BF6-472D-A4C0-D8AB689E2A27}"/>
              </a:ext>
            </a:extLst>
          </p:cNvPr>
          <p:cNvSpPr>
            <a:spLocks noGrp="1"/>
          </p:cNvSpPr>
          <p:nvPr>
            <p:ph type="title"/>
          </p:nvPr>
        </p:nvSpPr>
        <p:spPr/>
        <p:txBody>
          <a:bodyPr/>
          <a:lstStyle/>
          <a:p>
            <a:r>
              <a:rPr lang="en-US" dirty="0"/>
              <a:t>Coding Methodologies</a:t>
            </a:r>
          </a:p>
        </p:txBody>
      </p:sp>
      <p:sp>
        <p:nvSpPr>
          <p:cNvPr id="3" name="Content Placeholder 2">
            <a:extLst>
              <a:ext uri="{FF2B5EF4-FFF2-40B4-BE49-F238E27FC236}">
                <a16:creationId xmlns:a16="http://schemas.microsoft.com/office/drawing/2014/main" id="{582FF8DD-A486-4445-A3AF-3516948CE0AC}"/>
              </a:ext>
            </a:extLst>
          </p:cNvPr>
          <p:cNvSpPr>
            <a:spLocks noGrp="1"/>
          </p:cNvSpPr>
          <p:nvPr>
            <p:ph idx="1"/>
          </p:nvPr>
        </p:nvSpPr>
        <p:spPr/>
        <p:txBody>
          <a:bodyPr/>
          <a:lstStyle/>
          <a:p>
            <a:pPr marL="0" indent="0">
              <a:buNone/>
            </a:pPr>
            <a:r>
              <a:rPr lang="en-US" dirty="0"/>
              <a:t>Positivist</a:t>
            </a:r>
          </a:p>
        </p:txBody>
      </p:sp>
      <p:sp>
        <p:nvSpPr>
          <p:cNvPr id="9" name="Content Placeholder 2">
            <a:extLst>
              <a:ext uri="{FF2B5EF4-FFF2-40B4-BE49-F238E27FC236}">
                <a16:creationId xmlns:a16="http://schemas.microsoft.com/office/drawing/2014/main" id="{54B3984C-5B3A-4532-8E46-6C62E2336A7C}"/>
              </a:ext>
            </a:extLst>
          </p:cNvPr>
          <p:cNvSpPr txBox="1">
            <a:spLocks/>
          </p:cNvSpPr>
          <p:nvPr/>
        </p:nvSpPr>
        <p:spPr bwMode="auto">
          <a:xfrm>
            <a:off x="893713" y="3531147"/>
            <a:ext cx="3771694" cy="3046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1pPr>
            <a:lvl2pPr marL="742950" indent="-28575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2pPr>
            <a:lvl3pPr marL="1143000" indent="-228600" algn="l" defTabSz="457200" rtl="0" eaLnBrk="1" fontAlgn="base" hangingPunct="1">
              <a:spcBef>
                <a:spcPct val="20000"/>
              </a:spcBef>
              <a:spcAft>
                <a:spcPct val="0"/>
              </a:spcAft>
              <a:buFont typeface="Arial" charset="0"/>
              <a:buChar char="•"/>
              <a:defRPr kern="1200">
                <a:solidFill>
                  <a:schemeClr val="tx1"/>
                </a:solidFill>
                <a:latin typeface="Arial"/>
                <a:ea typeface="ＭＳ Ｐゴシック" charset="0"/>
                <a:cs typeface="Arial"/>
              </a:defRPr>
            </a:lvl3pPr>
            <a:lvl4pPr marL="1600200" indent="-228600" algn="l" defTabSz="457200" rtl="0" eaLnBrk="1" fontAlgn="base" hangingPunct="1">
              <a:spcBef>
                <a:spcPct val="20000"/>
              </a:spcBef>
              <a:spcAft>
                <a:spcPct val="0"/>
              </a:spcAft>
              <a:buFont typeface="Arial" charset="0"/>
              <a:buChar char="–"/>
              <a:defRPr sz="1400" kern="1200">
                <a:solidFill>
                  <a:schemeClr val="tx1"/>
                </a:solidFill>
                <a:latin typeface="Arial"/>
                <a:ea typeface="ＭＳ Ｐゴシック" charset="0"/>
                <a:cs typeface="Arial"/>
              </a:defRPr>
            </a:lvl4pPr>
            <a:lvl5pPr marL="2057400" indent="-228600" algn="l" defTabSz="457200" rtl="0" eaLnBrk="1" fontAlgn="base" hangingPunct="1">
              <a:spcBef>
                <a:spcPct val="20000"/>
              </a:spcBef>
              <a:spcAft>
                <a:spcPct val="0"/>
              </a:spcAft>
              <a:buFont typeface="Arial" charset="0"/>
              <a:buChar char="»"/>
              <a:defRPr sz="1000" kern="1200">
                <a:solidFill>
                  <a:schemeClr val="tx1"/>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dirty="0"/>
              <a:t>Start with a pre-defined set of codes </a:t>
            </a:r>
          </a:p>
          <a:p>
            <a:pPr lvl="1"/>
            <a:r>
              <a:rPr lang="en-US" dirty="0"/>
              <a:t>Codes are selected based on theoretical framework </a:t>
            </a:r>
          </a:p>
          <a:p>
            <a:pPr lvl="1"/>
            <a:r>
              <a:rPr lang="en-US" dirty="0"/>
              <a:t>Codes do not adjust relative to the data </a:t>
            </a:r>
          </a:p>
          <a:p>
            <a:pPr lvl="1"/>
            <a:endParaRPr lang="en-US" dirty="0"/>
          </a:p>
        </p:txBody>
      </p:sp>
      <p:sp>
        <p:nvSpPr>
          <p:cNvPr id="12" name="Content Placeholder 2">
            <a:extLst>
              <a:ext uri="{FF2B5EF4-FFF2-40B4-BE49-F238E27FC236}">
                <a16:creationId xmlns:a16="http://schemas.microsoft.com/office/drawing/2014/main" id="{6BB99777-D9DD-455D-8A69-D403CA69D1A6}"/>
              </a:ext>
            </a:extLst>
          </p:cNvPr>
          <p:cNvSpPr txBox="1">
            <a:spLocks/>
          </p:cNvSpPr>
          <p:nvPr/>
        </p:nvSpPr>
        <p:spPr bwMode="auto">
          <a:xfrm>
            <a:off x="5377753" y="3305339"/>
            <a:ext cx="2746150" cy="3046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1pPr>
            <a:lvl2pPr marL="742950" indent="-28575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2pPr>
            <a:lvl3pPr marL="1143000" indent="-228600" algn="l" defTabSz="457200" rtl="0" eaLnBrk="1" fontAlgn="base" hangingPunct="1">
              <a:spcBef>
                <a:spcPct val="20000"/>
              </a:spcBef>
              <a:spcAft>
                <a:spcPct val="0"/>
              </a:spcAft>
              <a:buFont typeface="Arial" charset="0"/>
              <a:buChar char="•"/>
              <a:defRPr kern="1200">
                <a:solidFill>
                  <a:schemeClr val="tx1"/>
                </a:solidFill>
                <a:latin typeface="Arial"/>
                <a:ea typeface="ＭＳ Ｐゴシック" charset="0"/>
                <a:cs typeface="Arial"/>
              </a:defRPr>
            </a:lvl3pPr>
            <a:lvl4pPr marL="1600200" indent="-228600" algn="l" defTabSz="457200" rtl="0" eaLnBrk="1" fontAlgn="base" hangingPunct="1">
              <a:spcBef>
                <a:spcPct val="20000"/>
              </a:spcBef>
              <a:spcAft>
                <a:spcPct val="0"/>
              </a:spcAft>
              <a:buFont typeface="Arial" charset="0"/>
              <a:buChar char="–"/>
              <a:defRPr sz="1400" kern="1200">
                <a:solidFill>
                  <a:schemeClr val="tx1"/>
                </a:solidFill>
                <a:latin typeface="Arial"/>
                <a:ea typeface="ＭＳ Ｐゴシック" charset="0"/>
                <a:cs typeface="Arial"/>
              </a:defRPr>
            </a:lvl4pPr>
            <a:lvl5pPr marL="2057400" indent="-228600" algn="l" defTabSz="457200" rtl="0" eaLnBrk="1" fontAlgn="base" hangingPunct="1">
              <a:spcBef>
                <a:spcPct val="20000"/>
              </a:spcBef>
              <a:spcAft>
                <a:spcPct val="0"/>
              </a:spcAft>
              <a:buFont typeface="Arial" charset="0"/>
              <a:buChar char="»"/>
              <a:defRPr sz="1000" kern="1200">
                <a:solidFill>
                  <a:schemeClr val="tx1"/>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dirty="0"/>
              <a:t>Code 1</a:t>
            </a:r>
          </a:p>
          <a:p>
            <a:pPr lvl="1"/>
            <a:r>
              <a:rPr lang="en-US" dirty="0"/>
              <a:t>Code 2</a:t>
            </a:r>
          </a:p>
          <a:p>
            <a:pPr lvl="1"/>
            <a:r>
              <a:rPr lang="en-US" dirty="0"/>
              <a:t>Code 3 </a:t>
            </a:r>
          </a:p>
          <a:p>
            <a:pPr lvl="1"/>
            <a:r>
              <a:rPr lang="en-US" dirty="0"/>
              <a:t>Code 4 </a:t>
            </a:r>
          </a:p>
          <a:p>
            <a:pPr lvl="1"/>
            <a:r>
              <a:rPr lang="en-US" dirty="0"/>
              <a:t>Code 5 </a:t>
            </a:r>
          </a:p>
          <a:p>
            <a:pPr lvl="1"/>
            <a:r>
              <a:rPr lang="en-US" dirty="0"/>
              <a:t>Code 6</a:t>
            </a:r>
          </a:p>
          <a:p>
            <a:pPr lvl="1"/>
            <a:endParaRPr lang="en-US" dirty="0"/>
          </a:p>
        </p:txBody>
      </p:sp>
      <p:sp>
        <p:nvSpPr>
          <p:cNvPr id="13" name="Arrow: Right 12">
            <a:extLst>
              <a:ext uri="{FF2B5EF4-FFF2-40B4-BE49-F238E27FC236}">
                <a16:creationId xmlns:a16="http://schemas.microsoft.com/office/drawing/2014/main" id="{929DABB7-FF2A-49E8-A2B9-F5BA775FFF60}"/>
              </a:ext>
            </a:extLst>
          </p:cNvPr>
          <p:cNvSpPr/>
          <p:nvPr/>
        </p:nvSpPr>
        <p:spPr>
          <a:xfrm>
            <a:off x="7865118" y="4279392"/>
            <a:ext cx="1365504" cy="74371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Graphic 13" descr="Document with solid fill">
            <a:extLst>
              <a:ext uri="{FF2B5EF4-FFF2-40B4-BE49-F238E27FC236}">
                <a16:creationId xmlns:a16="http://schemas.microsoft.com/office/drawing/2014/main" id="{162D7ABA-A054-41F4-A92F-AEB5C14F8A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48357" y="3406140"/>
            <a:ext cx="2490216" cy="2490216"/>
          </a:xfrm>
          <a:prstGeom prst="rect">
            <a:avLst/>
          </a:prstGeom>
        </p:spPr>
      </p:pic>
    </p:spTree>
    <p:extLst>
      <p:ext uri="{BB962C8B-B14F-4D97-AF65-F5344CB8AC3E}">
        <p14:creationId xmlns:p14="http://schemas.microsoft.com/office/powerpoint/2010/main" val="3754929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FB5D7-2BF6-472D-A4C0-D8AB689E2A27}"/>
              </a:ext>
            </a:extLst>
          </p:cNvPr>
          <p:cNvSpPr>
            <a:spLocks noGrp="1"/>
          </p:cNvSpPr>
          <p:nvPr>
            <p:ph type="title"/>
          </p:nvPr>
        </p:nvSpPr>
        <p:spPr/>
        <p:txBody>
          <a:bodyPr/>
          <a:lstStyle/>
          <a:p>
            <a:r>
              <a:rPr lang="en-US" dirty="0"/>
              <a:t>Coding Methodologies</a:t>
            </a:r>
          </a:p>
        </p:txBody>
      </p:sp>
      <p:sp>
        <p:nvSpPr>
          <p:cNvPr id="3" name="Content Placeholder 2">
            <a:extLst>
              <a:ext uri="{FF2B5EF4-FFF2-40B4-BE49-F238E27FC236}">
                <a16:creationId xmlns:a16="http://schemas.microsoft.com/office/drawing/2014/main" id="{582FF8DD-A486-4445-A3AF-3516948CE0AC}"/>
              </a:ext>
            </a:extLst>
          </p:cNvPr>
          <p:cNvSpPr>
            <a:spLocks noGrp="1"/>
          </p:cNvSpPr>
          <p:nvPr>
            <p:ph idx="1"/>
          </p:nvPr>
        </p:nvSpPr>
        <p:spPr>
          <a:xfrm>
            <a:off x="609600" y="2421239"/>
            <a:ext cx="10972800" cy="3103563"/>
          </a:xfrm>
        </p:spPr>
        <p:txBody>
          <a:bodyPr/>
          <a:lstStyle/>
          <a:p>
            <a:pPr marL="0" indent="0">
              <a:buNone/>
            </a:pPr>
            <a:r>
              <a:rPr lang="en-US" dirty="0"/>
              <a:t>Iterative</a:t>
            </a:r>
          </a:p>
        </p:txBody>
      </p:sp>
      <p:sp>
        <p:nvSpPr>
          <p:cNvPr id="9" name="Content Placeholder 2">
            <a:extLst>
              <a:ext uri="{FF2B5EF4-FFF2-40B4-BE49-F238E27FC236}">
                <a16:creationId xmlns:a16="http://schemas.microsoft.com/office/drawing/2014/main" id="{54B3984C-5B3A-4532-8E46-6C62E2336A7C}"/>
              </a:ext>
            </a:extLst>
          </p:cNvPr>
          <p:cNvSpPr txBox="1">
            <a:spLocks/>
          </p:cNvSpPr>
          <p:nvPr/>
        </p:nvSpPr>
        <p:spPr bwMode="auto">
          <a:xfrm>
            <a:off x="893713" y="2929785"/>
            <a:ext cx="3771694" cy="3046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1pPr>
            <a:lvl2pPr marL="742950" indent="-28575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2pPr>
            <a:lvl3pPr marL="1143000" indent="-228600" algn="l" defTabSz="457200" rtl="0" eaLnBrk="1" fontAlgn="base" hangingPunct="1">
              <a:spcBef>
                <a:spcPct val="20000"/>
              </a:spcBef>
              <a:spcAft>
                <a:spcPct val="0"/>
              </a:spcAft>
              <a:buFont typeface="Arial" charset="0"/>
              <a:buChar char="•"/>
              <a:defRPr kern="1200">
                <a:solidFill>
                  <a:schemeClr val="tx1"/>
                </a:solidFill>
                <a:latin typeface="Arial"/>
                <a:ea typeface="ＭＳ Ｐゴシック" charset="0"/>
                <a:cs typeface="Arial"/>
              </a:defRPr>
            </a:lvl3pPr>
            <a:lvl4pPr marL="1600200" indent="-228600" algn="l" defTabSz="457200" rtl="0" eaLnBrk="1" fontAlgn="base" hangingPunct="1">
              <a:spcBef>
                <a:spcPct val="20000"/>
              </a:spcBef>
              <a:spcAft>
                <a:spcPct val="0"/>
              </a:spcAft>
              <a:buFont typeface="Arial" charset="0"/>
              <a:buChar char="–"/>
              <a:defRPr sz="1400" kern="1200">
                <a:solidFill>
                  <a:schemeClr val="tx1"/>
                </a:solidFill>
                <a:latin typeface="Arial"/>
                <a:ea typeface="ＭＳ Ｐゴシック" charset="0"/>
                <a:cs typeface="Arial"/>
              </a:defRPr>
            </a:lvl4pPr>
            <a:lvl5pPr marL="2057400" indent="-228600" algn="l" defTabSz="457200" rtl="0" eaLnBrk="1" fontAlgn="base" hangingPunct="1">
              <a:spcBef>
                <a:spcPct val="20000"/>
              </a:spcBef>
              <a:spcAft>
                <a:spcPct val="0"/>
              </a:spcAft>
              <a:buFont typeface="Arial" charset="0"/>
              <a:buChar char="»"/>
              <a:defRPr sz="1000" kern="1200">
                <a:solidFill>
                  <a:schemeClr val="tx1"/>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dirty="0"/>
              <a:t>Start with a pre-defined set of code categories </a:t>
            </a:r>
          </a:p>
          <a:p>
            <a:pPr lvl="1"/>
            <a:r>
              <a:rPr lang="en-US" dirty="0"/>
              <a:t>Allow child codes to arise from the data within the coding categories </a:t>
            </a:r>
          </a:p>
          <a:p>
            <a:pPr lvl="1"/>
            <a:r>
              <a:rPr lang="en-US" dirty="0"/>
              <a:t>Adjust codes relative to a sample of the text</a:t>
            </a:r>
          </a:p>
          <a:p>
            <a:pPr lvl="1"/>
            <a:endParaRPr lang="en-US" dirty="0"/>
          </a:p>
        </p:txBody>
      </p:sp>
      <p:sp>
        <p:nvSpPr>
          <p:cNvPr id="12" name="Content Placeholder 2">
            <a:extLst>
              <a:ext uri="{FF2B5EF4-FFF2-40B4-BE49-F238E27FC236}">
                <a16:creationId xmlns:a16="http://schemas.microsoft.com/office/drawing/2014/main" id="{6BB99777-D9DD-455D-8A69-D403CA69D1A6}"/>
              </a:ext>
            </a:extLst>
          </p:cNvPr>
          <p:cNvSpPr txBox="1">
            <a:spLocks/>
          </p:cNvSpPr>
          <p:nvPr/>
        </p:nvSpPr>
        <p:spPr bwMode="auto">
          <a:xfrm>
            <a:off x="4812555" y="3240550"/>
            <a:ext cx="3147601" cy="2931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1pPr>
            <a:lvl2pPr marL="742950" indent="-28575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2pPr>
            <a:lvl3pPr marL="1143000" indent="-228600" algn="l" defTabSz="457200" rtl="0" eaLnBrk="1" fontAlgn="base" hangingPunct="1">
              <a:spcBef>
                <a:spcPct val="20000"/>
              </a:spcBef>
              <a:spcAft>
                <a:spcPct val="0"/>
              </a:spcAft>
              <a:buFont typeface="Arial" charset="0"/>
              <a:buChar char="•"/>
              <a:defRPr kern="1200">
                <a:solidFill>
                  <a:schemeClr val="tx1"/>
                </a:solidFill>
                <a:latin typeface="Arial"/>
                <a:ea typeface="ＭＳ Ｐゴシック" charset="0"/>
                <a:cs typeface="Arial"/>
              </a:defRPr>
            </a:lvl3pPr>
            <a:lvl4pPr marL="1600200" indent="-228600" algn="l" defTabSz="457200" rtl="0" eaLnBrk="1" fontAlgn="base" hangingPunct="1">
              <a:spcBef>
                <a:spcPct val="20000"/>
              </a:spcBef>
              <a:spcAft>
                <a:spcPct val="0"/>
              </a:spcAft>
              <a:buFont typeface="Arial" charset="0"/>
              <a:buChar char="–"/>
              <a:defRPr sz="1400" kern="1200">
                <a:solidFill>
                  <a:schemeClr val="tx1"/>
                </a:solidFill>
                <a:latin typeface="Arial"/>
                <a:ea typeface="ＭＳ Ｐゴシック" charset="0"/>
                <a:cs typeface="Arial"/>
              </a:defRPr>
            </a:lvl4pPr>
            <a:lvl5pPr marL="2057400" indent="-228600" algn="l" defTabSz="457200" rtl="0" eaLnBrk="1" fontAlgn="base" hangingPunct="1">
              <a:spcBef>
                <a:spcPct val="20000"/>
              </a:spcBef>
              <a:spcAft>
                <a:spcPct val="0"/>
              </a:spcAft>
              <a:buFont typeface="Arial" charset="0"/>
              <a:buChar char="»"/>
              <a:defRPr sz="1000" kern="1200">
                <a:solidFill>
                  <a:schemeClr val="tx1"/>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dirty="0"/>
              <a:t>Code Category 1</a:t>
            </a:r>
          </a:p>
          <a:p>
            <a:pPr lvl="1"/>
            <a:r>
              <a:rPr lang="en-US" dirty="0"/>
              <a:t>Code Category 2</a:t>
            </a:r>
          </a:p>
          <a:p>
            <a:pPr lvl="1"/>
            <a:r>
              <a:rPr lang="en-US" dirty="0"/>
              <a:t>Code Category 2 </a:t>
            </a:r>
          </a:p>
          <a:p>
            <a:pPr lvl="1"/>
            <a:r>
              <a:rPr lang="en-US" dirty="0"/>
              <a:t>Code Category 4 </a:t>
            </a:r>
          </a:p>
          <a:p>
            <a:pPr marL="457200" lvl="1" indent="0">
              <a:buNone/>
            </a:pPr>
            <a:endParaRPr lang="en-US" dirty="0"/>
          </a:p>
        </p:txBody>
      </p:sp>
      <p:sp>
        <p:nvSpPr>
          <p:cNvPr id="13" name="Arrow: Right 12">
            <a:extLst>
              <a:ext uri="{FF2B5EF4-FFF2-40B4-BE49-F238E27FC236}">
                <a16:creationId xmlns:a16="http://schemas.microsoft.com/office/drawing/2014/main" id="{929DABB7-FF2A-49E8-A2B9-F5BA775FFF60}"/>
              </a:ext>
            </a:extLst>
          </p:cNvPr>
          <p:cNvSpPr/>
          <p:nvPr/>
        </p:nvSpPr>
        <p:spPr>
          <a:xfrm>
            <a:off x="7960156" y="4334290"/>
            <a:ext cx="1147552" cy="71569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Graphic 13" descr="Document with solid fill">
            <a:extLst>
              <a:ext uri="{FF2B5EF4-FFF2-40B4-BE49-F238E27FC236}">
                <a16:creationId xmlns:a16="http://schemas.microsoft.com/office/drawing/2014/main" id="{162D7ABA-A054-41F4-A92F-AEB5C14F8A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59291" y="3429000"/>
            <a:ext cx="2526274" cy="2526274"/>
          </a:xfrm>
          <a:prstGeom prst="rect">
            <a:avLst/>
          </a:prstGeom>
        </p:spPr>
      </p:pic>
      <p:sp>
        <p:nvSpPr>
          <p:cNvPr id="4" name="Arrow: Curved Right 3">
            <a:extLst>
              <a:ext uri="{FF2B5EF4-FFF2-40B4-BE49-F238E27FC236}">
                <a16:creationId xmlns:a16="http://schemas.microsoft.com/office/drawing/2014/main" id="{EBAD61E7-27B0-43C3-A1A1-3B5C3F4E9680}"/>
              </a:ext>
            </a:extLst>
          </p:cNvPr>
          <p:cNvSpPr/>
          <p:nvPr/>
        </p:nvSpPr>
        <p:spPr>
          <a:xfrm rot="5400000">
            <a:off x="7926043" y="887106"/>
            <a:ext cx="808380" cy="3771694"/>
          </a:xfrm>
          <a:prstGeom prst="curv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88996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FA544-1100-472D-ADBF-8C321C4CB7FE}"/>
              </a:ext>
            </a:extLst>
          </p:cNvPr>
          <p:cNvSpPr>
            <a:spLocks noGrp="1"/>
          </p:cNvSpPr>
          <p:nvPr>
            <p:ph type="title"/>
          </p:nvPr>
        </p:nvSpPr>
        <p:spPr/>
        <p:txBody>
          <a:bodyPr/>
          <a:lstStyle/>
          <a:p>
            <a:r>
              <a:rPr lang="en-US" dirty="0"/>
              <a:t>Question Break</a:t>
            </a:r>
          </a:p>
        </p:txBody>
      </p:sp>
      <p:sp>
        <p:nvSpPr>
          <p:cNvPr id="3" name="Content Placeholder 2">
            <a:extLst>
              <a:ext uri="{FF2B5EF4-FFF2-40B4-BE49-F238E27FC236}">
                <a16:creationId xmlns:a16="http://schemas.microsoft.com/office/drawing/2014/main" id="{3FCEA55D-FA17-471C-85A8-06AAD9B6792B}"/>
              </a:ext>
            </a:extLst>
          </p:cNvPr>
          <p:cNvSpPr>
            <a:spLocks noGrp="1"/>
          </p:cNvSpPr>
          <p:nvPr>
            <p:ph idx="1"/>
          </p:nvPr>
        </p:nvSpPr>
        <p:spPr>
          <a:xfrm>
            <a:off x="609600" y="2856272"/>
            <a:ext cx="10972800" cy="3103563"/>
          </a:xfrm>
        </p:spPr>
        <p:txBody>
          <a:bodyPr/>
          <a:lstStyle/>
          <a:p>
            <a:pPr marL="0" indent="0">
              <a:buNone/>
            </a:pPr>
            <a:r>
              <a:rPr lang="en-US" dirty="0"/>
              <a:t>Do you have any questions about the two types of qualitative coding described? </a:t>
            </a:r>
          </a:p>
        </p:txBody>
      </p:sp>
      <p:sp>
        <p:nvSpPr>
          <p:cNvPr id="4" name="Action Button: Help 3">
            <a:hlinkClick r:id="" action="ppaction://noaction" highlightClick="1"/>
            <a:extLst>
              <a:ext uri="{FF2B5EF4-FFF2-40B4-BE49-F238E27FC236}">
                <a16:creationId xmlns:a16="http://schemas.microsoft.com/office/drawing/2014/main" id="{C797D407-B698-45C4-9C29-CBA1216154E9}"/>
              </a:ext>
            </a:extLst>
          </p:cNvPr>
          <p:cNvSpPr/>
          <p:nvPr/>
        </p:nvSpPr>
        <p:spPr>
          <a:xfrm>
            <a:off x="4901381" y="4001728"/>
            <a:ext cx="2389238" cy="2124435"/>
          </a:xfrm>
          <a:prstGeom prst="actionButtonHelp">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5967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1DE33-4617-4010-8AD8-17BF90D0BF99}"/>
              </a:ext>
            </a:extLst>
          </p:cNvPr>
          <p:cNvSpPr>
            <a:spLocks noGrp="1"/>
          </p:cNvSpPr>
          <p:nvPr>
            <p:ph type="title"/>
          </p:nvPr>
        </p:nvSpPr>
        <p:spPr/>
        <p:txBody>
          <a:bodyPr/>
          <a:lstStyle/>
          <a:p>
            <a:r>
              <a:rPr lang="en-US" dirty="0"/>
              <a:t>What is a code? </a:t>
            </a:r>
          </a:p>
        </p:txBody>
      </p:sp>
      <p:sp>
        <p:nvSpPr>
          <p:cNvPr id="3" name="Content Placeholder 2">
            <a:extLst>
              <a:ext uri="{FF2B5EF4-FFF2-40B4-BE49-F238E27FC236}">
                <a16:creationId xmlns:a16="http://schemas.microsoft.com/office/drawing/2014/main" id="{A708C5F6-0AF6-4833-98F2-2281024CDDE5}"/>
              </a:ext>
            </a:extLst>
          </p:cNvPr>
          <p:cNvSpPr>
            <a:spLocks noGrp="1"/>
          </p:cNvSpPr>
          <p:nvPr>
            <p:ph idx="1"/>
          </p:nvPr>
        </p:nvSpPr>
        <p:spPr/>
        <p:txBody>
          <a:bodyPr/>
          <a:lstStyle/>
          <a:p>
            <a:r>
              <a:rPr lang="en-US" dirty="0"/>
              <a:t>A discrete, mutually exclusive representation of an idea found in the body of text (otherwise known as a corpus) </a:t>
            </a:r>
          </a:p>
          <a:p>
            <a:endParaRPr lang="en-US" dirty="0"/>
          </a:p>
          <a:p>
            <a:r>
              <a:rPr lang="en-US" dirty="0"/>
              <a:t>The code can be specific, such as a demographic characteristic, or thematic, such as an idea like “religion as justification for parenting style” </a:t>
            </a:r>
          </a:p>
          <a:p>
            <a:endParaRPr lang="en-US" dirty="0"/>
          </a:p>
          <a:p>
            <a:r>
              <a:rPr lang="en-US" dirty="0"/>
              <a:t>Codes can be cross-coded, and therefore one connected to the other to develop frames or clusters </a:t>
            </a:r>
          </a:p>
          <a:p>
            <a:endParaRPr lang="en-US" dirty="0"/>
          </a:p>
        </p:txBody>
      </p:sp>
    </p:spTree>
    <p:extLst>
      <p:ext uri="{BB962C8B-B14F-4D97-AF65-F5344CB8AC3E}">
        <p14:creationId xmlns:p14="http://schemas.microsoft.com/office/powerpoint/2010/main" val="2038175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5203B-0C27-4DB2-9ADA-45D246E2C011}"/>
              </a:ext>
            </a:extLst>
          </p:cNvPr>
          <p:cNvSpPr>
            <a:spLocks noGrp="1"/>
          </p:cNvSpPr>
          <p:nvPr>
            <p:ph type="title"/>
          </p:nvPr>
        </p:nvSpPr>
        <p:spPr/>
        <p:txBody>
          <a:bodyPr/>
          <a:lstStyle/>
          <a:p>
            <a:r>
              <a:rPr lang="en-US" dirty="0"/>
              <a:t>What is a codebook?</a:t>
            </a:r>
          </a:p>
        </p:txBody>
      </p:sp>
      <p:sp>
        <p:nvSpPr>
          <p:cNvPr id="7" name="Content Placeholder 6">
            <a:extLst>
              <a:ext uri="{FF2B5EF4-FFF2-40B4-BE49-F238E27FC236}">
                <a16:creationId xmlns:a16="http://schemas.microsoft.com/office/drawing/2014/main" id="{0C2C4BA6-7A77-403D-939C-41E02DBED1A6}"/>
              </a:ext>
            </a:extLst>
          </p:cNvPr>
          <p:cNvSpPr>
            <a:spLocks noGrp="1"/>
          </p:cNvSpPr>
          <p:nvPr>
            <p:ph idx="1"/>
          </p:nvPr>
        </p:nvSpPr>
        <p:spPr>
          <a:xfrm>
            <a:off x="609600" y="1968501"/>
            <a:ext cx="10972800" cy="3463543"/>
          </a:xfrm>
        </p:spPr>
        <p:txBody>
          <a:bodyPr/>
          <a:lstStyle/>
          <a:p>
            <a:r>
              <a:rPr lang="en-US" dirty="0"/>
              <a:t>A codebook is the defined set of codes and the instructions for how to use those codes </a:t>
            </a:r>
          </a:p>
          <a:p>
            <a:endParaRPr lang="en-US" dirty="0"/>
          </a:p>
          <a:p>
            <a:r>
              <a:rPr lang="en-US" dirty="0"/>
              <a:t>The general set of guidelines supports the reliability of the coding process, especially when conducted by a team of coders </a:t>
            </a:r>
          </a:p>
          <a:p>
            <a:endParaRPr lang="en-US" dirty="0"/>
          </a:p>
          <a:p>
            <a:r>
              <a:rPr lang="en-US" dirty="0"/>
              <a:t>That’s because coding inherently involves subjectivity, whereby the coder’s own bias can affect the quality of coding </a:t>
            </a:r>
          </a:p>
          <a:p>
            <a:endParaRPr lang="en-US" dirty="0"/>
          </a:p>
          <a:p>
            <a:r>
              <a:rPr lang="en-US" dirty="0"/>
              <a:t>Therefore, the codebook provides a systematic tool to reduce bias and increase the reliability of coding </a:t>
            </a:r>
          </a:p>
        </p:txBody>
      </p:sp>
    </p:spTree>
    <p:extLst>
      <p:ext uri="{BB962C8B-B14F-4D97-AF65-F5344CB8AC3E}">
        <p14:creationId xmlns:p14="http://schemas.microsoft.com/office/powerpoint/2010/main" val="1257365406"/>
      </p:ext>
    </p:extLst>
  </p:cSld>
  <p:clrMapOvr>
    <a:masterClrMapping/>
  </p:clrMapOvr>
</p:sld>
</file>

<file path=ppt/theme/theme1.xml><?xml version="1.0" encoding="utf-8"?>
<a:theme xmlns:a="http://schemas.openxmlformats.org/drawingml/2006/main" name="NCStateU-horizontal-left-log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ncstate-ppt-template-horizontal-left-logo (3)</Template>
  <TotalTime>473</TotalTime>
  <Words>1138</Words>
  <Application>Microsoft Office PowerPoint</Application>
  <PresentationFormat>Widescreen</PresentationFormat>
  <Paragraphs>119</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NCStateU-horizontal-left-logo</vt:lpstr>
      <vt:lpstr>Codebook development   By Andrew R. Smolski, Department of Sociology and Anthropology </vt:lpstr>
      <vt:lpstr>Write-to-Think Exercise   </vt:lpstr>
      <vt:lpstr>What is qualitative coding? </vt:lpstr>
      <vt:lpstr>Coding Methodologies</vt:lpstr>
      <vt:lpstr>Coding Methodologies</vt:lpstr>
      <vt:lpstr>Coding Methodologies</vt:lpstr>
      <vt:lpstr>Question Break</vt:lpstr>
      <vt:lpstr>What is a code? </vt:lpstr>
      <vt:lpstr>What is a codebook?</vt:lpstr>
      <vt:lpstr>Codebook Example</vt:lpstr>
      <vt:lpstr>Codebook Development Process – Iterative Analysis</vt:lpstr>
      <vt:lpstr>Example: Grounded Coding Process</vt:lpstr>
      <vt:lpstr>Example Analysis Type: Narrative</vt:lpstr>
      <vt:lpstr>Question Break</vt:lpstr>
      <vt:lpstr>Workshop Activity</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Qualitative Research </dc:title>
  <dc:creator>Carole Smolski</dc:creator>
  <cp:lastModifiedBy>Carole Smolski</cp:lastModifiedBy>
  <cp:revision>45</cp:revision>
  <dcterms:created xsi:type="dcterms:W3CDTF">2020-03-29T17:17:27Z</dcterms:created>
  <dcterms:modified xsi:type="dcterms:W3CDTF">2021-02-19T03:12:49Z</dcterms:modified>
</cp:coreProperties>
</file>