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744-03A3-4D5D-A379-E57AAB78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40CB3-6DAB-4955-BC76-88F98C17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1A5F-CE12-46F4-85C9-2E0C094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611B-2664-47C0-9D0B-62145AB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FC26-5162-4AFA-A4BA-EA3BA648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DCD-C988-465F-87DD-04DF243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BAC55-BF3A-4B7E-8580-B628C869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C0D6-C6AA-46FD-B5EA-DB313E4F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73DD-3B66-4DE4-A16C-DEC331D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517B-3DB0-4234-B0F3-E00EB6E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96D96-6BBE-46E6-A399-6C938F74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CE6A-BA2C-4343-9C77-9E6BE2DA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A93B-37D1-46BB-A4AB-FE9F89A5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5E4E-4F4F-4A57-A34A-15A990BF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0B7E-8BB3-4833-A4C3-073A3744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6243-AC79-4F6A-86F1-88B0411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81B-E004-45CD-B18B-A605BDCD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E03A-5D7E-4B1E-A39C-5C63EF44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55AC-EB58-4DA5-94E4-A9FFCA3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5724-DA38-4D83-A5BB-C6CD03BA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091-9503-44EA-857A-FDD47082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3C08-E680-4075-A4E4-3F960AF1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EA09-A43A-4D90-A64D-ED36E637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2FD2-7C27-4024-B92D-DC192A1A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3186-307F-4BBE-89F7-81D6851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F6E4-9A93-41BB-B80C-D9098187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B750-1B09-4D6B-B57B-C6361710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2D9B2-BA5D-467D-9EB3-EDA5EC0F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7DD0-557C-43D4-A490-49178386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E1F4B-D1EE-4930-ACF8-C40436EE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3FD8-9CF0-43F6-9026-A29559C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257-9833-47B6-ACB8-ED2F606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8100-C4A5-4C8B-BC4C-11195C35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7A65A-5F84-4FA4-909D-A17C3690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35B98-5EA3-4B7D-80A6-9DBEFE341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35D9E-9AF4-4E50-BA5E-B0CB3299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24E0-2C62-4F25-AB81-F5D9529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03E3-4A9F-49E5-9A0D-BBDF6119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355D1-386E-455D-9029-AA9CCF47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D59-4159-46A0-91CA-6BDE751F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D493-90BE-4C10-B339-F1CC34B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A91E-0D1C-4145-BF10-711A77AC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B3613-D5FB-48F0-A763-7AD4146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43982-A22F-462B-B08A-E8902E6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7416D-79B8-4C15-99E7-BBA1DA1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1A16-960F-46F0-ADED-381DA6F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A745-4C8F-4400-B9CA-F323AF5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5C2B-75A8-40A0-9356-B939D89F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D6A0D-444A-4511-880B-C20C50DDA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D41E-A3B7-4C88-9001-2B9DDC7D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19BC-EB49-486E-B978-075F048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2EB2-60D9-4F91-BBF4-1EC7DBC5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9535-B677-4A59-914C-67D4F12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5D168-22DD-41A7-BB4B-C745681F8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4107-CE25-453B-8CED-368D41F6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49FE-856D-4D92-92BF-50A662B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6AA5-0DA1-4F7E-98AD-39F20185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9847-FA58-42D0-BC9F-7BACC1D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BCEB-D340-4E92-9918-7F22F830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C3BF4-2BFB-4F2F-ADCA-15DD1978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A37A-7885-48AA-AE9E-F77B53AA7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F521-D239-482F-8F93-B8BD4D6E2F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569B-69DC-467C-A2EC-F5991585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D61D-DB7C-4A25-9C68-F82ED84C5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388AB-9EE7-48BA-AF29-1CA2ADD8C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Line Angle Sensor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26798-D3AE-4A8A-B1B1-17AAD2D7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4D98-652B-47B6-A147-858F4DF1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Mass/Buoyancy Questions with regards to Upright vs Inverted Flight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04C79-F6F6-4B24-9635-F5630AB014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Upright Flight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Inverted Flight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04C79-F6F6-4B24-9635-F5630AB01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5E8946-AAB1-4412-BD74-B62574AC39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dirty="0"/>
                  <a:t> = 0 (CM/CB Collocated)</a:t>
                </a:r>
              </a:p>
              <a:p>
                <a:pPr lvl="1"/>
                <a:r>
                  <a:rPr lang="en-US" b="0" dirty="0"/>
                  <a:t>No effect on pitch dynamics</a:t>
                </a:r>
              </a:p>
              <a:p>
                <a:pPr lvl="1"/>
                <a:r>
                  <a:rPr lang="en-US" dirty="0"/>
                  <a:t>Inverted flight will flip the sign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term</a:t>
                </a:r>
              </a:p>
              <a:p>
                <a:pPr lvl="2"/>
                <a:r>
                  <a:rPr lang="en-US" dirty="0"/>
                  <a:t>Inverting net buoyancy results in keeping the same relative sign, but changing its relative effect (no 1/m scaling term)</a:t>
                </a:r>
              </a:p>
              <a:p>
                <a:pPr lvl="2"/>
                <a:r>
                  <a:rPr lang="en-US" dirty="0"/>
                  <a:t>Switching from positive to negative net buoyancy would increase the net effect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5E8946-AAB1-4412-BD74-B62574AC3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224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09FF8-8B36-48CE-9AF5-24F7BDE0A71B}"/>
                  </a:ext>
                </a:extLst>
              </p:cNvPr>
              <p:cNvSpPr txBox="1"/>
              <p:nvPr/>
            </p:nvSpPr>
            <p:spPr>
              <a:xfrm>
                <a:off x="-394282" y="5427676"/>
                <a:ext cx="3506598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b="0" dirty="0"/>
                  <a:t> - H-Stab Lift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b="0" dirty="0"/>
                  <a:t> - Wing Lift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</m:oMath>
                </a14:m>
                <a:r>
                  <a:rPr lang="en-US" sz="1600" b="0" dirty="0"/>
                  <a:t> - Tether Force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b="0" dirty="0"/>
                  <a:t> – percent buoyancy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dirty="0"/>
                  <a:t> - respective lever arm</a:t>
                </a:r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09FF8-8B36-48CE-9AF5-24F7BDE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282" y="5427676"/>
                <a:ext cx="3506598" cy="1354217"/>
              </a:xfrm>
              <a:prstGeom prst="rect">
                <a:avLst/>
              </a:prstGeom>
              <a:blipFill>
                <a:blip r:embed="rId4"/>
                <a:stretch>
                  <a:fillRect t="-1345" b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73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4D98-652B-47B6-A147-858F4DF1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Mass/Buoyancy Questions with regards to Upright vs Inverted Flight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04C79-F6F6-4B24-9635-F5630AB014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Upright Flight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Inverted Flight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04C79-F6F6-4B24-9635-F5630AB01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5E8946-AAB1-4412-BD74-B62574AC39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b="0" dirty="0"/>
                  <a:t> ~= 0 (CM/CM not collocated)</a:t>
                </a:r>
                <a:r>
                  <a:rPr lang="en-US" b="0" dirty="0"/>
                  <a:t> </a:t>
                </a:r>
              </a:p>
              <a:p>
                <a:pPr lvl="1"/>
                <a:r>
                  <a:rPr lang="en-US" b="0" dirty="0"/>
                  <a:t>Pitch dynamics are affected</a:t>
                </a:r>
              </a:p>
              <a:p>
                <a:pPr lvl="2"/>
                <a:endParaRPr lang="en-US" b="0" dirty="0"/>
              </a:p>
              <a:p>
                <a:pPr lvl="1"/>
                <a:r>
                  <a:rPr lang="en-US" dirty="0"/>
                  <a:t>Inverted flight will flip the sign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term</a:t>
                </a:r>
              </a:p>
              <a:p>
                <a:pPr lvl="2"/>
                <a:r>
                  <a:rPr lang="en-US" dirty="0"/>
                  <a:t>Inverting net buoyancy results in keeping the same relative sign, but changing its relative effect (no 1/m scaling term)</a:t>
                </a:r>
              </a:p>
              <a:p>
                <a:pPr lvl="2"/>
                <a:r>
                  <a:rPr lang="en-US" dirty="0"/>
                  <a:t>Assuming slight positive buoyancy, increases the net effect of buoyancy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5E8946-AAB1-4412-BD74-B62574AC3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09FF8-8B36-48CE-9AF5-24F7BDE0A71B}"/>
                  </a:ext>
                </a:extLst>
              </p:cNvPr>
              <p:cNvSpPr txBox="1"/>
              <p:nvPr/>
            </p:nvSpPr>
            <p:spPr>
              <a:xfrm>
                <a:off x="-394282" y="5427676"/>
                <a:ext cx="3506598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b="0" dirty="0"/>
                  <a:t> - H-Stab Lift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b="0" dirty="0"/>
                  <a:t> - Wing Lift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</m:oMath>
                </a14:m>
                <a:r>
                  <a:rPr lang="en-US" sz="1600" b="0" dirty="0"/>
                  <a:t> - Tether Force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b="0" dirty="0"/>
                  <a:t> – percent buoyancy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dirty="0"/>
                  <a:t> - respective lever arm</a:t>
                </a:r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09FF8-8B36-48CE-9AF5-24F7BDE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282" y="5427676"/>
                <a:ext cx="3506598" cy="1354217"/>
              </a:xfrm>
              <a:prstGeom prst="rect">
                <a:avLst/>
              </a:prstGeom>
              <a:blipFill>
                <a:blip r:embed="rId4"/>
                <a:stretch>
                  <a:fillRect t="-1345" b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0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F8A5-2169-48CF-985F-DDBE558D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Outline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7267-06E2-4378-B2D9-26CF7A58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System Overview</a:t>
            </a:r>
          </a:p>
          <a:p>
            <a:r>
              <a:rPr lang="en-US" sz="2400"/>
              <a:t>Pivot Arm and Lower Pivot</a:t>
            </a:r>
          </a:p>
          <a:p>
            <a:r>
              <a:rPr lang="en-US" sz="2400"/>
              <a:t>Upper Pivot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484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F4346-5B8F-4279-B76F-C4BC80AA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System 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1AD2-6806-43FA-8029-3B9DE7DB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dirty="0"/>
              <a:t>2 Nested Axes</a:t>
            </a:r>
          </a:p>
          <a:p>
            <a:r>
              <a:rPr lang="en-US" sz="2000" dirty="0"/>
              <a:t>Renishaw RM22 13 bit encoders</a:t>
            </a:r>
          </a:p>
          <a:p>
            <a:r>
              <a:rPr lang="en-US" sz="2000" dirty="0"/>
              <a:t>Mass ~ 7.4 </a:t>
            </a:r>
            <a:r>
              <a:rPr lang="en-US" sz="2000" dirty="0" err="1"/>
              <a:t>lbs</a:t>
            </a:r>
            <a:endParaRPr lang="en-US" sz="2000" dirty="0"/>
          </a:p>
          <a:p>
            <a:pPr lvl="1"/>
            <a:r>
              <a:rPr lang="en-US" sz="1600" dirty="0"/>
              <a:t>Reduced to 5.3 </a:t>
            </a:r>
            <a:r>
              <a:rPr lang="en-US" sz="1600" dirty="0" err="1"/>
              <a:t>lbs</a:t>
            </a:r>
            <a:endParaRPr lang="en-US" sz="1600" dirty="0"/>
          </a:p>
          <a:p>
            <a:pPr lvl="1"/>
            <a:r>
              <a:rPr lang="en-US" sz="1600" dirty="0"/>
              <a:t>All from rotational mass (4.4 </a:t>
            </a:r>
            <a:r>
              <a:rPr lang="en-US" sz="1600" dirty="0" err="1"/>
              <a:t>lbs</a:t>
            </a:r>
            <a:r>
              <a:rPr lang="en-US" sz="1600" dirty="0"/>
              <a:t> to 2.2 </a:t>
            </a:r>
            <a:r>
              <a:rPr lang="en-US" sz="1600" dirty="0" err="1"/>
              <a:t>lbs</a:t>
            </a:r>
            <a:r>
              <a:rPr lang="en-US" sz="1600" dirty="0"/>
              <a:t>).</a:t>
            </a:r>
          </a:p>
          <a:p>
            <a:r>
              <a:rPr lang="en-US" sz="2000" dirty="0"/>
              <a:t>Inertia about the rotational axis reduced </a:t>
            </a:r>
          </a:p>
          <a:p>
            <a:pPr lvl="1"/>
            <a:r>
              <a:rPr lang="en-US" sz="1600" dirty="0"/>
              <a:t>33.04 </a:t>
            </a:r>
            <a:r>
              <a:rPr lang="en-US" sz="1600" dirty="0" err="1"/>
              <a:t>lb</a:t>
            </a:r>
            <a:r>
              <a:rPr lang="en-US" sz="1600" dirty="0"/>
              <a:t> in^2 vs 152 </a:t>
            </a:r>
            <a:r>
              <a:rPr lang="en-US" sz="1600" dirty="0" err="1"/>
              <a:t>lb</a:t>
            </a:r>
            <a:r>
              <a:rPr lang="en-US" sz="1600" dirty="0"/>
              <a:t> in^2</a:t>
            </a:r>
          </a:p>
          <a:p>
            <a:pPr lvl="1"/>
            <a:r>
              <a:rPr lang="en-US" sz="1600" dirty="0"/>
              <a:t>Achieved by changing rod to PEEK.</a:t>
            </a:r>
          </a:p>
          <a:p>
            <a:pPr lvl="1"/>
            <a:r>
              <a:rPr lang="en-US" sz="1600" dirty="0"/>
              <a:t>Investigating use of Carbon rod instead.</a:t>
            </a:r>
          </a:p>
          <a:p>
            <a:pPr lvl="2"/>
            <a:r>
              <a:rPr lang="en-US" sz="1200" dirty="0"/>
              <a:t>Carbon will degrade in the presence of chlorine. Likely will get several test days at minimum before it becomes an issue.</a:t>
            </a:r>
          </a:p>
          <a:p>
            <a:pPr lvl="2"/>
            <a:r>
              <a:rPr lang="en-US" sz="1200" dirty="0"/>
              <a:t>High stiffness when compared to plastic options.</a:t>
            </a:r>
          </a:p>
          <a:p>
            <a:pPr lvl="2"/>
            <a:endParaRPr lang="en-US" sz="1200" dirty="0"/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176A7-15BF-47F2-A78E-3274B5FF1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224" r="2" b="3619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C4B98-976F-4EC7-9D2C-B7B1951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Lower Pivot and Arm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F6AC-205F-411A-9161-05E56403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/>
              <a:t>316 side braces, PEEK or Carbon tether arm.	</a:t>
            </a:r>
          </a:p>
          <a:p>
            <a:r>
              <a:rPr lang="en-US" sz="1900" dirty="0"/>
              <a:t>Bearings are Acetal raceway with 316 balls</a:t>
            </a:r>
          </a:p>
          <a:p>
            <a:pPr lvl="1"/>
            <a:r>
              <a:rPr lang="en-US" sz="1900" dirty="0"/>
              <a:t>Low strength and speed, but high corrosion resistance.</a:t>
            </a:r>
          </a:p>
          <a:p>
            <a:pPr lvl="1"/>
            <a:r>
              <a:rPr lang="en-US" sz="1900" dirty="0"/>
              <a:t>Potential improvement if transitioned to ceramic bearings, but high cost.</a:t>
            </a:r>
          </a:p>
          <a:p>
            <a:pPr lvl="1"/>
            <a:r>
              <a:rPr lang="en-US" sz="1900" dirty="0"/>
              <a:t>Bearings rated to 30 lbf static, 50 lbf dynamic.</a:t>
            </a:r>
          </a:p>
          <a:p>
            <a:r>
              <a:rPr lang="en-US" sz="1900" dirty="0"/>
              <a:t>Design preloads the pivot on arm against the passive side of the assembly.</a:t>
            </a:r>
          </a:p>
          <a:p>
            <a:endParaRPr lang="en-US" sz="1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BAAD5B-84A8-468D-82CE-290AD87EB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108" r="22612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3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C4B98-976F-4EC7-9D2C-B7B1951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Lower Pivot and Arm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F6AC-205F-411A-9161-05E56403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Tether Arm is attached to the pivot using a 1/8” 316 shoulder bolt cross-drilled through the pivot and the arm.</a:t>
            </a:r>
          </a:p>
          <a:p>
            <a:pPr lvl="1"/>
            <a:r>
              <a:rPr lang="en-US" sz="2000" dirty="0"/>
              <a:t>Reliably and repeatably attach the arm and the pivot.</a:t>
            </a:r>
          </a:p>
          <a:p>
            <a:r>
              <a:rPr lang="en-US" sz="2000" dirty="0"/>
              <a:t>Similar method is used at the far end of the tether arm to attach the tether guide.</a:t>
            </a:r>
          </a:p>
          <a:p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C40841-EBC6-4A8A-B34A-311CE5DB67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131" r="1446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12DD7-3BC8-4AA1-9038-FE4BDEF6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Lower Pivot Joint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3951950-4156-4EC6-8332-3EE861435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Each half of the pivot joint is attached to the pivot for the upper axis.</a:t>
            </a:r>
          </a:p>
          <a:p>
            <a:pPr lvl="1"/>
            <a:r>
              <a:rPr lang="en-US" sz="1600" dirty="0"/>
              <a:t>Lightening holes present to minimize rotating mass.</a:t>
            </a:r>
          </a:p>
          <a:p>
            <a:r>
              <a:rPr lang="en-US" sz="2000" dirty="0"/>
              <a:t>Single piece manufactured from 316. </a:t>
            </a:r>
          </a:p>
          <a:p>
            <a:pPr lvl="1"/>
            <a:r>
              <a:rPr lang="en-US" sz="2000" dirty="0"/>
              <a:t>Doweled in place with 316 dowels.</a:t>
            </a:r>
          </a:p>
          <a:p>
            <a:r>
              <a:rPr lang="en-US" sz="2000" dirty="0"/>
              <a:t>Doweled on one side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0E3D6-2C05-47B7-BFCC-C9844A299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082" r="4" b="2031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E3C25-18D8-417D-99C3-A9B053B95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2537" y="3707894"/>
            <a:ext cx="2437341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48FFB-D878-4B36-88FC-E45568D9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Upper Pivot</a:t>
            </a:r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B8BD-DDAC-4C57-A4EB-9D7670C4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Same bearing layout as lower pivot arm.</a:t>
            </a:r>
          </a:p>
          <a:p>
            <a:r>
              <a:rPr lang="en-US" sz="2000" dirty="0"/>
              <a:t>Drilled and tapped holes for attaching an aluminum anode on each side.</a:t>
            </a:r>
          </a:p>
          <a:p>
            <a:r>
              <a:rPr lang="en-US" sz="2000" dirty="0"/>
              <a:t>Center Pivot hollowed out to reduce inertia.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D2FD31-3FC3-496B-A652-12BF78DD2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7979" y="1420214"/>
            <a:ext cx="4710339" cy="416092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5C622D-7286-4106-825C-E2B9A275298F}"/>
              </a:ext>
            </a:extLst>
          </p:cNvPr>
          <p:cNvCxnSpPr/>
          <p:nvPr/>
        </p:nvCxnSpPr>
        <p:spPr>
          <a:xfrm flipH="1">
            <a:off x="10789666" y="1868168"/>
            <a:ext cx="236305" cy="4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31F9D0-0153-46B5-893A-16BC3D084BEA}"/>
              </a:ext>
            </a:extLst>
          </p:cNvPr>
          <p:cNvSpPr txBox="1"/>
          <p:nvPr/>
        </p:nvSpPr>
        <p:spPr>
          <a:xfrm>
            <a:off x="10697670" y="1432978"/>
            <a:ext cx="122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Anode</a:t>
            </a:r>
          </a:p>
        </p:txBody>
      </p:sp>
    </p:spTree>
    <p:extLst>
      <p:ext uri="{BB962C8B-B14F-4D97-AF65-F5344CB8AC3E}">
        <p14:creationId xmlns:p14="http://schemas.microsoft.com/office/powerpoint/2010/main" val="330353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48FFB-D878-4B36-88FC-E45568D9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Upper Pivot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B8BD-DDAC-4C57-A4EB-9D7670C4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Each side of pivot plate is doweled into place.</a:t>
            </a:r>
          </a:p>
          <a:p>
            <a:r>
              <a:rPr lang="en-US" sz="2000"/>
              <a:t>4 Holes for attaching to cart or boom.</a:t>
            </a:r>
          </a:p>
          <a:p>
            <a:pPr lvl="1"/>
            <a:r>
              <a:rPr lang="en-US" sz="2000"/>
              <a:t>To be designed by Dillon Herbert for DOE or TBD for Manta Ray.</a:t>
            </a:r>
          </a:p>
          <a:p>
            <a:r>
              <a:rPr lang="en-US" sz="2000"/>
              <a:t>Mass of stationary upper pivot components is of minimal concern</a:t>
            </a:r>
          </a:p>
          <a:p>
            <a:pPr lvl="1"/>
            <a:r>
              <a:rPr lang="en-US" sz="2000"/>
              <a:t>Does not contribute to the dynamic response of the sensor.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E43476-53E0-4DCA-BF1E-74BC3A77A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64" r="3516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FDC9-1CDE-45EA-9F31-AB47466F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Mass/Buoyancy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CDC8E3-5B98-4F80-8963-6B55CBF94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Assumptions for FBD derivation</a:t>
                </a:r>
              </a:p>
              <a:p>
                <a:pPr lvl="1"/>
                <a:r>
                  <a:rPr lang="en-US" dirty="0"/>
                  <a:t>Steady level flight – this is suitable for tow mode operation.</a:t>
                </a:r>
              </a:p>
              <a:p>
                <a:pPr lvl="1"/>
                <a:r>
                  <a:rPr lang="en-US" dirty="0"/>
                  <a:t>In flight operation, @ 30 degrees of elevation, CM/CB deviations will effect both yaw and pitch.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General thrust still applies, but with control authority moving to the rudder.</a:t>
                </a:r>
              </a:p>
              <a:p>
                <a:pPr lvl="1"/>
                <a:r>
                  <a:rPr lang="en-US" dirty="0"/>
                  <a:t>I haven’t taken a flight dynamics course, so I’m neglecting coupling, which may have a large effect.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5CDC8E3-5B98-4F80-8963-6B55CBF94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26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722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Line Angle Sensor Design</vt:lpstr>
      <vt:lpstr>Outline</vt:lpstr>
      <vt:lpstr>System Overview</vt:lpstr>
      <vt:lpstr>Lower Pivot and Arm</vt:lpstr>
      <vt:lpstr>Lower Pivot and Arm</vt:lpstr>
      <vt:lpstr>Lower Pivot Joint</vt:lpstr>
      <vt:lpstr>Upper Pivot</vt:lpstr>
      <vt:lpstr>Upper Pivot</vt:lpstr>
      <vt:lpstr>Center of Mass/Buoyancy Questions</vt:lpstr>
      <vt:lpstr>Center of Mass/Buoyancy Questions with regards to Upright vs Inverted Flight</vt:lpstr>
      <vt:lpstr>Center of Mass/Buoyancy Questions with regards to Upright vs Inverted Flight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Angle Sensor Design</dc:title>
  <dc:creator>Andrew D Abney</dc:creator>
  <cp:lastModifiedBy>Andrew D Abney</cp:lastModifiedBy>
  <cp:revision>15</cp:revision>
  <dcterms:created xsi:type="dcterms:W3CDTF">2020-09-09T18:55:46Z</dcterms:created>
  <dcterms:modified xsi:type="dcterms:W3CDTF">2020-09-10T22:38:34Z</dcterms:modified>
</cp:coreProperties>
</file>