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59" r:id="rId17"/>
    <p:sldId id="260" r:id="rId18"/>
    <p:sldId id="261" r:id="rId19"/>
    <p:sldId id="262" r:id="rId20"/>
    <p:sldId id="263" r:id="rId21"/>
    <p:sldId id="265" r:id="rId22"/>
    <p:sldId id="266" r:id="rId23"/>
    <p:sldId id="267" r:id="rId24"/>
    <p:sldId id="283" r:id="rId25"/>
    <p:sldId id="284" r:id="rId26"/>
    <p:sldId id="285" r:id="rId27"/>
    <p:sldId id="289" r:id="rId28"/>
    <p:sldId id="288" r:id="rId29"/>
    <p:sldId id="290" r:id="rId30"/>
    <p:sldId id="281" r:id="rId31"/>
    <p:sldId id="291" r:id="rId32"/>
    <p:sldId id="292" r:id="rId33"/>
    <p:sldId id="293" r:id="rId34"/>
    <p:sldId id="294" r:id="rId35"/>
    <p:sldId id="295" r:id="rId36"/>
    <p:sldId id="296"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E736-9E0E-49ED-A715-A2FE952FA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77B9E9-C4CD-42B0-B88A-7080C6BAA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66363-AAFA-4D9E-B605-0DDFFCFA9418}"/>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02B738E1-A292-4C27-8B0A-A586E0EFE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3C7EF-3738-453E-92EC-F5421BE49797}"/>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44174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1809-227C-4C0C-9D55-7D8522694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DB0499-8EBB-454B-A4EC-16D6ADFA4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1AEE5-E2F4-4D3F-8B88-F09FBA8FF0C8}"/>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59605874-F219-4F31-9BE2-53F752213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32C3D-2AF4-4809-93E6-69DA35497795}"/>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41506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2CC8E-FCF0-4545-A580-C2C8A31C1F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D5AD1-52E3-4181-AEDF-C54AE8916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5B227-C2B0-48E3-89E9-130881F85797}"/>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5A53CF9F-C8F6-47D9-9ACC-4885FC850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6A269-BADB-4EFE-AF68-A94BF4667B29}"/>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57406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0021-BD90-473E-AAF4-BF63F4069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0C032-FAD6-4FDD-8708-1EBDBD17B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6E4E9-4527-49AB-81D3-A59B39F547CA}"/>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501FB1A8-33D7-4271-9DB7-44138B3B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155C3-A24F-4D52-A42F-64DF4C980D9D}"/>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6565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9BF3-25DA-4CFB-8568-298A17C34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A4D24-A8B6-4F80-93B9-176BEBE97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508AD-2933-46D5-829C-09F9919489A0}"/>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2E295AAC-2098-4ACD-9447-80064B0B4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DC2F5-AF5F-4EEE-AB49-6597A4676E85}"/>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13125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0E76-AAE9-4928-A70C-37980ADE9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FBDCF-52F6-413E-9CCB-BB44A7B28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327AD8-138D-4234-ACCD-9D106F1B6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46D22B-A7C2-4750-8348-0090B3B743EF}"/>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6" name="Footer Placeholder 5">
            <a:extLst>
              <a:ext uri="{FF2B5EF4-FFF2-40B4-BE49-F238E27FC236}">
                <a16:creationId xmlns:a16="http://schemas.microsoft.com/office/drawing/2014/main" id="{D3FB12AE-B716-414D-9091-C81348213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1994F-9E41-4DDB-9FDA-82E9A005F849}"/>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380502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9963-4E82-4BF7-B970-B7494C7568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C005AA-7CC0-48BF-A757-C880002A0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017B1-61A4-47E9-BD91-8D011C787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6573D-0E1F-4B75-A246-F44C519A0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0F709-8E5D-40E2-A2C5-CF8E0F5EE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149BF-365F-49CD-BED5-2011BE3178CC}"/>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8" name="Footer Placeholder 7">
            <a:extLst>
              <a:ext uri="{FF2B5EF4-FFF2-40B4-BE49-F238E27FC236}">
                <a16:creationId xmlns:a16="http://schemas.microsoft.com/office/drawing/2014/main" id="{0F226E33-9A04-4341-B013-2F3B2B3F4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0B139D-1273-4935-AAC2-249D31097FF1}"/>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159107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DC14-5021-44E0-88F5-2AB20F2189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BD6A11-8BBE-41EE-B7C7-D7F69B44D551}"/>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4" name="Footer Placeholder 3">
            <a:extLst>
              <a:ext uri="{FF2B5EF4-FFF2-40B4-BE49-F238E27FC236}">
                <a16:creationId xmlns:a16="http://schemas.microsoft.com/office/drawing/2014/main" id="{B421E25C-C17F-4F85-B043-7B6F91B98F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759F1C-CBB0-4D9E-9A25-C8542CD84CBF}"/>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23176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36F3D-C5CE-49CB-AAEC-876DD5CBE4AF}"/>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3" name="Footer Placeholder 2">
            <a:extLst>
              <a:ext uri="{FF2B5EF4-FFF2-40B4-BE49-F238E27FC236}">
                <a16:creationId xmlns:a16="http://schemas.microsoft.com/office/drawing/2014/main" id="{825240F2-2BA7-4B3F-B7CD-3282957C7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D589F0-516A-405F-BF86-2F4E5B28110E}"/>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381754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8285-83FC-431A-971F-9527C3B27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A61A1E-8CD6-47F4-BCFF-2036A52E4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36D36-377C-43A0-8A38-E6B941B59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14521-5EAD-484A-AE1F-64BEFBCD0F1E}"/>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6" name="Footer Placeholder 5">
            <a:extLst>
              <a:ext uri="{FF2B5EF4-FFF2-40B4-BE49-F238E27FC236}">
                <a16:creationId xmlns:a16="http://schemas.microsoft.com/office/drawing/2014/main" id="{0F31D1E3-70A7-4A89-A654-B960C41FA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6B11D-6894-4FE8-8EBB-AC56889BA82E}"/>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252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59DF-FBED-4488-B270-1E9CE2607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A86A7-2149-468D-90D0-5BAB04B0F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6BA78-F796-441B-BAD1-038C25D71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2FECA-3C42-4CC7-8E57-43637AB1E284}"/>
              </a:ext>
            </a:extLst>
          </p:cNvPr>
          <p:cNvSpPr>
            <a:spLocks noGrp="1"/>
          </p:cNvSpPr>
          <p:nvPr>
            <p:ph type="dt" sz="half" idx="10"/>
          </p:nvPr>
        </p:nvSpPr>
        <p:spPr/>
        <p:txBody>
          <a:bodyPr/>
          <a:lstStyle/>
          <a:p>
            <a:fld id="{61662298-8378-42F3-AA73-071406BCAEBC}" type="datetimeFigureOut">
              <a:rPr lang="en-US" smtClean="0"/>
              <a:t>3/30/2020</a:t>
            </a:fld>
            <a:endParaRPr lang="en-US"/>
          </a:p>
        </p:txBody>
      </p:sp>
      <p:sp>
        <p:nvSpPr>
          <p:cNvPr id="6" name="Footer Placeholder 5">
            <a:extLst>
              <a:ext uri="{FF2B5EF4-FFF2-40B4-BE49-F238E27FC236}">
                <a16:creationId xmlns:a16="http://schemas.microsoft.com/office/drawing/2014/main" id="{CDDD070A-7B7C-4A5F-9780-FEC8DBC95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AA02A-C7AE-4232-A55F-72DC6778EABE}"/>
              </a:ext>
            </a:extLst>
          </p:cNvPr>
          <p:cNvSpPr>
            <a:spLocks noGrp="1"/>
          </p:cNvSpPr>
          <p:nvPr>
            <p:ph type="sldNum" sz="quarter" idx="12"/>
          </p:nvPr>
        </p:nvSpPr>
        <p:spPr/>
        <p:txBody>
          <a:bodyPr/>
          <a:lstStyle/>
          <a:p>
            <a:fld id="{DD37DCBC-AE06-48EA-B63C-F2D4C3BEC481}" type="slidenum">
              <a:rPr lang="en-US" smtClean="0"/>
              <a:t>‹#›</a:t>
            </a:fld>
            <a:endParaRPr lang="en-US"/>
          </a:p>
        </p:txBody>
      </p:sp>
    </p:spTree>
    <p:extLst>
      <p:ext uri="{BB962C8B-B14F-4D97-AF65-F5344CB8AC3E}">
        <p14:creationId xmlns:p14="http://schemas.microsoft.com/office/powerpoint/2010/main" val="28047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3E31A-FA16-4911-B842-2A8890FE3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6970D-D64B-4304-A110-47AE0B3FD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B26B3-AA62-4F46-B1FC-C7B101590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62298-8378-42F3-AA73-071406BCAEBC}" type="datetimeFigureOut">
              <a:rPr lang="en-US" smtClean="0"/>
              <a:t>3/30/2020</a:t>
            </a:fld>
            <a:endParaRPr lang="en-US"/>
          </a:p>
        </p:txBody>
      </p:sp>
      <p:sp>
        <p:nvSpPr>
          <p:cNvPr id="5" name="Footer Placeholder 4">
            <a:extLst>
              <a:ext uri="{FF2B5EF4-FFF2-40B4-BE49-F238E27FC236}">
                <a16:creationId xmlns:a16="http://schemas.microsoft.com/office/drawing/2014/main" id="{47B104D3-92F8-4215-B5CC-7C326B2ED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B9DEF0-F1FA-46DD-A0D0-890520167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7DCBC-AE06-48EA-B63C-F2D4C3BEC481}" type="slidenum">
              <a:rPr lang="en-US" smtClean="0"/>
              <a:t>‹#›</a:t>
            </a:fld>
            <a:endParaRPr lang="en-US"/>
          </a:p>
        </p:txBody>
      </p:sp>
    </p:spTree>
    <p:extLst>
      <p:ext uri="{BB962C8B-B14F-4D97-AF65-F5344CB8AC3E}">
        <p14:creationId xmlns:p14="http://schemas.microsoft.com/office/powerpoint/2010/main" val="2653374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thworks.com/help/simulink/block-masks.html" TargetMode="External"/><Relationship Id="rId2" Type="http://schemas.openxmlformats.org/officeDocument/2006/relationships/hyperlink" Target="https://www.mathworks.com/help/simulink/ug/creating-subsystems.html" TargetMode="External"/><Relationship Id="rId1" Type="http://schemas.openxmlformats.org/officeDocument/2006/relationships/slideLayout" Target="../slideLayouts/slideLayout2.xml"/><Relationship Id="rId6" Type="http://schemas.openxmlformats.org/officeDocument/2006/relationships/hyperlink" Target="https://www.mathworks.com/products/simulink/projects.html" TargetMode="External"/><Relationship Id="rId5" Type="http://schemas.openxmlformats.org/officeDocument/2006/relationships/hyperlink" Target="https://www.mathworks.com/help/simulink/ug/getting-started-with-buses.html" TargetMode="External"/><Relationship Id="rId4" Type="http://schemas.openxmlformats.org/officeDocument/2006/relationships/hyperlink" Target="https://www.mathworks.com/help/simulink/slref/variant-subsystem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CAF5-9F5D-462D-A9EB-F87C76B48B87}"/>
              </a:ext>
            </a:extLst>
          </p:cNvPr>
          <p:cNvSpPr>
            <a:spLocks noGrp="1"/>
          </p:cNvSpPr>
          <p:nvPr>
            <p:ph type="ctrTitle"/>
          </p:nvPr>
        </p:nvSpPr>
        <p:spPr/>
        <p:txBody>
          <a:bodyPr/>
          <a:lstStyle/>
          <a:p>
            <a:r>
              <a:rPr lang="en-US" dirty="0"/>
              <a:t>Software Architecture and Workflow Tutorial</a:t>
            </a:r>
          </a:p>
        </p:txBody>
      </p:sp>
      <p:sp>
        <p:nvSpPr>
          <p:cNvPr id="3" name="Subtitle 2">
            <a:extLst>
              <a:ext uri="{FF2B5EF4-FFF2-40B4-BE49-F238E27FC236}">
                <a16:creationId xmlns:a16="http://schemas.microsoft.com/office/drawing/2014/main" id="{93F6917B-793C-4F59-8D33-DAA681CBF218}"/>
              </a:ext>
            </a:extLst>
          </p:cNvPr>
          <p:cNvSpPr>
            <a:spLocks noGrp="1"/>
          </p:cNvSpPr>
          <p:nvPr>
            <p:ph type="subTitle" idx="1"/>
          </p:nvPr>
        </p:nvSpPr>
        <p:spPr/>
        <p:txBody>
          <a:bodyPr/>
          <a:lstStyle/>
          <a:p>
            <a:r>
              <a:rPr lang="en-US" dirty="0"/>
              <a:t>3/30/2020</a:t>
            </a:r>
          </a:p>
          <a:p>
            <a:r>
              <a:rPr lang="en-US" dirty="0"/>
              <a:t>Mitchell Cobb</a:t>
            </a:r>
          </a:p>
        </p:txBody>
      </p:sp>
    </p:spTree>
    <p:extLst>
      <p:ext uri="{BB962C8B-B14F-4D97-AF65-F5344CB8AC3E}">
        <p14:creationId xmlns:p14="http://schemas.microsoft.com/office/powerpoint/2010/main" val="154612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B1B7-8373-42CF-A48E-697BC846EDD9}"/>
              </a:ext>
            </a:extLst>
          </p:cNvPr>
          <p:cNvSpPr>
            <a:spLocks noGrp="1"/>
          </p:cNvSpPr>
          <p:nvPr>
            <p:ph type="title"/>
          </p:nvPr>
        </p:nvSpPr>
        <p:spPr/>
        <p:txBody>
          <a:bodyPr/>
          <a:lstStyle/>
          <a:p>
            <a:r>
              <a:rPr lang="en-US" dirty="0"/>
              <a:t>Variant </a:t>
            </a:r>
            <a:r>
              <a:rPr lang="en-US" dirty="0" err="1"/>
              <a:t>Subsytems</a:t>
            </a:r>
            <a:endParaRPr lang="en-US" dirty="0"/>
          </a:p>
        </p:txBody>
      </p:sp>
      <p:sp>
        <p:nvSpPr>
          <p:cNvPr id="3" name="Content Placeholder 2">
            <a:extLst>
              <a:ext uri="{FF2B5EF4-FFF2-40B4-BE49-F238E27FC236}">
                <a16:creationId xmlns:a16="http://schemas.microsoft.com/office/drawing/2014/main" id="{CA5EDDB2-B91A-4CBA-B28E-BEBF5332ED6D}"/>
              </a:ext>
            </a:extLst>
          </p:cNvPr>
          <p:cNvSpPr>
            <a:spLocks noGrp="1"/>
          </p:cNvSpPr>
          <p:nvPr>
            <p:ph idx="1"/>
          </p:nvPr>
        </p:nvSpPr>
        <p:spPr>
          <a:xfrm>
            <a:off x="838200" y="1825625"/>
            <a:ext cx="6410325" cy="4351338"/>
          </a:xfrm>
        </p:spPr>
        <p:txBody>
          <a:bodyPr>
            <a:normAutofit fontScale="92500" lnSpcReduction="20000"/>
          </a:bodyPr>
          <a:lstStyle/>
          <a:p>
            <a:r>
              <a:rPr lang="en-US" dirty="0"/>
              <a:t>The user can change which variant is “active” (used during the simulation) by changing things in the </a:t>
            </a:r>
            <a:r>
              <a:rPr lang="en-US" dirty="0" err="1"/>
              <a:t>Matlab</a:t>
            </a:r>
            <a:r>
              <a:rPr lang="en-US" dirty="0"/>
              <a:t> workspace.</a:t>
            </a:r>
          </a:p>
          <a:p>
            <a:r>
              <a:rPr lang="en-US" dirty="0"/>
              <a:t>There’s a whole bunch of messy details on how this is set up, but most of it should be done automatically for you in our model so I won’t dive into it.</a:t>
            </a:r>
          </a:p>
          <a:p>
            <a:r>
              <a:rPr lang="en-US" dirty="0"/>
              <a:t>Basically, what you need to know is that we’ve implemented a lot things as variant subsystems, for instance, the flow environment and the flight controller, this allows the user to flip back and forth quickly between different flow profiles and different flight controllers.</a:t>
            </a:r>
          </a:p>
        </p:txBody>
      </p:sp>
      <p:pic>
        <p:nvPicPr>
          <p:cNvPr id="4" name="Picture 3">
            <a:extLst>
              <a:ext uri="{FF2B5EF4-FFF2-40B4-BE49-F238E27FC236}">
                <a16:creationId xmlns:a16="http://schemas.microsoft.com/office/drawing/2014/main" id="{C287B018-948A-4FFE-B5ED-283FF8D6CE45}"/>
              </a:ext>
            </a:extLst>
          </p:cNvPr>
          <p:cNvPicPr>
            <a:picLocks noChangeAspect="1"/>
          </p:cNvPicPr>
          <p:nvPr/>
        </p:nvPicPr>
        <p:blipFill>
          <a:blip r:embed="rId2"/>
          <a:stretch>
            <a:fillRect/>
          </a:stretch>
        </p:blipFill>
        <p:spPr>
          <a:xfrm>
            <a:off x="7370407" y="2349500"/>
            <a:ext cx="4726343" cy="2892550"/>
          </a:xfrm>
          <a:prstGeom prst="rect">
            <a:avLst/>
          </a:prstGeom>
        </p:spPr>
      </p:pic>
    </p:spTree>
    <p:extLst>
      <p:ext uri="{BB962C8B-B14F-4D97-AF65-F5344CB8AC3E}">
        <p14:creationId xmlns:p14="http://schemas.microsoft.com/office/powerpoint/2010/main" val="227789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7199-423A-45A3-AC6B-8088A7975A74}"/>
              </a:ext>
            </a:extLst>
          </p:cNvPr>
          <p:cNvSpPr>
            <a:spLocks noGrp="1"/>
          </p:cNvSpPr>
          <p:nvPr>
            <p:ph type="title"/>
          </p:nvPr>
        </p:nvSpPr>
        <p:spPr/>
        <p:txBody>
          <a:bodyPr/>
          <a:lstStyle/>
          <a:p>
            <a:r>
              <a:rPr lang="en-US" dirty="0"/>
              <a:t>Busses</a:t>
            </a:r>
          </a:p>
        </p:txBody>
      </p:sp>
      <p:sp>
        <p:nvSpPr>
          <p:cNvPr id="3" name="Content Placeholder 2">
            <a:extLst>
              <a:ext uri="{FF2B5EF4-FFF2-40B4-BE49-F238E27FC236}">
                <a16:creationId xmlns:a16="http://schemas.microsoft.com/office/drawing/2014/main" id="{3959EC3A-60F9-4EDB-93EB-752702007D99}"/>
              </a:ext>
            </a:extLst>
          </p:cNvPr>
          <p:cNvSpPr>
            <a:spLocks noGrp="1"/>
          </p:cNvSpPr>
          <p:nvPr>
            <p:ph idx="1"/>
          </p:nvPr>
        </p:nvSpPr>
        <p:spPr>
          <a:xfrm>
            <a:off x="838200" y="1398583"/>
            <a:ext cx="10515600" cy="1203325"/>
          </a:xfrm>
        </p:spPr>
        <p:txBody>
          <a:bodyPr/>
          <a:lstStyle/>
          <a:p>
            <a:pPr marL="0" indent="0">
              <a:buNone/>
            </a:pPr>
            <a:r>
              <a:rPr lang="en-US" dirty="0"/>
              <a:t>Problem: How do you pass a ton of signals between subsystems?</a:t>
            </a:r>
          </a:p>
          <a:p>
            <a:pPr marL="0" indent="0">
              <a:buNone/>
            </a:pPr>
            <a:r>
              <a:rPr lang="en-US" dirty="0"/>
              <a:t>One solution</a:t>
            </a:r>
          </a:p>
        </p:txBody>
      </p:sp>
      <p:pic>
        <p:nvPicPr>
          <p:cNvPr id="4" name="Picture 3">
            <a:extLst>
              <a:ext uri="{FF2B5EF4-FFF2-40B4-BE49-F238E27FC236}">
                <a16:creationId xmlns:a16="http://schemas.microsoft.com/office/drawing/2014/main" id="{606C47E4-6479-4852-8055-98F91D4A4F26}"/>
              </a:ext>
            </a:extLst>
          </p:cNvPr>
          <p:cNvPicPr>
            <a:picLocks noChangeAspect="1"/>
          </p:cNvPicPr>
          <p:nvPr/>
        </p:nvPicPr>
        <p:blipFill>
          <a:blip r:embed="rId2"/>
          <a:stretch>
            <a:fillRect/>
          </a:stretch>
        </p:blipFill>
        <p:spPr>
          <a:xfrm>
            <a:off x="3028949" y="2035641"/>
            <a:ext cx="5741125" cy="884708"/>
          </a:xfrm>
          <a:prstGeom prst="rect">
            <a:avLst/>
          </a:prstGeom>
        </p:spPr>
      </p:pic>
      <p:sp>
        <p:nvSpPr>
          <p:cNvPr id="5" name="TextBox 4">
            <a:extLst>
              <a:ext uri="{FF2B5EF4-FFF2-40B4-BE49-F238E27FC236}">
                <a16:creationId xmlns:a16="http://schemas.microsoft.com/office/drawing/2014/main" id="{33BB8032-8A44-4369-BBD4-BCAFB7C1280F}"/>
              </a:ext>
            </a:extLst>
          </p:cNvPr>
          <p:cNvSpPr txBox="1"/>
          <p:nvPr/>
        </p:nvSpPr>
        <p:spPr>
          <a:xfrm>
            <a:off x="1009649" y="3135308"/>
            <a:ext cx="7096125" cy="523220"/>
          </a:xfrm>
          <a:prstGeom prst="rect">
            <a:avLst/>
          </a:prstGeom>
          <a:noFill/>
        </p:spPr>
        <p:txBody>
          <a:bodyPr wrap="square" rtlCol="0">
            <a:spAutoFit/>
          </a:bodyPr>
          <a:lstStyle/>
          <a:p>
            <a:r>
              <a:rPr lang="en-US" sz="2800" dirty="0"/>
              <a:t>What if you have a lot of signals?  Mux them?</a:t>
            </a:r>
          </a:p>
        </p:txBody>
      </p:sp>
      <p:pic>
        <p:nvPicPr>
          <p:cNvPr id="6" name="Picture 5">
            <a:extLst>
              <a:ext uri="{FF2B5EF4-FFF2-40B4-BE49-F238E27FC236}">
                <a16:creationId xmlns:a16="http://schemas.microsoft.com/office/drawing/2014/main" id="{4F9FB8F7-3D70-40FD-AB44-C95ED74FBC6B}"/>
              </a:ext>
            </a:extLst>
          </p:cNvPr>
          <p:cNvPicPr>
            <a:picLocks noChangeAspect="1"/>
          </p:cNvPicPr>
          <p:nvPr/>
        </p:nvPicPr>
        <p:blipFill rotWithShape="1">
          <a:blip r:embed="rId3"/>
          <a:srcRect b="12404"/>
          <a:stretch/>
        </p:blipFill>
        <p:spPr>
          <a:xfrm>
            <a:off x="3028949" y="3658528"/>
            <a:ext cx="5958274" cy="1203325"/>
          </a:xfrm>
          <a:prstGeom prst="rect">
            <a:avLst/>
          </a:prstGeom>
        </p:spPr>
      </p:pic>
      <p:sp>
        <p:nvSpPr>
          <p:cNvPr id="7" name="TextBox 6">
            <a:extLst>
              <a:ext uri="{FF2B5EF4-FFF2-40B4-BE49-F238E27FC236}">
                <a16:creationId xmlns:a16="http://schemas.microsoft.com/office/drawing/2014/main" id="{79CC4007-7FF4-4677-8DF1-D66D0753B053}"/>
              </a:ext>
            </a:extLst>
          </p:cNvPr>
          <p:cNvSpPr txBox="1"/>
          <p:nvPr/>
        </p:nvSpPr>
        <p:spPr>
          <a:xfrm>
            <a:off x="838200" y="4861853"/>
            <a:ext cx="10791826"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What happens if someone puts a new signal in between signal 2 and signal 3?  Everything downstream breaks</a:t>
            </a:r>
          </a:p>
          <a:p>
            <a:pPr marL="285750" indent="-285750">
              <a:buFont typeface="Arial" panose="020B0604020202020204" pitchFamily="34" charset="0"/>
              <a:buChar char="•"/>
            </a:pPr>
            <a:r>
              <a:rPr lang="en-US" sz="2000" dirty="0"/>
              <a:t>How do I know which number signal I need to pull out when I want to do some math?  Go to where it was </a:t>
            </a:r>
            <a:r>
              <a:rPr lang="en-US" sz="2000" dirty="0" err="1"/>
              <a:t>muxed</a:t>
            </a:r>
            <a:r>
              <a:rPr lang="en-US" sz="2000" dirty="0"/>
              <a:t> and count.  What if there are 75 signals?</a:t>
            </a:r>
          </a:p>
          <a:p>
            <a:pPr marL="285750" indent="-285750">
              <a:buFont typeface="Arial" panose="020B0604020202020204" pitchFamily="34" charset="0"/>
              <a:buChar char="•"/>
            </a:pPr>
            <a:r>
              <a:rPr lang="en-US" sz="2000" dirty="0"/>
              <a:t>How do you mux together a scalar signal and a matrix signal?  (answer, you can’t)</a:t>
            </a:r>
          </a:p>
          <a:p>
            <a:r>
              <a:rPr lang="en-US" sz="2000" dirty="0"/>
              <a:t>Solution: Busses!</a:t>
            </a:r>
          </a:p>
        </p:txBody>
      </p:sp>
    </p:spTree>
    <p:extLst>
      <p:ext uri="{BB962C8B-B14F-4D97-AF65-F5344CB8AC3E}">
        <p14:creationId xmlns:p14="http://schemas.microsoft.com/office/powerpoint/2010/main" val="409484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E034-0994-4BBF-AEE4-CAFDC289011E}"/>
              </a:ext>
            </a:extLst>
          </p:cNvPr>
          <p:cNvSpPr>
            <a:spLocks noGrp="1"/>
          </p:cNvSpPr>
          <p:nvPr>
            <p:ph type="title"/>
          </p:nvPr>
        </p:nvSpPr>
        <p:spPr/>
        <p:txBody>
          <a:bodyPr/>
          <a:lstStyle/>
          <a:p>
            <a:r>
              <a:rPr lang="en-US" dirty="0"/>
              <a:t>Busses</a:t>
            </a:r>
          </a:p>
        </p:txBody>
      </p:sp>
      <p:pic>
        <p:nvPicPr>
          <p:cNvPr id="4" name="Picture 3">
            <a:extLst>
              <a:ext uri="{FF2B5EF4-FFF2-40B4-BE49-F238E27FC236}">
                <a16:creationId xmlns:a16="http://schemas.microsoft.com/office/drawing/2014/main" id="{3557A6B1-4C70-4FBB-8CA2-3C4EC6FD99AC}"/>
              </a:ext>
            </a:extLst>
          </p:cNvPr>
          <p:cNvPicPr>
            <a:picLocks noChangeAspect="1"/>
          </p:cNvPicPr>
          <p:nvPr/>
        </p:nvPicPr>
        <p:blipFill rotWithShape="1">
          <a:blip r:embed="rId2"/>
          <a:srcRect l="2665"/>
          <a:stretch/>
        </p:blipFill>
        <p:spPr>
          <a:xfrm>
            <a:off x="133350" y="1970724"/>
            <a:ext cx="8348662" cy="4658676"/>
          </a:xfrm>
          <a:prstGeom prst="rect">
            <a:avLst/>
          </a:prstGeom>
        </p:spPr>
      </p:pic>
      <p:sp>
        <p:nvSpPr>
          <p:cNvPr id="5" name="Rectangle 4">
            <a:extLst>
              <a:ext uri="{FF2B5EF4-FFF2-40B4-BE49-F238E27FC236}">
                <a16:creationId xmlns:a16="http://schemas.microsoft.com/office/drawing/2014/main" id="{644CD6CE-D785-47CD-A8A7-75963D897F25}"/>
              </a:ext>
            </a:extLst>
          </p:cNvPr>
          <p:cNvSpPr/>
          <p:nvPr/>
        </p:nvSpPr>
        <p:spPr>
          <a:xfrm>
            <a:off x="2171700" y="2752725"/>
            <a:ext cx="981075" cy="2895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76883873-FA4A-4D22-850D-F104AEEFEC40}"/>
              </a:ext>
            </a:extLst>
          </p:cNvPr>
          <p:cNvSpPr txBox="1"/>
          <p:nvPr/>
        </p:nvSpPr>
        <p:spPr>
          <a:xfrm>
            <a:off x="2171700" y="2106394"/>
            <a:ext cx="838200" cy="646331"/>
          </a:xfrm>
          <a:prstGeom prst="rect">
            <a:avLst/>
          </a:prstGeom>
          <a:noFill/>
        </p:spPr>
        <p:txBody>
          <a:bodyPr wrap="square" rtlCol="0">
            <a:spAutoFit/>
          </a:bodyPr>
          <a:lstStyle/>
          <a:p>
            <a:pPr algn="ctr"/>
            <a:r>
              <a:rPr lang="en-US" dirty="0">
                <a:solidFill>
                  <a:srgbClr val="FF0000"/>
                </a:solidFill>
              </a:rPr>
              <a:t>Signal Names</a:t>
            </a:r>
          </a:p>
        </p:txBody>
      </p:sp>
      <p:sp>
        <p:nvSpPr>
          <p:cNvPr id="7" name="TextBox 6">
            <a:extLst>
              <a:ext uri="{FF2B5EF4-FFF2-40B4-BE49-F238E27FC236}">
                <a16:creationId xmlns:a16="http://schemas.microsoft.com/office/drawing/2014/main" id="{BDB80B11-64F9-4B73-87BE-A1330922267A}"/>
              </a:ext>
            </a:extLst>
          </p:cNvPr>
          <p:cNvSpPr txBox="1"/>
          <p:nvPr/>
        </p:nvSpPr>
        <p:spPr>
          <a:xfrm>
            <a:off x="3224212" y="1507541"/>
            <a:ext cx="1100138" cy="646331"/>
          </a:xfrm>
          <a:prstGeom prst="rect">
            <a:avLst/>
          </a:prstGeom>
          <a:noFill/>
        </p:spPr>
        <p:txBody>
          <a:bodyPr wrap="square" rtlCol="0">
            <a:spAutoFit/>
          </a:bodyPr>
          <a:lstStyle/>
          <a:p>
            <a:pPr algn="ctr"/>
            <a:r>
              <a:rPr lang="en-US" dirty="0">
                <a:solidFill>
                  <a:srgbClr val="FF0000"/>
                </a:solidFill>
              </a:rPr>
              <a:t>Bus Creator</a:t>
            </a:r>
          </a:p>
        </p:txBody>
      </p:sp>
      <p:sp>
        <p:nvSpPr>
          <p:cNvPr id="8" name="TextBox 7">
            <a:extLst>
              <a:ext uri="{FF2B5EF4-FFF2-40B4-BE49-F238E27FC236}">
                <a16:creationId xmlns:a16="http://schemas.microsoft.com/office/drawing/2014/main" id="{FA32A6D3-0DCF-49DE-96D5-A5BE71759015}"/>
              </a:ext>
            </a:extLst>
          </p:cNvPr>
          <p:cNvSpPr txBox="1"/>
          <p:nvPr/>
        </p:nvSpPr>
        <p:spPr>
          <a:xfrm>
            <a:off x="5267324" y="2202866"/>
            <a:ext cx="1100138" cy="646331"/>
          </a:xfrm>
          <a:prstGeom prst="rect">
            <a:avLst/>
          </a:prstGeom>
          <a:noFill/>
        </p:spPr>
        <p:txBody>
          <a:bodyPr wrap="square" rtlCol="0">
            <a:spAutoFit/>
          </a:bodyPr>
          <a:lstStyle/>
          <a:p>
            <a:pPr algn="ctr"/>
            <a:r>
              <a:rPr lang="en-US" dirty="0">
                <a:solidFill>
                  <a:srgbClr val="FF0000"/>
                </a:solidFill>
              </a:rPr>
              <a:t>Bus Selectors</a:t>
            </a:r>
          </a:p>
        </p:txBody>
      </p:sp>
      <p:sp>
        <p:nvSpPr>
          <p:cNvPr id="9" name="TextBox 8">
            <a:extLst>
              <a:ext uri="{FF2B5EF4-FFF2-40B4-BE49-F238E27FC236}">
                <a16:creationId xmlns:a16="http://schemas.microsoft.com/office/drawing/2014/main" id="{354D0714-6158-45BD-94D6-85D81F3AF4C6}"/>
              </a:ext>
            </a:extLst>
          </p:cNvPr>
          <p:cNvSpPr txBox="1"/>
          <p:nvPr/>
        </p:nvSpPr>
        <p:spPr>
          <a:xfrm>
            <a:off x="5105400" y="263442"/>
            <a:ext cx="6553200" cy="646331"/>
          </a:xfrm>
          <a:prstGeom prst="rect">
            <a:avLst/>
          </a:prstGeom>
          <a:noFill/>
        </p:spPr>
        <p:txBody>
          <a:bodyPr wrap="square" rtlCol="0">
            <a:spAutoFit/>
          </a:bodyPr>
          <a:lstStyle/>
          <a:p>
            <a:r>
              <a:rPr lang="en-US" dirty="0">
                <a:solidFill>
                  <a:srgbClr val="FF0000"/>
                </a:solidFill>
              </a:rPr>
              <a:t>Bus sector blocks let you pull any number of signals out of the “bundle” of signals by selecting their name(s) from a list.</a:t>
            </a:r>
          </a:p>
        </p:txBody>
      </p:sp>
      <p:pic>
        <p:nvPicPr>
          <p:cNvPr id="10" name="Picture 9">
            <a:extLst>
              <a:ext uri="{FF2B5EF4-FFF2-40B4-BE49-F238E27FC236}">
                <a16:creationId xmlns:a16="http://schemas.microsoft.com/office/drawing/2014/main" id="{7594EA4A-FAE9-436D-86B0-04D9E0F211B8}"/>
              </a:ext>
            </a:extLst>
          </p:cNvPr>
          <p:cNvPicPr>
            <a:picLocks noChangeAspect="1"/>
          </p:cNvPicPr>
          <p:nvPr/>
        </p:nvPicPr>
        <p:blipFill>
          <a:blip r:embed="rId3"/>
          <a:stretch>
            <a:fillRect/>
          </a:stretch>
        </p:blipFill>
        <p:spPr>
          <a:xfrm>
            <a:off x="6867315" y="1027906"/>
            <a:ext cx="5129421" cy="3119437"/>
          </a:xfrm>
          <a:prstGeom prst="rect">
            <a:avLst/>
          </a:prstGeom>
          <a:ln w="25400">
            <a:solidFill>
              <a:srgbClr val="FF0000"/>
            </a:solidFill>
          </a:ln>
        </p:spPr>
      </p:pic>
    </p:spTree>
    <p:extLst>
      <p:ext uri="{BB962C8B-B14F-4D97-AF65-F5344CB8AC3E}">
        <p14:creationId xmlns:p14="http://schemas.microsoft.com/office/powerpoint/2010/main" val="240523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644A-A1B0-4BCB-BAED-1A978079D33B}"/>
              </a:ext>
            </a:extLst>
          </p:cNvPr>
          <p:cNvSpPr>
            <a:spLocks noGrp="1"/>
          </p:cNvSpPr>
          <p:nvPr>
            <p:ph type="title"/>
          </p:nvPr>
        </p:nvSpPr>
        <p:spPr/>
        <p:txBody>
          <a:bodyPr/>
          <a:lstStyle/>
          <a:p>
            <a:r>
              <a:rPr lang="en-US" dirty="0"/>
              <a:t>How to Log Signals</a:t>
            </a:r>
          </a:p>
        </p:txBody>
      </p:sp>
      <p:sp>
        <p:nvSpPr>
          <p:cNvPr id="3" name="Content Placeholder 2">
            <a:extLst>
              <a:ext uri="{FF2B5EF4-FFF2-40B4-BE49-F238E27FC236}">
                <a16:creationId xmlns:a16="http://schemas.microsoft.com/office/drawing/2014/main" id="{E8160D9E-1EB6-4BA6-B856-D697ECA976B2}"/>
              </a:ext>
            </a:extLst>
          </p:cNvPr>
          <p:cNvSpPr>
            <a:spLocks noGrp="1"/>
          </p:cNvSpPr>
          <p:nvPr>
            <p:ph idx="1"/>
          </p:nvPr>
        </p:nvSpPr>
        <p:spPr>
          <a:xfrm>
            <a:off x="838200" y="1825625"/>
            <a:ext cx="10515600" cy="1174750"/>
          </a:xfrm>
        </p:spPr>
        <p:txBody>
          <a:bodyPr/>
          <a:lstStyle/>
          <a:p>
            <a:pPr marL="0" indent="0">
              <a:buNone/>
            </a:pPr>
            <a:r>
              <a:rPr lang="en-US" dirty="0"/>
              <a:t>How do we look at the results when the simulation is done?</a:t>
            </a:r>
          </a:p>
          <a:p>
            <a:pPr marL="0" indent="0">
              <a:buNone/>
            </a:pPr>
            <a:r>
              <a:rPr lang="en-US" dirty="0"/>
              <a:t>We have to save the value of a signal during the simulation:</a:t>
            </a:r>
          </a:p>
        </p:txBody>
      </p:sp>
      <p:pic>
        <p:nvPicPr>
          <p:cNvPr id="4" name="Picture 3">
            <a:extLst>
              <a:ext uri="{FF2B5EF4-FFF2-40B4-BE49-F238E27FC236}">
                <a16:creationId xmlns:a16="http://schemas.microsoft.com/office/drawing/2014/main" id="{66D1B4A9-01A6-407C-B6EC-F96FEC6AA410}"/>
              </a:ext>
            </a:extLst>
          </p:cNvPr>
          <p:cNvPicPr>
            <a:picLocks noChangeAspect="1"/>
          </p:cNvPicPr>
          <p:nvPr/>
        </p:nvPicPr>
        <p:blipFill rotWithShape="1">
          <a:blip r:embed="rId2"/>
          <a:srcRect l="60000" t="30277" r="12109" b="10834"/>
          <a:stretch/>
        </p:blipFill>
        <p:spPr>
          <a:xfrm>
            <a:off x="0" y="2887274"/>
            <a:ext cx="6686550" cy="3970726"/>
          </a:xfrm>
          <a:prstGeom prst="rect">
            <a:avLst/>
          </a:prstGeom>
        </p:spPr>
      </p:pic>
      <p:pic>
        <p:nvPicPr>
          <p:cNvPr id="5" name="Picture 4">
            <a:extLst>
              <a:ext uri="{FF2B5EF4-FFF2-40B4-BE49-F238E27FC236}">
                <a16:creationId xmlns:a16="http://schemas.microsoft.com/office/drawing/2014/main" id="{AA491917-1381-4B36-A4EA-55CDAE206549}"/>
              </a:ext>
            </a:extLst>
          </p:cNvPr>
          <p:cNvPicPr>
            <a:picLocks noChangeAspect="1"/>
          </p:cNvPicPr>
          <p:nvPr/>
        </p:nvPicPr>
        <p:blipFill rotWithShape="1">
          <a:blip r:embed="rId3"/>
          <a:srcRect l="16007" t="25379"/>
          <a:stretch/>
        </p:blipFill>
        <p:spPr>
          <a:xfrm>
            <a:off x="7591425" y="3052762"/>
            <a:ext cx="4448175" cy="1876425"/>
          </a:xfrm>
          <a:prstGeom prst="rect">
            <a:avLst/>
          </a:prstGeom>
          <a:ln w="25400">
            <a:solidFill>
              <a:srgbClr val="FF0000"/>
            </a:solidFill>
          </a:ln>
        </p:spPr>
      </p:pic>
      <p:sp>
        <p:nvSpPr>
          <p:cNvPr id="6" name="Arrow: Right 5">
            <a:extLst>
              <a:ext uri="{FF2B5EF4-FFF2-40B4-BE49-F238E27FC236}">
                <a16:creationId xmlns:a16="http://schemas.microsoft.com/office/drawing/2014/main" id="{ED3C1490-6528-400B-8C71-1C4D2BEE1722}"/>
              </a:ext>
            </a:extLst>
          </p:cNvPr>
          <p:cNvSpPr/>
          <p:nvPr/>
        </p:nvSpPr>
        <p:spPr>
          <a:xfrm>
            <a:off x="6096000" y="3224212"/>
            <a:ext cx="1181100" cy="476250"/>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a:extLst>
              <a:ext uri="{FF2B5EF4-FFF2-40B4-BE49-F238E27FC236}">
                <a16:creationId xmlns:a16="http://schemas.microsoft.com/office/drawing/2014/main" id="{0E77E98E-3463-405D-921F-1AA28FBF1BA8}"/>
              </a:ext>
            </a:extLst>
          </p:cNvPr>
          <p:cNvSpPr/>
          <p:nvPr/>
        </p:nvSpPr>
        <p:spPr>
          <a:xfrm>
            <a:off x="8496300" y="3562349"/>
            <a:ext cx="390525" cy="40957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410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8FF3-48BA-44A1-BE37-B2A41D0F2250}"/>
              </a:ext>
            </a:extLst>
          </p:cNvPr>
          <p:cNvSpPr>
            <a:spLocks noGrp="1"/>
          </p:cNvSpPr>
          <p:nvPr>
            <p:ph type="title"/>
          </p:nvPr>
        </p:nvSpPr>
        <p:spPr/>
        <p:txBody>
          <a:bodyPr/>
          <a:lstStyle/>
          <a:p>
            <a:r>
              <a:rPr lang="en-US" dirty="0"/>
              <a:t>How to Log Signals</a:t>
            </a:r>
          </a:p>
        </p:txBody>
      </p:sp>
      <p:sp>
        <p:nvSpPr>
          <p:cNvPr id="3" name="Content Placeholder 2">
            <a:extLst>
              <a:ext uri="{FF2B5EF4-FFF2-40B4-BE49-F238E27FC236}">
                <a16:creationId xmlns:a16="http://schemas.microsoft.com/office/drawing/2014/main" id="{99CD7707-4ED5-4422-9738-F1636FAF1F16}"/>
              </a:ext>
            </a:extLst>
          </p:cNvPr>
          <p:cNvSpPr>
            <a:spLocks noGrp="1"/>
          </p:cNvSpPr>
          <p:nvPr>
            <p:ph idx="1"/>
          </p:nvPr>
        </p:nvSpPr>
        <p:spPr/>
        <p:txBody>
          <a:bodyPr/>
          <a:lstStyle/>
          <a:p>
            <a:pPr marL="0" indent="0">
              <a:buNone/>
            </a:pPr>
            <a:r>
              <a:rPr lang="en-US" dirty="0"/>
              <a:t>Once the simulation ends, now what?</a:t>
            </a:r>
          </a:p>
          <a:p>
            <a:pPr marL="0" indent="0">
              <a:buNone/>
            </a:pPr>
            <a:r>
              <a:rPr lang="en-US" dirty="0"/>
              <a:t>When Simulink finishes, it dumps something into the workspace called “out” or “</a:t>
            </a:r>
            <a:r>
              <a:rPr lang="en-US" dirty="0" err="1"/>
              <a:t>logsout</a:t>
            </a:r>
            <a:r>
              <a:rPr lang="en-US" dirty="0"/>
              <a:t>”</a:t>
            </a:r>
          </a:p>
          <a:p>
            <a:pPr marL="0" indent="0">
              <a:buNone/>
            </a:pPr>
            <a:r>
              <a:rPr lang="en-US" dirty="0" err="1"/>
              <a:t>Logsout</a:t>
            </a:r>
            <a:r>
              <a:rPr lang="en-US" dirty="0"/>
              <a:t> is a pain to deal with, so we wrote something to convert it into a nice convenient format to work with.</a:t>
            </a:r>
          </a:p>
          <a:p>
            <a:pPr marL="0" indent="0">
              <a:buNone/>
            </a:pPr>
            <a:r>
              <a:rPr lang="en-US" dirty="0"/>
              <a:t>This “function” (not really a function but you can treat it like that) is called “signal container” and it can be run like this</a:t>
            </a:r>
          </a:p>
          <a:p>
            <a:pPr marL="0" indent="0">
              <a:buNone/>
            </a:pPr>
            <a:r>
              <a:rPr lang="en-US" dirty="0" err="1">
                <a:latin typeface="Courier New" panose="02070309020205020404" pitchFamily="49" charset="0"/>
                <a:cs typeface="Courier New" panose="02070309020205020404" pitchFamily="49" charset="0"/>
              </a:rPr>
              <a:t>tsc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signalcontainer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logsout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566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8FF3-48BA-44A1-BE37-B2A41D0F2250}"/>
              </a:ext>
            </a:extLst>
          </p:cNvPr>
          <p:cNvSpPr>
            <a:spLocks noGrp="1"/>
          </p:cNvSpPr>
          <p:nvPr>
            <p:ph type="title"/>
          </p:nvPr>
        </p:nvSpPr>
        <p:spPr/>
        <p:txBody>
          <a:bodyPr/>
          <a:lstStyle/>
          <a:p>
            <a:r>
              <a:rPr lang="en-US" dirty="0"/>
              <a:t>How to Log Signals</a:t>
            </a:r>
          </a:p>
        </p:txBody>
      </p:sp>
      <p:sp>
        <p:nvSpPr>
          <p:cNvPr id="3" name="Content Placeholder 2">
            <a:extLst>
              <a:ext uri="{FF2B5EF4-FFF2-40B4-BE49-F238E27FC236}">
                <a16:creationId xmlns:a16="http://schemas.microsoft.com/office/drawing/2014/main" id="{99CD7707-4ED5-4422-9738-F1636FAF1F16}"/>
              </a:ext>
            </a:extLst>
          </p:cNvPr>
          <p:cNvSpPr>
            <a:spLocks noGrp="1"/>
          </p:cNvSpPr>
          <p:nvPr>
            <p:ph idx="1"/>
          </p:nvPr>
        </p:nvSpPr>
        <p:spPr>
          <a:xfrm>
            <a:off x="838200" y="1825625"/>
            <a:ext cx="6877050" cy="4584700"/>
          </a:xfrm>
        </p:spPr>
        <p:txBody>
          <a:bodyPr>
            <a:normAutofit/>
          </a:bodyPr>
          <a:lstStyle/>
          <a:p>
            <a:pPr marL="0" indent="0">
              <a:buNone/>
            </a:pPr>
            <a:r>
              <a:rPr lang="en-US" dirty="0"/>
              <a:t>Once you’ve run this</a:t>
            </a:r>
          </a:p>
          <a:p>
            <a:pPr marL="0" indent="0">
              <a:buNone/>
            </a:pPr>
            <a:r>
              <a:rPr lang="en-US" dirty="0" err="1">
                <a:latin typeface="Courier New" panose="02070309020205020404" pitchFamily="49" charset="0"/>
                <a:cs typeface="Courier New" panose="02070309020205020404" pitchFamily="49" charset="0"/>
              </a:rPr>
              <a:t>tsc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signalcontainer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logsout</a:t>
            </a:r>
            <a:r>
              <a:rPr lang="en-US" dirty="0">
                <a:latin typeface="Courier New" panose="02070309020205020404" pitchFamily="49" charset="0"/>
                <a:cs typeface="Courier New" panose="02070309020205020404" pitchFamily="49" charset="0"/>
              </a:rPr>
              <a:t>);</a:t>
            </a:r>
          </a:p>
          <a:p>
            <a:pPr marL="0" indent="0">
              <a:buNone/>
            </a:pPr>
            <a:r>
              <a:rPr lang="en-US" dirty="0">
                <a:cs typeface="Courier New" panose="02070309020205020404" pitchFamily="49" charset="0"/>
              </a:rPr>
              <a:t>Now you can see a list of all the signals you’ve logged by typing </a:t>
            </a:r>
          </a:p>
          <a:p>
            <a:pPr marL="0" indent="0">
              <a:buNone/>
            </a:pPr>
            <a:r>
              <a:rPr lang="en-US" dirty="0" err="1">
                <a:latin typeface="Courier New" panose="02070309020205020404" pitchFamily="49" charset="0"/>
                <a:cs typeface="Courier New" panose="02070309020205020404" pitchFamily="49" charset="0"/>
              </a:rPr>
              <a:t>tsc</a:t>
            </a: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Note, you can call the variable that you output to whatever you want, we jus use </a:t>
            </a:r>
            <a:r>
              <a:rPr lang="en-US" dirty="0" err="1">
                <a:cs typeface="Courier New" panose="02070309020205020404" pitchFamily="49" charset="0"/>
              </a:rPr>
              <a:t>tsc</a:t>
            </a:r>
            <a:r>
              <a:rPr lang="en-US" dirty="0">
                <a:cs typeface="Courier New" panose="02070309020205020404" pitchFamily="49" charset="0"/>
              </a:rPr>
              <a:t> usually by convention</a:t>
            </a:r>
          </a:p>
          <a:p>
            <a:pPr marL="0" indent="0">
              <a:buNone/>
            </a:pPr>
            <a:endParaRPr lang="en-US" dirty="0">
              <a:cs typeface="Courier New" panose="02070309020205020404" pitchFamily="49" charset="0"/>
            </a:endParaRPr>
          </a:p>
        </p:txBody>
      </p:sp>
      <p:pic>
        <p:nvPicPr>
          <p:cNvPr id="4" name="Picture 3">
            <a:extLst>
              <a:ext uri="{FF2B5EF4-FFF2-40B4-BE49-F238E27FC236}">
                <a16:creationId xmlns:a16="http://schemas.microsoft.com/office/drawing/2014/main" id="{85BC4C3D-9D0D-4BF4-B9F4-92AD8F2CE025}"/>
              </a:ext>
            </a:extLst>
          </p:cNvPr>
          <p:cNvPicPr>
            <a:picLocks noChangeAspect="1"/>
          </p:cNvPicPr>
          <p:nvPr/>
        </p:nvPicPr>
        <p:blipFill>
          <a:blip r:embed="rId2"/>
          <a:stretch>
            <a:fillRect/>
          </a:stretch>
        </p:blipFill>
        <p:spPr>
          <a:xfrm>
            <a:off x="3938587" y="3429000"/>
            <a:ext cx="3571875" cy="695325"/>
          </a:xfrm>
          <a:prstGeom prst="rect">
            <a:avLst/>
          </a:prstGeom>
        </p:spPr>
      </p:pic>
      <p:pic>
        <p:nvPicPr>
          <p:cNvPr id="5" name="Picture 4">
            <a:extLst>
              <a:ext uri="{FF2B5EF4-FFF2-40B4-BE49-F238E27FC236}">
                <a16:creationId xmlns:a16="http://schemas.microsoft.com/office/drawing/2014/main" id="{5A5A3F97-6574-47AD-B925-7C0222B79A04}"/>
              </a:ext>
            </a:extLst>
          </p:cNvPr>
          <p:cNvPicPr>
            <a:picLocks noChangeAspect="1"/>
          </p:cNvPicPr>
          <p:nvPr/>
        </p:nvPicPr>
        <p:blipFill rotWithShape="1">
          <a:blip r:embed="rId3"/>
          <a:srcRect r="7616"/>
          <a:stretch/>
        </p:blipFill>
        <p:spPr>
          <a:xfrm>
            <a:off x="8205787" y="190500"/>
            <a:ext cx="3986213" cy="6477000"/>
          </a:xfrm>
          <a:prstGeom prst="rect">
            <a:avLst/>
          </a:prstGeom>
        </p:spPr>
      </p:pic>
    </p:spTree>
    <p:extLst>
      <p:ext uri="{BB962C8B-B14F-4D97-AF65-F5344CB8AC3E}">
        <p14:creationId xmlns:p14="http://schemas.microsoft.com/office/powerpoint/2010/main" val="384343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67F1-7D9C-4BF1-978D-CF8BB7564F4A}"/>
              </a:ext>
            </a:extLst>
          </p:cNvPr>
          <p:cNvSpPr>
            <a:spLocks noGrp="1"/>
          </p:cNvSpPr>
          <p:nvPr>
            <p:ph type="title"/>
          </p:nvPr>
        </p:nvSpPr>
        <p:spPr/>
        <p:txBody>
          <a:bodyPr/>
          <a:lstStyle/>
          <a:p>
            <a:r>
              <a:rPr lang="en-US" dirty="0"/>
              <a:t>Simulink Models Vs Simulink Libraries</a:t>
            </a:r>
          </a:p>
        </p:txBody>
      </p:sp>
      <p:pic>
        <p:nvPicPr>
          <p:cNvPr id="8" name="Picture 7">
            <a:extLst>
              <a:ext uri="{FF2B5EF4-FFF2-40B4-BE49-F238E27FC236}">
                <a16:creationId xmlns:a16="http://schemas.microsoft.com/office/drawing/2014/main" id="{20958914-DAD8-45B3-94A5-6EA3EE56A308}"/>
              </a:ext>
            </a:extLst>
          </p:cNvPr>
          <p:cNvPicPr>
            <a:picLocks noChangeAspect="1"/>
          </p:cNvPicPr>
          <p:nvPr/>
        </p:nvPicPr>
        <p:blipFill>
          <a:blip r:embed="rId2"/>
          <a:stretch>
            <a:fillRect/>
          </a:stretch>
        </p:blipFill>
        <p:spPr>
          <a:xfrm>
            <a:off x="1079863" y="1539876"/>
            <a:ext cx="2124075" cy="885825"/>
          </a:xfrm>
          <a:prstGeom prst="rect">
            <a:avLst/>
          </a:prstGeom>
        </p:spPr>
      </p:pic>
      <p:pic>
        <p:nvPicPr>
          <p:cNvPr id="9" name="Picture 8">
            <a:extLst>
              <a:ext uri="{FF2B5EF4-FFF2-40B4-BE49-F238E27FC236}">
                <a16:creationId xmlns:a16="http://schemas.microsoft.com/office/drawing/2014/main" id="{8B570E67-1E55-4A6D-899C-67BD1AC27C90}"/>
              </a:ext>
            </a:extLst>
          </p:cNvPr>
          <p:cNvPicPr>
            <a:picLocks noChangeAspect="1"/>
          </p:cNvPicPr>
          <p:nvPr/>
        </p:nvPicPr>
        <p:blipFill>
          <a:blip r:embed="rId3"/>
          <a:stretch>
            <a:fillRect/>
          </a:stretch>
        </p:blipFill>
        <p:spPr>
          <a:xfrm>
            <a:off x="5925639" y="1641477"/>
            <a:ext cx="2571750" cy="752475"/>
          </a:xfrm>
          <a:prstGeom prst="rect">
            <a:avLst/>
          </a:prstGeom>
          <a:ln w="25400">
            <a:solidFill>
              <a:srgbClr val="FF0000"/>
            </a:solidFill>
          </a:ln>
        </p:spPr>
      </p:pic>
      <p:cxnSp>
        <p:nvCxnSpPr>
          <p:cNvPr id="11" name="Straight Arrow Connector 10">
            <a:extLst>
              <a:ext uri="{FF2B5EF4-FFF2-40B4-BE49-F238E27FC236}">
                <a16:creationId xmlns:a16="http://schemas.microsoft.com/office/drawing/2014/main" id="{23EB0CB7-8CFA-40BB-813D-74932D88CE5B}"/>
              </a:ext>
            </a:extLst>
          </p:cNvPr>
          <p:cNvCxnSpPr>
            <a:cxnSpLocks/>
            <a:stCxn id="9" idx="1"/>
          </p:cNvCxnSpPr>
          <p:nvPr/>
        </p:nvCxnSpPr>
        <p:spPr>
          <a:xfrm flipH="1" flipV="1">
            <a:off x="2847975" y="1985966"/>
            <a:ext cx="3077664" cy="31749"/>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E5C20B-BA9B-416E-8FD0-8F58B97C1FEB}"/>
              </a:ext>
            </a:extLst>
          </p:cNvPr>
          <p:cNvCxnSpPr>
            <a:cxnSpLocks/>
            <a:stCxn id="9" idx="1"/>
          </p:cNvCxnSpPr>
          <p:nvPr/>
        </p:nvCxnSpPr>
        <p:spPr>
          <a:xfrm flipH="1">
            <a:off x="2847975" y="2017715"/>
            <a:ext cx="3077664" cy="255072"/>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E6294D-85C3-448A-8A20-34FA71F71D76}"/>
              </a:ext>
            </a:extLst>
          </p:cNvPr>
          <p:cNvSpPr txBox="1"/>
          <p:nvPr/>
        </p:nvSpPr>
        <p:spPr>
          <a:xfrm>
            <a:off x="994138" y="2581970"/>
            <a:ext cx="8273687" cy="923330"/>
          </a:xfrm>
          <a:prstGeom prst="rect">
            <a:avLst/>
          </a:prstGeom>
          <a:noFill/>
        </p:spPr>
        <p:txBody>
          <a:bodyPr wrap="square" rtlCol="0">
            <a:spAutoFit/>
          </a:bodyPr>
          <a:lstStyle/>
          <a:p>
            <a:r>
              <a:rPr lang="en-US" dirty="0"/>
              <a:t>The script calls the function multiple times, but that function is always the same.</a:t>
            </a:r>
          </a:p>
          <a:p>
            <a:pPr marL="285750" indent="-285750">
              <a:buFont typeface="Arial" panose="020B0604020202020204" pitchFamily="34" charset="0"/>
              <a:buChar char="•"/>
            </a:pPr>
            <a:r>
              <a:rPr lang="en-US" dirty="0"/>
              <a:t>The function is stored in a separate file.</a:t>
            </a:r>
          </a:p>
          <a:p>
            <a:pPr marL="285750" indent="-285750">
              <a:buFont typeface="Arial" panose="020B0604020202020204" pitchFamily="34" charset="0"/>
              <a:buChar char="•"/>
            </a:pPr>
            <a:r>
              <a:rPr lang="en-US" dirty="0"/>
              <a:t>Editing that file means that your changes apply everywhere that function is used</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8568E46-A787-4CD7-B5CB-4941E639D20A}"/>
                  </a:ext>
                </a:extLst>
              </p:cNvPr>
              <p:cNvSpPr txBox="1"/>
              <p:nvPr/>
            </p:nvSpPr>
            <p:spPr>
              <a:xfrm>
                <a:off x="986518" y="3445668"/>
                <a:ext cx="4101737" cy="369332"/>
              </a:xfrm>
              <a:prstGeom prst="rect">
                <a:avLst/>
              </a:prstGeom>
              <a:noFill/>
            </p:spPr>
            <p:txBody>
              <a:bodyPr wrap="square" rtlCol="0">
                <a:spAutoFit/>
              </a:bodyPr>
              <a:lstStyle/>
              <a:p>
                <a:r>
                  <a:rPr lang="en-US" dirty="0" err="1"/>
                  <a:t>Matlab</a:t>
                </a:r>
                <a:r>
                  <a:rPr lang="en-US" dirty="0"/>
                  <a:t> </a:t>
                </a:r>
                <a:r>
                  <a:rPr lang="en-US" dirty="0">
                    <a:solidFill>
                      <a:srgbClr val="FF0000"/>
                    </a:solidFill>
                  </a:rPr>
                  <a:t>Script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Simulink </a:t>
                </a:r>
                <a:r>
                  <a:rPr lang="en-US" dirty="0">
                    <a:solidFill>
                      <a:srgbClr val="FF0000"/>
                    </a:solidFill>
                  </a:rPr>
                  <a:t>Model</a:t>
                </a:r>
              </a:p>
            </p:txBody>
          </p:sp>
        </mc:Choice>
        <mc:Fallback>
          <p:sp>
            <p:nvSpPr>
              <p:cNvPr id="20" name="TextBox 19">
                <a:extLst>
                  <a:ext uri="{FF2B5EF4-FFF2-40B4-BE49-F238E27FC236}">
                    <a16:creationId xmlns:a16="http://schemas.microsoft.com/office/drawing/2014/main" id="{28568E46-A787-4CD7-B5CB-4941E639D20A}"/>
                  </a:ext>
                </a:extLst>
              </p:cNvPr>
              <p:cNvSpPr txBox="1">
                <a:spLocks noRot="1" noChangeAspect="1" noMove="1" noResize="1" noEditPoints="1" noAdjustHandles="1" noChangeArrowheads="1" noChangeShapeType="1" noTextEdit="1"/>
              </p:cNvSpPr>
              <p:nvPr/>
            </p:nvSpPr>
            <p:spPr>
              <a:xfrm>
                <a:off x="986518" y="3445668"/>
                <a:ext cx="4101737" cy="369332"/>
              </a:xfrm>
              <a:prstGeom prst="rect">
                <a:avLst/>
              </a:prstGeom>
              <a:blipFill>
                <a:blip r:embed="rId4"/>
                <a:stretch>
                  <a:fillRect l="-1337"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FE692EA-2126-4903-B3E2-AB1C2835D620}"/>
                  </a:ext>
                </a:extLst>
              </p:cNvPr>
              <p:cNvSpPr txBox="1"/>
              <p:nvPr/>
            </p:nvSpPr>
            <p:spPr>
              <a:xfrm>
                <a:off x="5257800" y="3429000"/>
                <a:ext cx="4101737" cy="369332"/>
              </a:xfrm>
              <a:prstGeom prst="rect">
                <a:avLst/>
              </a:prstGeom>
              <a:noFill/>
            </p:spPr>
            <p:txBody>
              <a:bodyPr wrap="square" rtlCol="0">
                <a:spAutoFit/>
              </a:bodyPr>
              <a:lstStyle/>
              <a:p>
                <a:r>
                  <a:rPr lang="en-US" dirty="0" err="1"/>
                  <a:t>Matlab</a:t>
                </a:r>
                <a:r>
                  <a:rPr lang="en-US" dirty="0"/>
                  <a:t> </a:t>
                </a:r>
                <a:r>
                  <a:rPr lang="en-US" dirty="0">
                    <a:solidFill>
                      <a:srgbClr val="FF0000"/>
                    </a:solidFill>
                  </a:rPr>
                  <a:t>Function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Simulink </a:t>
                </a:r>
                <a:r>
                  <a:rPr lang="en-US" dirty="0">
                    <a:solidFill>
                      <a:srgbClr val="FF0000"/>
                    </a:solidFill>
                  </a:rPr>
                  <a:t>Library</a:t>
                </a:r>
              </a:p>
            </p:txBody>
          </p:sp>
        </mc:Choice>
        <mc:Fallback>
          <p:sp>
            <p:nvSpPr>
              <p:cNvPr id="21" name="TextBox 20">
                <a:extLst>
                  <a:ext uri="{FF2B5EF4-FFF2-40B4-BE49-F238E27FC236}">
                    <a16:creationId xmlns:a16="http://schemas.microsoft.com/office/drawing/2014/main" id="{9FE692EA-2126-4903-B3E2-AB1C2835D620}"/>
                  </a:ext>
                </a:extLst>
              </p:cNvPr>
              <p:cNvSpPr txBox="1">
                <a:spLocks noRot="1" noChangeAspect="1" noMove="1" noResize="1" noEditPoints="1" noAdjustHandles="1" noChangeArrowheads="1" noChangeShapeType="1" noTextEdit="1"/>
              </p:cNvSpPr>
              <p:nvPr/>
            </p:nvSpPr>
            <p:spPr>
              <a:xfrm>
                <a:off x="5257800" y="3429000"/>
                <a:ext cx="4101737" cy="369332"/>
              </a:xfrm>
              <a:prstGeom prst="rect">
                <a:avLst/>
              </a:prstGeom>
              <a:blipFill>
                <a:blip r:embed="rId5"/>
                <a:stretch>
                  <a:fillRect l="-1339" t="-10000" b="-25000"/>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D3038D1E-1460-46B2-9F2E-DE6908C6C07E}"/>
              </a:ext>
            </a:extLst>
          </p:cNvPr>
          <p:cNvPicPr>
            <a:picLocks noChangeAspect="1"/>
          </p:cNvPicPr>
          <p:nvPr/>
        </p:nvPicPr>
        <p:blipFill>
          <a:blip r:embed="rId6"/>
          <a:stretch>
            <a:fillRect/>
          </a:stretch>
        </p:blipFill>
        <p:spPr>
          <a:xfrm>
            <a:off x="986518" y="3880054"/>
            <a:ext cx="3385458" cy="2846182"/>
          </a:xfrm>
          <a:prstGeom prst="rect">
            <a:avLst/>
          </a:prstGeom>
        </p:spPr>
      </p:pic>
      <p:pic>
        <p:nvPicPr>
          <p:cNvPr id="23" name="Picture 22">
            <a:extLst>
              <a:ext uri="{FF2B5EF4-FFF2-40B4-BE49-F238E27FC236}">
                <a16:creationId xmlns:a16="http://schemas.microsoft.com/office/drawing/2014/main" id="{3824F488-BEA2-488B-8A38-5D3B02AF1127}"/>
              </a:ext>
            </a:extLst>
          </p:cNvPr>
          <p:cNvPicPr>
            <a:picLocks noChangeAspect="1"/>
          </p:cNvPicPr>
          <p:nvPr/>
        </p:nvPicPr>
        <p:blipFill>
          <a:blip r:embed="rId7"/>
          <a:stretch>
            <a:fillRect/>
          </a:stretch>
        </p:blipFill>
        <p:spPr>
          <a:xfrm>
            <a:off x="5257800" y="3924373"/>
            <a:ext cx="3762375" cy="2837303"/>
          </a:xfrm>
          <a:prstGeom prst="rect">
            <a:avLst/>
          </a:prstGeom>
        </p:spPr>
      </p:pic>
      <p:cxnSp>
        <p:nvCxnSpPr>
          <p:cNvPr id="24" name="Straight Arrow Connector 23">
            <a:extLst>
              <a:ext uri="{FF2B5EF4-FFF2-40B4-BE49-F238E27FC236}">
                <a16:creationId xmlns:a16="http://schemas.microsoft.com/office/drawing/2014/main" id="{44200B81-E392-4992-BE58-E0429AB83370}"/>
              </a:ext>
            </a:extLst>
          </p:cNvPr>
          <p:cNvCxnSpPr>
            <a:cxnSpLocks/>
          </p:cNvCxnSpPr>
          <p:nvPr/>
        </p:nvCxnSpPr>
        <p:spPr>
          <a:xfrm flipH="1" flipV="1">
            <a:off x="2962275" y="5536644"/>
            <a:ext cx="3319327" cy="329172"/>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4C3C39-5F53-45BA-A832-7258FB94491A}"/>
              </a:ext>
            </a:extLst>
          </p:cNvPr>
          <p:cNvCxnSpPr>
            <a:cxnSpLocks/>
          </p:cNvCxnSpPr>
          <p:nvPr/>
        </p:nvCxnSpPr>
        <p:spPr>
          <a:xfrm flipH="1">
            <a:off x="2981325" y="5865815"/>
            <a:ext cx="3300278" cy="31591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CDEFF-9D83-432D-9AD8-EFC98190E3BA}"/>
              </a:ext>
            </a:extLst>
          </p:cNvPr>
          <p:cNvSpPr txBox="1"/>
          <p:nvPr/>
        </p:nvSpPr>
        <p:spPr>
          <a:xfrm>
            <a:off x="9267825" y="5006022"/>
            <a:ext cx="2124075" cy="1477328"/>
          </a:xfrm>
          <a:prstGeom prst="rect">
            <a:avLst/>
          </a:prstGeom>
          <a:noFill/>
        </p:spPr>
        <p:txBody>
          <a:bodyPr wrap="square" rtlCol="0">
            <a:spAutoFit/>
          </a:bodyPr>
          <a:lstStyle/>
          <a:p>
            <a:r>
              <a:rPr lang="en-US" dirty="0"/>
              <a:t>To put a library block into a model, just drag and drop it from the library file into the model file.</a:t>
            </a:r>
          </a:p>
        </p:txBody>
      </p:sp>
    </p:spTree>
    <p:extLst>
      <p:ext uri="{BB962C8B-B14F-4D97-AF65-F5344CB8AC3E}">
        <p14:creationId xmlns:p14="http://schemas.microsoft.com/office/powerpoint/2010/main" val="285350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AE4F-E32F-4A2D-B6F4-A2B16084B230}"/>
              </a:ext>
            </a:extLst>
          </p:cNvPr>
          <p:cNvSpPr>
            <a:spLocks noGrp="1"/>
          </p:cNvSpPr>
          <p:nvPr>
            <p:ph type="title"/>
          </p:nvPr>
        </p:nvSpPr>
        <p:spPr>
          <a:xfrm>
            <a:off x="838200" y="365125"/>
            <a:ext cx="5819775" cy="1325563"/>
          </a:xfrm>
        </p:spPr>
        <p:txBody>
          <a:bodyPr/>
          <a:lstStyle/>
          <a:p>
            <a:r>
              <a:rPr lang="en-US" dirty="0"/>
              <a:t>Things to Note</a:t>
            </a:r>
          </a:p>
        </p:txBody>
      </p:sp>
      <p:sp>
        <p:nvSpPr>
          <p:cNvPr id="3" name="Content Placeholder 2">
            <a:extLst>
              <a:ext uri="{FF2B5EF4-FFF2-40B4-BE49-F238E27FC236}">
                <a16:creationId xmlns:a16="http://schemas.microsoft.com/office/drawing/2014/main" id="{351DB812-DC4B-424C-876E-3C095964B4DC}"/>
              </a:ext>
            </a:extLst>
          </p:cNvPr>
          <p:cNvSpPr>
            <a:spLocks noGrp="1"/>
          </p:cNvSpPr>
          <p:nvPr>
            <p:ph idx="1"/>
          </p:nvPr>
        </p:nvSpPr>
        <p:spPr>
          <a:xfrm>
            <a:off x="838199" y="1323975"/>
            <a:ext cx="6696075" cy="4852988"/>
          </a:xfrm>
        </p:spPr>
        <p:txBody>
          <a:bodyPr>
            <a:normAutofit fontScale="92500" lnSpcReduction="20000"/>
          </a:bodyPr>
          <a:lstStyle/>
          <a:p>
            <a:r>
              <a:rPr lang="en-US" dirty="0"/>
              <a:t>Any changes in the library impacts every place you used that block in the model.</a:t>
            </a:r>
          </a:p>
          <a:p>
            <a:r>
              <a:rPr lang="en-US" dirty="0"/>
              <a:t>You can only run Simulink models (no play button on libraries)</a:t>
            </a:r>
          </a:p>
          <a:p>
            <a:r>
              <a:rPr lang="en-US" dirty="0"/>
              <a:t>Both have .</a:t>
            </a:r>
            <a:r>
              <a:rPr lang="en-US" dirty="0" err="1"/>
              <a:t>slx</a:t>
            </a:r>
            <a:r>
              <a:rPr lang="en-US" dirty="0"/>
              <a:t> file extensions, for extra confusion</a:t>
            </a:r>
          </a:p>
          <a:p>
            <a:r>
              <a:rPr lang="en-US" dirty="0"/>
              <a:t>The connection between the library and where it’s used in the model is called the </a:t>
            </a:r>
            <a:r>
              <a:rPr lang="en-US" i="1" dirty="0"/>
              <a:t>link</a:t>
            </a:r>
            <a:r>
              <a:rPr lang="en-US" dirty="0"/>
              <a:t>.</a:t>
            </a:r>
          </a:p>
          <a:p>
            <a:pPr lvl="1"/>
            <a:r>
              <a:rPr lang="en-US" dirty="0"/>
              <a:t>It is possible to break this link, so the block in the model is no longer tied to the library file.</a:t>
            </a:r>
          </a:p>
          <a:p>
            <a:pPr lvl="1"/>
            <a:r>
              <a:rPr lang="en-US" dirty="0"/>
              <a:t>It is also possible to reconnect this link</a:t>
            </a:r>
          </a:p>
          <a:p>
            <a:pPr lvl="1"/>
            <a:r>
              <a:rPr lang="en-US" dirty="0"/>
              <a:t>When reconnecting (known as </a:t>
            </a:r>
            <a:r>
              <a:rPr lang="en-US" i="1" dirty="0"/>
              <a:t>resolving</a:t>
            </a:r>
            <a:r>
              <a:rPr lang="en-US" dirty="0"/>
              <a:t>) the link, if the block in the model and the block in the library don’t match, you have to choose which one to keep.  You can “push” your changes from the model to the library, or you can “restore”</a:t>
            </a:r>
          </a:p>
        </p:txBody>
      </p:sp>
      <p:pic>
        <p:nvPicPr>
          <p:cNvPr id="4" name="Picture 3">
            <a:extLst>
              <a:ext uri="{FF2B5EF4-FFF2-40B4-BE49-F238E27FC236}">
                <a16:creationId xmlns:a16="http://schemas.microsoft.com/office/drawing/2014/main" id="{C01741A3-9371-45E7-A3FE-FB60CA025AD1}"/>
              </a:ext>
            </a:extLst>
          </p:cNvPr>
          <p:cNvPicPr>
            <a:picLocks noChangeAspect="1"/>
          </p:cNvPicPr>
          <p:nvPr/>
        </p:nvPicPr>
        <p:blipFill>
          <a:blip r:embed="rId2"/>
          <a:stretch>
            <a:fillRect/>
          </a:stretch>
        </p:blipFill>
        <p:spPr>
          <a:xfrm>
            <a:off x="7866970" y="267597"/>
            <a:ext cx="3385458" cy="2846182"/>
          </a:xfrm>
          <a:prstGeom prst="rect">
            <a:avLst/>
          </a:prstGeom>
        </p:spPr>
      </p:pic>
      <p:pic>
        <p:nvPicPr>
          <p:cNvPr id="5" name="Picture 4">
            <a:extLst>
              <a:ext uri="{FF2B5EF4-FFF2-40B4-BE49-F238E27FC236}">
                <a16:creationId xmlns:a16="http://schemas.microsoft.com/office/drawing/2014/main" id="{089E2C3F-DDC7-4630-838F-2A5B5AEC1280}"/>
              </a:ext>
            </a:extLst>
          </p:cNvPr>
          <p:cNvPicPr>
            <a:picLocks noChangeAspect="1"/>
          </p:cNvPicPr>
          <p:nvPr/>
        </p:nvPicPr>
        <p:blipFill>
          <a:blip r:embed="rId3"/>
          <a:stretch>
            <a:fillRect/>
          </a:stretch>
        </p:blipFill>
        <p:spPr>
          <a:xfrm>
            <a:off x="7678511" y="3429000"/>
            <a:ext cx="3762375" cy="2837303"/>
          </a:xfrm>
          <a:prstGeom prst="rect">
            <a:avLst/>
          </a:prstGeom>
        </p:spPr>
      </p:pic>
    </p:spTree>
    <p:extLst>
      <p:ext uri="{BB962C8B-B14F-4D97-AF65-F5344CB8AC3E}">
        <p14:creationId xmlns:p14="http://schemas.microsoft.com/office/powerpoint/2010/main" val="80931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AE4F-E32F-4A2D-B6F4-A2B16084B230}"/>
              </a:ext>
            </a:extLst>
          </p:cNvPr>
          <p:cNvSpPr>
            <a:spLocks noGrp="1"/>
          </p:cNvSpPr>
          <p:nvPr>
            <p:ph type="title"/>
          </p:nvPr>
        </p:nvSpPr>
        <p:spPr>
          <a:xfrm>
            <a:off x="838200" y="365125"/>
            <a:ext cx="5819775" cy="1325563"/>
          </a:xfrm>
        </p:spPr>
        <p:txBody>
          <a:bodyPr/>
          <a:lstStyle/>
          <a:p>
            <a:r>
              <a:rPr lang="en-US" dirty="0"/>
              <a:t>Things to Note</a:t>
            </a:r>
          </a:p>
        </p:txBody>
      </p:sp>
      <p:sp>
        <p:nvSpPr>
          <p:cNvPr id="3" name="Content Placeholder 2">
            <a:extLst>
              <a:ext uri="{FF2B5EF4-FFF2-40B4-BE49-F238E27FC236}">
                <a16:creationId xmlns:a16="http://schemas.microsoft.com/office/drawing/2014/main" id="{351DB812-DC4B-424C-876E-3C095964B4DC}"/>
              </a:ext>
            </a:extLst>
          </p:cNvPr>
          <p:cNvSpPr>
            <a:spLocks noGrp="1"/>
          </p:cNvSpPr>
          <p:nvPr>
            <p:ph idx="1"/>
          </p:nvPr>
        </p:nvSpPr>
        <p:spPr>
          <a:xfrm>
            <a:off x="838199" y="1323975"/>
            <a:ext cx="7386637" cy="3676650"/>
          </a:xfrm>
        </p:spPr>
        <p:txBody>
          <a:bodyPr>
            <a:normAutofit fontScale="85000" lnSpcReduction="20000"/>
          </a:bodyPr>
          <a:lstStyle/>
          <a:p>
            <a:pPr marL="0" indent="0">
              <a:buNone/>
            </a:pPr>
            <a:r>
              <a:rPr lang="en-US" dirty="0"/>
              <a:t>The connection between the library and where it’s used in the model is called the </a:t>
            </a:r>
            <a:r>
              <a:rPr lang="en-US" i="1" dirty="0"/>
              <a:t>link</a:t>
            </a:r>
            <a:r>
              <a:rPr lang="en-US" dirty="0"/>
              <a:t>.</a:t>
            </a:r>
          </a:p>
          <a:p>
            <a:r>
              <a:rPr lang="en-US" dirty="0"/>
              <a:t>It is possible to break this link, so the block in the model is no longer tied to the library file.</a:t>
            </a:r>
          </a:p>
          <a:p>
            <a:r>
              <a:rPr lang="en-US" dirty="0"/>
              <a:t>It is also possible to reconnect this link</a:t>
            </a:r>
          </a:p>
          <a:p>
            <a:r>
              <a:rPr lang="en-US" dirty="0"/>
              <a:t>When reconnecting (known as </a:t>
            </a:r>
            <a:r>
              <a:rPr lang="en-US" i="1" dirty="0"/>
              <a:t>resolving</a:t>
            </a:r>
            <a:r>
              <a:rPr lang="en-US" dirty="0"/>
              <a:t>) the link, if the block in the model and the block in the library don’t match, you have to choose which one to keep.  You can “push” your changes from the model to the library, thus overwriting what is stored in the library, or you can “restore” (take the version in the library file)</a:t>
            </a:r>
          </a:p>
        </p:txBody>
      </p:sp>
      <p:pic>
        <p:nvPicPr>
          <p:cNvPr id="6" name="Picture 5">
            <a:extLst>
              <a:ext uri="{FF2B5EF4-FFF2-40B4-BE49-F238E27FC236}">
                <a16:creationId xmlns:a16="http://schemas.microsoft.com/office/drawing/2014/main" id="{3BADB67C-E472-4AA5-948C-A9283336C5D4}"/>
              </a:ext>
            </a:extLst>
          </p:cNvPr>
          <p:cNvPicPr>
            <a:picLocks noChangeAspect="1"/>
          </p:cNvPicPr>
          <p:nvPr/>
        </p:nvPicPr>
        <p:blipFill>
          <a:blip r:embed="rId2"/>
          <a:stretch>
            <a:fillRect/>
          </a:stretch>
        </p:blipFill>
        <p:spPr>
          <a:xfrm>
            <a:off x="8077200" y="681037"/>
            <a:ext cx="3895725" cy="1924050"/>
          </a:xfrm>
          <a:prstGeom prst="rect">
            <a:avLst/>
          </a:prstGeom>
        </p:spPr>
      </p:pic>
      <p:sp>
        <p:nvSpPr>
          <p:cNvPr id="7" name="TextBox 6">
            <a:extLst>
              <a:ext uri="{FF2B5EF4-FFF2-40B4-BE49-F238E27FC236}">
                <a16:creationId xmlns:a16="http://schemas.microsoft.com/office/drawing/2014/main" id="{964D708E-9B3A-482F-9872-E556C110A3E3}"/>
              </a:ext>
            </a:extLst>
          </p:cNvPr>
          <p:cNvSpPr txBox="1"/>
          <p:nvPr/>
        </p:nvSpPr>
        <p:spPr>
          <a:xfrm>
            <a:off x="9644062" y="1457403"/>
            <a:ext cx="2371725" cy="369332"/>
          </a:xfrm>
          <a:prstGeom prst="rect">
            <a:avLst/>
          </a:prstGeom>
          <a:noFill/>
        </p:spPr>
        <p:txBody>
          <a:bodyPr wrap="square" rtlCol="0">
            <a:spAutoFit/>
          </a:bodyPr>
          <a:lstStyle/>
          <a:p>
            <a:r>
              <a:rPr lang="en-US" dirty="0">
                <a:solidFill>
                  <a:srgbClr val="FF0000"/>
                </a:solidFill>
              </a:rPr>
              <a:t>Broken Link</a:t>
            </a:r>
          </a:p>
        </p:txBody>
      </p:sp>
      <p:sp>
        <p:nvSpPr>
          <p:cNvPr id="8" name="Oval 7">
            <a:extLst>
              <a:ext uri="{FF2B5EF4-FFF2-40B4-BE49-F238E27FC236}">
                <a16:creationId xmlns:a16="http://schemas.microsoft.com/office/drawing/2014/main" id="{146C5960-5739-45C3-BCA6-47B9538E68AB}"/>
              </a:ext>
            </a:extLst>
          </p:cNvPr>
          <p:cNvSpPr/>
          <p:nvPr/>
        </p:nvSpPr>
        <p:spPr>
          <a:xfrm>
            <a:off x="9377363" y="1034811"/>
            <a:ext cx="504825" cy="4381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83264E2-2631-4A71-8C30-40A8AA15F198}"/>
              </a:ext>
            </a:extLst>
          </p:cNvPr>
          <p:cNvPicPr>
            <a:picLocks noChangeAspect="1"/>
          </p:cNvPicPr>
          <p:nvPr/>
        </p:nvPicPr>
        <p:blipFill rotWithShape="1">
          <a:blip r:embed="rId3"/>
          <a:srcRect l="58438" t="31518" r="17890" b="35842"/>
          <a:stretch/>
        </p:blipFill>
        <p:spPr>
          <a:xfrm>
            <a:off x="1562102" y="4908233"/>
            <a:ext cx="4086225" cy="1584642"/>
          </a:xfrm>
          <a:prstGeom prst="rect">
            <a:avLst/>
          </a:prstGeom>
        </p:spPr>
      </p:pic>
      <p:sp>
        <p:nvSpPr>
          <p:cNvPr id="10" name="Arrow: Right 9">
            <a:extLst>
              <a:ext uri="{FF2B5EF4-FFF2-40B4-BE49-F238E27FC236}">
                <a16:creationId xmlns:a16="http://schemas.microsoft.com/office/drawing/2014/main" id="{2535E4DC-1FCC-404D-A017-18CDF8DFD683}"/>
              </a:ext>
            </a:extLst>
          </p:cNvPr>
          <p:cNvSpPr/>
          <p:nvPr/>
        </p:nvSpPr>
        <p:spPr>
          <a:xfrm>
            <a:off x="6524626" y="5362575"/>
            <a:ext cx="1314450" cy="685800"/>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a:extLst>
              <a:ext uri="{FF2B5EF4-FFF2-40B4-BE49-F238E27FC236}">
                <a16:creationId xmlns:a16="http://schemas.microsoft.com/office/drawing/2014/main" id="{E3E0732D-1552-461D-8B60-C362BA6A0B4B}"/>
              </a:ext>
            </a:extLst>
          </p:cNvPr>
          <p:cNvPicPr>
            <a:picLocks noChangeAspect="1"/>
          </p:cNvPicPr>
          <p:nvPr/>
        </p:nvPicPr>
        <p:blipFill rotWithShape="1">
          <a:blip r:embed="rId4"/>
          <a:srcRect l="71875" t="18056" r="10390" b="29167"/>
          <a:stretch/>
        </p:blipFill>
        <p:spPr>
          <a:xfrm>
            <a:off x="8286750" y="3611563"/>
            <a:ext cx="3633781" cy="3041492"/>
          </a:xfrm>
          <a:prstGeom prst="rect">
            <a:avLst/>
          </a:prstGeom>
        </p:spPr>
      </p:pic>
    </p:spTree>
    <p:extLst>
      <p:ext uri="{BB962C8B-B14F-4D97-AF65-F5344CB8AC3E}">
        <p14:creationId xmlns:p14="http://schemas.microsoft.com/office/powerpoint/2010/main" val="36231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28AA-7AB6-4FFD-9A48-5D4D9836B531}"/>
              </a:ext>
            </a:extLst>
          </p:cNvPr>
          <p:cNvSpPr>
            <a:spLocks noGrp="1"/>
          </p:cNvSpPr>
          <p:nvPr>
            <p:ph type="title"/>
          </p:nvPr>
        </p:nvSpPr>
        <p:spPr/>
        <p:txBody>
          <a:bodyPr/>
          <a:lstStyle/>
          <a:p>
            <a:r>
              <a:rPr lang="en-US" dirty="0"/>
              <a:t>Pros and Cons of </a:t>
            </a:r>
            <a:r>
              <a:rPr lang="en-US" dirty="0" err="1"/>
              <a:t>Simlink</a:t>
            </a:r>
            <a:r>
              <a:rPr lang="en-US" dirty="0"/>
              <a:t> Libraries</a:t>
            </a:r>
          </a:p>
        </p:txBody>
      </p:sp>
      <p:sp>
        <p:nvSpPr>
          <p:cNvPr id="3" name="Content Placeholder 2">
            <a:extLst>
              <a:ext uri="{FF2B5EF4-FFF2-40B4-BE49-F238E27FC236}">
                <a16:creationId xmlns:a16="http://schemas.microsoft.com/office/drawing/2014/main" id="{4529DE45-5C49-4678-8678-C4540D08A873}"/>
              </a:ext>
            </a:extLst>
          </p:cNvPr>
          <p:cNvSpPr>
            <a:spLocks noGrp="1"/>
          </p:cNvSpPr>
          <p:nvPr>
            <p:ph idx="1"/>
          </p:nvPr>
        </p:nvSpPr>
        <p:spPr>
          <a:xfrm>
            <a:off x="838199" y="1825625"/>
            <a:ext cx="10868025" cy="4351338"/>
          </a:xfrm>
        </p:spPr>
        <p:txBody>
          <a:bodyPr/>
          <a:lstStyle/>
          <a:p>
            <a:pPr marL="0" indent="0">
              <a:buNone/>
            </a:pPr>
            <a:r>
              <a:rPr lang="en-US" dirty="0"/>
              <a:t>Pros</a:t>
            </a:r>
          </a:p>
          <a:p>
            <a:r>
              <a:rPr lang="en-US" dirty="0"/>
              <a:t>Makes code </a:t>
            </a:r>
            <a:r>
              <a:rPr lang="en-US" dirty="0" err="1"/>
              <a:t>reuseable</a:t>
            </a:r>
            <a:endParaRPr lang="en-US" dirty="0"/>
          </a:p>
          <a:p>
            <a:r>
              <a:rPr lang="en-US" dirty="0"/>
              <a:t>Makes is to that people can work on different parts of a model at the same time, just edit the libraries, not the model that contains those libraries.</a:t>
            </a:r>
          </a:p>
          <a:p>
            <a:pPr marL="0" indent="0">
              <a:buNone/>
            </a:pPr>
            <a:r>
              <a:rPr lang="en-US" dirty="0"/>
              <a:t>Cons</a:t>
            </a:r>
          </a:p>
          <a:p>
            <a:r>
              <a:rPr lang="en-US" dirty="0"/>
              <a:t>Big models mean that now you’ll have a ton of libraries to keep track of.</a:t>
            </a:r>
          </a:p>
          <a:p>
            <a:pPr lvl="1"/>
            <a:r>
              <a:rPr lang="en-US" dirty="0"/>
              <a:t>Solution: Organize everything into a Simulink </a:t>
            </a:r>
            <a:r>
              <a:rPr lang="en-US" dirty="0">
                <a:solidFill>
                  <a:srgbClr val="FF0000"/>
                </a:solidFill>
              </a:rPr>
              <a:t>project</a:t>
            </a:r>
          </a:p>
        </p:txBody>
      </p:sp>
    </p:spTree>
    <p:extLst>
      <p:ext uri="{BB962C8B-B14F-4D97-AF65-F5344CB8AC3E}">
        <p14:creationId xmlns:p14="http://schemas.microsoft.com/office/powerpoint/2010/main" val="383115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8E66-5B3F-49D0-88B0-966C862502E0}"/>
              </a:ext>
            </a:extLst>
          </p:cNvPr>
          <p:cNvSpPr>
            <a:spLocks noGrp="1"/>
          </p:cNvSpPr>
          <p:nvPr>
            <p:ph type="title"/>
          </p:nvPr>
        </p:nvSpPr>
        <p:spPr>
          <a:xfrm>
            <a:off x="3200400" y="422275"/>
            <a:ext cx="6172200" cy="1325563"/>
          </a:xfrm>
        </p:spPr>
        <p:txBody>
          <a:bodyPr/>
          <a:lstStyle/>
          <a:p>
            <a:pPr algn="ctr"/>
            <a:r>
              <a:rPr lang="en-US" dirty="0"/>
              <a:t>Presentation Outline</a:t>
            </a:r>
          </a:p>
        </p:txBody>
      </p:sp>
      <p:sp>
        <p:nvSpPr>
          <p:cNvPr id="6" name="Rectangle 5">
            <a:extLst>
              <a:ext uri="{FF2B5EF4-FFF2-40B4-BE49-F238E27FC236}">
                <a16:creationId xmlns:a16="http://schemas.microsoft.com/office/drawing/2014/main" id="{DED6090C-BEE3-4CCD-8191-1C7FFFCE1A8E}"/>
              </a:ext>
            </a:extLst>
          </p:cNvPr>
          <p:cNvSpPr/>
          <p:nvPr/>
        </p:nvSpPr>
        <p:spPr>
          <a:xfrm>
            <a:off x="3200400" y="1743073"/>
            <a:ext cx="2895600" cy="22336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u="sng" dirty="0">
                <a:solidFill>
                  <a:schemeClr val="tx1"/>
                </a:solidFill>
              </a:rPr>
              <a:t>Part 1:</a:t>
            </a:r>
          </a:p>
          <a:p>
            <a:pPr algn="ctr"/>
            <a:endParaRPr lang="en-US" sz="2800" dirty="0">
              <a:solidFill>
                <a:schemeClr val="tx1"/>
              </a:solidFill>
            </a:endParaRPr>
          </a:p>
          <a:p>
            <a:pPr algn="ctr"/>
            <a:r>
              <a:rPr lang="en-US" sz="2800" dirty="0">
                <a:solidFill>
                  <a:schemeClr val="tx1"/>
                </a:solidFill>
              </a:rPr>
              <a:t>Fundamental Tools in Simulink</a:t>
            </a:r>
          </a:p>
        </p:txBody>
      </p:sp>
      <p:sp>
        <p:nvSpPr>
          <p:cNvPr id="7" name="Rectangle 6">
            <a:extLst>
              <a:ext uri="{FF2B5EF4-FFF2-40B4-BE49-F238E27FC236}">
                <a16:creationId xmlns:a16="http://schemas.microsoft.com/office/drawing/2014/main" id="{F36D14EB-EB88-4DB3-9987-5B72D0E344F4}"/>
              </a:ext>
            </a:extLst>
          </p:cNvPr>
          <p:cNvSpPr/>
          <p:nvPr/>
        </p:nvSpPr>
        <p:spPr>
          <a:xfrm>
            <a:off x="6219824" y="1743072"/>
            <a:ext cx="2895600" cy="22336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u="sng" dirty="0">
                <a:solidFill>
                  <a:schemeClr val="tx1"/>
                </a:solidFill>
              </a:rPr>
              <a:t>Part 2:</a:t>
            </a:r>
          </a:p>
          <a:p>
            <a:pPr algn="ctr"/>
            <a:endParaRPr lang="en-US" sz="2800" dirty="0">
              <a:solidFill>
                <a:schemeClr val="tx1"/>
              </a:solidFill>
            </a:endParaRPr>
          </a:p>
          <a:p>
            <a:pPr algn="ctr"/>
            <a:r>
              <a:rPr lang="en-US" sz="2800" dirty="0">
                <a:solidFill>
                  <a:schemeClr val="tx1"/>
                </a:solidFill>
              </a:rPr>
              <a:t>Specifics of Our Implementation</a:t>
            </a:r>
          </a:p>
        </p:txBody>
      </p:sp>
      <p:sp>
        <p:nvSpPr>
          <p:cNvPr id="8" name="Rectangle 7">
            <a:extLst>
              <a:ext uri="{FF2B5EF4-FFF2-40B4-BE49-F238E27FC236}">
                <a16:creationId xmlns:a16="http://schemas.microsoft.com/office/drawing/2014/main" id="{AFF01DD3-9A85-43EA-AEA9-D5FDC8375F6B}"/>
              </a:ext>
            </a:extLst>
          </p:cNvPr>
          <p:cNvSpPr/>
          <p:nvPr/>
        </p:nvSpPr>
        <p:spPr>
          <a:xfrm>
            <a:off x="6219824" y="4180677"/>
            <a:ext cx="3152776" cy="22336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u="sng" dirty="0">
                <a:solidFill>
                  <a:schemeClr val="tx1"/>
                </a:solidFill>
              </a:rPr>
              <a:t>Part 4:</a:t>
            </a:r>
          </a:p>
          <a:p>
            <a:pPr algn="ctr"/>
            <a:endParaRPr lang="en-US" sz="2800" dirty="0">
              <a:solidFill>
                <a:schemeClr val="tx1"/>
              </a:solidFill>
            </a:endParaRPr>
          </a:p>
          <a:p>
            <a:pPr algn="ctr"/>
            <a:r>
              <a:rPr lang="en-US" sz="2800" dirty="0">
                <a:solidFill>
                  <a:schemeClr val="tx1"/>
                </a:solidFill>
              </a:rPr>
              <a:t>Video Tutorial of the Model</a:t>
            </a:r>
          </a:p>
        </p:txBody>
      </p:sp>
      <p:sp>
        <p:nvSpPr>
          <p:cNvPr id="9" name="Rectangle 8">
            <a:extLst>
              <a:ext uri="{FF2B5EF4-FFF2-40B4-BE49-F238E27FC236}">
                <a16:creationId xmlns:a16="http://schemas.microsoft.com/office/drawing/2014/main" id="{02F87D85-EC8C-454A-AF36-AA7AAB4CBEC0}"/>
              </a:ext>
            </a:extLst>
          </p:cNvPr>
          <p:cNvSpPr/>
          <p:nvPr/>
        </p:nvSpPr>
        <p:spPr>
          <a:xfrm>
            <a:off x="2943224" y="4180677"/>
            <a:ext cx="3152776" cy="22336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u="sng" dirty="0">
                <a:solidFill>
                  <a:schemeClr val="tx1"/>
                </a:solidFill>
              </a:rPr>
              <a:t>Part 3:</a:t>
            </a:r>
          </a:p>
          <a:p>
            <a:pPr algn="ctr"/>
            <a:endParaRPr lang="en-US" sz="2800" dirty="0">
              <a:solidFill>
                <a:schemeClr val="tx1"/>
              </a:solidFill>
            </a:endParaRPr>
          </a:p>
          <a:p>
            <a:pPr algn="ctr"/>
            <a:r>
              <a:rPr lang="en-US" sz="2800" dirty="0">
                <a:solidFill>
                  <a:schemeClr val="tx1"/>
                </a:solidFill>
              </a:rPr>
              <a:t>Version Management and Software Workflow</a:t>
            </a:r>
          </a:p>
        </p:txBody>
      </p:sp>
    </p:spTree>
    <p:extLst>
      <p:ext uri="{BB962C8B-B14F-4D97-AF65-F5344CB8AC3E}">
        <p14:creationId xmlns:p14="http://schemas.microsoft.com/office/powerpoint/2010/main" val="276583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CF6-2A31-4FEF-A948-85A27F642453}"/>
              </a:ext>
            </a:extLst>
          </p:cNvPr>
          <p:cNvSpPr>
            <a:spLocks noGrp="1"/>
          </p:cNvSpPr>
          <p:nvPr>
            <p:ph type="title"/>
          </p:nvPr>
        </p:nvSpPr>
        <p:spPr/>
        <p:txBody>
          <a:bodyPr/>
          <a:lstStyle/>
          <a:p>
            <a:r>
              <a:rPr lang="en-US" dirty="0"/>
              <a:t>Simulink Project: .</a:t>
            </a:r>
            <a:r>
              <a:rPr lang="en-US" dirty="0" err="1"/>
              <a:t>prj</a:t>
            </a:r>
            <a:r>
              <a:rPr lang="en-US" dirty="0"/>
              <a:t> File</a:t>
            </a:r>
          </a:p>
        </p:txBody>
      </p:sp>
      <p:pic>
        <p:nvPicPr>
          <p:cNvPr id="4" name="Picture 3">
            <a:extLst>
              <a:ext uri="{FF2B5EF4-FFF2-40B4-BE49-F238E27FC236}">
                <a16:creationId xmlns:a16="http://schemas.microsoft.com/office/drawing/2014/main" id="{392988FD-B78F-4E09-8248-BEC208304973}"/>
              </a:ext>
            </a:extLst>
          </p:cNvPr>
          <p:cNvPicPr>
            <a:picLocks noChangeAspect="1"/>
          </p:cNvPicPr>
          <p:nvPr/>
        </p:nvPicPr>
        <p:blipFill rotWithShape="1">
          <a:blip r:embed="rId2"/>
          <a:srcRect b="29084"/>
          <a:stretch/>
        </p:blipFill>
        <p:spPr>
          <a:xfrm>
            <a:off x="3362422" y="1400025"/>
            <a:ext cx="8551828" cy="5092850"/>
          </a:xfrm>
          <a:prstGeom prst="rect">
            <a:avLst/>
          </a:prstGeom>
        </p:spPr>
      </p:pic>
      <p:sp>
        <p:nvSpPr>
          <p:cNvPr id="5" name="Rectangle 4">
            <a:extLst>
              <a:ext uri="{FF2B5EF4-FFF2-40B4-BE49-F238E27FC236}">
                <a16:creationId xmlns:a16="http://schemas.microsoft.com/office/drawing/2014/main" id="{D2B46D15-28D3-4C09-B046-964CCD6A82C1}"/>
              </a:ext>
            </a:extLst>
          </p:cNvPr>
          <p:cNvSpPr/>
          <p:nvPr/>
        </p:nvSpPr>
        <p:spPr>
          <a:xfrm>
            <a:off x="3495772" y="3886201"/>
            <a:ext cx="1457325" cy="2538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Arrow: Right 5">
            <a:extLst>
              <a:ext uri="{FF2B5EF4-FFF2-40B4-BE49-F238E27FC236}">
                <a16:creationId xmlns:a16="http://schemas.microsoft.com/office/drawing/2014/main" id="{31FE0C58-2F87-45A7-84A6-1EF38E7D7F64}"/>
              </a:ext>
            </a:extLst>
          </p:cNvPr>
          <p:cNvSpPr/>
          <p:nvPr/>
        </p:nvSpPr>
        <p:spPr>
          <a:xfrm>
            <a:off x="2114647" y="3663156"/>
            <a:ext cx="1314450" cy="685800"/>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8883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2864E-1261-4529-894D-95026457FFBC}"/>
              </a:ext>
            </a:extLst>
          </p:cNvPr>
          <p:cNvSpPr>
            <a:spLocks noGrp="1"/>
          </p:cNvSpPr>
          <p:nvPr>
            <p:ph idx="1"/>
          </p:nvPr>
        </p:nvSpPr>
        <p:spPr>
          <a:xfrm>
            <a:off x="6419849" y="561974"/>
            <a:ext cx="5400676" cy="5648325"/>
          </a:xfrm>
        </p:spPr>
        <p:txBody>
          <a:bodyPr>
            <a:normAutofit fontScale="92500" lnSpcReduction="10000"/>
          </a:bodyPr>
          <a:lstStyle/>
          <a:p>
            <a:pPr marL="0" indent="0">
              <a:buNone/>
            </a:pPr>
            <a:r>
              <a:rPr lang="en-US" dirty="0"/>
              <a:t>The Simulink project keeps track of the </a:t>
            </a:r>
            <a:r>
              <a:rPr lang="en-US" dirty="0">
                <a:solidFill>
                  <a:srgbClr val="FF0000"/>
                </a:solidFill>
              </a:rPr>
              <a:t>project</a:t>
            </a:r>
            <a:r>
              <a:rPr lang="en-US" dirty="0"/>
              <a:t> </a:t>
            </a:r>
            <a:r>
              <a:rPr lang="en-US" dirty="0">
                <a:solidFill>
                  <a:srgbClr val="FF0000"/>
                </a:solidFill>
              </a:rPr>
              <a:t>path</a:t>
            </a:r>
            <a:r>
              <a:rPr lang="en-US" dirty="0"/>
              <a:t> for you.  This is the list of directories that </a:t>
            </a:r>
            <a:r>
              <a:rPr lang="en-US" dirty="0" err="1"/>
              <a:t>Matlab</a:t>
            </a:r>
            <a:r>
              <a:rPr lang="en-US" dirty="0"/>
              <a:t> and Simulink will automatically search through when you try to use a </a:t>
            </a:r>
            <a:r>
              <a:rPr lang="en-US" dirty="0" err="1"/>
              <a:t>Matlab</a:t>
            </a:r>
            <a:r>
              <a:rPr lang="en-US" dirty="0"/>
              <a:t> function or a Simulink Library</a:t>
            </a:r>
          </a:p>
          <a:p>
            <a:r>
              <a:rPr lang="en-US" dirty="0"/>
              <a:t>If you try to use a block or function that is not on the project path, you will get an error saying that </a:t>
            </a:r>
            <a:r>
              <a:rPr lang="en-US" dirty="0" err="1"/>
              <a:t>Matlab</a:t>
            </a:r>
            <a:r>
              <a:rPr lang="en-US" dirty="0"/>
              <a:t> or Simulink cannot find that block or function.</a:t>
            </a:r>
          </a:p>
          <a:p>
            <a:r>
              <a:rPr lang="en-US" dirty="0"/>
              <a:t>If you create new directories, those will not be on the project path until you add them to the project path (right click the directory and select project path -&gt; add to project path)</a:t>
            </a:r>
          </a:p>
          <a:p>
            <a:pPr marL="0" indent="0">
              <a:buNone/>
            </a:pPr>
            <a:endParaRPr lang="en-US" dirty="0"/>
          </a:p>
        </p:txBody>
      </p:sp>
      <p:pic>
        <p:nvPicPr>
          <p:cNvPr id="7" name="Picture 6">
            <a:extLst>
              <a:ext uri="{FF2B5EF4-FFF2-40B4-BE49-F238E27FC236}">
                <a16:creationId xmlns:a16="http://schemas.microsoft.com/office/drawing/2014/main" id="{5463650A-906B-4A4A-A40A-A81758B3DE45}"/>
              </a:ext>
            </a:extLst>
          </p:cNvPr>
          <p:cNvPicPr>
            <a:picLocks noChangeAspect="1"/>
          </p:cNvPicPr>
          <p:nvPr/>
        </p:nvPicPr>
        <p:blipFill>
          <a:blip r:embed="rId2"/>
          <a:stretch>
            <a:fillRect/>
          </a:stretch>
        </p:blipFill>
        <p:spPr>
          <a:xfrm>
            <a:off x="285750" y="1619250"/>
            <a:ext cx="5734050" cy="5029200"/>
          </a:xfrm>
          <a:prstGeom prst="rect">
            <a:avLst/>
          </a:prstGeom>
        </p:spPr>
      </p:pic>
      <p:sp>
        <p:nvSpPr>
          <p:cNvPr id="9" name="Rectangle 8">
            <a:extLst>
              <a:ext uri="{FF2B5EF4-FFF2-40B4-BE49-F238E27FC236}">
                <a16:creationId xmlns:a16="http://schemas.microsoft.com/office/drawing/2014/main" id="{CBE23285-D76D-44A6-B273-54BC9EC5C2E1}"/>
              </a:ext>
            </a:extLst>
          </p:cNvPr>
          <p:cNvSpPr/>
          <p:nvPr/>
        </p:nvSpPr>
        <p:spPr>
          <a:xfrm>
            <a:off x="1590675" y="3962400"/>
            <a:ext cx="1409700" cy="1714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496A67DD-8A7C-48D4-B77F-A42871E281CD}"/>
              </a:ext>
            </a:extLst>
          </p:cNvPr>
          <p:cNvSpPr/>
          <p:nvPr/>
        </p:nvSpPr>
        <p:spPr>
          <a:xfrm>
            <a:off x="1562100" y="4448175"/>
            <a:ext cx="1409700" cy="1714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D97E3F12-F7FC-4BEF-BF96-591B08AD57BD}"/>
              </a:ext>
            </a:extLst>
          </p:cNvPr>
          <p:cNvCxnSpPr>
            <a:cxnSpLocks/>
          </p:cNvCxnSpPr>
          <p:nvPr/>
        </p:nvCxnSpPr>
        <p:spPr>
          <a:xfrm flipH="1" flipV="1">
            <a:off x="3000376" y="4133850"/>
            <a:ext cx="1157287" cy="17145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27F2E4-0BF4-4C6F-838F-BBA0E50D1F7C}"/>
              </a:ext>
            </a:extLst>
          </p:cNvPr>
          <p:cNvSpPr txBox="1"/>
          <p:nvPr/>
        </p:nvSpPr>
        <p:spPr>
          <a:xfrm>
            <a:off x="4129088" y="4135219"/>
            <a:ext cx="1919288" cy="923330"/>
          </a:xfrm>
          <a:prstGeom prst="rect">
            <a:avLst/>
          </a:prstGeom>
          <a:noFill/>
          <a:ln w="25400">
            <a:solidFill>
              <a:srgbClr val="FF0000"/>
            </a:solidFill>
          </a:ln>
        </p:spPr>
        <p:txBody>
          <a:bodyPr wrap="square" rtlCol="0">
            <a:spAutoFit/>
          </a:bodyPr>
          <a:lstStyle/>
          <a:p>
            <a:r>
              <a:rPr lang="en-US" dirty="0"/>
              <a:t>Not on the project path, as indicated by the faded color.</a:t>
            </a:r>
          </a:p>
        </p:txBody>
      </p:sp>
      <p:sp>
        <p:nvSpPr>
          <p:cNvPr id="14" name="TextBox 13">
            <a:extLst>
              <a:ext uri="{FF2B5EF4-FFF2-40B4-BE49-F238E27FC236}">
                <a16:creationId xmlns:a16="http://schemas.microsoft.com/office/drawing/2014/main" id="{F23390FB-6EB8-4B60-BC11-BA4B1B11814B}"/>
              </a:ext>
            </a:extLst>
          </p:cNvPr>
          <p:cNvSpPr txBox="1"/>
          <p:nvPr/>
        </p:nvSpPr>
        <p:spPr>
          <a:xfrm>
            <a:off x="2581275" y="5514975"/>
            <a:ext cx="2066925" cy="369332"/>
          </a:xfrm>
          <a:prstGeom prst="rect">
            <a:avLst/>
          </a:prstGeom>
          <a:noFill/>
          <a:ln w="25400">
            <a:solidFill>
              <a:srgbClr val="FF0000"/>
            </a:solidFill>
          </a:ln>
        </p:spPr>
        <p:txBody>
          <a:bodyPr wrap="square" rtlCol="0">
            <a:spAutoFit/>
          </a:bodyPr>
          <a:lstStyle/>
          <a:p>
            <a:r>
              <a:rPr lang="en-US" dirty="0"/>
              <a:t>On the project path</a:t>
            </a:r>
          </a:p>
        </p:txBody>
      </p:sp>
      <p:cxnSp>
        <p:nvCxnSpPr>
          <p:cNvPr id="15" name="Straight Arrow Connector 14">
            <a:extLst>
              <a:ext uri="{FF2B5EF4-FFF2-40B4-BE49-F238E27FC236}">
                <a16:creationId xmlns:a16="http://schemas.microsoft.com/office/drawing/2014/main" id="{0DB5BC96-3704-4C82-87E7-77620D2BFB9E}"/>
              </a:ext>
            </a:extLst>
          </p:cNvPr>
          <p:cNvCxnSpPr>
            <a:cxnSpLocks/>
            <a:endCxn id="10" idx="2"/>
          </p:cNvCxnSpPr>
          <p:nvPr/>
        </p:nvCxnSpPr>
        <p:spPr>
          <a:xfrm flipH="1" flipV="1">
            <a:off x="2266950" y="4619625"/>
            <a:ext cx="561975" cy="904875"/>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9378BEE6-F778-44AB-A667-7DBE8219F2F4}"/>
              </a:ext>
            </a:extLst>
          </p:cNvPr>
          <p:cNvSpPr txBox="1">
            <a:spLocks/>
          </p:cNvSpPr>
          <p:nvPr/>
        </p:nvSpPr>
        <p:spPr>
          <a:xfrm>
            <a:off x="6357937" y="4752974"/>
            <a:ext cx="5400676" cy="1714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22" name="Title 1">
            <a:extLst>
              <a:ext uri="{FF2B5EF4-FFF2-40B4-BE49-F238E27FC236}">
                <a16:creationId xmlns:a16="http://schemas.microsoft.com/office/drawing/2014/main" id="{E0077493-5DE1-4528-99C7-513058B546D8}"/>
              </a:ext>
            </a:extLst>
          </p:cNvPr>
          <p:cNvSpPr>
            <a:spLocks noGrp="1"/>
          </p:cNvSpPr>
          <p:nvPr>
            <p:ph type="title"/>
          </p:nvPr>
        </p:nvSpPr>
        <p:spPr>
          <a:xfrm>
            <a:off x="838200" y="365125"/>
            <a:ext cx="10515600" cy="1325563"/>
          </a:xfrm>
        </p:spPr>
        <p:txBody>
          <a:bodyPr/>
          <a:lstStyle/>
          <a:p>
            <a:r>
              <a:rPr lang="en-US" dirty="0"/>
              <a:t>Project Path</a:t>
            </a:r>
          </a:p>
        </p:txBody>
      </p:sp>
    </p:spTree>
    <p:extLst>
      <p:ext uri="{BB962C8B-B14F-4D97-AF65-F5344CB8AC3E}">
        <p14:creationId xmlns:p14="http://schemas.microsoft.com/office/powerpoint/2010/main" val="358149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9378BEE6-F778-44AB-A667-7DBE8219F2F4}"/>
              </a:ext>
            </a:extLst>
          </p:cNvPr>
          <p:cNvSpPr txBox="1">
            <a:spLocks/>
          </p:cNvSpPr>
          <p:nvPr/>
        </p:nvSpPr>
        <p:spPr>
          <a:xfrm>
            <a:off x="6357937" y="4752974"/>
            <a:ext cx="5400676" cy="1714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22" name="Title 1">
            <a:extLst>
              <a:ext uri="{FF2B5EF4-FFF2-40B4-BE49-F238E27FC236}">
                <a16:creationId xmlns:a16="http://schemas.microsoft.com/office/drawing/2014/main" id="{E0077493-5DE1-4528-99C7-513058B546D8}"/>
              </a:ext>
            </a:extLst>
          </p:cNvPr>
          <p:cNvSpPr>
            <a:spLocks noGrp="1"/>
          </p:cNvSpPr>
          <p:nvPr>
            <p:ph type="title"/>
          </p:nvPr>
        </p:nvSpPr>
        <p:spPr>
          <a:xfrm>
            <a:off x="838200" y="365125"/>
            <a:ext cx="10515600" cy="1325563"/>
          </a:xfrm>
        </p:spPr>
        <p:txBody>
          <a:bodyPr/>
          <a:lstStyle/>
          <a:p>
            <a:r>
              <a:rPr lang="en-US" dirty="0"/>
              <a:t>Project Files</a:t>
            </a:r>
          </a:p>
        </p:txBody>
      </p:sp>
      <p:pic>
        <p:nvPicPr>
          <p:cNvPr id="2" name="Picture 1">
            <a:extLst>
              <a:ext uri="{FF2B5EF4-FFF2-40B4-BE49-F238E27FC236}">
                <a16:creationId xmlns:a16="http://schemas.microsoft.com/office/drawing/2014/main" id="{488853F7-EE8D-438B-9A4B-64210C98D8F7}"/>
              </a:ext>
            </a:extLst>
          </p:cNvPr>
          <p:cNvPicPr>
            <a:picLocks noChangeAspect="1"/>
          </p:cNvPicPr>
          <p:nvPr/>
        </p:nvPicPr>
        <p:blipFill rotWithShape="1">
          <a:blip r:embed="rId2"/>
          <a:srcRect l="57890" t="16111" r="20157" b="14722"/>
          <a:stretch/>
        </p:blipFill>
        <p:spPr>
          <a:xfrm>
            <a:off x="433387" y="1457325"/>
            <a:ext cx="5519737" cy="4891153"/>
          </a:xfrm>
          <a:prstGeom prst="rect">
            <a:avLst/>
          </a:prstGeom>
        </p:spPr>
      </p:pic>
      <p:cxnSp>
        <p:nvCxnSpPr>
          <p:cNvPr id="5" name="Straight Arrow Connector 4">
            <a:extLst>
              <a:ext uri="{FF2B5EF4-FFF2-40B4-BE49-F238E27FC236}">
                <a16:creationId xmlns:a16="http://schemas.microsoft.com/office/drawing/2014/main" id="{7B35FC1F-BD68-4699-B6E8-11300EB5BBD8}"/>
              </a:ext>
            </a:extLst>
          </p:cNvPr>
          <p:cNvCxnSpPr/>
          <p:nvPr/>
        </p:nvCxnSpPr>
        <p:spPr>
          <a:xfrm flipH="1" flipV="1">
            <a:off x="1685925" y="2571750"/>
            <a:ext cx="6267450" cy="26384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02864E-1261-4529-894D-95026457FFBC}"/>
              </a:ext>
            </a:extLst>
          </p:cNvPr>
          <p:cNvSpPr>
            <a:spLocks noGrp="1"/>
          </p:cNvSpPr>
          <p:nvPr>
            <p:ph idx="1"/>
          </p:nvPr>
        </p:nvSpPr>
        <p:spPr>
          <a:xfrm>
            <a:off x="6419849" y="561974"/>
            <a:ext cx="5400676" cy="5648325"/>
          </a:xfrm>
        </p:spPr>
        <p:txBody>
          <a:bodyPr>
            <a:normAutofit/>
          </a:bodyPr>
          <a:lstStyle/>
          <a:p>
            <a:pPr marL="0" indent="0">
              <a:buNone/>
            </a:pPr>
            <a:r>
              <a:rPr lang="en-US" dirty="0"/>
              <a:t>The Simulink project also keeps track of individual files. </a:t>
            </a:r>
          </a:p>
          <a:p>
            <a:r>
              <a:rPr lang="en-US" dirty="0"/>
              <a:t>Just like directories must be added to the project path, files must be added to the project after they are created (right click the file, then select add to project)</a:t>
            </a:r>
          </a:p>
          <a:p>
            <a:r>
              <a:rPr lang="en-US" dirty="0"/>
              <a:t>Note that the Simulink project only displays files that are on the project by default, you have to make it show you all the files by clicking here</a:t>
            </a:r>
          </a:p>
          <a:p>
            <a:pPr marL="0" indent="0">
              <a:buNone/>
            </a:pPr>
            <a:endParaRPr lang="en-US" dirty="0"/>
          </a:p>
        </p:txBody>
      </p:sp>
    </p:spTree>
    <p:extLst>
      <p:ext uri="{BB962C8B-B14F-4D97-AF65-F5344CB8AC3E}">
        <p14:creationId xmlns:p14="http://schemas.microsoft.com/office/powerpoint/2010/main" val="63766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EA07-0D4E-40F4-91F2-25B1AD4D048C}"/>
              </a:ext>
            </a:extLst>
          </p:cNvPr>
          <p:cNvSpPr>
            <a:spLocks noGrp="1"/>
          </p:cNvSpPr>
          <p:nvPr>
            <p:ph type="title"/>
          </p:nvPr>
        </p:nvSpPr>
        <p:spPr/>
        <p:txBody>
          <a:bodyPr/>
          <a:lstStyle/>
          <a:p>
            <a:r>
              <a:rPr lang="en-US" dirty="0"/>
              <a:t>Notes on Project Files</a:t>
            </a:r>
          </a:p>
        </p:txBody>
      </p:sp>
      <p:sp>
        <p:nvSpPr>
          <p:cNvPr id="3" name="Content Placeholder 2">
            <a:extLst>
              <a:ext uri="{FF2B5EF4-FFF2-40B4-BE49-F238E27FC236}">
                <a16:creationId xmlns:a16="http://schemas.microsoft.com/office/drawing/2014/main" id="{0237BE20-E827-4984-A7D2-04FC642CC950}"/>
              </a:ext>
            </a:extLst>
          </p:cNvPr>
          <p:cNvSpPr>
            <a:spLocks noGrp="1"/>
          </p:cNvSpPr>
          <p:nvPr>
            <p:ph idx="1"/>
          </p:nvPr>
        </p:nvSpPr>
        <p:spPr>
          <a:xfrm>
            <a:off x="838200" y="1457325"/>
            <a:ext cx="10515600" cy="4719638"/>
          </a:xfrm>
        </p:spPr>
        <p:txBody>
          <a:bodyPr>
            <a:normAutofit fontScale="85000" lnSpcReduction="20000"/>
          </a:bodyPr>
          <a:lstStyle/>
          <a:p>
            <a:r>
              <a:rPr lang="en-US" dirty="0"/>
              <a:t>Before doing anything else with this model you must open the project file.  It should be open the entire time you’re working with the model.</a:t>
            </a:r>
          </a:p>
          <a:p>
            <a:r>
              <a:rPr lang="en-US" dirty="0"/>
              <a:t>Opening the project automatically runs a “callback” script (</a:t>
            </a:r>
            <a:r>
              <a:rPr lang="en-US" dirty="0" err="1"/>
              <a:t>OCTModel_init.m</a:t>
            </a:r>
            <a:r>
              <a:rPr lang="en-US" dirty="0"/>
              <a:t>) which sets up some stuff automatically for you, mostly plot formatting things.</a:t>
            </a:r>
          </a:p>
          <a:p>
            <a:pPr marL="0" indent="0">
              <a:buNone/>
            </a:pPr>
            <a:r>
              <a:rPr lang="en-US" dirty="0"/>
              <a:t>Pros:</a:t>
            </a:r>
          </a:p>
          <a:p>
            <a:r>
              <a:rPr lang="en-US" dirty="0"/>
              <a:t>Tracks file dependencies.  If model (or script) X uses library (or function) Y and you rename file Y to Z, then model X doesn’t lose track of Y, it “knows” to now look at Z.  You can also make it show you things like which files depend on file X, so you know what you’ll break if you change things.</a:t>
            </a:r>
          </a:p>
          <a:p>
            <a:r>
              <a:rPr lang="en-US" dirty="0"/>
              <a:t>Integrates source control (do all you GitHub stuff with easy button clicks right from the project window)</a:t>
            </a:r>
          </a:p>
          <a:p>
            <a:pPr marL="0" indent="0">
              <a:buNone/>
            </a:pPr>
            <a:r>
              <a:rPr lang="en-US" dirty="0"/>
              <a:t>Cons:</a:t>
            </a:r>
          </a:p>
          <a:p>
            <a:r>
              <a:rPr lang="en-US" dirty="0"/>
              <a:t>Can be a little tedious to maintain</a:t>
            </a:r>
          </a:p>
          <a:p>
            <a:r>
              <a:rPr lang="en-US" dirty="0" err="1"/>
              <a:t>Gotta</a:t>
            </a:r>
            <a:r>
              <a:rPr lang="en-US" dirty="0"/>
              <a:t> have it open all the time</a:t>
            </a:r>
          </a:p>
        </p:txBody>
      </p:sp>
    </p:spTree>
    <p:extLst>
      <p:ext uri="{BB962C8B-B14F-4D97-AF65-F5344CB8AC3E}">
        <p14:creationId xmlns:p14="http://schemas.microsoft.com/office/powerpoint/2010/main" val="3249783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E2E9-01CB-453D-A5A2-5AD71F0B16FD}"/>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DE92D51B-8D9F-44D5-95BB-7F48CF2447F3}"/>
              </a:ext>
            </a:extLst>
          </p:cNvPr>
          <p:cNvSpPr>
            <a:spLocks noGrp="1"/>
          </p:cNvSpPr>
          <p:nvPr>
            <p:ph idx="1"/>
          </p:nvPr>
        </p:nvSpPr>
        <p:spPr/>
        <p:txBody>
          <a:bodyPr/>
          <a:lstStyle/>
          <a:p>
            <a:pPr marL="0" indent="0">
              <a:buNone/>
            </a:pPr>
            <a:r>
              <a:rPr lang="en-US" dirty="0"/>
              <a:t>Programming as it’s usually taught for </a:t>
            </a:r>
            <a:r>
              <a:rPr lang="en-US" dirty="0" err="1"/>
              <a:t>Matlab</a:t>
            </a:r>
            <a:r>
              <a:rPr lang="en-US" dirty="0"/>
              <a:t> ins school: write a set of instructions that the computer executes in order, which basically amount to stuff you could do on a calculator (given enough time).</a:t>
            </a:r>
          </a:p>
          <a:p>
            <a:pPr marL="0" indent="0">
              <a:buNone/>
            </a:pPr>
            <a:endParaRPr lang="en-US" dirty="0"/>
          </a:p>
          <a:p>
            <a:pPr marL="0" indent="0">
              <a:buNone/>
            </a:pPr>
            <a:r>
              <a:rPr lang="en-US" dirty="0"/>
              <a:t>Object Oriented Programming</a:t>
            </a:r>
          </a:p>
          <a:p>
            <a:pPr marL="0" indent="0">
              <a:buNone/>
            </a:pPr>
            <a:r>
              <a:rPr lang="en-US" dirty="0"/>
              <a:t>OOP centers on this thing called a class definition.  This is a bit of code that defines, in a rigorous way, two things:</a:t>
            </a:r>
          </a:p>
          <a:p>
            <a:pPr marL="514350" indent="-514350">
              <a:buFont typeface="+mj-lt"/>
              <a:buAutoNum type="arabicPeriod"/>
            </a:pPr>
            <a:r>
              <a:rPr lang="en-US" dirty="0"/>
              <a:t>All the characteristics of the objects (known as </a:t>
            </a:r>
            <a:r>
              <a:rPr lang="en-US" dirty="0">
                <a:solidFill>
                  <a:srgbClr val="FF0000"/>
                </a:solidFill>
              </a:rPr>
              <a:t>properties</a:t>
            </a:r>
            <a:r>
              <a:rPr lang="en-US" dirty="0"/>
              <a:t>)</a:t>
            </a:r>
          </a:p>
          <a:p>
            <a:pPr marL="514350" indent="-514350">
              <a:buFont typeface="+mj-lt"/>
              <a:buAutoNum type="arabicPeriod"/>
            </a:pPr>
            <a:r>
              <a:rPr lang="en-US" dirty="0"/>
              <a:t>All the things the object can do (known as </a:t>
            </a:r>
            <a:r>
              <a:rPr lang="en-US" dirty="0">
                <a:solidFill>
                  <a:srgbClr val="FF0000"/>
                </a:solidFill>
              </a:rPr>
              <a:t>methods</a:t>
            </a:r>
            <a:r>
              <a:rPr lang="en-US" dirty="0"/>
              <a:t>)</a:t>
            </a:r>
          </a:p>
        </p:txBody>
      </p:sp>
    </p:spTree>
    <p:extLst>
      <p:ext uri="{BB962C8B-B14F-4D97-AF65-F5344CB8AC3E}">
        <p14:creationId xmlns:p14="http://schemas.microsoft.com/office/powerpoint/2010/main" val="2164449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0CFB-5FC4-4A3D-8F83-D1F01C589A73}"/>
              </a:ext>
            </a:extLst>
          </p:cNvPr>
          <p:cNvSpPr>
            <a:spLocks noGrp="1"/>
          </p:cNvSpPr>
          <p:nvPr>
            <p:ph type="title"/>
          </p:nvPr>
        </p:nvSpPr>
        <p:spPr/>
        <p:txBody>
          <a:bodyPr/>
          <a:lstStyle/>
          <a:p>
            <a:r>
              <a:rPr lang="en-US" dirty="0"/>
              <a:t>OOP: Analogy w/ English Class</a:t>
            </a:r>
          </a:p>
        </p:txBody>
      </p:sp>
      <p:sp>
        <p:nvSpPr>
          <p:cNvPr id="3" name="Content Placeholder 2">
            <a:extLst>
              <a:ext uri="{FF2B5EF4-FFF2-40B4-BE49-F238E27FC236}">
                <a16:creationId xmlns:a16="http://schemas.microsoft.com/office/drawing/2014/main" id="{5F3AFA57-FA39-4A31-9FCD-49EDF056641C}"/>
              </a:ext>
            </a:extLst>
          </p:cNvPr>
          <p:cNvSpPr>
            <a:spLocks noGrp="1"/>
          </p:cNvSpPr>
          <p:nvPr>
            <p:ph idx="1"/>
          </p:nvPr>
        </p:nvSpPr>
        <p:spPr>
          <a:xfrm>
            <a:off x="838200" y="1825625"/>
            <a:ext cx="4305300" cy="4351338"/>
          </a:xfrm>
        </p:spPr>
        <p:txBody>
          <a:bodyPr/>
          <a:lstStyle/>
          <a:p>
            <a:pPr marL="0" indent="0">
              <a:buNone/>
            </a:pPr>
            <a:r>
              <a:rPr lang="en-US" u="sng" dirty="0"/>
              <a:t>English Class</a:t>
            </a:r>
          </a:p>
          <a:p>
            <a:pPr marL="0" indent="0">
              <a:buNone/>
            </a:pPr>
            <a:r>
              <a:rPr lang="en-US" dirty="0"/>
              <a:t>Noun: person, place or thing</a:t>
            </a:r>
          </a:p>
          <a:p>
            <a:pPr marL="0" indent="0">
              <a:buNone/>
            </a:pPr>
            <a:r>
              <a:rPr lang="en-US" dirty="0"/>
              <a:t>Adjective: describes a noun</a:t>
            </a:r>
          </a:p>
          <a:p>
            <a:pPr marL="0" indent="0">
              <a:buNone/>
            </a:pPr>
            <a:r>
              <a:rPr lang="en-US" dirty="0"/>
              <a:t>Verb: something a noun can do or can be done to the noun</a:t>
            </a:r>
          </a:p>
        </p:txBody>
      </p:sp>
      <p:sp>
        <p:nvSpPr>
          <p:cNvPr id="5" name="Content Placeholder 2">
            <a:extLst>
              <a:ext uri="{FF2B5EF4-FFF2-40B4-BE49-F238E27FC236}">
                <a16:creationId xmlns:a16="http://schemas.microsoft.com/office/drawing/2014/main" id="{28F17C58-176E-42F2-821D-34C3F0256D2B}"/>
              </a:ext>
            </a:extLst>
          </p:cNvPr>
          <p:cNvSpPr txBox="1">
            <a:spLocks/>
          </p:cNvSpPr>
          <p:nvPr/>
        </p:nvSpPr>
        <p:spPr>
          <a:xfrm>
            <a:off x="6372225" y="1816100"/>
            <a:ext cx="4972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Object Oriented Programming</a:t>
            </a:r>
          </a:p>
          <a:p>
            <a:pPr marL="0" indent="0">
              <a:buFont typeface="Arial" panose="020B0604020202020204" pitchFamily="34" charset="0"/>
              <a:buNone/>
            </a:pPr>
            <a:r>
              <a:rPr lang="en-US" dirty="0"/>
              <a:t>Object</a:t>
            </a:r>
          </a:p>
          <a:p>
            <a:pPr marL="0" indent="0">
              <a:buFont typeface="Arial" panose="020B0604020202020204" pitchFamily="34" charset="0"/>
              <a:buNone/>
            </a:pPr>
            <a:r>
              <a:rPr lang="en-US" dirty="0"/>
              <a:t>Properties: describe the object</a:t>
            </a:r>
          </a:p>
          <a:p>
            <a:pPr marL="0" indent="0">
              <a:buFont typeface="Arial" panose="020B0604020202020204" pitchFamily="34" charset="0"/>
              <a:buNone/>
            </a:pPr>
            <a:r>
              <a:rPr lang="en-US" dirty="0"/>
              <a:t>Methods: something the object can do or something that can be done to the object</a:t>
            </a:r>
          </a:p>
        </p:txBody>
      </p:sp>
      <p:cxnSp>
        <p:nvCxnSpPr>
          <p:cNvPr id="7" name="Straight Arrow Connector 6">
            <a:extLst>
              <a:ext uri="{FF2B5EF4-FFF2-40B4-BE49-F238E27FC236}">
                <a16:creationId xmlns:a16="http://schemas.microsoft.com/office/drawing/2014/main" id="{8E77CB94-FB1B-4F4F-93AB-D612715C7504}"/>
              </a:ext>
            </a:extLst>
          </p:cNvPr>
          <p:cNvCxnSpPr/>
          <p:nvPr/>
        </p:nvCxnSpPr>
        <p:spPr>
          <a:xfrm>
            <a:off x="5143500" y="2571750"/>
            <a:ext cx="112395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8000D2-3E2A-4ABC-97BE-4998914355B2}"/>
              </a:ext>
            </a:extLst>
          </p:cNvPr>
          <p:cNvCxnSpPr/>
          <p:nvPr/>
        </p:nvCxnSpPr>
        <p:spPr>
          <a:xfrm>
            <a:off x="5172075" y="3067050"/>
            <a:ext cx="112395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69BD3AF-49CB-4A42-998F-D5FF7BFA2CDF}"/>
              </a:ext>
            </a:extLst>
          </p:cNvPr>
          <p:cNvCxnSpPr/>
          <p:nvPr/>
        </p:nvCxnSpPr>
        <p:spPr>
          <a:xfrm>
            <a:off x="5143500" y="3552825"/>
            <a:ext cx="1123950" cy="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81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0CFB-5FC4-4A3D-8F83-D1F01C589A73}"/>
              </a:ext>
            </a:extLst>
          </p:cNvPr>
          <p:cNvSpPr>
            <a:spLocks noGrp="1"/>
          </p:cNvSpPr>
          <p:nvPr>
            <p:ph type="title"/>
          </p:nvPr>
        </p:nvSpPr>
        <p:spPr/>
        <p:txBody>
          <a:bodyPr/>
          <a:lstStyle/>
          <a:p>
            <a:r>
              <a:rPr lang="en-US" dirty="0"/>
              <a:t>OOP: Example</a:t>
            </a:r>
          </a:p>
        </p:txBody>
      </p:sp>
      <p:sp>
        <p:nvSpPr>
          <p:cNvPr id="5" name="Content Placeholder 2">
            <a:extLst>
              <a:ext uri="{FF2B5EF4-FFF2-40B4-BE49-F238E27FC236}">
                <a16:creationId xmlns:a16="http://schemas.microsoft.com/office/drawing/2014/main" id="{28F17C58-176E-42F2-821D-34C3F0256D2B}"/>
              </a:ext>
            </a:extLst>
          </p:cNvPr>
          <p:cNvSpPr txBox="1">
            <a:spLocks/>
          </p:cNvSpPr>
          <p:nvPr/>
        </p:nvSpPr>
        <p:spPr>
          <a:xfrm>
            <a:off x="838200" y="1758950"/>
            <a:ext cx="4972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Object Oriented Programming</a:t>
            </a:r>
          </a:p>
          <a:p>
            <a:pPr marL="0" indent="0">
              <a:buFont typeface="Arial" panose="020B0604020202020204" pitchFamily="34" charset="0"/>
              <a:buNone/>
            </a:pPr>
            <a:r>
              <a:rPr lang="en-US" dirty="0"/>
              <a:t>Object</a:t>
            </a:r>
          </a:p>
          <a:p>
            <a:pPr marL="0" indent="0">
              <a:buFont typeface="Arial" panose="020B0604020202020204" pitchFamily="34" charset="0"/>
              <a:buNone/>
            </a:pPr>
            <a:r>
              <a:rPr lang="en-US" dirty="0"/>
              <a:t>Properties: describe the object</a:t>
            </a:r>
          </a:p>
          <a:p>
            <a:pPr marL="0" indent="0">
              <a:buFont typeface="Arial" panose="020B0604020202020204" pitchFamily="34" charset="0"/>
              <a:buNone/>
            </a:pPr>
            <a:r>
              <a:rPr lang="en-US" dirty="0"/>
              <a:t>Methods: something the object can do or something that can be done to the object</a:t>
            </a:r>
          </a:p>
        </p:txBody>
      </p:sp>
      <p:sp>
        <p:nvSpPr>
          <p:cNvPr id="10" name="Content Placeholder 2">
            <a:extLst>
              <a:ext uri="{FF2B5EF4-FFF2-40B4-BE49-F238E27FC236}">
                <a16:creationId xmlns:a16="http://schemas.microsoft.com/office/drawing/2014/main" id="{0CBBCBE5-F2EA-473F-B4EA-F7F985F0FE4C}"/>
              </a:ext>
            </a:extLst>
          </p:cNvPr>
          <p:cNvSpPr txBox="1">
            <a:spLocks/>
          </p:cNvSpPr>
          <p:nvPr/>
        </p:nvSpPr>
        <p:spPr>
          <a:xfrm>
            <a:off x="6096000" y="1778000"/>
            <a:ext cx="4972050" cy="565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Example</a:t>
            </a:r>
            <a:endParaRPr lang="en-US" dirty="0"/>
          </a:p>
        </p:txBody>
      </p:sp>
      <p:sp>
        <p:nvSpPr>
          <p:cNvPr id="11" name="Rectangle 10">
            <a:extLst>
              <a:ext uri="{FF2B5EF4-FFF2-40B4-BE49-F238E27FC236}">
                <a16:creationId xmlns:a16="http://schemas.microsoft.com/office/drawing/2014/main" id="{37E61431-058C-4EEE-A9F2-2D2AB9AE4834}"/>
              </a:ext>
            </a:extLst>
          </p:cNvPr>
          <p:cNvSpPr/>
          <p:nvPr/>
        </p:nvSpPr>
        <p:spPr>
          <a:xfrm>
            <a:off x="6296024" y="2430462"/>
            <a:ext cx="5172075" cy="2819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3600" dirty="0">
                <a:solidFill>
                  <a:schemeClr val="tx1"/>
                </a:solidFill>
              </a:rPr>
              <a:t>Car</a:t>
            </a:r>
          </a:p>
        </p:txBody>
      </p:sp>
      <p:sp>
        <p:nvSpPr>
          <p:cNvPr id="12" name="Rectangle 11">
            <a:extLst>
              <a:ext uri="{FF2B5EF4-FFF2-40B4-BE49-F238E27FC236}">
                <a16:creationId xmlns:a16="http://schemas.microsoft.com/office/drawing/2014/main" id="{9329E8A7-2AE1-4281-8CB6-59E2D50B1D13}"/>
              </a:ext>
            </a:extLst>
          </p:cNvPr>
          <p:cNvSpPr/>
          <p:nvPr/>
        </p:nvSpPr>
        <p:spPr>
          <a:xfrm>
            <a:off x="6424612" y="3135312"/>
            <a:ext cx="2228850" cy="19415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chemeClr val="tx1"/>
                </a:solidFill>
              </a:rPr>
              <a:t>Properties</a:t>
            </a:r>
          </a:p>
          <a:p>
            <a:pPr marL="571500" indent="-571500">
              <a:buFont typeface="Arial" panose="020B0604020202020204" pitchFamily="34" charset="0"/>
              <a:buChar char="•"/>
            </a:pPr>
            <a:r>
              <a:rPr lang="en-US" sz="2400" dirty="0">
                <a:solidFill>
                  <a:schemeClr val="tx1"/>
                </a:solidFill>
              </a:rPr>
              <a:t>Color</a:t>
            </a:r>
          </a:p>
          <a:p>
            <a:pPr marL="571500" indent="-571500">
              <a:buFont typeface="Arial" panose="020B0604020202020204" pitchFamily="34" charset="0"/>
              <a:buChar char="•"/>
            </a:pPr>
            <a:r>
              <a:rPr lang="en-US" sz="2400" dirty="0">
                <a:solidFill>
                  <a:schemeClr val="tx1"/>
                </a:solidFill>
              </a:rPr>
              <a:t>Mass</a:t>
            </a:r>
          </a:p>
          <a:p>
            <a:pPr marL="571500" indent="-571500">
              <a:buFont typeface="Arial" panose="020B0604020202020204" pitchFamily="34" charset="0"/>
              <a:buChar char="•"/>
            </a:pPr>
            <a:r>
              <a:rPr lang="en-US" sz="2400" dirty="0">
                <a:solidFill>
                  <a:schemeClr val="tx1"/>
                </a:solidFill>
              </a:rPr>
              <a:t>Condition</a:t>
            </a:r>
          </a:p>
          <a:p>
            <a:pPr marL="571500" indent="-571500">
              <a:buFont typeface="Arial" panose="020B0604020202020204" pitchFamily="34" charset="0"/>
              <a:buChar char="•"/>
            </a:pPr>
            <a:r>
              <a:rPr lang="en-US" sz="2400" dirty="0">
                <a:solidFill>
                  <a:schemeClr val="tx1"/>
                </a:solidFill>
              </a:rPr>
              <a:t>…</a:t>
            </a:r>
            <a:endParaRPr lang="en-US" sz="3600" dirty="0">
              <a:solidFill>
                <a:schemeClr val="tx1"/>
              </a:solidFill>
            </a:endParaRPr>
          </a:p>
        </p:txBody>
      </p:sp>
      <p:sp>
        <p:nvSpPr>
          <p:cNvPr id="13" name="Rectangle 12">
            <a:extLst>
              <a:ext uri="{FF2B5EF4-FFF2-40B4-BE49-F238E27FC236}">
                <a16:creationId xmlns:a16="http://schemas.microsoft.com/office/drawing/2014/main" id="{78F8FDCF-1D50-42C7-BD36-D227A6EC7052}"/>
              </a:ext>
            </a:extLst>
          </p:cNvPr>
          <p:cNvSpPr/>
          <p:nvPr/>
        </p:nvSpPr>
        <p:spPr>
          <a:xfrm>
            <a:off x="8782049" y="3135312"/>
            <a:ext cx="2486025" cy="19415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chemeClr val="tx1"/>
                </a:solidFill>
              </a:rPr>
              <a:t>Methods</a:t>
            </a:r>
          </a:p>
          <a:p>
            <a:pPr marL="571500" indent="-571500">
              <a:buFont typeface="Arial" panose="020B0604020202020204" pitchFamily="34" charset="0"/>
              <a:buChar char="•"/>
            </a:pPr>
            <a:r>
              <a:rPr lang="en-US" sz="2400" dirty="0">
                <a:solidFill>
                  <a:schemeClr val="tx1"/>
                </a:solidFill>
              </a:rPr>
              <a:t>Drive</a:t>
            </a:r>
          </a:p>
          <a:p>
            <a:pPr marL="571500" indent="-571500">
              <a:buFont typeface="Arial" panose="020B0604020202020204" pitchFamily="34" charset="0"/>
              <a:buChar char="•"/>
            </a:pPr>
            <a:r>
              <a:rPr lang="en-US" sz="2400" dirty="0">
                <a:solidFill>
                  <a:schemeClr val="tx1"/>
                </a:solidFill>
              </a:rPr>
              <a:t>Open Sunroof</a:t>
            </a:r>
          </a:p>
          <a:p>
            <a:pPr marL="571500" indent="-571500">
              <a:buFont typeface="Arial" panose="020B0604020202020204" pitchFamily="34" charset="0"/>
              <a:buChar char="•"/>
            </a:pPr>
            <a:r>
              <a:rPr lang="en-US" sz="2400" dirty="0">
                <a:solidFill>
                  <a:schemeClr val="tx1"/>
                </a:solidFill>
              </a:rPr>
              <a:t>Crash</a:t>
            </a:r>
          </a:p>
          <a:p>
            <a:pPr marL="571500" indent="-571500">
              <a:buFont typeface="Arial" panose="020B0604020202020204" pitchFamily="34" charset="0"/>
              <a:buChar char="•"/>
            </a:pPr>
            <a:r>
              <a:rPr lang="en-US" sz="2400" dirty="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789392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C46A-AFD8-4BE5-8B87-B0198F7F7A91}"/>
              </a:ext>
            </a:extLst>
          </p:cNvPr>
          <p:cNvSpPr>
            <a:spLocks noGrp="1"/>
          </p:cNvSpPr>
          <p:nvPr>
            <p:ph type="title"/>
          </p:nvPr>
        </p:nvSpPr>
        <p:spPr/>
        <p:txBody>
          <a:bodyPr/>
          <a:lstStyle/>
          <a:p>
            <a:r>
              <a:rPr lang="en-US" dirty="0"/>
              <a:t>OOP Example:</a:t>
            </a:r>
          </a:p>
        </p:txBody>
      </p:sp>
      <p:pic>
        <p:nvPicPr>
          <p:cNvPr id="4" name="Picture 3">
            <a:extLst>
              <a:ext uri="{FF2B5EF4-FFF2-40B4-BE49-F238E27FC236}">
                <a16:creationId xmlns:a16="http://schemas.microsoft.com/office/drawing/2014/main" id="{315692EB-A2A4-4249-8FF8-7907FDF91981}"/>
              </a:ext>
            </a:extLst>
          </p:cNvPr>
          <p:cNvPicPr>
            <a:picLocks noChangeAspect="1"/>
          </p:cNvPicPr>
          <p:nvPr/>
        </p:nvPicPr>
        <p:blipFill>
          <a:blip r:embed="rId2"/>
          <a:stretch>
            <a:fillRect/>
          </a:stretch>
        </p:blipFill>
        <p:spPr>
          <a:xfrm>
            <a:off x="6624637" y="1338123"/>
            <a:ext cx="3914775" cy="4352925"/>
          </a:xfrm>
          <a:prstGeom prst="rect">
            <a:avLst/>
          </a:prstGeom>
        </p:spPr>
      </p:pic>
      <p:sp>
        <p:nvSpPr>
          <p:cNvPr id="5" name="Rectangle 4">
            <a:extLst>
              <a:ext uri="{FF2B5EF4-FFF2-40B4-BE49-F238E27FC236}">
                <a16:creationId xmlns:a16="http://schemas.microsoft.com/office/drawing/2014/main" id="{58CB3361-EF72-4DCE-8943-5982B1EF5212}"/>
              </a:ext>
            </a:extLst>
          </p:cNvPr>
          <p:cNvSpPr/>
          <p:nvPr/>
        </p:nvSpPr>
        <p:spPr>
          <a:xfrm>
            <a:off x="723899" y="2290762"/>
            <a:ext cx="5172075" cy="2819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3600" dirty="0">
                <a:solidFill>
                  <a:schemeClr val="tx1"/>
                </a:solidFill>
              </a:rPr>
              <a:t>Car</a:t>
            </a:r>
          </a:p>
        </p:txBody>
      </p:sp>
      <p:sp>
        <p:nvSpPr>
          <p:cNvPr id="6" name="Rectangle 5">
            <a:extLst>
              <a:ext uri="{FF2B5EF4-FFF2-40B4-BE49-F238E27FC236}">
                <a16:creationId xmlns:a16="http://schemas.microsoft.com/office/drawing/2014/main" id="{22E0AE6A-86F7-43BA-BF2A-560FD7DB62A7}"/>
              </a:ext>
            </a:extLst>
          </p:cNvPr>
          <p:cNvSpPr/>
          <p:nvPr/>
        </p:nvSpPr>
        <p:spPr>
          <a:xfrm>
            <a:off x="852487" y="2995612"/>
            <a:ext cx="2228850" cy="19415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chemeClr val="tx1"/>
                </a:solidFill>
              </a:rPr>
              <a:t>Properties</a:t>
            </a:r>
          </a:p>
          <a:p>
            <a:pPr marL="571500" indent="-571500">
              <a:buFont typeface="Arial" panose="020B0604020202020204" pitchFamily="34" charset="0"/>
              <a:buChar char="•"/>
            </a:pPr>
            <a:r>
              <a:rPr lang="en-US" sz="2400" dirty="0">
                <a:solidFill>
                  <a:schemeClr val="tx1"/>
                </a:solidFill>
              </a:rPr>
              <a:t>Color</a:t>
            </a:r>
          </a:p>
          <a:p>
            <a:pPr marL="571500" indent="-571500">
              <a:buFont typeface="Arial" panose="020B0604020202020204" pitchFamily="34" charset="0"/>
              <a:buChar char="•"/>
            </a:pPr>
            <a:r>
              <a:rPr lang="en-US" sz="2400" dirty="0">
                <a:solidFill>
                  <a:schemeClr val="tx1"/>
                </a:solidFill>
              </a:rPr>
              <a:t>Mass</a:t>
            </a:r>
          </a:p>
          <a:p>
            <a:pPr marL="571500" indent="-571500">
              <a:buFont typeface="Arial" panose="020B0604020202020204" pitchFamily="34" charset="0"/>
              <a:buChar char="•"/>
            </a:pPr>
            <a:r>
              <a:rPr lang="en-US" sz="2400" dirty="0">
                <a:solidFill>
                  <a:schemeClr val="tx1"/>
                </a:solidFill>
              </a:rPr>
              <a:t>Condition</a:t>
            </a:r>
          </a:p>
          <a:p>
            <a:pPr marL="571500" indent="-571500">
              <a:buFont typeface="Arial" panose="020B0604020202020204" pitchFamily="34" charset="0"/>
              <a:buChar char="•"/>
            </a:pPr>
            <a:r>
              <a:rPr lang="en-US" sz="2400" dirty="0">
                <a:solidFill>
                  <a:schemeClr val="tx1"/>
                </a:solidFill>
              </a:rPr>
              <a:t>…</a:t>
            </a:r>
            <a:endParaRPr lang="en-US" sz="3600" dirty="0">
              <a:solidFill>
                <a:schemeClr val="tx1"/>
              </a:solidFill>
            </a:endParaRPr>
          </a:p>
        </p:txBody>
      </p:sp>
      <p:sp>
        <p:nvSpPr>
          <p:cNvPr id="7" name="Rectangle 6">
            <a:extLst>
              <a:ext uri="{FF2B5EF4-FFF2-40B4-BE49-F238E27FC236}">
                <a16:creationId xmlns:a16="http://schemas.microsoft.com/office/drawing/2014/main" id="{31D50899-20F0-428F-A166-ABF5A5271E57}"/>
              </a:ext>
            </a:extLst>
          </p:cNvPr>
          <p:cNvSpPr/>
          <p:nvPr/>
        </p:nvSpPr>
        <p:spPr>
          <a:xfrm>
            <a:off x="3209924" y="2995612"/>
            <a:ext cx="2486025" cy="19415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chemeClr val="tx1"/>
                </a:solidFill>
              </a:rPr>
              <a:t>Methods</a:t>
            </a:r>
          </a:p>
          <a:p>
            <a:pPr marL="571500" indent="-571500">
              <a:buFont typeface="Arial" panose="020B0604020202020204" pitchFamily="34" charset="0"/>
              <a:buChar char="•"/>
            </a:pPr>
            <a:r>
              <a:rPr lang="en-US" sz="2400" dirty="0">
                <a:solidFill>
                  <a:schemeClr val="tx1"/>
                </a:solidFill>
              </a:rPr>
              <a:t>Drive</a:t>
            </a:r>
          </a:p>
          <a:p>
            <a:pPr marL="571500" indent="-571500">
              <a:buFont typeface="Arial" panose="020B0604020202020204" pitchFamily="34" charset="0"/>
              <a:buChar char="•"/>
            </a:pPr>
            <a:r>
              <a:rPr lang="en-US" sz="2400" dirty="0">
                <a:solidFill>
                  <a:schemeClr val="tx1"/>
                </a:solidFill>
              </a:rPr>
              <a:t>Open Sunroof</a:t>
            </a:r>
          </a:p>
          <a:p>
            <a:pPr marL="571500" indent="-571500">
              <a:buFont typeface="Arial" panose="020B0604020202020204" pitchFamily="34" charset="0"/>
              <a:buChar char="•"/>
            </a:pPr>
            <a:r>
              <a:rPr lang="en-US" sz="2400" dirty="0">
                <a:solidFill>
                  <a:schemeClr val="tx1"/>
                </a:solidFill>
              </a:rPr>
              <a:t>Crash</a:t>
            </a:r>
          </a:p>
          <a:p>
            <a:pPr marL="571500" indent="-571500">
              <a:buFont typeface="Arial" panose="020B0604020202020204" pitchFamily="34" charset="0"/>
              <a:buChar char="•"/>
            </a:pPr>
            <a:r>
              <a:rPr lang="en-US" sz="2400" dirty="0">
                <a:solidFill>
                  <a:schemeClr val="tx1"/>
                </a:solidFill>
              </a:rPr>
              <a:t>…</a:t>
            </a:r>
            <a:endParaRPr lang="en-US" sz="3600" dirty="0">
              <a:solidFill>
                <a:schemeClr val="tx1"/>
              </a:solidFill>
            </a:endParaRPr>
          </a:p>
        </p:txBody>
      </p:sp>
      <p:sp>
        <p:nvSpPr>
          <p:cNvPr id="8" name="Rectangle 7">
            <a:extLst>
              <a:ext uri="{FF2B5EF4-FFF2-40B4-BE49-F238E27FC236}">
                <a16:creationId xmlns:a16="http://schemas.microsoft.com/office/drawing/2014/main" id="{6123C837-24B8-4B3F-9AF6-818C7AA81A7E}"/>
              </a:ext>
            </a:extLst>
          </p:cNvPr>
          <p:cNvSpPr/>
          <p:nvPr/>
        </p:nvSpPr>
        <p:spPr>
          <a:xfrm>
            <a:off x="7639049" y="1316930"/>
            <a:ext cx="790575" cy="21990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7F845C52-3A2F-49E1-8581-8DBEE3DE828D}"/>
              </a:ext>
            </a:extLst>
          </p:cNvPr>
          <p:cNvSpPr txBox="1"/>
          <p:nvPr/>
        </p:nvSpPr>
        <p:spPr>
          <a:xfrm>
            <a:off x="7434261" y="971411"/>
            <a:ext cx="1990725" cy="369332"/>
          </a:xfrm>
          <a:prstGeom prst="rect">
            <a:avLst/>
          </a:prstGeom>
          <a:noFill/>
        </p:spPr>
        <p:txBody>
          <a:bodyPr wrap="square" rtlCol="0">
            <a:spAutoFit/>
          </a:bodyPr>
          <a:lstStyle/>
          <a:p>
            <a:r>
              <a:rPr lang="en-US" dirty="0">
                <a:solidFill>
                  <a:srgbClr val="FF0000"/>
                </a:solidFill>
              </a:rPr>
              <a:t>Class name</a:t>
            </a:r>
          </a:p>
        </p:txBody>
      </p:sp>
      <p:sp>
        <p:nvSpPr>
          <p:cNvPr id="10" name="Rectangle 9">
            <a:extLst>
              <a:ext uri="{FF2B5EF4-FFF2-40B4-BE49-F238E27FC236}">
                <a16:creationId xmlns:a16="http://schemas.microsoft.com/office/drawing/2014/main" id="{1C46B9C5-C57A-4BBA-84B5-F5B3732C9681}"/>
              </a:ext>
            </a:extLst>
          </p:cNvPr>
          <p:cNvSpPr/>
          <p:nvPr/>
        </p:nvSpPr>
        <p:spPr>
          <a:xfrm>
            <a:off x="7329487" y="1536839"/>
            <a:ext cx="2638425" cy="7960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a:extLst>
              <a:ext uri="{FF2B5EF4-FFF2-40B4-BE49-F238E27FC236}">
                <a16:creationId xmlns:a16="http://schemas.microsoft.com/office/drawing/2014/main" id="{A9F5E4D1-BB0B-4646-98BB-B754886A5541}"/>
              </a:ext>
            </a:extLst>
          </p:cNvPr>
          <p:cNvSpPr txBox="1"/>
          <p:nvPr/>
        </p:nvSpPr>
        <p:spPr>
          <a:xfrm>
            <a:off x="9913142" y="1477099"/>
            <a:ext cx="1990725" cy="369332"/>
          </a:xfrm>
          <a:prstGeom prst="rect">
            <a:avLst/>
          </a:prstGeom>
          <a:noFill/>
        </p:spPr>
        <p:txBody>
          <a:bodyPr wrap="square" rtlCol="0">
            <a:spAutoFit/>
          </a:bodyPr>
          <a:lstStyle/>
          <a:p>
            <a:r>
              <a:rPr lang="en-US" dirty="0">
                <a:solidFill>
                  <a:srgbClr val="FF0000"/>
                </a:solidFill>
              </a:rPr>
              <a:t>Properties</a:t>
            </a:r>
          </a:p>
        </p:txBody>
      </p:sp>
      <p:sp>
        <p:nvSpPr>
          <p:cNvPr id="12" name="Rectangle 11">
            <a:extLst>
              <a:ext uri="{FF2B5EF4-FFF2-40B4-BE49-F238E27FC236}">
                <a16:creationId xmlns:a16="http://schemas.microsoft.com/office/drawing/2014/main" id="{3CD3B7E6-68EF-4099-A04E-B73DEDCE3263}"/>
              </a:ext>
            </a:extLst>
          </p:cNvPr>
          <p:cNvSpPr/>
          <p:nvPr/>
        </p:nvSpPr>
        <p:spPr>
          <a:xfrm>
            <a:off x="7434260" y="2332930"/>
            <a:ext cx="2828927" cy="31485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8461844F-59D7-444B-A16A-8E7A9263B852}"/>
              </a:ext>
            </a:extLst>
          </p:cNvPr>
          <p:cNvSpPr txBox="1"/>
          <p:nvPr/>
        </p:nvSpPr>
        <p:spPr>
          <a:xfrm>
            <a:off x="10226277" y="2290762"/>
            <a:ext cx="1990725" cy="369332"/>
          </a:xfrm>
          <a:prstGeom prst="rect">
            <a:avLst/>
          </a:prstGeom>
          <a:noFill/>
        </p:spPr>
        <p:txBody>
          <a:bodyPr wrap="square" rtlCol="0">
            <a:spAutoFit/>
          </a:bodyPr>
          <a:lstStyle/>
          <a:p>
            <a:r>
              <a:rPr lang="en-US" dirty="0">
                <a:solidFill>
                  <a:srgbClr val="FF0000"/>
                </a:solidFill>
              </a:rPr>
              <a:t>Methods</a:t>
            </a:r>
          </a:p>
        </p:txBody>
      </p:sp>
    </p:spTree>
    <p:extLst>
      <p:ext uri="{BB962C8B-B14F-4D97-AF65-F5344CB8AC3E}">
        <p14:creationId xmlns:p14="http://schemas.microsoft.com/office/powerpoint/2010/main" val="98809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C3C1-CB44-4215-8464-0FF6EBAD24B3}"/>
              </a:ext>
            </a:extLst>
          </p:cNvPr>
          <p:cNvSpPr>
            <a:spLocks noGrp="1"/>
          </p:cNvSpPr>
          <p:nvPr>
            <p:ph type="title"/>
          </p:nvPr>
        </p:nvSpPr>
        <p:spPr/>
        <p:txBody>
          <a:bodyPr/>
          <a:lstStyle/>
          <a:p>
            <a:r>
              <a:rPr lang="en-US" dirty="0"/>
              <a:t>OOP: Instantiation and Instances</a:t>
            </a:r>
          </a:p>
        </p:txBody>
      </p:sp>
      <p:sp>
        <p:nvSpPr>
          <p:cNvPr id="3" name="Content Placeholder 2">
            <a:extLst>
              <a:ext uri="{FF2B5EF4-FFF2-40B4-BE49-F238E27FC236}">
                <a16:creationId xmlns:a16="http://schemas.microsoft.com/office/drawing/2014/main" id="{D808F34E-E036-4A19-A927-2A679D117A86}"/>
              </a:ext>
            </a:extLst>
          </p:cNvPr>
          <p:cNvSpPr>
            <a:spLocks noGrp="1"/>
          </p:cNvSpPr>
          <p:nvPr>
            <p:ph idx="1"/>
          </p:nvPr>
        </p:nvSpPr>
        <p:spPr/>
        <p:txBody>
          <a:bodyPr>
            <a:normAutofit fontScale="62500" lnSpcReduction="20000"/>
          </a:bodyPr>
          <a:lstStyle/>
          <a:p>
            <a:pPr marL="0" indent="0">
              <a:buNone/>
            </a:pPr>
            <a:r>
              <a:rPr lang="en-US" dirty="0"/>
              <a:t>Our car class is totally generic.  We haven’t defined anything about any one specific car.  Suppose I want to use this generic class to describe </a:t>
            </a:r>
            <a:r>
              <a:rPr lang="en-US" i="1" dirty="0"/>
              <a:t>my</a:t>
            </a:r>
            <a:r>
              <a:rPr lang="en-US" dirty="0"/>
              <a:t> car.  To do that, I have to do something called </a:t>
            </a:r>
            <a:r>
              <a:rPr lang="en-US" dirty="0">
                <a:solidFill>
                  <a:srgbClr val="FF0000"/>
                </a:solidFill>
              </a:rPr>
              <a:t>instantiation</a:t>
            </a:r>
            <a:r>
              <a:rPr lang="en-US" dirty="0"/>
              <a:t>.  Instantiation means to create an </a:t>
            </a:r>
            <a:r>
              <a:rPr lang="en-US" i="1" dirty="0"/>
              <a:t>instance</a:t>
            </a:r>
            <a:r>
              <a:rPr lang="en-US" dirty="0"/>
              <a:t> of the class.  Instantiation works like this:</a:t>
            </a:r>
          </a:p>
          <a:p>
            <a:pPr marL="0" indent="0">
              <a:buNone/>
            </a:pPr>
            <a:r>
              <a:rPr lang="en-US" dirty="0" err="1">
                <a:latin typeface="Courier New" panose="02070309020205020404" pitchFamily="49" charset="0"/>
                <a:cs typeface="Courier New" panose="02070309020205020404" pitchFamily="49" charset="0"/>
              </a:rPr>
              <a:t>myCar</a:t>
            </a:r>
            <a:r>
              <a:rPr lang="en-US" dirty="0">
                <a:latin typeface="Courier New" panose="02070309020205020404" pitchFamily="49" charset="0"/>
                <a:cs typeface="Courier New" panose="02070309020205020404" pitchFamily="49" charset="0"/>
              </a:rPr>
              <a:t> = car;</a:t>
            </a:r>
          </a:p>
          <a:p>
            <a:pPr marL="0" indent="0">
              <a:buNone/>
            </a:pPr>
            <a:r>
              <a:rPr lang="en-US" dirty="0">
                <a:cs typeface="Courier New" panose="02070309020205020404" pitchFamily="49" charset="0"/>
              </a:rPr>
              <a:t>I now have a car-type object floating around in my workspace that I can manipulate by setting properties and calling methods, for example</a:t>
            </a:r>
          </a:p>
          <a:p>
            <a:pPr marL="0" indent="0">
              <a:buNone/>
            </a:pPr>
            <a:r>
              <a:rPr lang="en-US" dirty="0" err="1">
                <a:latin typeface="Courier New" panose="02070309020205020404" pitchFamily="49" charset="0"/>
                <a:cs typeface="Courier New" panose="02070309020205020404" pitchFamily="49" charset="0"/>
              </a:rPr>
              <a:t>myCar.color</a:t>
            </a:r>
            <a:r>
              <a:rPr lang="en-US" dirty="0">
                <a:latin typeface="Courier New" panose="02070309020205020404" pitchFamily="49" charset="0"/>
                <a:cs typeface="Courier New" panose="02070309020205020404" pitchFamily="49" charset="0"/>
              </a:rPr>
              <a:t> = ‘green’;</a:t>
            </a:r>
          </a:p>
          <a:p>
            <a:pPr marL="0" indent="0">
              <a:buNone/>
            </a:pPr>
            <a:r>
              <a:rPr lang="en-US" dirty="0" err="1">
                <a:latin typeface="Courier New" panose="02070309020205020404" pitchFamily="49" charset="0"/>
                <a:cs typeface="Courier New" panose="02070309020205020404" pitchFamily="49" charset="0"/>
              </a:rPr>
              <a:t>myCar.drive</a:t>
            </a:r>
            <a:r>
              <a:rPr lang="en-US" dirty="0">
                <a:latin typeface="Courier New" panose="02070309020205020404" pitchFamily="49" charset="0"/>
                <a:cs typeface="Courier New" panose="02070309020205020404" pitchFamily="49" charset="0"/>
              </a:rPr>
              <a:t>;</a:t>
            </a:r>
          </a:p>
          <a:p>
            <a:pPr marL="0" indent="0">
              <a:buNone/>
            </a:pPr>
            <a:r>
              <a:rPr lang="en-US" dirty="0">
                <a:cs typeface="Courier New" panose="02070309020205020404" pitchFamily="49" charset="0"/>
              </a:rPr>
              <a:t>I can also create an instance of the car class to describe your car and make it “do things” with it’s methods.</a:t>
            </a:r>
          </a:p>
          <a:p>
            <a:pPr marL="0" indent="0">
              <a:buNone/>
            </a:pPr>
            <a:r>
              <a:rPr lang="en-US" dirty="0" err="1">
                <a:latin typeface="Courier New" panose="02070309020205020404" pitchFamily="49" charset="0"/>
                <a:cs typeface="Courier New" panose="02070309020205020404" pitchFamily="49" charset="0"/>
              </a:rPr>
              <a:t>yourCar</a:t>
            </a:r>
            <a:r>
              <a:rPr lang="en-US" dirty="0">
                <a:latin typeface="Courier New" panose="02070309020205020404" pitchFamily="49" charset="0"/>
                <a:cs typeface="Courier New" panose="02070309020205020404" pitchFamily="49" charset="0"/>
              </a:rPr>
              <a:t> = car;</a:t>
            </a:r>
          </a:p>
          <a:p>
            <a:pPr marL="0" indent="0">
              <a:buNone/>
            </a:pPr>
            <a:r>
              <a:rPr lang="en-US" dirty="0" err="1">
                <a:latin typeface="Courier New" panose="02070309020205020404" pitchFamily="49" charset="0"/>
                <a:cs typeface="Courier New" panose="02070309020205020404" pitchFamily="49" charset="0"/>
              </a:rPr>
              <a:t>yourCar.color</a:t>
            </a:r>
            <a:r>
              <a:rPr lang="en-US" dirty="0">
                <a:latin typeface="Courier New" panose="02070309020205020404" pitchFamily="49" charset="0"/>
                <a:cs typeface="Courier New" panose="02070309020205020404" pitchFamily="49" charset="0"/>
              </a:rPr>
              <a:t> = ‘blue’;</a:t>
            </a:r>
          </a:p>
          <a:p>
            <a:pPr marL="0" indent="0">
              <a:buNone/>
            </a:pPr>
            <a:r>
              <a:rPr lang="en-US" dirty="0" err="1">
                <a:latin typeface="Courier New" panose="02070309020205020404" pitchFamily="49" charset="0"/>
                <a:cs typeface="Courier New" panose="02070309020205020404" pitchFamily="49" charset="0"/>
              </a:rPr>
              <a:t>yourCar.crash</a:t>
            </a:r>
            <a:r>
              <a:rPr lang="en-US" dirty="0">
                <a:latin typeface="Courier New" panose="02070309020205020404" pitchFamily="49" charset="0"/>
                <a:cs typeface="Courier New" panose="02070309020205020404" pitchFamily="49" charset="0"/>
              </a:rPr>
              <a:t>;</a:t>
            </a:r>
          </a:p>
          <a:p>
            <a:pPr marL="0" indent="0">
              <a:buNone/>
            </a:pPr>
            <a:r>
              <a:rPr lang="en-US" dirty="0">
                <a:cs typeface="Courier New" panose="02070309020205020404" pitchFamily="49" charset="0"/>
              </a:rPr>
              <a:t>The key idea here is that </a:t>
            </a:r>
            <a:r>
              <a:rPr lang="en-US" dirty="0" err="1">
                <a:latin typeface="Courier New" panose="02070309020205020404" pitchFamily="49" charset="0"/>
                <a:cs typeface="Courier New" panose="02070309020205020404" pitchFamily="49" charset="0"/>
              </a:rPr>
              <a:t>myCar</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yourCar</a:t>
            </a:r>
            <a:r>
              <a:rPr lang="en-US" dirty="0">
                <a:cs typeface="Courier New" panose="02070309020205020404" pitchFamily="49" charset="0"/>
              </a:rPr>
              <a:t> are both instances of the general class </a:t>
            </a:r>
            <a:r>
              <a:rPr lang="en-US" dirty="0">
                <a:latin typeface="Courier New" panose="02070309020205020404" pitchFamily="49" charset="0"/>
                <a:cs typeface="Courier New" panose="02070309020205020404" pitchFamily="49" charset="0"/>
              </a:rPr>
              <a:t>car</a:t>
            </a:r>
            <a:r>
              <a:rPr lang="en-US" dirty="0">
                <a:cs typeface="Courier New" panose="02070309020205020404" pitchFamily="49" charset="0"/>
              </a:rPr>
              <a:t>, but they describe different cars, and they’re doing different things at any one moment.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801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8183-AD89-4D61-AE2B-110AD6C7B9A2}"/>
              </a:ext>
            </a:extLst>
          </p:cNvPr>
          <p:cNvSpPr>
            <a:spLocks noGrp="1"/>
          </p:cNvSpPr>
          <p:nvPr>
            <p:ph type="title"/>
          </p:nvPr>
        </p:nvSpPr>
        <p:spPr/>
        <p:txBody>
          <a:bodyPr/>
          <a:lstStyle/>
          <a:p>
            <a:r>
              <a:rPr lang="en-US" dirty="0"/>
              <a:t>OOP: Key Idea: Constructor</a:t>
            </a:r>
          </a:p>
        </p:txBody>
      </p:sp>
      <p:sp>
        <p:nvSpPr>
          <p:cNvPr id="3" name="Content Placeholder 2">
            <a:extLst>
              <a:ext uri="{FF2B5EF4-FFF2-40B4-BE49-F238E27FC236}">
                <a16:creationId xmlns:a16="http://schemas.microsoft.com/office/drawing/2014/main" id="{C47F08DA-DE58-4BFE-AF5D-EAB6FB2E7AB5}"/>
              </a:ext>
            </a:extLst>
          </p:cNvPr>
          <p:cNvSpPr>
            <a:spLocks noGrp="1"/>
          </p:cNvSpPr>
          <p:nvPr>
            <p:ph idx="1"/>
          </p:nvPr>
        </p:nvSpPr>
        <p:spPr>
          <a:xfrm>
            <a:off x="838200" y="1825625"/>
            <a:ext cx="6810375" cy="4351338"/>
          </a:xfrm>
        </p:spPr>
        <p:txBody>
          <a:bodyPr/>
          <a:lstStyle/>
          <a:p>
            <a:pPr marL="0" indent="0">
              <a:buNone/>
            </a:pPr>
            <a:r>
              <a:rPr lang="en-US" dirty="0"/>
              <a:t>When you create a new instance of a class, </a:t>
            </a:r>
            <a:r>
              <a:rPr lang="en-US" dirty="0" err="1"/>
              <a:t>Matlab</a:t>
            </a:r>
            <a:r>
              <a:rPr lang="en-US" dirty="0"/>
              <a:t> automatically runs a special method, called the </a:t>
            </a:r>
            <a:r>
              <a:rPr lang="en-US" dirty="0">
                <a:solidFill>
                  <a:srgbClr val="FF0000"/>
                </a:solidFill>
              </a:rPr>
              <a:t>constructor</a:t>
            </a:r>
            <a:r>
              <a:rPr lang="en-US" dirty="0"/>
              <a:t>.</a:t>
            </a:r>
          </a:p>
          <a:p>
            <a:pPr marL="0" indent="0">
              <a:buNone/>
            </a:pPr>
            <a:r>
              <a:rPr lang="en-US" dirty="0"/>
              <a:t>This can do whatever you want it to do (including nothing).</a:t>
            </a:r>
          </a:p>
          <a:p>
            <a:pPr marL="0" indent="0">
              <a:buNone/>
            </a:pPr>
            <a:r>
              <a:rPr lang="en-US" dirty="0"/>
              <a:t>This can be useful for doing things like setting default values of properties.</a:t>
            </a:r>
          </a:p>
        </p:txBody>
      </p:sp>
      <p:pic>
        <p:nvPicPr>
          <p:cNvPr id="4" name="Picture 3">
            <a:extLst>
              <a:ext uri="{FF2B5EF4-FFF2-40B4-BE49-F238E27FC236}">
                <a16:creationId xmlns:a16="http://schemas.microsoft.com/office/drawing/2014/main" id="{85EBD9CD-B8D3-4CB1-AE2B-8B26B41E2D50}"/>
              </a:ext>
            </a:extLst>
          </p:cNvPr>
          <p:cNvPicPr>
            <a:picLocks noChangeAspect="1"/>
          </p:cNvPicPr>
          <p:nvPr/>
        </p:nvPicPr>
        <p:blipFill>
          <a:blip r:embed="rId2"/>
          <a:stretch>
            <a:fillRect/>
          </a:stretch>
        </p:blipFill>
        <p:spPr>
          <a:xfrm>
            <a:off x="7900987" y="1825625"/>
            <a:ext cx="3914775" cy="4352925"/>
          </a:xfrm>
          <a:prstGeom prst="rect">
            <a:avLst/>
          </a:prstGeom>
        </p:spPr>
      </p:pic>
      <p:sp>
        <p:nvSpPr>
          <p:cNvPr id="5" name="Rectangle 4">
            <a:extLst>
              <a:ext uri="{FF2B5EF4-FFF2-40B4-BE49-F238E27FC236}">
                <a16:creationId xmlns:a16="http://schemas.microsoft.com/office/drawing/2014/main" id="{3D571833-72E2-439A-A00E-BCE884AAE31C}"/>
              </a:ext>
            </a:extLst>
          </p:cNvPr>
          <p:cNvSpPr/>
          <p:nvPr/>
        </p:nvSpPr>
        <p:spPr>
          <a:xfrm>
            <a:off x="8858250" y="3165891"/>
            <a:ext cx="2566987" cy="6611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8BC3D96B-2D14-4276-A02C-21EF435B94F0}"/>
              </a:ext>
            </a:extLst>
          </p:cNvPr>
          <p:cNvSpPr txBox="1"/>
          <p:nvPr/>
        </p:nvSpPr>
        <p:spPr>
          <a:xfrm>
            <a:off x="10301286" y="2796559"/>
            <a:ext cx="1514476" cy="369332"/>
          </a:xfrm>
          <a:prstGeom prst="rect">
            <a:avLst/>
          </a:prstGeom>
          <a:noFill/>
        </p:spPr>
        <p:txBody>
          <a:bodyPr wrap="square" rtlCol="0">
            <a:spAutoFit/>
          </a:bodyPr>
          <a:lstStyle/>
          <a:p>
            <a:r>
              <a:rPr lang="en-US" dirty="0">
                <a:solidFill>
                  <a:srgbClr val="FF0000"/>
                </a:solidFill>
              </a:rPr>
              <a:t>Constructor</a:t>
            </a:r>
          </a:p>
        </p:txBody>
      </p:sp>
    </p:spTree>
    <p:extLst>
      <p:ext uri="{BB962C8B-B14F-4D97-AF65-F5344CB8AC3E}">
        <p14:creationId xmlns:p14="http://schemas.microsoft.com/office/powerpoint/2010/main" val="161473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9C5-55BA-4C57-A856-4FC505BD4212}"/>
              </a:ext>
            </a:extLst>
          </p:cNvPr>
          <p:cNvSpPr>
            <a:spLocks noGrp="1"/>
          </p:cNvSpPr>
          <p:nvPr>
            <p:ph type="title"/>
          </p:nvPr>
        </p:nvSpPr>
        <p:spPr/>
        <p:txBody>
          <a:bodyPr/>
          <a:lstStyle/>
          <a:p>
            <a:r>
              <a:rPr lang="en-US" dirty="0"/>
              <a:t>Part 1: Simulink Fundamentals</a:t>
            </a:r>
          </a:p>
        </p:txBody>
      </p:sp>
      <p:sp>
        <p:nvSpPr>
          <p:cNvPr id="3" name="Content Placeholder 2">
            <a:extLst>
              <a:ext uri="{FF2B5EF4-FFF2-40B4-BE49-F238E27FC236}">
                <a16:creationId xmlns:a16="http://schemas.microsoft.com/office/drawing/2014/main" id="{8893F945-0311-4921-B8DD-279FB05FC540}"/>
              </a:ext>
            </a:extLst>
          </p:cNvPr>
          <p:cNvSpPr>
            <a:spLocks noGrp="1"/>
          </p:cNvSpPr>
          <p:nvPr>
            <p:ph idx="1"/>
          </p:nvPr>
        </p:nvSpPr>
        <p:spPr>
          <a:xfrm>
            <a:off x="838200" y="1532709"/>
            <a:ext cx="10515600" cy="4644254"/>
          </a:xfrm>
        </p:spPr>
        <p:txBody>
          <a:bodyPr>
            <a:normAutofit/>
          </a:bodyPr>
          <a:lstStyle/>
          <a:p>
            <a:pPr marL="0" indent="0">
              <a:buNone/>
            </a:pPr>
            <a:r>
              <a:rPr lang="en-US" dirty="0"/>
              <a:t>This part of the presentation is intended cover the following subjects</a:t>
            </a:r>
          </a:p>
          <a:p>
            <a:r>
              <a:rPr lang="en-US" dirty="0">
                <a:hlinkClick r:id="rId2"/>
              </a:rPr>
              <a:t>Subsystems</a:t>
            </a:r>
            <a:endParaRPr lang="en-US" dirty="0"/>
          </a:p>
          <a:p>
            <a:r>
              <a:rPr lang="en-US" dirty="0">
                <a:hlinkClick r:id="rId3"/>
              </a:rPr>
              <a:t>Masked Subsystems</a:t>
            </a:r>
            <a:endParaRPr lang="en-US" dirty="0"/>
          </a:p>
          <a:p>
            <a:r>
              <a:rPr lang="en-US" dirty="0">
                <a:hlinkClick r:id="rId4"/>
              </a:rPr>
              <a:t>Variant Subsystems</a:t>
            </a:r>
            <a:endParaRPr lang="en-US" dirty="0"/>
          </a:p>
          <a:p>
            <a:r>
              <a:rPr lang="en-US" dirty="0">
                <a:hlinkClick r:id="rId5"/>
              </a:rPr>
              <a:t>Busses</a:t>
            </a:r>
            <a:endParaRPr lang="en-US" dirty="0"/>
          </a:p>
          <a:p>
            <a:r>
              <a:rPr lang="en-US" dirty="0"/>
              <a:t>How to Log Signals</a:t>
            </a:r>
          </a:p>
          <a:p>
            <a:r>
              <a:rPr lang="en-US" dirty="0"/>
              <a:t>Simulink Models Vs Simulink Libraries</a:t>
            </a:r>
            <a:endParaRPr lang="en-US" dirty="0">
              <a:hlinkClick r:id="rId6"/>
            </a:endParaRPr>
          </a:p>
          <a:p>
            <a:r>
              <a:rPr lang="en-US" dirty="0">
                <a:hlinkClick r:id="rId6"/>
              </a:rPr>
              <a:t>Simulink Project</a:t>
            </a:r>
            <a:endParaRPr lang="en-US" dirty="0"/>
          </a:p>
          <a:p>
            <a:r>
              <a:rPr lang="en-US" dirty="0"/>
              <a:t>Object Oriented Programming</a:t>
            </a:r>
          </a:p>
        </p:txBody>
      </p:sp>
    </p:spTree>
    <p:extLst>
      <p:ext uri="{BB962C8B-B14F-4D97-AF65-F5344CB8AC3E}">
        <p14:creationId xmlns:p14="http://schemas.microsoft.com/office/powerpoint/2010/main" val="826063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256E-4540-4837-B93E-4089C352C9CB}"/>
              </a:ext>
            </a:extLst>
          </p:cNvPr>
          <p:cNvSpPr>
            <a:spLocks noGrp="1"/>
          </p:cNvSpPr>
          <p:nvPr>
            <p:ph type="title"/>
          </p:nvPr>
        </p:nvSpPr>
        <p:spPr/>
        <p:txBody>
          <a:bodyPr/>
          <a:lstStyle/>
          <a:p>
            <a:r>
              <a:rPr lang="en-US" dirty="0"/>
              <a:t>Part 2:  Specifics of Our Implementation</a:t>
            </a:r>
          </a:p>
        </p:txBody>
      </p:sp>
      <p:sp>
        <p:nvSpPr>
          <p:cNvPr id="3" name="Content Placeholder 2">
            <a:extLst>
              <a:ext uri="{FF2B5EF4-FFF2-40B4-BE49-F238E27FC236}">
                <a16:creationId xmlns:a16="http://schemas.microsoft.com/office/drawing/2014/main" id="{13B09A33-7E63-4B23-A688-16C6D634D8FF}"/>
              </a:ext>
            </a:extLst>
          </p:cNvPr>
          <p:cNvSpPr>
            <a:spLocks noGrp="1"/>
          </p:cNvSpPr>
          <p:nvPr>
            <p:ph idx="1"/>
          </p:nvPr>
        </p:nvSpPr>
        <p:spPr/>
        <p:txBody>
          <a:bodyPr/>
          <a:lstStyle/>
          <a:p>
            <a:pPr marL="0" indent="0">
              <a:buNone/>
            </a:pPr>
            <a:r>
              <a:rPr lang="en-US" dirty="0"/>
              <a:t>This part of the presentation is intended to cover the specifics of how se used the tools from part 1 (and others) to implement a model of a MHK system.  Topics include</a:t>
            </a:r>
          </a:p>
          <a:p>
            <a:r>
              <a:rPr lang="en-US" dirty="0"/>
              <a:t>Units vs Compositions</a:t>
            </a:r>
          </a:p>
          <a:p>
            <a:r>
              <a:rPr lang="en-US" dirty="0"/>
              <a:t>Important </a:t>
            </a:r>
            <a:r>
              <a:rPr lang="en-US" dirty="0" err="1"/>
              <a:t>Classdefs</a:t>
            </a:r>
            <a:r>
              <a:rPr lang="en-US" dirty="0"/>
              <a:t> to Know and Love</a:t>
            </a:r>
          </a:p>
          <a:p>
            <a:r>
              <a:rPr lang="en-US" dirty="0"/>
              <a:t>Build Scripts and Their .mat Files</a:t>
            </a:r>
          </a:p>
          <a:p>
            <a:r>
              <a:rPr lang="en-US" dirty="0"/>
              <a:t>Commonly Used Functions</a:t>
            </a:r>
          </a:p>
          <a:p>
            <a:r>
              <a:rPr lang="en-US" dirty="0"/>
              <a:t>Test Scripts</a:t>
            </a:r>
          </a:p>
          <a:p>
            <a:r>
              <a:rPr lang="en-US" dirty="0"/>
              <a:t>Summary of File Name Appendices</a:t>
            </a:r>
          </a:p>
          <a:p>
            <a:endParaRPr lang="en-US" dirty="0"/>
          </a:p>
          <a:p>
            <a:endParaRPr lang="en-US" dirty="0"/>
          </a:p>
        </p:txBody>
      </p:sp>
    </p:spTree>
    <p:extLst>
      <p:ext uri="{BB962C8B-B14F-4D97-AF65-F5344CB8AC3E}">
        <p14:creationId xmlns:p14="http://schemas.microsoft.com/office/powerpoint/2010/main" val="222783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0DB3-6FF5-48DA-92F7-26E3E33B2E55}"/>
              </a:ext>
            </a:extLst>
          </p:cNvPr>
          <p:cNvSpPr>
            <a:spLocks noGrp="1"/>
          </p:cNvSpPr>
          <p:nvPr>
            <p:ph type="title"/>
          </p:nvPr>
        </p:nvSpPr>
        <p:spPr/>
        <p:txBody>
          <a:bodyPr/>
          <a:lstStyle/>
          <a:p>
            <a:r>
              <a:rPr lang="en-US" dirty="0"/>
              <a:t>Part 3: Version Management &amp; Software Workflow</a:t>
            </a:r>
          </a:p>
        </p:txBody>
      </p:sp>
      <p:sp>
        <p:nvSpPr>
          <p:cNvPr id="3" name="Content Placeholder 2">
            <a:extLst>
              <a:ext uri="{FF2B5EF4-FFF2-40B4-BE49-F238E27FC236}">
                <a16:creationId xmlns:a16="http://schemas.microsoft.com/office/drawing/2014/main" id="{B7E4D831-CC49-4549-A602-C4271C84186F}"/>
              </a:ext>
            </a:extLst>
          </p:cNvPr>
          <p:cNvSpPr>
            <a:spLocks noGrp="1"/>
          </p:cNvSpPr>
          <p:nvPr>
            <p:ph idx="1"/>
          </p:nvPr>
        </p:nvSpPr>
        <p:spPr>
          <a:xfrm>
            <a:off x="838200" y="1825625"/>
            <a:ext cx="10515600" cy="908050"/>
          </a:xfrm>
        </p:spPr>
        <p:txBody>
          <a:bodyPr/>
          <a:lstStyle/>
          <a:p>
            <a:pPr marL="0" indent="0">
              <a:buNone/>
            </a:pPr>
            <a:r>
              <a:rPr lang="en-US" dirty="0"/>
              <a:t>Problem:  There are (about) 5 of us working on this.  We need to all be able to edit the same files, simultaneously, on different computers.</a:t>
            </a:r>
          </a:p>
          <a:p>
            <a:pPr marL="0" indent="0">
              <a:buNone/>
            </a:pPr>
            <a:endParaRPr lang="en-US" dirty="0"/>
          </a:p>
        </p:txBody>
      </p:sp>
      <p:pic>
        <p:nvPicPr>
          <p:cNvPr id="4" name="Picture 3">
            <a:extLst>
              <a:ext uri="{FF2B5EF4-FFF2-40B4-BE49-F238E27FC236}">
                <a16:creationId xmlns:a16="http://schemas.microsoft.com/office/drawing/2014/main" id="{ECA75866-B7F3-46F5-B913-BD074926C7C0}"/>
              </a:ext>
            </a:extLst>
          </p:cNvPr>
          <p:cNvPicPr>
            <a:picLocks noChangeAspect="1"/>
          </p:cNvPicPr>
          <p:nvPr/>
        </p:nvPicPr>
        <p:blipFill rotWithShape="1">
          <a:blip r:embed="rId2"/>
          <a:srcRect r="23414" b="18805"/>
          <a:stretch/>
        </p:blipFill>
        <p:spPr>
          <a:xfrm>
            <a:off x="6448424" y="2733675"/>
            <a:ext cx="3381375" cy="4033842"/>
          </a:xfrm>
          <a:prstGeom prst="rect">
            <a:avLst/>
          </a:prstGeom>
        </p:spPr>
      </p:pic>
      <p:sp>
        <p:nvSpPr>
          <p:cNvPr id="5" name="TextBox 4">
            <a:extLst>
              <a:ext uri="{FF2B5EF4-FFF2-40B4-BE49-F238E27FC236}">
                <a16:creationId xmlns:a16="http://schemas.microsoft.com/office/drawing/2014/main" id="{75D7CB2A-9514-423B-BAFE-CE6B785573AF}"/>
              </a:ext>
            </a:extLst>
          </p:cNvPr>
          <p:cNvSpPr txBox="1"/>
          <p:nvPr/>
        </p:nvSpPr>
        <p:spPr>
          <a:xfrm>
            <a:off x="1352549" y="3862297"/>
            <a:ext cx="2809875" cy="1200329"/>
          </a:xfrm>
          <a:prstGeom prst="rect">
            <a:avLst/>
          </a:prstGeom>
          <a:noFill/>
        </p:spPr>
        <p:txBody>
          <a:bodyPr wrap="square" rtlCol="0">
            <a:spAutoFit/>
          </a:bodyPr>
          <a:lstStyle/>
          <a:p>
            <a:pPr algn="r"/>
            <a:r>
              <a:rPr lang="en-US" sz="3600" dirty="0"/>
              <a:t>This is not going to work</a:t>
            </a:r>
          </a:p>
        </p:txBody>
      </p:sp>
      <p:sp>
        <p:nvSpPr>
          <p:cNvPr id="6" name="Arrow: Down 5">
            <a:extLst>
              <a:ext uri="{FF2B5EF4-FFF2-40B4-BE49-F238E27FC236}">
                <a16:creationId xmlns:a16="http://schemas.microsoft.com/office/drawing/2014/main" id="{E8027A64-DC5F-46AD-8CD9-094CFA3E50C1}"/>
              </a:ext>
            </a:extLst>
          </p:cNvPr>
          <p:cNvSpPr/>
          <p:nvPr/>
        </p:nvSpPr>
        <p:spPr>
          <a:xfrm rot="16200000">
            <a:off x="4891086" y="3743323"/>
            <a:ext cx="828675" cy="1438275"/>
          </a:xfrm>
          <a:prstGeom prst="down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0502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1300-73F1-4F59-A190-08A7E36619EC}"/>
              </a:ext>
            </a:extLst>
          </p:cNvPr>
          <p:cNvSpPr>
            <a:spLocks noGrp="1"/>
          </p:cNvSpPr>
          <p:nvPr>
            <p:ph type="title"/>
          </p:nvPr>
        </p:nvSpPr>
        <p:spPr/>
        <p:txBody>
          <a:bodyPr/>
          <a:lstStyle/>
          <a:p>
            <a:r>
              <a:rPr lang="en-US" dirty="0"/>
              <a:t>Git and GitHub</a:t>
            </a:r>
          </a:p>
        </p:txBody>
      </p:sp>
      <p:sp>
        <p:nvSpPr>
          <p:cNvPr id="3" name="Content Placeholder 2">
            <a:extLst>
              <a:ext uri="{FF2B5EF4-FFF2-40B4-BE49-F238E27FC236}">
                <a16:creationId xmlns:a16="http://schemas.microsoft.com/office/drawing/2014/main" id="{10561A33-1790-4D89-9270-870C150C3D97}"/>
              </a:ext>
            </a:extLst>
          </p:cNvPr>
          <p:cNvSpPr>
            <a:spLocks noGrp="1"/>
          </p:cNvSpPr>
          <p:nvPr>
            <p:ph idx="1"/>
          </p:nvPr>
        </p:nvSpPr>
        <p:spPr/>
        <p:txBody>
          <a:bodyPr>
            <a:normAutofit lnSpcReduction="10000"/>
          </a:bodyPr>
          <a:lstStyle/>
          <a:p>
            <a:pPr marL="0" indent="0">
              <a:buNone/>
            </a:pPr>
            <a:r>
              <a:rPr lang="en-US" u="sng" dirty="0"/>
              <a:t>Git</a:t>
            </a:r>
            <a:r>
              <a:rPr lang="en-US" dirty="0"/>
              <a:t>: Git is software that keeps track of the changes that you make to a file (or files).  It maintains a big long list of every change that you’ve ever made to each file.</a:t>
            </a:r>
          </a:p>
          <a:p>
            <a:pPr marL="0" indent="0">
              <a:buNone/>
            </a:pPr>
            <a:r>
              <a:rPr lang="en-US" u="sng" dirty="0"/>
              <a:t>GitHub</a:t>
            </a:r>
            <a:r>
              <a:rPr lang="en-US" dirty="0"/>
              <a:t>: GitHub is a website that you can use to share your big lists of changes with other people.</a:t>
            </a:r>
          </a:p>
          <a:p>
            <a:pPr marL="0" indent="0">
              <a:buNone/>
            </a:pPr>
            <a:endParaRPr lang="en-US" dirty="0"/>
          </a:p>
          <a:p>
            <a:pPr marL="0" indent="0">
              <a:buNone/>
            </a:pPr>
            <a:r>
              <a:rPr lang="en-US" dirty="0"/>
              <a:t>Git &amp; GitHub allow you to do 2 key things:</a:t>
            </a:r>
          </a:p>
          <a:p>
            <a:pPr marL="514350" indent="-514350">
              <a:buFont typeface="+mj-lt"/>
              <a:buAutoNum type="arabicPeriod"/>
            </a:pPr>
            <a:r>
              <a:rPr lang="en-US" dirty="0"/>
              <a:t>Go back to old versions of your code without having to save those on your computer.</a:t>
            </a:r>
          </a:p>
          <a:p>
            <a:pPr marL="514350" indent="-514350">
              <a:buFont typeface="+mj-lt"/>
              <a:buAutoNum type="arabicPeriod"/>
            </a:pPr>
            <a:r>
              <a:rPr lang="en-US" dirty="0"/>
              <a:t>Share things across many users/computers.</a:t>
            </a:r>
          </a:p>
        </p:txBody>
      </p:sp>
    </p:spTree>
    <p:extLst>
      <p:ext uri="{BB962C8B-B14F-4D97-AF65-F5344CB8AC3E}">
        <p14:creationId xmlns:p14="http://schemas.microsoft.com/office/powerpoint/2010/main" val="2013987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B86-FE24-490C-9CDE-5A36752CC77B}"/>
              </a:ext>
            </a:extLst>
          </p:cNvPr>
          <p:cNvSpPr>
            <a:spLocks noGrp="1"/>
          </p:cNvSpPr>
          <p:nvPr>
            <p:ph type="title"/>
          </p:nvPr>
        </p:nvSpPr>
        <p:spPr/>
        <p:txBody>
          <a:bodyPr/>
          <a:lstStyle/>
          <a:p>
            <a:r>
              <a:rPr lang="en-US" dirty="0"/>
              <a:t>Git and GitHub:  Mental Map &amp; Key Terms</a:t>
            </a:r>
          </a:p>
        </p:txBody>
      </p:sp>
      <p:sp>
        <p:nvSpPr>
          <p:cNvPr id="4" name="Rectangle 3">
            <a:extLst>
              <a:ext uri="{FF2B5EF4-FFF2-40B4-BE49-F238E27FC236}">
                <a16:creationId xmlns:a16="http://schemas.microsoft.com/office/drawing/2014/main" id="{41E45996-057F-4934-9032-C4AFFEF1A322}"/>
              </a:ext>
            </a:extLst>
          </p:cNvPr>
          <p:cNvSpPr/>
          <p:nvPr/>
        </p:nvSpPr>
        <p:spPr>
          <a:xfrm>
            <a:off x="5305425" y="1503361"/>
            <a:ext cx="1971675" cy="13255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rPr>
              <a:t>GitHub</a:t>
            </a:r>
          </a:p>
          <a:p>
            <a:pPr algn="ctr"/>
            <a:r>
              <a:rPr lang="en-US" sz="2800" dirty="0">
                <a:solidFill>
                  <a:schemeClr val="tx1"/>
                </a:solidFill>
              </a:rPr>
              <a:t>(The Cloud)</a:t>
            </a:r>
          </a:p>
        </p:txBody>
      </p:sp>
      <p:sp>
        <p:nvSpPr>
          <p:cNvPr id="5" name="Rectangle 4">
            <a:extLst>
              <a:ext uri="{FF2B5EF4-FFF2-40B4-BE49-F238E27FC236}">
                <a16:creationId xmlns:a16="http://schemas.microsoft.com/office/drawing/2014/main" id="{F4D88692-2F94-44DA-A533-F290C41692F6}"/>
              </a:ext>
            </a:extLst>
          </p:cNvPr>
          <p:cNvSpPr/>
          <p:nvPr/>
        </p:nvSpPr>
        <p:spPr>
          <a:xfrm>
            <a:off x="2290763" y="3581401"/>
            <a:ext cx="1423988" cy="10017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Local Repository</a:t>
            </a:r>
          </a:p>
        </p:txBody>
      </p:sp>
      <p:sp>
        <p:nvSpPr>
          <p:cNvPr id="6" name="Rectangle 5">
            <a:extLst>
              <a:ext uri="{FF2B5EF4-FFF2-40B4-BE49-F238E27FC236}">
                <a16:creationId xmlns:a16="http://schemas.microsoft.com/office/drawing/2014/main" id="{851AE150-9A1F-4DD3-A910-36AF188A56C1}"/>
              </a:ext>
            </a:extLst>
          </p:cNvPr>
          <p:cNvSpPr/>
          <p:nvPr/>
        </p:nvSpPr>
        <p:spPr>
          <a:xfrm>
            <a:off x="2290763" y="5319713"/>
            <a:ext cx="1423988" cy="10017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Sandbox</a:t>
            </a:r>
          </a:p>
        </p:txBody>
      </p:sp>
      <p:sp>
        <p:nvSpPr>
          <p:cNvPr id="7" name="Rectangle 6">
            <a:extLst>
              <a:ext uri="{FF2B5EF4-FFF2-40B4-BE49-F238E27FC236}">
                <a16:creationId xmlns:a16="http://schemas.microsoft.com/office/drawing/2014/main" id="{6F02B775-FC57-4BEA-842C-8040E38E8FA9}"/>
              </a:ext>
            </a:extLst>
          </p:cNvPr>
          <p:cNvSpPr/>
          <p:nvPr/>
        </p:nvSpPr>
        <p:spPr>
          <a:xfrm>
            <a:off x="1597819" y="3048000"/>
            <a:ext cx="2819400" cy="3695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D109AE0F-2F52-423C-BEDD-C583691EEE37}"/>
              </a:ext>
            </a:extLst>
          </p:cNvPr>
          <p:cNvSpPr txBox="1"/>
          <p:nvPr/>
        </p:nvSpPr>
        <p:spPr>
          <a:xfrm>
            <a:off x="1469231" y="2656441"/>
            <a:ext cx="2438400" cy="369332"/>
          </a:xfrm>
          <a:prstGeom prst="rect">
            <a:avLst/>
          </a:prstGeom>
          <a:noFill/>
        </p:spPr>
        <p:txBody>
          <a:bodyPr wrap="square" rtlCol="0">
            <a:spAutoFit/>
          </a:bodyPr>
          <a:lstStyle/>
          <a:p>
            <a:r>
              <a:rPr lang="en-US" dirty="0"/>
              <a:t>My Computer</a:t>
            </a:r>
          </a:p>
        </p:txBody>
      </p:sp>
      <p:cxnSp>
        <p:nvCxnSpPr>
          <p:cNvPr id="10" name="Straight Arrow Connector 9">
            <a:extLst>
              <a:ext uri="{FF2B5EF4-FFF2-40B4-BE49-F238E27FC236}">
                <a16:creationId xmlns:a16="http://schemas.microsoft.com/office/drawing/2014/main" id="{34EF07C5-E3AE-496C-8DCE-87683B759FB8}"/>
              </a:ext>
            </a:extLst>
          </p:cNvPr>
          <p:cNvCxnSpPr>
            <a:cxnSpLocks/>
            <a:stCxn id="5" idx="0"/>
            <a:endCxn id="4" idx="1"/>
          </p:cNvCxnSpPr>
          <p:nvPr/>
        </p:nvCxnSpPr>
        <p:spPr>
          <a:xfrm flipV="1">
            <a:off x="3002757" y="2166143"/>
            <a:ext cx="2302668" cy="141525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9C158B-9283-48B6-B428-2268993E464D}"/>
              </a:ext>
            </a:extLst>
          </p:cNvPr>
          <p:cNvSpPr txBox="1"/>
          <p:nvPr/>
        </p:nvSpPr>
        <p:spPr>
          <a:xfrm>
            <a:off x="3601641" y="2287109"/>
            <a:ext cx="1104900" cy="369332"/>
          </a:xfrm>
          <a:prstGeom prst="rect">
            <a:avLst/>
          </a:prstGeom>
          <a:noFill/>
        </p:spPr>
        <p:txBody>
          <a:bodyPr wrap="square" rtlCol="0">
            <a:spAutoFit/>
          </a:bodyPr>
          <a:lstStyle/>
          <a:p>
            <a:pPr algn="r"/>
            <a:r>
              <a:rPr lang="en-US" dirty="0">
                <a:solidFill>
                  <a:schemeClr val="accent6">
                    <a:lumMod val="75000"/>
                  </a:schemeClr>
                </a:solidFill>
              </a:rPr>
              <a:t>Push</a:t>
            </a:r>
          </a:p>
        </p:txBody>
      </p:sp>
      <p:cxnSp>
        <p:nvCxnSpPr>
          <p:cNvPr id="14" name="Straight Arrow Connector 13">
            <a:extLst>
              <a:ext uri="{FF2B5EF4-FFF2-40B4-BE49-F238E27FC236}">
                <a16:creationId xmlns:a16="http://schemas.microsoft.com/office/drawing/2014/main" id="{045A0D2B-4312-4EE1-8CF1-3FA976483404}"/>
              </a:ext>
            </a:extLst>
          </p:cNvPr>
          <p:cNvCxnSpPr>
            <a:cxnSpLocks/>
          </p:cNvCxnSpPr>
          <p:nvPr/>
        </p:nvCxnSpPr>
        <p:spPr>
          <a:xfrm flipV="1">
            <a:off x="2745582" y="4583113"/>
            <a:ext cx="0" cy="7366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42B5FEA-7199-43B1-BD0E-1BA47A39799F}"/>
              </a:ext>
            </a:extLst>
          </p:cNvPr>
          <p:cNvSpPr txBox="1"/>
          <p:nvPr/>
        </p:nvSpPr>
        <p:spPr>
          <a:xfrm>
            <a:off x="1640682" y="4800085"/>
            <a:ext cx="1104900" cy="369332"/>
          </a:xfrm>
          <a:prstGeom prst="rect">
            <a:avLst/>
          </a:prstGeom>
          <a:noFill/>
        </p:spPr>
        <p:txBody>
          <a:bodyPr wrap="square" rtlCol="0">
            <a:spAutoFit/>
          </a:bodyPr>
          <a:lstStyle/>
          <a:p>
            <a:pPr algn="r"/>
            <a:r>
              <a:rPr lang="en-US" dirty="0">
                <a:solidFill>
                  <a:schemeClr val="accent6">
                    <a:lumMod val="75000"/>
                  </a:schemeClr>
                </a:solidFill>
              </a:rPr>
              <a:t>Commit</a:t>
            </a:r>
          </a:p>
        </p:txBody>
      </p:sp>
      <p:cxnSp>
        <p:nvCxnSpPr>
          <p:cNvPr id="18" name="Straight Arrow Connector 17">
            <a:extLst>
              <a:ext uri="{FF2B5EF4-FFF2-40B4-BE49-F238E27FC236}">
                <a16:creationId xmlns:a16="http://schemas.microsoft.com/office/drawing/2014/main" id="{450CA25D-7436-44E4-934F-AEC215D5B88C}"/>
              </a:ext>
            </a:extLst>
          </p:cNvPr>
          <p:cNvCxnSpPr>
            <a:cxnSpLocks/>
          </p:cNvCxnSpPr>
          <p:nvPr/>
        </p:nvCxnSpPr>
        <p:spPr>
          <a:xfrm>
            <a:off x="3200401" y="4583113"/>
            <a:ext cx="1" cy="7366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CCDB6C-0DFC-4194-B536-80A10A2FDA91}"/>
              </a:ext>
            </a:extLst>
          </p:cNvPr>
          <p:cNvSpPr txBox="1"/>
          <p:nvPr/>
        </p:nvSpPr>
        <p:spPr>
          <a:xfrm>
            <a:off x="3133727" y="4737656"/>
            <a:ext cx="1104900" cy="369332"/>
          </a:xfrm>
          <a:prstGeom prst="rect">
            <a:avLst/>
          </a:prstGeom>
          <a:noFill/>
        </p:spPr>
        <p:txBody>
          <a:bodyPr wrap="square" rtlCol="0">
            <a:spAutoFit/>
          </a:bodyPr>
          <a:lstStyle/>
          <a:p>
            <a:pPr algn="r"/>
            <a:r>
              <a:rPr lang="en-US" dirty="0">
                <a:solidFill>
                  <a:schemeClr val="accent6">
                    <a:lumMod val="75000"/>
                  </a:schemeClr>
                </a:solidFill>
              </a:rPr>
              <a:t>Checkout</a:t>
            </a:r>
          </a:p>
        </p:txBody>
      </p:sp>
      <p:cxnSp>
        <p:nvCxnSpPr>
          <p:cNvPr id="24" name="Straight Arrow Connector 23">
            <a:extLst>
              <a:ext uri="{FF2B5EF4-FFF2-40B4-BE49-F238E27FC236}">
                <a16:creationId xmlns:a16="http://schemas.microsoft.com/office/drawing/2014/main" id="{935A1BC7-133D-4AE8-9A61-64113DC5099E}"/>
              </a:ext>
            </a:extLst>
          </p:cNvPr>
          <p:cNvCxnSpPr>
            <a:cxnSpLocks/>
            <a:endCxn id="5" idx="3"/>
          </p:cNvCxnSpPr>
          <p:nvPr/>
        </p:nvCxnSpPr>
        <p:spPr>
          <a:xfrm flipH="1">
            <a:off x="3714751" y="2869166"/>
            <a:ext cx="1838324" cy="121309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1831C3-7FC2-439A-9F30-30151490C6F9}"/>
              </a:ext>
            </a:extLst>
          </p:cNvPr>
          <p:cNvSpPr txBox="1"/>
          <p:nvPr/>
        </p:nvSpPr>
        <p:spPr>
          <a:xfrm>
            <a:off x="4081463" y="2869166"/>
            <a:ext cx="1104900" cy="369332"/>
          </a:xfrm>
          <a:prstGeom prst="rect">
            <a:avLst/>
          </a:prstGeom>
          <a:noFill/>
        </p:spPr>
        <p:txBody>
          <a:bodyPr wrap="square" rtlCol="0">
            <a:spAutoFit/>
          </a:bodyPr>
          <a:lstStyle/>
          <a:p>
            <a:pPr algn="r"/>
            <a:r>
              <a:rPr lang="en-US" dirty="0">
                <a:solidFill>
                  <a:schemeClr val="accent6">
                    <a:lumMod val="75000"/>
                  </a:schemeClr>
                </a:solidFill>
              </a:rPr>
              <a:t>Fetch</a:t>
            </a:r>
          </a:p>
        </p:txBody>
      </p:sp>
      <p:sp>
        <p:nvSpPr>
          <p:cNvPr id="33" name="Rectangle 32">
            <a:extLst>
              <a:ext uri="{FF2B5EF4-FFF2-40B4-BE49-F238E27FC236}">
                <a16:creationId xmlns:a16="http://schemas.microsoft.com/office/drawing/2014/main" id="{61EA07CB-ED56-49D0-B97B-0A5FF38F3C24}"/>
              </a:ext>
            </a:extLst>
          </p:cNvPr>
          <p:cNvSpPr/>
          <p:nvPr/>
        </p:nvSpPr>
        <p:spPr>
          <a:xfrm>
            <a:off x="9515477" y="3485636"/>
            <a:ext cx="1423988" cy="10017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Local Repository</a:t>
            </a:r>
          </a:p>
        </p:txBody>
      </p:sp>
      <p:sp>
        <p:nvSpPr>
          <p:cNvPr id="34" name="Rectangle 33">
            <a:extLst>
              <a:ext uri="{FF2B5EF4-FFF2-40B4-BE49-F238E27FC236}">
                <a16:creationId xmlns:a16="http://schemas.microsoft.com/office/drawing/2014/main" id="{46FFF30D-BB4B-472D-BEEF-929E94648C82}"/>
              </a:ext>
            </a:extLst>
          </p:cNvPr>
          <p:cNvSpPr/>
          <p:nvPr/>
        </p:nvSpPr>
        <p:spPr>
          <a:xfrm>
            <a:off x="9515477" y="5223948"/>
            <a:ext cx="1423988" cy="10017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Sandbox</a:t>
            </a:r>
          </a:p>
        </p:txBody>
      </p:sp>
      <p:sp>
        <p:nvSpPr>
          <p:cNvPr id="35" name="Rectangle 34">
            <a:extLst>
              <a:ext uri="{FF2B5EF4-FFF2-40B4-BE49-F238E27FC236}">
                <a16:creationId xmlns:a16="http://schemas.microsoft.com/office/drawing/2014/main" id="{D5074EBC-C49D-4FD4-BEF9-4597AA54F659}"/>
              </a:ext>
            </a:extLst>
          </p:cNvPr>
          <p:cNvSpPr/>
          <p:nvPr/>
        </p:nvSpPr>
        <p:spPr>
          <a:xfrm>
            <a:off x="8822533" y="2952235"/>
            <a:ext cx="2819400" cy="3695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TextBox 35">
            <a:extLst>
              <a:ext uri="{FF2B5EF4-FFF2-40B4-BE49-F238E27FC236}">
                <a16:creationId xmlns:a16="http://schemas.microsoft.com/office/drawing/2014/main" id="{C2552216-42DA-4728-B1E2-F94FD79453A5}"/>
              </a:ext>
            </a:extLst>
          </p:cNvPr>
          <p:cNvSpPr txBox="1"/>
          <p:nvPr/>
        </p:nvSpPr>
        <p:spPr>
          <a:xfrm>
            <a:off x="9486903" y="2632039"/>
            <a:ext cx="2438400" cy="369332"/>
          </a:xfrm>
          <a:prstGeom prst="rect">
            <a:avLst/>
          </a:prstGeom>
          <a:noFill/>
        </p:spPr>
        <p:txBody>
          <a:bodyPr wrap="square" rtlCol="0">
            <a:spAutoFit/>
          </a:bodyPr>
          <a:lstStyle/>
          <a:p>
            <a:r>
              <a:rPr lang="en-US" dirty="0"/>
              <a:t>Your Computer</a:t>
            </a:r>
          </a:p>
        </p:txBody>
      </p:sp>
      <p:cxnSp>
        <p:nvCxnSpPr>
          <p:cNvPr id="37" name="Straight Arrow Connector 36">
            <a:extLst>
              <a:ext uri="{FF2B5EF4-FFF2-40B4-BE49-F238E27FC236}">
                <a16:creationId xmlns:a16="http://schemas.microsoft.com/office/drawing/2014/main" id="{71A4044C-91C5-4A66-BF1E-8E0BB348A7B8}"/>
              </a:ext>
            </a:extLst>
          </p:cNvPr>
          <p:cNvCxnSpPr>
            <a:cxnSpLocks/>
          </p:cNvCxnSpPr>
          <p:nvPr/>
        </p:nvCxnSpPr>
        <p:spPr>
          <a:xfrm flipV="1">
            <a:off x="9970296" y="4487348"/>
            <a:ext cx="0" cy="7366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72EA893-470B-42EC-832C-F6A88DDF76E9}"/>
              </a:ext>
            </a:extLst>
          </p:cNvPr>
          <p:cNvSpPr txBox="1"/>
          <p:nvPr/>
        </p:nvSpPr>
        <p:spPr>
          <a:xfrm>
            <a:off x="8865396" y="4704320"/>
            <a:ext cx="1104900" cy="369332"/>
          </a:xfrm>
          <a:prstGeom prst="rect">
            <a:avLst/>
          </a:prstGeom>
          <a:noFill/>
        </p:spPr>
        <p:txBody>
          <a:bodyPr wrap="square" rtlCol="0">
            <a:spAutoFit/>
          </a:bodyPr>
          <a:lstStyle/>
          <a:p>
            <a:pPr algn="r"/>
            <a:r>
              <a:rPr lang="en-US" dirty="0">
                <a:solidFill>
                  <a:schemeClr val="accent6">
                    <a:lumMod val="75000"/>
                  </a:schemeClr>
                </a:solidFill>
              </a:rPr>
              <a:t>Commit</a:t>
            </a:r>
          </a:p>
        </p:txBody>
      </p:sp>
      <p:cxnSp>
        <p:nvCxnSpPr>
          <p:cNvPr id="39" name="Straight Arrow Connector 38">
            <a:extLst>
              <a:ext uri="{FF2B5EF4-FFF2-40B4-BE49-F238E27FC236}">
                <a16:creationId xmlns:a16="http://schemas.microsoft.com/office/drawing/2014/main" id="{2E592C17-1CB8-4CDD-9DAE-D07A858B1D82}"/>
              </a:ext>
            </a:extLst>
          </p:cNvPr>
          <p:cNvCxnSpPr>
            <a:cxnSpLocks/>
          </p:cNvCxnSpPr>
          <p:nvPr/>
        </p:nvCxnSpPr>
        <p:spPr>
          <a:xfrm>
            <a:off x="10425115" y="4487348"/>
            <a:ext cx="1" cy="7366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759653E-007B-484F-BD45-782D9B522254}"/>
              </a:ext>
            </a:extLst>
          </p:cNvPr>
          <p:cNvSpPr txBox="1"/>
          <p:nvPr/>
        </p:nvSpPr>
        <p:spPr>
          <a:xfrm>
            <a:off x="10358441" y="4641891"/>
            <a:ext cx="1104900" cy="369332"/>
          </a:xfrm>
          <a:prstGeom prst="rect">
            <a:avLst/>
          </a:prstGeom>
          <a:noFill/>
        </p:spPr>
        <p:txBody>
          <a:bodyPr wrap="square" rtlCol="0">
            <a:spAutoFit/>
          </a:bodyPr>
          <a:lstStyle/>
          <a:p>
            <a:pPr algn="r"/>
            <a:r>
              <a:rPr lang="en-US" dirty="0">
                <a:solidFill>
                  <a:schemeClr val="accent6">
                    <a:lumMod val="75000"/>
                  </a:schemeClr>
                </a:solidFill>
              </a:rPr>
              <a:t>Checkout</a:t>
            </a:r>
          </a:p>
        </p:txBody>
      </p:sp>
      <p:cxnSp>
        <p:nvCxnSpPr>
          <p:cNvPr id="41" name="Straight Arrow Connector 40">
            <a:extLst>
              <a:ext uri="{FF2B5EF4-FFF2-40B4-BE49-F238E27FC236}">
                <a16:creationId xmlns:a16="http://schemas.microsoft.com/office/drawing/2014/main" id="{54B77BB4-5B11-4846-8246-2492C4012445}"/>
              </a:ext>
            </a:extLst>
          </p:cNvPr>
          <p:cNvCxnSpPr>
            <a:cxnSpLocks/>
            <a:endCxn id="33" idx="1"/>
          </p:cNvCxnSpPr>
          <p:nvPr/>
        </p:nvCxnSpPr>
        <p:spPr>
          <a:xfrm>
            <a:off x="6838952" y="2828924"/>
            <a:ext cx="2676525" cy="115756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DDBB0A0-B2D9-4A4A-8D6A-95E77C5FA698}"/>
              </a:ext>
            </a:extLst>
          </p:cNvPr>
          <p:cNvCxnSpPr>
            <a:cxnSpLocks/>
            <a:stCxn id="33" idx="0"/>
            <a:endCxn id="4" idx="3"/>
          </p:cNvCxnSpPr>
          <p:nvPr/>
        </p:nvCxnSpPr>
        <p:spPr>
          <a:xfrm flipH="1" flipV="1">
            <a:off x="7277100" y="2166143"/>
            <a:ext cx="2950371" cy="1319493"/>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76F90DE-51F4-4EFB-A682-42F9E49A1A98}"/>
              </a:ext>
            </a:extLst>
          </p:cNvPr>
          <p:cNvSpPr txBox="1"/>
          <p:nvPr/>
        </p:nvSpPr>
        <p:spPr>
          <a:xfrm>
            <a:off x="7198520" y="2869166"/>
            <a:ext cx="1104900" cy="369332"/>
          </a:xfrm>
          <a:prstGeom prst="rect">
            <a:avLst/>
          </a:prstGeom>
          <a:noFill/>
        </p:spPr>
        <p:txBody>
          <a:bodyPr wrap="square" rtlCol="0">
            <a:spAutoFit/>
          </a:bodyPr>
          <a:lstStyle/>
          <a:p>
            <a:pPr algn="r"/>
            <a:r>
              <a:rPr lang="en-US" dirty="0">
                <a:solidFill>
                  <a:schemeClr val="accent6">
                    <a:lumMod val="75000"/>
                  </a:schemeClr>
                </a:solidFill>
              </a:rPr>
              <a:t>Fetch</a:t>
            </a:r>
          </a:p>
        </p:txBody>
      </p:sp>
      <p:sp>
        <p:nvSpPr>
          <p:cNvPr id="51" name="TextBox 50">
            <a:extLst>
              <a:ext uri="{FF2B5EF4-FFF2-40B4-BE49-F238E27FC236}">
                <a16:creationId xmlns:a16="http://schemas.microsoft.com/office/drawing/2014/main" id="{AE6AF10E-A18D-47DE-897E-57FEFD422452}"/>
              </a:ext>
            </a:extLst>
          </p:cNvPr>
          <p:cNvSpPr txBox="1"/>
          <p:nvPr/>
        </p:nvSpPr>
        <p:spPr>
          <a:xfrm>
            <a:off x="7658100" y="2075140"/>
            <a:ext cx="1104900" cy="369332"/>
          </a:xfrm>
          <a:prstGeom prst="rect">
            <a:avLst/>
          </a:prstGeom>
          <a:noFill/>
        </p:spPr>
        <p:txBody>
          <a:bodyPr wrap="square" rtlCol="0">
            <a:spAutoFit/>
          </a:bodyPr>
          <a:lstStyle/>
          <a:p>
            <a:pPr algn="r"/>
            <a:r>
              <a:rPr lang="en-US" dirty="0">
                <a:solidFill>
                  <a:schemeClr val="accent6">
                    <a:lumMod val="75000"/>
                  </a:schemeClr>
                </a:solidFill>
              </a:rPr>
              <a:t>Push</a:t>
            </a:r>
          </a:p>
        </p:txBody>
      </p:sp>
      <p:sp>
        <p:nvSpPr>
          <p:cNvPr id="52" name="TextBox 51">
            <a:extLst>
              <a:ext uri="{FF2B5EF4-FFF2-40B4-BE49-F238E27FC236}">
                <a16:creationId xmlns:a16="http://schemas.microsoft.com/office/drawing/2014/main" id="{D653477C-E724-4AA0-991E-FC94B438C617}"/>
              </a:ext>
            </a:extLst>
          </p:cNvPr>
          <p:cNvSpPr txBox="1"/>
          <p:nvPr/>
        </p:nvSpPr>
        <p:spPr>
          <a:xfrm>
            <a:off x="4929187" y="4175823"/>
            <a:ext cx="3381378" cy="369332"/>
          </a:xfrm>
          <a:prstGeom prst="rect">
            <a:avLst/>
          </a:prstGeom>
          <a:noFill/>
        </p:spPr>
        <p:txBody>
          <a:bodyPr wrap="square" rtlCol="0">
            <a:spAutoFit/>
          </a:bodyPr>
          <a:lstStyle/>
          <a:p>
            <a:r>
              <a:rPr lang="en-US" dirty="0">
                <a:solidFill>
                  <a:schemeClr val="accent6">
                    <a:lumMod val="75000"/>
                  </a:schemeClr>
                </a:solidFill>
              </a:rPr>
              <a:t>Pull</a:t>
            </a:r>
            <a:r>
              <a:rPr lang="en-US" dirty="0"/>
              <a:t> = </a:t>
            </a:r>
            <a:r>
              <a:rPr lang="en-US" dirty="0">
                <a:solidFill>
                  <a:schemeClr val="accent6">
                    <a:lumMod val="75000"/>
                  </a:schemeClr>
                </a:solidFill>
              </a:rPr>
              <a:t>Fetch</a:t>
            </a:r>
            <a:r>
              <a:rPr lang="en-US" dirty="0"/>
              <a:t> then </a:t>
            </a:r>
            <a:r>
              <a:rPr lang="en-US" dirty="0">
                <a:solidFill>
                  <a:schemeClr val="accent6">
                    <a:lumMod val="75000"/>
                  </a:schemeClr>
                </a:solidFill>
              </a:rPr>
              <a:t>Checkout</a:t>
            </a:r>
          </a:p>
        </p:txBody>
      </p:sp>
      <p:sp>
        <p:nvSpPr>
          <p:cNvPr id="53" name="TextBox 52">
            <a:extLst>
              <a:ext uri="{FF2B5EF4-FFF2-40B4-BE49-F238E27FC236}">
                <a16:creationId xmlns:a16="http://schemas.microsoft.com/office/drawing/2014/main" id="{D7A003FB-9E01-4649-8784-B6A8491A575D}"/>
              </a:ext>
            </a:extLst>
          </p:cNvPr>
          <p:cNvSpPr txBox="1"/>
          <p:nvPr/>
        </p:nvSpPr>
        <p:spPr>
          <a:xfrm>
            <a:off x="651270" y="1392959"/>
            <a:ext cx="3448052" cy="1200329"/>
          </a:xfrm>
          <a:prstGeom prst="rect">
            <a:avLst/>
          </a:prstGeom>
          <a:noFill/>
        </p:spPr>
        <p:txBody>
          <a:bodyPr wrap="square" rtlCol="0">
            <a:spAutoFit/>
          </a:bodyPr>
          <a:lstStyle/>
          <a:p>
            <a:r>
              <a:rPr lang="en-US" dirty="0"/>
              <a:t>Red arrows represent moving around your list of changes.  Green words are the term used for that specific movement.</a:t>
            </a:r>
          </a:p>
        </p:txBody>
      </p:sp>
    </p:spTree>
    <p:extLst>
      <p:ext uri="{BB962C8B-B14F-4D97-AF65-F5344CB8AC3E}">
        <p14:creationId xmlns:p14="http://schemas.microsoft.com/office/powerpoint/2010/main" val="1118094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5937-D037-4E83-913D-764F150BFF4C}"/>
              </a:ext>
            </a:extLst>
          </p:cNvPr>
          <p:cNvSpPr>
            <a:spLocks noGrp="1"/>
          </p:cNvSpPr>
          <p:nvPr>
            <p:ph type="title"/>
          </p:nvPr>
        </p:nvSpPr>
        <p:spPr/>
        <p:txBody>
          <a:bodyPr/>
          <a:lstStyle/>
          <a:p>
            <a:r>
              <a:rPr lang="en-US" dirty="0"/>
              <a:t>Git:  </a:t>
            </a:r>
            <a:r>
              <a:rPr lang="en-US" dirty="0">
                <a:solidFill>
                  <a:srgbClr val="FF0000"/>
                </a:solidFill>
              </a:rPr>
              <a:t>Important!</a:t>
            </a:r>
          </a:p>
        </p:txBody>
      </p:sp>
      <p:sp>
        <p:nvSpPr>
          <p:cNvPr id="3" name="Content Placeholder 2">
            <a:extLst>
              <a:ext uri="{FF2B5EF4-FFF2-40B4-BE49-F238E27FC236}">
                <a16:creationId xmlns:a16="http://schemas.microsoft.com/office/drawing/2014/main" id="{97B8EF17-BB11-4923-8837-66082DE9411D}"/>
              </a:ext>
            </a:extLst>
          </p:cNvPr>
          <p:cNvSpPr>
            <a:spLocks noGrp="1"/>
          </p:cNvSpPr>
          <p:nvPr>
            <p:ph idx="1"/>
          </p:nvPr>
        </p:nvSpPr>
        <p:spPr/>
        <p:txBody>
          <a:bodyPr>
            <a:normAutofit fontScale="70000" lnSpcReduction="20000"/>
          </a:bodyPr>
          <a:lstStyle/>
          <a:p>
            <a:pPr marL="0" indent="0">
              <a:buNone/>
            </a:pPr>
            <a:r>
              <a:rPr lang="en-US" dirty="0"/>
              <a:t>Potential Problem:</a:t>
            </a:r>
          </a:p>
          <a:p>
            <a:pPr marL="514350" indent="-514350">
              <a:buFont typeface="+mj-lt"/>
              <a:buAutoNum type="arabicPeriod"/>
            </a:pPr>
            <a:r>
              <a:rPr lang="en-US" dirty="0"/>
              <a:t>James makes some changes to file X and pushes them to the repository (GitHub)</a:t>
            </a:r>
          </a:p>
          <a:p>
            <a:pPr marL="514350" indent="-514350">
              <a:buFont typeface="+mj-lt"/>
              <a:buAutoNum type="arabicPeriod"/>
            </a:pPr>
            <a:r>
              <a:rPr lang="en-US" dirty="0"/>
              <a:t>The next day, I make some other changes to file X and try to push them repository</a:t>
            </a:r>
          </a:p>
          <a:p>
            <a:pPr marL="0" indent="0">
              <a:buNone/>
            </a:pPr>
            <a:r>
              <a:rPr lang="en-US" dirty="0"/>
              <a:t>Our changes are different, therefore the resulting file is different.  Which one is the “correct” one?  Which one should we keep?</a:t>
            </a:r>
          </a:p>
          <a:p>
            <a:pPr marL="0" indent="0">
              <a:buNone/>
            </a:pPr>
            <a:r>
              <a:rPr lang="en-US" dirty="0"/>
              <a:t>This is called a </a:t>
            </a:r>
            <a:r>
              <a:rPr lang="en-US" dirty="0">
                <a:solidFill>
                  <a:srgbClr val="FF0000"/>
                </a:solidFill>
              </a:rPr>
              <a:t>file</a:t>
            </a:r>
            <a:r>
              <a:rPr lang="en-US" dirty="0"/>
              <a:t> </a:t>
            </a:r>
            <a:r>
              <a:rPr lang="en-US" dirty="0">
                <a:solidFill>
                  <a:srgbClr val="FF0000"/>
                </a:solidFill>
              </a:rPr>
              <a:t>conflict</a:t>
            </a:r>
            <a:r>
              <a:rPr lang="en-US" dirty="0"/>
              <a:t> or just a </a:t>
            </a:r>
            <a:r>
              <a:rPr lang="en-US" dirty="0">
                <a:solidFill>
                  <a:srgbClr val="FF0000"/>
                </a:solidFill>
              </a:rPr>
              <a:t>conflict</a:t>
            </a:r>
            <a:r>
              <a:rPr lang="en-US" dirty="0"/>
              <a:t>.</a:t>
            </a:r>
          </a:p>
          <a:p>
            <a:pPr marL="0" indent="0">
              <a:buNone/>
            </a:pPr>
            <a:r>
              <a:rPr lang="en-US" dirty="0"/>
              <a:t>Now, you can manually go through each proposed file and pick out which changes to keep.  This is called </a:t>
            </a:r>
            <a:r>
              <a:rPr lang="en-US" dirty="0">
                <a:solidFill>
                  <a:srgbClr val="FF0000"/>
                </a:solidFill>
              </a:rPr>
              <a:t>resolving</a:t>
            </a:r>
            <a:r>
              <a:rPr lang="en-US" dirty="0"/>
              <a:t> conflicts and it’s tedious and it’s a pain so we want to avoid it.</a:t>
            </a:r>
          </a:p>
          <a:p>
            <a:pPr marL="0" indent="0">
              <a:buNone/>
            </a:pPr>
            <a:r>
              <a:rPr lang="en-US" dirty="0"/>
              <a:t>The better solution:</a:t>
            </a:r>
          </a:p>
          <a:p>
            <a:pPr marL="514350" indent="-514350">
              <a:buFont typeface="+mj-lt"/>
              <a:buAutoNum type="arabicPeriod"/>
            </a:pPr>
            <a:r>
              <a:rPr lang="en-US" dirty="0">
                <a:solidFill>
                  <a:srgbClr val="FF0000"/>
                </a:solidFill>
              </a:rPr>
              <a:t>Pull before you start working every time.</a:t>
            </a:r>
            <a:r>
              <a:rPr lang="en-US" dirty="0"/>
              <a:t>  This ensures that your changes will be done </a:t>
            </a:r>
            <a:r>
              <a:rPr lang="en-US" i="1" dirty="0"/>
              <a:t>after</a:t>
            </a:r>
            <a:r>
              <a:rPr lang="en-US" dirty="0"/>
              <a:t> the other persons changes.  You can even pull while you’re in the middle of your work.</a:t>
            </a:r>
          </a:p>
          <a:p>
            <a:pPr marL="514350" indent="-514350">
              <a:buFont typeface="+mj-lt"/>
              <a:buAutoNum type="arabicPeriod"/>
            </a:pPr>
            <a:r>
              <a:rPr lang="en-US" dirty="0">
                <a:solidFill>
                  <a:srgbClr val="FF0000"/>
                </a:solidFill>
              </a:rPr>
              <a:t>Don’t work on the same files as someone else.</a:t>
            </a:r>
            <a:r>
              <a:rPr lang="en-US" dirty="0"/>
              <a:t>  This is a bit harder to do because it requires that we all know where each other are working, but it’s doable with good communication.</a:t>
            </a:r>
            <a:endParaRPr lang="en-US" dirty="0">
              <a:solidFill>
                <a:srgbClr val="FF0000"/>
              </a:solidFill>
            </a:endParaRPr>
          </a:p>
        </p:txBody>
      </p:sp>
    </p:spTree>
    <p:extLst>
      <p:ext uri="{BB962C8B-B14F-4D97-AF65-F5344CB8AC3E}">
        <p14:creationId xmlns:p14="http://schemas.microsoft.com/office/powerpoint/2010/main" val="2365737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E837-D55E-46D2-8AF6-4EC7C31BCC9F}"/>
              </a:ext>
            </a:extLst>
          </p:cNvPr>
          <p:cNvSpPr>
            <a:spLocks noGrp="1"/>
          </p:cNvSpPr>
          <p:nvPr>
            <p:ph type="title"/>
          </p:nvPr>
        </p:nvSpPr>
        <p:spPr/>
        <p:txBody>
          <a:bodyPr/>
          <a:lstStyle/>
          <a:p>
            <a:r>
              <a:rPr lang="en-US" dirty="0"/>
              <a:t>Simulink Project and Git</a:t>
            </a:r>
          </a:p>
        </p:txBody>
      </p:sp>
      <p:sp>
        <p:nvSpPr>
          <p:cNvPr id="3" name="Content Placeholder 2">
            <a:extLst>
              <a:ext uri="{FF2B5EF4-FFF2-40B4-BE49-F238E27FC236}">
                <a16:creationId xmlns:a16="http://schemas.microsoft.com/office/drawing/2014/main" id="{3F13B11A-55C2-47D6-B95E-704AF10A4A8A}"/>
              </a:ext>
            </a:extLst>
          </p:cNvPr>
          <p:cNvSpPr>
            <a:spLocks noGrp="1"/>
          </p:cNvSpPr>
          <p:nvPr>
            <p:ph idx="1"/>
          </p:nvPr>
        </p:nvSpPr>
        <p:spPr>
          <a:xfrm>
            <a:off x="6648450" y="577850"/>
            <a:ext cx="4162425" cy="1325563"/>
          </a:xfrm>
        </p:spPr>
        <p:txBody>
          <a:bodyPr>
            <a:normAutofit fontScale="92500" lnSpcReduction="20000"/>
          </a:bodyPr>
          <a:lstStyle/>
          <a:p>
            <a:pPr marL="0" indent="0">
              <a:buNone/>
            </a:pPr>
            <a:r>
              <a:rPr lang="en-US" dirty="0"/>
              <a:t>All version control actions can be done with the click of a single button in Simulink project.</a:t>
            </a:r>
          </a:p>
        </p:txBody>
      </p:sp>
      <p:pic>
        <p:nvPicPr>
          <p:cNvPr id="5" name="Picture 4">
            <a:extLst>
              <a:ext uri="{FF2B5EF4-FFF2-40B4-BE49-F238E27FC236}">
                <a16:creationId xmlns:a16="http://schemas.microsoft.com/office/drawing/2014/main" id="{62883358-A580-4858-A8B5-282F9EA28258}"/>
              </a:ext>
            </a:extLst>
          </p:cNvPr>
          <p:cNvPicPr>
            <a:picLocks noChangeAspect="1"/>
          </p:cNvPicPr>
          <p:nvPr/>
        </p:nvPicPr>
        <p:blipFill>
          <a:blip r:embed="rId2"/>
          <a:stretch>
            <a:fillRect/>
          </a:stretch>
        </p:blipFill>
        <p:spPr>
          <a:xfrm>
            <a:off x="455711" y="2030413"/>
            <a:ext cx="7883426" cy="4148137"/>
          </a:xfrm>
          <a:prstGeom prst="rect">
            <a:avLst/>
          </a:prstGeom>
        </p:spPr>
      </p:pic>
      <p:sp>
        <p:nvSpPr>
          <p:cNvPr id="6" name="Rectangle 5">
            <a:extLst>
              <a:ext uri="{FF2B5EF4-FFF2-40B4-BE49-F238E27FC236}">
                <a16:creationId xmlns:a16="http://schemas.microsoft.com/office/drawing/2014/main" id="{50085934-39F6-4F58-BBE9-7842642A2C40}"/>
              </a:ext>
            </a:extLst>
          </p:cNvPr>
          <p:cNvSpPr/>
          <p:nvPr/>
        </p:nvSpPr>
        <p:spPr>
          <a:xfrm>
            <a:off x="4772025" y="2097088"/>
            <a:ext cx="857250" cy="7413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Arrow Connector 7">
            <a:extLst>
              <a:ext uri="{FF2B5EF4-FFF2-40B4-BE49-F238E27FC236}">
                <a16:creationId xmlns:a16="http://schemas.microsoft.com/office/drawing/2014/main" id="{1ECDB315-DA37-4D4D-ACC7-CB7180D7FBA2}"/>
              </a:ext>
            </a:extLst>
          </p:cNvPr>
          <p:cNvCxnSpPr/>
          <p:nvPr/>
        </p:nvCxnSpPr>
        <p:spPr>
          <a:xfrm flipH="1">
            <a:off x="5648325" y="1400175"/>
            <a:ext cx="752475" cy="63023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85EF545-F292-4AEC-ABE4-3218E59B1F49}"/>
              </a:ext>
            </a:extLst>
          </p:cNvPr>
          <p:cNvSpPr/>
          <p:nvPr/>
        </p:nvSpPr>
        <p:spPr>
          <a:xfrm>
            <a:off x="6096000" y="3200400"/>
            <a:ext cx="381000" cy="27908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2">
            <a:extLst>
              <a:ext uri="{FF2B5EF4-FFF2-40B4-BE49-F238E27FC236}">
                <a16:creationId xmlns:a16="http://schemas.microsoft.com/office/drawing/2014/main" id="{1F24DD7B-9B69-4820-BDE3-45849FEEB276}"/>
              </a:ext>
            </a:extLst>
          </p:cNvPr>
          <p:cNvSpPr txBox="1">
            <a:spLocks/>
          </p:cNvSpPr>
          <p:nvPr/>
        </p:nvSpPr>
        <p:spPr>
          <a:xfrm>
            <a:off x="7591425" y="1903413"/>
            <a:ext cx="4391025" cy="437673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This column tells me the status of each file.</a:t>
            </a:r>
          </a:p>
          <a:p>
            <a:pPr marL="0" indent="0">
              <a:buFont typeface="Arial" panose="020B0604020202020204" pitchFamily="34" charset="0"/>
              <a:buNone/>
            </a:pPr>
            <a:r>
              <a:rPr lang="en-US" u="sng" dirty="0"/>
              <a:t>Green Circle</a:t>
            </a:r>
            <a:r>
              <a:rPr lang="en-US" dirty="0"/>
              <a:t>: the version in my sandbox matches what’s in my local repository.</a:t>
            </a:r>
          </a:p>
          <a:p>
            <a:pPr marL="0" indent="0">
              <a:buFont typeface="Arial" panose="020B0604020202020204" pitchFamily="34" charset="0"/>
              <a:buNone/>
            </a:pPr>
            <a:r>
              <a:rPr lang="en-US" u="sng" dirty="0"/>
              <a:t>Blue Square</a:t>
            </a:r>
            <a:r>
              <a:rPr lang="en-US" dirty="0"/>
              <a:t>: the version in my sandbox does not match what’s on my local repository</a:t>
            </a:r>
          </a:p>
          <a:p>
            <a:pPr marL="0" indent="0">
              <a:buFont typeface="Arial" panose="020B0604020202020204" pitchFamily="34" charset="0"/>
              <a:buNone/>
            </a:pPr>
            <a:r>
              <a:rPr lang="en-US" u="sng" dirty="0"/>
              <a:t>Empty Circle</a:t>
            </a:r>
            <a:r>
              <a:rPr lang="en-US" dirty="0"/>
              <a:t>: This file is not being tracked by Git (there fore it’s not on GitHub, or anyone else's computer)</a:t>
            </a:r>
          </a:p>
          <a:p>
            <a:pPr marL="0" indent="0">
              <a:buFont typeface="Arial" panose="020B0604020202020204" pitchFamily="34" charset="0"/>
              <a:buNone/>
            </a:pPr>
            <a:r>
              <a:rPr lang="en-US" u="sng" dirty="0"/>
              <a:t>Plus Sign</a:t>
            </a:r>
            <a:r>
              <a:rPr lang="en-US" dirty="0"/>
              <a:t>:  I’ve started tracking this file with Git on my computer, but I haven’t committed it to my local repository or pushed it to GitHub for anyone else to get yet.</a:t>
            </a:r>
            <a:endParaRPr lang="en-US" u="sng" dirty="0"/>
          </a:p>
        </p:txBody>
      </p:sp>
      <p:cxnSp>
        <p:nvCxnSpPr>
          <p:cNvPr id="11" name="Straight Arrow Connector 10">
            <a:extLst>
              <a:ext uri="{FF2B5EF4-FFF2-40B4-BE49-F238E27FC236}">
                <a16:creationId xmlns:a16="http://schemas.microsoft.com/office/drawing/2014/main" id="{F7E8341C-5DE5-4BBA-94BB-F7553E1EFE82}"/>
              </a:ext>
            </a:extLst>
          </p:cNvPr>
          <p:cNvCxnSpPr>
            <a:cxnSpLocks/>
          </p:cNvCxnSpPr>
          <p:nvPr/>
        </p:nvCxnSpPr>
        <p:spPr>
          <a:xfrm flipH="1">
            <a:off x="6477001" y="2030413"/>
            <a:ext cx="1123949" cy="1084262"/>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9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F556-491E-43FB-AF4E-66063DA77D8A}"/>
              </a:ext>
            </a:extLst>
          </p:cNvPr>
          <p:cNvSpPr>
            <a:spLocks noGrp="1"/>
          </p:cNvSpPr>
          <p:nvPr>
            <p:ph type="title"/>
          </p:nvPr>
        </p:nvSpPr>
        <p:spPr/>
        <p:txBody>
          <a:bodyPr/>
          <a:lstStyle/>
          <a:p>
            <a:r>
              <a:rPr lang="en-US" dirty="0"/>
              <a:t>Software Workflow</a:t>
            </a:r>
          </a:p>
        </p:txBody>
      </p:sp>
      <p:sp>
        <p:nvSpPr>
          <p:cNvPr id="3" name="Content Placeholder 2">
            <a:extLst>
              <a:ext uri="{FF2B5EF4-FFF2-40B4-BE49-F238E27FC236}">
                <a16:creationId xmlns:a16="http://schemas.microsoft.com/office/drawing/2014/main" id="{817A1736-6682-4B43-B52B-A648578277E1}"/>
              </a:ext>
            </a:extLst>
          </p:cNvPr>
          <p:cNvSpPr>
            <a:spLocks noGrp="1"/>
          </p:cNvSpPr>
          <p:nvPr>
            <p:ph idx="1"/>
          </p:nvPr>
        </p:nvSpPr>
        <p:spPr>
          <a:xfrm>
            <a:off x="838200" y="1825625"/>
            <a:ext cx="6648450" cy="4351338"/>
          </a:xfrm>
        </p:spPr>
        <p:txBody>
          <a:bodyPr>
            <a:normAutofit fontScale="92500" lnSpcReduction="10000"/>
          </a:bodyPr>
          <a:lstStyle/>
          <a:p>
            <a:pPr marL="514350" indent="-514350">
              <a:buFont typeface="+mj-lt"/>
              <a:buAutoNum type="arabicPeriod"/>
            </a:pPr>
            <a:r>
              <a:rPr lang="en-US" dirty="0"/>
              <a:t>Open </a:t>
            </a:r>
            <a:r>
              <a:rPr lang="en-US" dirty="0" err="1"/>
              <a:t>Matlab</a:t>
            </a:r>
            <a:endParaRPr lang="en-US" dirty="0"/>
          </a:p>
          <a:p>
            <a:pPr marL="514350" indent="-514350">
              <a:buFont typeface="+mj-lt"/>
              <a:buAutoNum type="arabicPeriod"/>
            </a:pPr>
            <a:r>
              <a:rPr lang="en-US" dirty="0"/>
              <a:t>Open the Simulink Project</a:t>
            </a:r>
          </a:p>
          <a:p>
            <a:pPr marL="514350" indent="-514350">
              <a:buFont typeface="+mj-lt"/>
              <a:buAutoNum type="arabicPeriod"/>
            </a:pPr>
            <a:r>
              <a:rPr lang="en-US" dirty="0"/>
              <a:t>Pull</a:t>
            </a:r>
          </a:p>
          <a:p>
            <a:pPr marL="514350" indent="-514350">
              <a:buFont typeface="+mj-lt"/>
              <a:buAutoNum type="arabicPeriod"/>
            </a:pPr>
            <a:r>
              <a:rPr lang="en-US" dirty="0"/>
              <a:t>Make any changes I want to existing files, and create new files if necessary.</a:t>
            </a:r>
          </a:p>
          <a:p>
            <a:pPr marL="514350" indent="-514350">
              <a:buFont typeface="+mj-lt"/>
              <a:buAutoNum type="arabicPeriod"/>
            </a:pPr>
            <a:r>
              <a:rPr lang="en-US" dirty="0"/>
              <a:t>Add new files to the Simulink project</a:t>
            </a:r>
          </a:p>
          <a:p>
            <a:pPr marL="514350" indent="-514350">
              <a:buFont typeface="+mj-lt"/>
              <a:buAutoNum type="arabicPeriod"/>
            </a:pPr>
            <a:r>
              <a:rPr lang="en-US" dirty="0"/>
              <a:t>Add new files to Git so that they’re tracked with version control</a:t>
            </a:r>
          </a:p>
          <a:p>
            <a:pPr marL="514350" indent="-514350">
              <a:buFont typeface="+mj-lt"/>
              <a:buAutoNum type="arabicPeriod"/>
            </a:pPr>
            <a:r>
              <a:rPr lang="en-US" dirty="0"/>
              <a:t>Commit my changes to local repository</a:t>
            </a:r>
          </a:p>
          <a:p>
            <a:pPr marL="514350" indent="-514350">
              <a:buFont typeface="+mj-lt"/>
              <a:buAutoNum type="arabicPeriod"/>
            </a:pPr>
            <a:r>
              <a:rPr lang="en-US" dirty="0"/>
              <a:t>Push changes to GitHub</a:t>
            </a:r>
          </a:p>
        </p:txBody>
      </p:sp>
      <p:sp>
        <p:nvSpPr>
          <p:cNvPr id="4" name="TextBox 3">
            <a:extLst>
              <a:ext uri="{FF2B5EF4-FFF2-40B4-BE49-F238E27FC236}">
                <a16:creationId xmlns:a16="http://schemas.microsoft.com/office/drawing/2014/main" id="{CD51A74B-4716-4946-BE92-5854A1FB64A9}"/>
              </a:ext>
            </a:extLst>
          </p:cNvPr>
          <p:cNvSpPr txBox="1"/>
          <p:nvPr/>
        </p:nvSpPr>
        <p:spPr>
          <a:xfrm>
            <a:off x="7486650" y="1390650"/>
            <a:ext cx="4133850" cy="4247317"/>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r>
              <a:rPr lang="en-US" dirty="0"/>
              <a:t>I don’t remember clearly, but I think that doing step 6 might automatically do step 7 too, or vice versa.</a:t>
            </a:r>
          </a:p>
          <a:p>
            <a:pPr marL="285750" indent="-285750">
              <a:buFont typeface="Arial" panose="020B0604020202020204" pitchFamily="34" charset="0"/>
              <a:buChar char="•"/>
            </a:pPr>
            <a:r>
              <a:rPr lang="en-US" dirty="0"/>
              <a:t>You can do step 7 multiple times before doing step 8.</a:t>
            </a:r>
          </a:p>
          <a:p>
            <a:pPr marL="285750" indent="-285750">
              <a:buFont typeface="Arial" panose="020B0604020202020204" pitchFamily="34" charset="0"/>
              <a:buChar char="•"/>
            </a:pPr>
            <a:r>
              <a:rPr lang="en-US" dirty="0"/>
              <a:t>Every time you do step 7 it will prompt you for comments</a:t>
            </a:r>
            <a:r>
              <a:rPr lang="en-US" dirty="0">
                <a:solidFill>
                  <a:srgbClr val="FF0000"/>
                </a:solidFill>
              </a:rPr>
              <a:t>. You should write descriptive, precise comments that describe in plain English what you did.</a:t>
            </a:r>
          </a:p>
          <a:p>
            <a:pPr marL="285750" indent="-285750">
              <a:buFont typeface="Arial" panose="020B0604020202020204" pitchFamily="34" charset="0"/>
              <a:buChar char="•"/>
            </a:pPr>
            <a:r>
              <a:rPr lang="en-US" dirty="0"/>
              <a:t>You can jump back and forth between steps 4-7 multiple times, </a:t>
            </a:r>
            <a:r>
              <a:rPr lang="en-US" dirty="0" err="1"/>
              <a:t>eg</a:t>
            </a:r>
            <a:r>
              <a:rPr lang="en-US" dirty="0"/>
              <a:t> create a file, add it to the project &amp; Git, commit that to the repo, then go back and make some new files and repeat.</a:t>
            </a:r>
          </a:p>
        </p:txBody>
      </p:sp>
    </p:spTree>
    <p:extLst>
      <p:ext uri="{BB962C8B-B14F-4D97-AF65-F5344CB8AC3E}">
        <p14:creationId xmlns:p14="http://schemas.microsoft.com/office/powerpoint/2010/main" val="4088824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EE5D-37E8-4A6D-A45B-66A6C9521E0D}"/>
              </a:ext>
            </a:extLst>
          </p:cNvPr>
          <p:cNvSpPr>
            <a:spLocks noGrp="1"/>
          </p:cNvSpPr>
          <p:nvPr>
            <p:ph type="title"/>
          </p:nvPr>
        </p:nvSpPr>
        <p:spPr/>
        <p:txBody>
          <a:bodyPr/>
          <a:lstStyle/>
          <a:p>
            <a:r>
              <a:rPr lang="en-US" dirty="0"/>
              <a:t>Part 3: Video Tutorial</a:t>
            </a:r>
          </a:p>
        </p:txBody>
      </p:sp>
    </p:spTree>
    <p:extLst>
      <p:ext uri="{BB962C8B-B14F-4D97-AF65-F5344CB8AC3E}">
        <p14:creationId xmlns:p14="http://schemas.microsoft.com/office/powerpoint/2010/main" val="22628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EDE8-16F7-4F20-A63F-C043644D86B9}"/>
              </a:ext>
            </a:extLst>
          </p:cNvPr>
          <p:cNvSpPr>
            <a:spLocks noGrp="1"/>
          </p:cNvSpPr>
          <p:nvPr>
            <p:ph type="title"/>
          </p:nvPr>
        </p:nvSpPr>
        <p:spPr/>
        <p:txBody>
          <a:bodyPr/>
          <a:lstStyle/>
          <a:p>
            <a:r>
              <a:rPr lang="en-US" dirty="0"/>
              <a:t>Subsystems</a:t>
            </a:r>
          </a:p>
        </p:txBody>
      </p:sp>
      <p:sp>
        <p:nvSpPr>
          <p:cNvPr id="3" name="Content Placeholder 2">
            <a:extLst>
              <a:ext uri="{FF2B5EF4-FFF2-40B4-BE49-F238E27FC236}">
                <a16:creationId xmlns:a16="http://schemas.microsoft.com/office/drawing/2014/main" id="{251C5BA6-C8B8-4DF9-A7F5-74657C63BA7F}"/>
              </a:ext>
            </a:extLst>
          </p:cNvPr>
          <p:cNvSpPr>
            <a:spLocks noGrp="1"/>
          </p:cNvSpPr>
          <p:nvPr>
            <p:ph idx="1"/>
          </p:nvPr>
        </p:nvSpPr>
        <p:spPr>
          <a:xfrm>
            <a:off x="838200" y="1825625"/>
            <a:ext cx="10515600" cy="822325"/>
          </a:xfrm>
        </p:spPr>
        <p:txBody>
          <a:bodyPr/>
          <a:lstStyle/>
          <a:p>
            <a:pPr marL="0" indent="0">
              <a:buNone/>
            </a:pPr>
            <a:r>
              <a:rPr lang="en-US" dirty="0"/>
              <a:t>Subsystems are basically just a way to organize your Simulink code</a:t>
            </a:r>
          </a:p>
        </p:txBody>
      </p:sp>
      <p:pic>
        <p:nvPicPr>
          <p:cNvPr id="4" name="Picture 3">
            <a:extLst>
              <a:ext uri="{FF2B5EF4-FFF2-40B4-BE49-F238E27FC236}">
                <a16:creationId xmlns:a16="http://schemas.microsoft.com/office/drawing/2014/main" id="{FBA114F4-F278-4B15-AD21-3A88BB103222}"/>
              </a:ext>
            </a:extLst>
          </p:cNvPr>
          <p:cNvPicPr>
            <a:picLocks noChangeAspect="1"/>
          </p:cNvPicPr>
          <p:nvPr/>
        </p:nvPicPr>
        <p:blipFill>
          <a:blip r:embed="rId2"/>
          <a:stretch>
            <a:fillRect/>
          </a:stretch>
        </p:blipFill>
        <p:spPr>
          <a:xfrm>
            <a:off x="838200" y="2735818"/>
            <a:ext cx="2989357" cy="1620282"/>
          </a:xfrm>
          <a:prstGeom prst="rect">
            <a:avLst/>
          </a:prstGeom>
        </p:spPr>
      </p:pic>
      <p:sp>
        <p:nvSpPr>
          <p:cNvPr id="5" name="TextBox 4">
            <a:extLst>
              <a:ext uri="{FF2B5EF4-FFF2-40B4-BE49-F238E27FC236}">
                <a16:creationId xmlns:a16="http://schemas.microsoft.com/office/drawing/2014/main" id="{9B8B44AA-9FF1-48CE-A613-E7C8E639A04F}"/>
              </a:ext>
            </a:extLst>
          </p:cNvPr>
          <p:cNvSpPr txBox="1"/>
          <p:nvPr/>
        </p:nvSpPr>
        <p:spPr>
          <a:xfrm>
            <a:off x="133350" y="2322552"/>
            <a:ext cx="3962400" cy="369332"/>
          </a:xfrm>
          <a:prstGeom prst="rect">
            <a:avLst/>
          </a:prstGeom>
          <a:noFill/>
        </p:spPr>
        <p:txBody>
          <a:bodyPr wrap="square" rtlCol="0">
            <a:spAutoFit/>
          </a:bodyPr>
          <a:lstStyle/>
          <a:p>
            <a:pPr algn="ctr"/>
            <a:r>
              <a:rPr lang="en-US" dirty="0"/>
              <a:t>Before</a:t>
            </a:r>
          </a:p>
        </p:txBody>
      </p:sp>
      <p:pic>
        <p:nvPicPr>
          <p:cNvPr id="6" name="Picture 5">
            <a:extLst>
              <a:ext uri="{FF2B5EF4-FFF2-40B4-BE49-F238E27FC236}">
                <a16:creationId xmlns:a16="http://schemas.microsoft.com/office/drawing/2014/main" id="{A30C7A03-7015-4914-A8FB-B1AE74CF6ADD}"/>
              </a:ext>
            </a:extLst>
          </p:cNvPr>
          <p:cNvPicPr>
            <a:picLocks noChangeAspect="1"/>
          </p:cNvPicPr>
          <p:nvPr/>
        </p:nvPicPr>
        <p:blipFill rotWithShape="1">
          <a:blip r:embed="rId3"/>
          <a:srcRect l="60594" t="37990" r="21640" b="9723"/>
          <a:stretch/>
        </p:blipFill>
        <p:spPr>
          <a:xfrm>
            <a:off x="4028967" y="3717404"/>
            <a:ext cx="3352944" cy="2775471"/>
          </a:xfrm>
          <a:prstGeom prst="rect">
            <a:avLst/>
          </a:prstGeom>
        </p:spPr>
      </p:pic>
      <p:sp>
        <p:nvSpPr>
          <p:cNvPr id="7" name="Arrow: Right 6">
            <a:extLst>
              <a:ext uri="{FF2B5EF4-FFF2-40B4-BE49-F238E27FC236}">
                <a16:creationId xmlns:a16="http://schemas.microsoft.com/office/drawing/2014/main" id="{090A6B82-58F6-48BD-8BD3-25D41031A6E6}"/>
              </a:ext>
            </a:extLst>
          </p:cNvPr>
          <p:cNvSpPr/>
          <p:nvPr/>
        </p:nvSpPr>
        <p:spPr>
          <a:xfrm>
            <a:off x="4095750" y="3019425"/>
            <a:ext cx="3305175" cy="561975"/>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04FE165A-E7F2-462A-9721-C779BA323695}"/>
              </a:ext>
            </a:extLst>
          </p:cNvPr>
          <p:cNvPicPr>
            <a:picLocks noChangeAspect="1"/>
          </p:cNvPicPr>
          <p:nvPr/>
        </p:nvPicPr>
        <p:blipFill>
          <a:blip r:embed="rId4"/>
          <a:stretch>
            <a:fillRect/>
          </a:stretch>
        </p:blipFill>
        <p:spPr>
          <a:xfrm>
            <a:off x="7534275" y="2691884"/>
            <a:ext cx="3352944" cy="1870590"/>
          </a:xfrm>
          <a:prstGeom prst="rect">
            <a:avLst/>
          </a:prstGeom>
        </p:spPr>
      </p:pic>
      <p:sp>
        <p:nvSpPr>
          <p:cNvPr id="9" name="TextBox 8">
            <a:extLst>
              <a:ext uri="{FF2B5EF4-FFF2-40B4-BE49-F238E27FC236}">
                <a16:creationId xmlns:a16="http://schemas.microsoft.com/office/drawing/2014/main" id="{42F8BA8D-9030-4683-BF64-88048784566E}"/>
              </a:ext>
            </a:extLst>
          </p:cNvPr>
          <p:cNvSpPr txBox="1"/>
          <p:nvPr/>
        </p:nvSpPr>
        <p:spPr>
          <a:xfrm>
            <a:off x="7229547" y="2300585"/>
            <a:ext cx="3962400" cy="369332"/>
          </a:xfrm>
          <a:prstGeom prst="rect">
            <a:avLst/>
          </a:prstGeom>
          <a:noFill/>
        </p:spPr>
        <p:txBody>
          <a:bodyPr wrap="square" rtlCol="0">
            <a:spAutoFit/>
          </a:bodyPr>
          <a:lstStyle/>
          <a:p>
            <a:pPr algn="ctr"/>
            <a:r>
              <a:rPr lang="en-US" dirty="0"/>
              <a:t>After</a:t>
            </a:r>
          </a:p>
        </p:txBody>
      </p:sp>
    </p:spTree>
    <p:extLst>
      <p:ext uri="{BB962C8B-B14F-4D97-AF65-F5344CB8AC3E}">
        <p14:creationId xmlns:p14="http://schemas.microsoft.com/office/powerpoint/2010/main" val="1340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714B-E209-4E1F-9DA6-F816C2B999D0}"/>
              </a:ext>
            </a:extLst>
          </p:cNvPr>
          <p:cNvSpPr>
            <a:spLocks noGrp="1"/>
          </p:cNvSpPr>
          <p:nvPr>
            <p:ph type="title"/>
          </p:nvPr>
        </p:nvSpPr>
        <p:spPr/>
        <p:txBody>
          <a:bodyPr/>
          <a:lstStyle/>
          <a:p>
            <a:r>
              <a:rPr lang="en-US" dirty="0"/>
              <a:t>Masked Subsystems</a:t>
            </a:r>
          </a:p>
        </p:txBody>
      </p:sp>
      <p:sp>
        <p:nvSpPr>
          <p:cNvPr id="3" name="Content Placeholder 2">
            <a:extLst>
              <a:ext uri="{FF2B5EF4-FFF2-40B4-BE49-F238E27FC236}">
                <a16:creationId xmlns:a16="http://schemas.microsoft.com/office/drawing/2014/main" id="{57EA9C5C-3B49-42F9-9424-C09C0489C2BC}"/>
              </a:ext>
            </a:extLst>
          </p:cNvPr>
          <p:cNvSpPr>
            <a:spLocks noGrp="1"/>
          </p:cNvSpPr>
          <p:nvPr>
            <p:ph idx="1"/>
          </p:nvPr>
        </p:nvSpPr>
        <p:spPr>
          <a:xfrm>
            <a:off x="838200" y="1825625"/>
            <a:ext cx="5467350" cy="4351338"/>
          </a:xfrm>
        </p:spPr>
        <p:txBody>
          <a:bodyPr>
            <a:normAutofit fontScale="92500"/>
          </a:bodyPr>
          <a:lstStyle/>
          <a:p>
            <a:pPr marL="0" indent="0">
              <a:buNone/>
            </a:pPr>
            <a:r>
              <a:rPr lang="en-US" dirty="0"/>
              <a:t>There are two basic ways to get data “into” a subsystem so that it can be used by the blocks in that subsystem.</a:t>
            </a:r>
          </a:p>
          <a:p>
            <a:r>
              <a:rPr lang="en-US" dirty="0"/>
              <a:t>Input ports: These are the lines connected on the left side of a subsystem.</a:t>
            </a:r>
          </a:p>
          <a:p>
            <a:r>
              <a:rPr lang="en-US" dirty="0">
                <a:solidFill>
                  <a:srgbClr val="FF0000"/>
                </a:solidFill>
              </a:rPr>
              <a:t>Mask parameters</a:t>
            </a:r>
            <a:r>
              <a:rPr lang="en-US" dirty="0"/>
              <a:t>:  When you double click on a block and window pops up where you can enter numbers, those are </a:t>
            </a:r>
            <a:r>
              <a:rPr lang="en-US" dirty="0">
                <a:solidFill>
                  <a:srgbClr val="FF0000"/>
                </a:solidFill>
              </a:rPr>
              <a:t>mask parameters</a:t>
            </a:r>
            <a:r>
              <a:rPr lang="en-US" dirty="0"/>
              <a:t>.</a:t>
            </a:r>
          </a:p>
          <a:p>
            <a:pPr lvl="1"/>
            <a:endParaRPr lang="en-US" dirty="0"/>
          </a:p>
        </p:txBody>
      </p:sp>
      <p:pic>
        <p:nvPicPr>
          <p:cNvPr id="4" name="Picture 3">
            <a:extLst>
              <a:ext uri="{FF2B5EF4-FFF2-40B4-BE49-F238E27FC236}">
                <a16:creationId xmlns:a16="http://schemas.microsoft.com/office/drawing/2014/main" id="{4E240CF1-B9F9-4570-8C6B-74A21E41F9FE}"/>
              </a:ext>
            </a:extLst>
          </p:cNvPr>
          <p:cNvPicPr>
            <a:picLocks noChangeAspect="1"/>
          </p:cNvPicPr>
          <p:nvPr/>
        </p:nvPicPr>
        <p:blipFill>
          <a:blip r:embed="rId2"/>
          <a:stretch>
            <a:fillRect/>
          </a:stretch>
        </p:blipFill>
        <p:spPr>
          <a:xfrm>
            <a:off x="6229350" y="365125"/>
            <a:ext cx="5962650" cy="5162550"/>
          </a:xfrm>
          <a:prstGeom prst="rect">
            <a:avLst/>
          </a:prstGeom>
        </p:spPr>
      </p:pic>
      <p:sp>
        <p:nvSpPr>
          <p:cNvPr id="5" name="Rectangle 4">
            <a:extLst>
              <a:ext uri="{FF2B5EF4-FFF2-40B4-BE49-F238E27FC236}">
                <a16:creationId xmlns:a16="http://schemas.microsoft.com/office/drawing/2014/main" id="{4F7E481F-585B-4429-9B7C-C169516DF009}"/>
              </a:ext>
            </a:extLst>
          </p:cNvPr>
          <p:cNvSpPr/>
          <p:nvPr/>
        </p:nvSpPr>
        <p:spPr>
          <a:xfrm>
            <a:off x="7581901" y="3095626"/>
            <a:ext cx="4381500" cy="16589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752627E7-6BAB-44C0-861E-7F322D1442A1}"/>
              </a:ext>
            </a:extLst>
          </p:cNvPr>
          <p:cNvSpPr txBox="1"/>
          <p:nvPr/>
        </p:nvSpPr>
        <p:spPr>
          <a:xfrm>
            <a:off x="9401175" y="3055183"/>
            <a:ext cx="2676525" cy="369332"/>
          </a:xfrm>
          <a:prstGeom prst="rect">
            <a:avLst/>
          </a:prstGeom>
          <a:noFill/>
        </p:spPr>
        <p:txBody>
          <a:bodyPr wrap="square" rtlCol="0">
            <a:spAutoFit/>
          </a:bodyPr>
          <a:lstStyle/>
          <a:p>
            <a:r>
              <a:rPr lang="en-US" dirty="0">
                <a:solidFill>
                  <a:srgbClr val="FF0000"/>
                </a:solidFill>
              </a:rPr>
              <a:t>Mask Parameters</a:t>
            </a:r>
          </a:p>
        </p:txBody>
      </p:sp>
    </p:spTree>
    <p:extLst>
      <p:ext uri="{BB962C8B-B14F-4D97-AF65-F5344CB8AC3E}">
        <p14:creationId xmlns:p14="http://schemas.microsoft.com/office/powerpoint/2010/main" val="297666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FBB0-73B0-4BF1-BCCE-49B3918E3AB4}"/>
              </a:ext>
            </a:extLst>
          </p:cNvPr>
          <p:cNvSpPr>
            <a:spLocks noGrp="1"/>
          </p:cNvSpPr>
          <p:nvPr>
            <p:ph type="title"/>
          </p:nvPr>
        </p:nvSpPr>
        <p:spPr/>
        <p:txBody>
          <a:bodyPr/>
          <a:lstStyle/>
          <a:p>
            <a:r>
              <a:rPr lang="en-US" dirty="0"/>
              <a:t>Masked Subsystems</a:t>
            </a:r>
          </a:p>
        </p:txBody>
      </p:sp>
      <p:sp>
        <p:nvSpPr>
          <p:cNvPr id="3" name="Content Placeholder 2">
            <a:extLst>
              <a:ext uri="{FF2B5EF4-FFF2-40B4-BE49-F238E27FC236}">
                <a16:creationId xmlns:a16="http://schemas.microsoft.com/office/drawing/2014/main" id="{200ACA77-56DA-41FA-AB77-A44D6E203536}"/>
              </a:ext>
            </a:extLst>
          </p:cNvPr>
          <p:cNvSpPr>
            <a:spLocks noGrp="1"/>
          </p:cNvSpPr>
          <p:nvPr>
            <p:ph idx="1"/>
          </p:nvPr>
        </p:nvSpPr>
        <p:spPr>
          <a:xfrm>
            <a:off x="838200" y="1825625"/>
            <a:ext cx="10515600" cy="765175"/>
          </a:xfrm>
        </p:spPr>
        <p:txBody>
          <a:bodyPr>
            <a:normAutofit fontScale="92500" lnSpcReduction="10000"/>
          </a:bodyPr>
          <a:lstStyle/>
          <a:p>
            <a:pPr marL="0" indent="0">
              <a:buNone/>
            </a:pPr>
            <a:r>
              <a:rPr lang="en-US" dirty="0"/>
              <a:t>To create a masked subsystem, you must add a mask to an existing subsystem</a:t>
            </a:r>
          </a:p>
        </p:txBody>
      </p:sp>
      <p:pic>
        <p:nvPicPr>
          <p:cNvPr id="4" name="Picture 3">
            <a:extLst>
              <a:ext uri="{FF2B5EF4-FFF2-40B4-BE49-F238E27FC236}">
                <a16:creationId xmlns:a16="http://schemas.microsoft.com/office/drawing/2014/main" id="{47E7B448-AA5F-414E-BEE9-A952A9E7B4D0}"/>
              </a:ext>
            </a:extLst>
          </p:cNvPr>
          <p:cNvPicPr>
            <a:picLocks noChangeAspect="1"/>
          </p:cNvPicPr>
          <p:nvPr/>
        </p:nvPicPr>
        <p:blipFill rotWithShape="1">
          <a:blip r:embed="rId2"/>
          <a:srcRect l="58672" t="18333" r="18047" b="30556"/>
          <a:stretch/>
        </p:blipFill>
        <p:spPr>
          <a:xfrm>
            <a:off x="2752724" y="2208211"/>
            <a:ext cx="7124701" cy="4399143"/>
          </a:xfrm>
          <a:prstGeom prst="rect">
            <a:avLst/>
          </a:prstGeom>
        </p:spPr>
      </p:pic>
    </p:spTree>
    <p:extLst>
      <p:ext uri="{BB962C8B-B14F-4D97-AF65-F5344CB8AC3E}">
        <p14:creationId xmlns:p14="http://schemas.microsoft.com/office/powerpoint/2010/main" val="160751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FBB0-73B0-4BF1-BCCE-49B3918E3AB4}"/>
              </a:ext>
            </a:extLst>
          </p:cNvPr>
          <p:cNvSpPr>
            <a:spLocks noGrp="1"/>
          </p:cNvSpPr>
          <p:nvPr>
            <p:ph type="title"/>
          </p:nvPr>
        </p:nvSpPr>
        <p:spPr/>
        <p:txBody>
          <a:bodyPr/>
          <a:lstStyle/>
          <a:p>
            <a:r>
              <a:rPr lang="en-US" dirty="0"/>
              <a:t>Masked Subsystems</a:t>
            </a:r>
          </a:p>
        </p:txBody>
      </p:sp>
      <p:sp>
        <p:nvSpPr>
          <p:cNvPr id="3" name="Content Placeholder 2">
            <a:extLst>
              <a:ext uri="{FF2B5EF4-FFF2-40B4-BE49-F238E27FC236}">
                <a16:creationId xmlns:a16="http://schemas.microsoft.com/office/drawing/2014/main" id="{200ACA77-56DA-41FA-AB77-A44D6E203536}"/>
              </a:ext>
            </a:extLst>
          </p:cNvPr>
          <p:cNvSpPr>
            <a:spLocks noGrp="1"/>
          </p:cNvSpPr>
          <p:nvPr>
            <p:ph idx="1"/>
          </p:nvPr>
        </p:nvSpPr>
        <p:spPr>
          <a:xfrm>
            <a:off x="838201" y="1825625"/>
            <a:ext cx="3990974" cy="3070225"/>
          </a:xfrm>
        </p:spPr>
        <p:txBody>
          <a:bodyPr>
            <a:normAutofit/>
          </a:bodyPr>
          <a:lstStyle/>
          <a:p>
            <a:pPr marL="0" indent="0">
              <a:buNone/>
            </a:pPr>
            <a:r>
              <a:rPr lang="en-US" dirty="0"/>
              <a:t>You can then add parameters so that they appear on the front (right click, mask &gt; edit mask, go to “parameters &amp; dialog tab at the top)</a:t>
            </a:r>
          </a:p>
        </p:txBody>
      </p:sp>
      <p:pic>
        <p:nvPicPr>
          <p:cNvPr id="5" name="Picture 4">
            <a:extLst>
              <a:ext uri="{FF2B5EF4-FFF2-40B4-BE49-F238E27FC236}">
                <a16:creationId xmlns:a16="http://schemas.microsoft.com/office/drawing/2014/main" id="{1C9FE500-A21C-486A-99ED-EAFB0AEFCF75}"/>
              </a:ext>
            </a:extLst>
          </p:cNvPr>
          <p:cNvPicPr>
            <a:picLocks noChangeAspect="1"/>
          </p:cNvPicPr>
          <p:nvPr/>
        </p:nvPicPr>
        <p:blipFill>
          <a:blip r:embed="rId2"/>
          <a:stretch>
            <a:fillRect/>
          </a:stretch>
        </p:blipFill>
        <p:spPr>
          <a:xfrm>
            <a:off x="5034895" y="1500188"/>
            <a:ext cx="7157105" cy="5381017"/>
          </a:xfrm>
          <a:prstGeom prst="rect">
            <a:avLst/>
          </a:prstGeom>
        </p:spPr>
      </p:pic>
      <p:sp>
        <p:nvSpPr>
          <p:cNvPr id="6" name="Rectangle 5">
            <a:extLst>
              <a:ext uri="{FF2B5EF4-FFF2-40B4-BE49-F238E27FC236}">
                <a16:creationId xmlns:a16="http://schemas.microsoft.com/office/drawing/2014/main" id="{FB421347-6B3A-4EF4-8F21-107CB78E6212}"/>
              </a:ext>
            </a:extLst>
          </p:cNvPr>
          <p:cNvSpPr/>
          <p:nvPr/>
        </p:nvSpPr>
        <p:spPr>
          <a:xfrm>
            <a:off x="8677275" y="2943225"/>
            <a:ext cx="828675" cy="2571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a:extLst>
              <a:ext uri="{FF2B5EF4-FFF2-40B4-BE49-F238E27FC236}">
                <a16:creationId xmlns:a16="http://schemas.microsoft.com/office/drawing/2014/main" id="{17D22D12-35AD-4541-8454-7BEB36EE3268}"/>
              </a:ext>
            </a:extLst>
          </p:cNvPr>
          <p:cNvSpPr txBox="1"/>
          <p:nvPr/>
        </p:nvSpPr>
        <p:spPr>
          <a:xfrm>
            <a:off x="6934200" y="3360737"/>
            <a:ext cx="2581275" cy="923330"/>
          </a:xfrm>
          <a:prstGeom prst="rect">
            <a:avLst/>
          </a:prstGeom>
          <a:noFill/>
        </p:spPr>
        <p:txBody>
          <a:bodyPr wrap="square" rtlCol="0">
            <a:spAutoFit/>
          </a:bodyPr>
          <a:lstStyle/>
          <a:p>
            <a:r>
              <a:rPr lang="en-US" dirty="0">
                <a:solidFill>
                  <a:srgbClr val="FF0000"/>
                </a:solidFill>
              </a:rPr>
              <a:t>This is the variable name for all the blocks inside this subsystem now.</a:t>
            </a:r>
          </a:p>
        </p:txBody>
      </p:sp>
      <p:pic>
        <p:nvPicPr>
          <p:cNvPr id="9" name="Picture 8">
            <a:extLst>
              <a:ext uri="{FF2B5EF4-FFF2-40B4-BE49-F238E27FC236}">
                <a16:creationId xmlns:a16="http://schemas.microsoft.com/office/drawing/2014/main" id="{117BDCA7-021C-4450-BEDE-333DFFF4EF56}"/>
              </a:ext>
            </a:extLst>
          </p:cNvPr>
          <p:cNvPicPr>
            <a:picLocks noChangeAspect="1"/>
          </p:cNvPicPr>
          <p:nvPr/>
        </p:nvPicPr>
        <p:blipFill rotWithShape="1">
          <a:blip r:embed="rId3"/>
          <a:srcRect t="11561" b="11094"/>
          <a:stretch/>
        </p:blipFill>
        <p:spPr>
          <a:xfrm>
            <a:off x="6571527" y="4401541"/>
            <a:ext cx="3365206" cy="1017589"/>
          </a:xfrm>
          <a:prstGeom prst="rect">
            <a:avLst/>
          </a:prstGeom>
          <a:ln w="25400">
            <a:solidFill>
              <a:srgbClr val="FF0000"/>
            </a:solidFill>
          </a:ln>
        </p:spPr>
      </p:pic>
    </p:spTree>
    <p:extLst>
      <p:ext uri="{BB962C8B-B14F-4D97-AF65-F5344CB8AC3E}">
        <p14:creationId xmlns:p14="http://schemas.microsoft.com/office/powerpoint/2010/main" val="128921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D6A6-BA17-40BE-A2EB-5CC9B026448D}"/>
              </a:ext>
            </a:extLst>
          </p:cNvPr>
          <p:cNvSpPr>
            <a:spLocks noGrp="1"/>
          </p:cNvSpPr>
          <p:nvPr>
            <p:ph type="title"/>
          </p:nvPr>
        </p:nvSpPr>
        <p:spPr/>
        <p:txBody>
          <a:bodyPr/>
          <a:lstStyle/>
          <a:p>
            <a:r>
              <a:rPr lang="en-US" dirty="0"/>
              <a:t>Variant Subsystems</a:t>
            </a:r>
          </a:p>
        </p:txBody>
      </p:sp>
      <p:sp>
        <p:nvSpPr>
          <p:cNvPr id="3" name="Content Placeholder 2">
            <a:extLst>
              <a:ext uri="{FF2B5EF4-FFF2-40B4-BE49-F238E27FC236}">
                <a16:creationId xmlns:a16="http://schemas.microsoft.com/office/drawing/2014/main" id="{0E9594B5-97E9-4848-BDDA-2A57F02F4BF8}"/>
              </a:ext>
            </a:extLst>
          </p:cNvPr>
          <p:cNvSpPr>
            <a:spLocks noGrp="1"/>
          </p:cNvSpPr>
          <p:nvPr>
            <p:ph idx="1"/>
          </p:nvPr>
        </p:nvSpPr>
        <p:spPr/>
        <p:txBody>
          <a:bodyPr/>
          <a:lstStyle/>
          <a:p>
            <a:pPr marL="0" indent="0">
              <a:buNone/>
            </a:pPr>
            <a:r>
              <a:rPr lang="en-US" dirty="0"/>
              <a:t>Suppose you and I both write a controller for the same system and we want to see who’s is better.  We want to write a </a:t>
            </a:r>
            <a:r>
              <a:rPr lang="en-US" dirty="0" err="1"/>
              <a:t>matlab</a:t>
            </a:r>
            <a:r>
              <a:rPr lang="en-US" dirty="0"/>
              <a:t> script that runs your controller, saves the result, then runs my controller and saves the result, then compares the two.</a:t>
            </a:r>
          </a:p>
          <a:p>
            <a:pPr marL="0" indent="0">
              <a:buNone/>
            </a:pPr>
            <a:r>
              <a:rPr lang="en-US" dirty="0"/>
              <a:t>Option 1: Create two Simulink models.  One with your controller hooked up, one with mine hooked up, run them both.</a:t>
            </a:r>
          </a:p>
          <a:p>
            <a:pPr marL="0" indent="0">
              <a:buNone/>
            </a:pPr>
            <a:r>
              <a:rPr lang="en-US" dirty="0"/>
              <a:t>Problem:  What happens if I have 10 controllers, and I want to run each of those on 10 different version of the plant?  Am I going to create and run 100 Simulink models?</a:t>
            </a:r>
          </a:p>
          <a:p>
            <a:pPr marL="0" indent="0">
              <a:buNone/>
            </a:pPr>
            <a:r>
              <a:rPr lang="en-US" dirty="0"/>
              <a:t>No.  Solution: Variant Subsystems</a:t>
            </a:r>
          </a:p>
        </p:txBody>
      </p:sp>
    </p:spTree>
    <p:extLst>
      <p:ext uri="{BB962C8B-B14F-4D97-AF65-F5344CB8AC3E}">
        <p14:creationId xmlns:p14="http://schemas.microsoft.com/office/powerpoint/2010/main" val="230758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EBD8-A87A-4487-960D-8AB079C25F2C}"/>
              </a:ext>
            </a:extLst>
          </p:cNvPr>
          <p:cNvSpPr>
            <a:spLocks noGrp="1"/>
          </p:cNvSpPr>
          <p:nvPr>
            <p:ph type="title"/>
          </p:nvPr>
        </p:nvSpPr>
        <p:spPr/>
        <p:txBody>
          <a:bodyPr/>
          <a:lstStyle/>
          <a:p>
            <a:r>
              <a:rPr lang="en-US" dirty="0"/>
              <a:t>Variant Subsystems</a:t>
            </a:r>
          </a:p>
        </p:txBody>
      </p:sp>
      <p:sp>
        <p:nvSpPr>
          <p:cNvPr id="3" name="Content Placeholder 2">
            <a:extLst>
              <a:ext uri="{FF2B5EF4-FFF2-40B4-BE49-F238E27FC236}">
                <a16:creationId xmlns:a16="http://schemas.microsoft.com/office/drawing/2014/main" id="{EC10739A-7586-499F-B6E2-13CD40EB9670}"/>
              </a:ext>
            </a:extLst>
          </p:cNvPr>
          <p:cNvSpPr>
            <a:spLocks noGrp="1"/>
          </p:cNvSpPr>
          <p:nvPr>
            <p:ph idx="1"/>
          </p:nvPr>
        </p:nvSpPr>
        <p:spPr>
          <a:xfrm>
            <a:off x="838200" y="1825625"/>
            <a:ext cx="10344150" cy="1203325"/>
          </a:xfrm>
        </p:spPr>
        <p:txBody>
          <a:bodyPr/>
          <a:lstStyle/>
          <a:p>
            <a:pPr marL="0" indent="0">
              <a:buNone/>
            </a:pPr>
            <a:r>
              <a:rPr lang="en-US" dirty="0"/>
              <a:t>Variant subsystems are subsystem blocks that contain different versions (variants) of the same thing (for example a controller).</a:t>
            </a:r>
          </a:p>
        </p:txBody>
      </p:sp>
      <p:pic>
        <p:nvPicPr>
          <p:cNvPr id="4" name="Picture 3">
            <a:extLst>
              <a:ext uri="{FF2B5EF4-FFF2-40B4-BE49-F238E27FC236}">
                <a16:creationId xmlns:a16="http://schemas.microsoft.com/office/drawing/2014/main" id="{3ADAEE67-5DAF-45C5-ACFB-4C2EB5CE4B09}"/>
              </a:ext>
            </a:extLst>
          </p:cNvPr>
          <p:cNvPicPr>
            <a:picLocks noChangeAspect="1"/>
          </p:cNvPicPr>
          <p:nvPr/>
        </p:nvPicPr>
        <p:blipFill>
          <a:blip r:embed="rId2"/>
          <a:stretch>
            <a:fillRect/>
          </a:stretch>
        </p:blipFill>
        <p:spPr>
          <a:xfrm>
            <a:off x="454891" y="3028950"/>
            <a:ext cx="4785727" cy="2892550"/>
          </a:xfrm>
          <a:prstGeom prst="rect">
            <a:avLst/>
          </a:prstGeom>
        </p:spPr>
      </p:pic>
      <p:pic>
        <p:nvPicPr>
          <p:cNvPr id="5" name="Picture 4">
            <a:extLst>
              <a:ext uri="{FF2B5EF4-FFF2-40B4-BE49-F238E27FC236}">
                <a16:creationId xmlns:a16="http://schemas.microsoft.com/office/drawing/2014/main" id="{30C861CD-D6E3-44AB-9D21-078C9C031EBA}"/>
              </a:ext>
            </a:extLst>
          </p:cNvPr>
          <p:cNvPicPr>
            <a:picLocks noChangeAspect="1"/>
          </p:cNvPicPr>
          <p:nvPr/>
        </p:nvPicPr>
        <p:blipFill>
          <a:blip r:embed="rId3"/>
          <a:stretch>
            <a:fillRect/>
          </a:stretch>
        </p:blipFill>
        <p:spPr>
          <a:xfrm>
            <a:off x="6839315" y="3028951"/>
            <a:ext cx="4726343" cy="2892550"/>
          </a:xfrm>
          <a:prstGeom prst="rect">
            <a:avLst/>
          </a:prstGeom>
        </p:spPr>
      </p:pic>
      <p:sp>
        <p:nvSpPr>
          <p:cNvPr id="6" name="Arrow: Right 5">
            <a:extLst>
              <a:ext uri="{FF2B5EF4-FFF2-40B4-BE49-F238E27FC236}">
                <a16:creationId xmlns:a16="http://schemas.microsoft.com/office/drawing/2014/main" id="{901E0116-BAEA-4430-823E-4966AD0C7509}"/>
              </a:ext>
            </a:extLst>
          </p:cNvPr>
          <p:cNvSpPr/>
          <p:nvPr/>
        </p:nvSpPr>
        <p:spPr>
          <a:xfrm>
            <a:off x="5564909" y="4080730"/>
            <a:ext cx="885825" cy="695325"/>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26244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2778</Words>
  <Application>Microsoft Office PowerPoint</Application>
  <PresentationFormat>Widescreen</PresentationFormat>
  <Paragraphs>260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Courier New</vt:lpstr>
      <vt:lpstr>Office Theme</vt:lpstr>
      <vt:lpstr>Software Architecture and Workflow Tutorial</vt:lpstr>
      <vt:lpstr>Presentation Outline</vt:lpstr>
      <vt:lpstr>Part 1: Simulink Fundamentals</vt:lpstr>
      <vt:lpstr>Subsystems</vt:lpstr>
      <vt:lpstr>Masked Subsystems</vt:lpstr>
      <vt:lpstr>Masked Subsystems</vt:lpstr>
      <vt:lpstr>Masked Subsystems</vt:lpstr>
      <vt:lpstr>Variant Subsystems</vt:lpstr>
      <vt:lpstr>Variant Subsystems</vt:lpstr>
      <vt:lpstr>Variant Subsytems</vt:lpstr>
      <vt:lpstr>Busses</vt:lpstr>
      <vt:lpstr>Busses</vt:lpstr>
      <vt:lpstr>How to Log Signals</vt:lpstr>
      <vt:lpstr>How to Log Signals</vt:lpstr>
      <vt:lpstr>How to Log Signals</vt:lpstr>
      <vt:lpstr>Simulink Models Vs Simulink Libraries</vt:lpstr>
      <vt:lpstr>Things to Note</vt:lpstr>
      <vt:lpstr>Things to Note</vt:lpstr>
      <vt:lpstr>Pros and Cons of Simlink Libraries</vt:lpstr>
      <vt:lpstr>Simulink Project: .prj File</vt:lpstr>
      <vt:lpstr>Project Path</vt:lpstr>
      <vt:lpstr>Project Files</vt:lpstr>
      <vt:lpstr>Notes on Project Files</vt:lpstr>
      <vt:lpstr>Object Oriented Programming</vt:lpstr>
      <vt:lpstr>OOP: Analogy w/ English Class</vt:lpstr>
      <vt:lpstr>OOP: Example</vt:lpstr>
      <vt:lpstr>OOP Example:</vt:lpstr>
      <vt:lpstr>OOP: Instantiation and Instances</vt:lpstr>
      <vt:lpstr>OOP: Key Idea: Constructor</vt:lpstr>
      <vt:lpstr>Part 2:  Specifics of Our Implementation</vt:lpstr>
      <vt:lpstr>Part 3: Version Management &amp; Software Workflow</vt:lpstr>
      <vt:lpstr>Git and GitHub</vt:lpstr>
      <vt:lpstr>Git and GitHub:  Mental Map &amp; Key Terms</vt:lpstr>
      <vt:lpstr>Git:  Important!</vt:lpstr>
      <vt:lpstr>Simulink Project and Git</vt:lpstr>
      <vt:lpstr>Software Workflow</vt:lpstr>
      <vt:lpstr>Part 3: Video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Cobb</dc:creator>
  <cp:lastModifiedBy>Mitchell Cobb</cp:lastModifiedBy>
  <cp:revision>67</cp:revision>
  <dcterms:created xsi:type="dcterms:W3CDTF">2020-03-30T14:48:46Z</dcterms:created>
  <dcterms:modified xsi:type="dcterms:W3CDTF">2020-03-31T17:01:50Z</dcterms:modified>
</cp:coreProperties>
</file>